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diagrams/layout1.xml" ContentType="application/vnd.openxmlformats-officedocument.drawingml.diagramLayout+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1" r:id="rId1"/>
  </p:sldMasterIdLst>
  <p:notesMasterIdLst>
    <p:notesMasterId r:id="rId211"/>
  </p:notesMasterIdLst>
  <p:sldIdLst>
    <p:sldId id="256" r:id="rId2"/>
    <p:sldId id="546" r:id="rId3"/>
    <p:sldId id="547" r:id="rId4"/>
    <p:sldId id="490" r:id="rId5"/>
    <p:sldId id="595" r:id="rId6"/>
    <p:sldId id="596" r:id="rId7"/>
    <p:sldId id="597" r:id="rId8"/>
    <p:sldId id="598" r:id="rId9"/>
    <p:sldId id="599" r:id="rId10"/>
    <p:sldId id="600" r:id="rId11"/>
    <p:sldId id="601" r:id="rId12"/>
    <p:sldId id="602" r:id="rId13"/>
    <p:sldId id="603" r:id="rId14"/>
    <p:sldId id="604" r:id="rId15"/>
    <p:sldId id="605" r:id="rId16"/>
    <p:sldId id="606" r:id="rId17"/>
    <p:sldId id="607" r:id="rId18"/>
    <p:sldId id="478" r:id="rId19"/>
    <p:sldId id="548" r:id="rId20"/>
    <p:sldId id="347" r:id="rId21"/>
    <p:sldId id="389" r:id="rId22"/>
    <p:sldId id="391" r:id="rId23"/>
    <p:sldId id="348" r:id="rId24"/>
    <p:sldId id="468" r:id="rId25"/>
    <p:sldId id="469" r:id="rId26"/>
    <p:sldId id="349" r:id="rId27"/>
    <p:sldId id="350" r:id="rId28"/>
    <p:sldId id="351" r:id="rId29"/>
    <p:sldId id="352" r:id="rId30"/>
    <p:sldId id="353" r:id="rId31"/>
    <p:sldId id="354" r:id="rId32"/>
    <p:sldId id="355" r:id="rId33"/>
    <p:sldId id="361" r:id="rId34"/>
    <p:sldId id="362" r:id="rId35"/>
    <p:sldId id="364" r:id="rId36"/>
    <p:sldId id="365" r:id="rId37"/>
    <p:sldId id="367" r:id="rId38"/>
    <p:sldId id="368" r:id="rId39"/>
    <p:sldId id="370" r:id="rId40"/>
    <p:sldId id="372" r:id="rId41"/>
    <p:sldId id="373" r:id="rId42"/>
    <p:sldId id="464" r:id="rId43"/>
    <p:sldId id="470" r:id="rId44"/>
    <p:sldId id="475" r:id="rId45"/>
    <p:sldId id="473" r:id="rId46"/>
    <p:sldId id="474" r:id="rId47"/>
    <p:sldId id="479" r:id="rId48"/>
    <p:sldId id="554" r:id="rId49"/>
    <p:sldId id="555" r:id="rId50"/>
    <p:sldId id="556" r:id="rId51"/>
    <p:sldId id="557" r:id="rId52"/>
    <p:sldId id="558" r:id="rId53"/>
    <p:sldId id="559" r:id="rId54"/>
    <p:sldId id="560" r:id="rId55"/>
    <p:sldId id="561" r:id="rId56"/>
    <p:sldId id="562" r:id="rId57"/>
    <p:sldId id="563" r:id="rId58"/>
    <p:sldId id="564" r:id="rId59"/>
    <p:sldId id="565" r:id="rId60"/>
    <p:sldId id="566" r:id="rId61"/>
    <p:sldId id="567" r:id="rId62"/>
    <p:sldId id="568" r:id="rId63"/>
    <p:sldId id="569" r:id="rId64"/>
    <p:sldId id="570" r:id="rId65"/>
    <p:sldId id="571" r:id="rId66"/>
    <p:sldId id="572" r:id="rId67"/>
    <p:sldId id="573" r:id="rId68"/>
    <p:sldId id="574" r:id="rId69"/>
    <p:sldId id="575" r:id="rId70"/>
    <p:sldId id="576" r:id="rId71"/>
    <p:sldId id="577" r:id="rId72"/>
    <p:sldId id="578" r:id="rId73"/>
    <p:sldId id="579" r:id="rId74"/>
    <p:sldId id="580" r:id="rId75"/>
    <p:sldId id="581" r:id="rId76"/>
    <p:sldId id="582" r:id="rId77"/>
    <p:sldId id="583" r:id="rId78"/>
    <p:sldId id="584" r:id="rId79"/>
    <p:sldId id="585" r:id="rId80"/>
    <p:sldId id="586" r:id="rId81"/>
    <p:sldId id="587" r:id="rId82"/>
    <p:sldId id="588" r:id="rId83"/>
    <p:sldId id="589" r:id="rId84"/>
    <p:sldId id="590" r:id="rId85"/>
    <p:sldId id="591" r:id="rId86"/>
    <p:sldId id="592" r:id="rId87"/>
    <p:sldId id="593" r:id="rId88"/>
    <p:sldId id="375" r:id="rId89"/>
    <p:sldId id="487" r:id="rId90"/>
    <p:sldId id="431" r:id="rId91"/>
    <p:sldId id="489" r:id="rId92"/>
    <p:sldId id="488" r:id="rId93"/>
    <p:sldId id="432" r:id="rId94"/>
    <p:sldId id="486" r:id="rId95"/>
    <p:sldId id="433" r:id="rId96"/>
    <p:sldId id="435" r:id="rId97"/>
    <p:sldId id="436" r:id="rId98"/>
    <p:sldId id="442" r:id="rId99"/>
    <p:sldId id="445" r:id="rId100"/>
    <p:sldId id="446" r:id="rId101"/>
    <p:sldId id="447" r:id="rId102"/>
    <p:sldId id="448" r:id="rId103"/>
    <p:sldId id="449" r:id="rId104"/>
    <p:sldId id="465" r:id="rId105"/>
    <p:sldId id="466" r:id="rId106"/>
    <p:sldId id="441" r:id="rId107"/>
    <p:sldId id="437" r:id="rId108"/>
    <p:sldId id="483" r:id="rId109"/>
    <p:sldId id="480" r:id="rId110"/>
    <p:sldId id="482" r:id="rId111"/>
    <p:sldId id="481" r:id="rId112"/>
    <p:sldId id="476" r:id="rId113"/>
    <p:sldId id="438" r:id="rId114"/>
    <p:sldId id="439" r:id="rId115"/>
    <p:sldId id="440" r:id="rId116"/>
    <p:sldId id="396" r:id="rId117"/>
    <p:sldId id="397" r:id="rId118"/>
    <p:sldId id="399" r:id="rId119"/>
    <p:sldId id="400" r:id="rId120"/>
    <p:sldId id="405" r:id="rId121"/>
    <p:sldId id="406" r:id="rId122"/>
    <p:sldId id="410" r:id="rId123"/>
    <p:sldId id="407" r:id="rId124"/>
    <p:sldId id="408" r:id="rId125"/>
    <p:sldId id="409" r:id="rId126"/>
    <p:sldId id="411" r:id="rId127"/>
    <p:sldId id="414" r:id="rId128"/>
    <p:sldId id="412" r:id="rId129"/>
    <p:sldId id="415" r:id="rId130"/>
    <p:sldId id="430" r:id="rId131"/>
    <p:sldId id="413" r:id="rId132"/>
    <p:sldId id="416" r:id="rId133"/>
    <p:sldId id="417" r:id="rId134"/>
    <p:sldId id="418" r:id="rId135"/>
    <p:sldId id="419" r:id="rId136"/>
    <p:sldId id="420" r:id="rId137"/>
    <p:sldId id="421" r:id="rId138"/>
    <p:sldId id="422" r:id="rId139"/>
    <p:sldId id="423" r:id="rId140"/>
    <p:sldId id="424" r:id="rId141"/>
    <p:sldId id="425" r:id="rId142"/>
    <p:sldId id="426" r:id="rId143"/>
    <p:sldId id="427" r:id="rId144"/>
    <p:sldId id="428" r:id="rId145"/>
    <p:sldId id="429" r:id="rId146"/>
    <p:sldId id="450" r:id="rId147"/>
    <p:sldId id="451" r:id="rId148"/>
    <p:sldId id="452" r:id="rId149"/>
    <p:sldId id="453" r:id="rId150"/>
    <p:sldId id="434" r:id="rId151"/>
    <p:sldId id="454" r:id="rId152"/>
    <p:sldId id="455" r:id="rId153"/>
    <p:sldId id="460" r:id="rId154"/>
    <p:sldId id="462" r:id="rId155"/>
    <p:sldId id="463" r:id="rId156"/>
    <p:sldId id="262" r:id="rId157"/>
    <p:sldId id="493" r:id="rId158"/>
    <p:sldId id="494" r:id="rId159"/>
    <p:sldId id="495" r:id="rId160"/>
    <p:sldId id="496" r:id="rId161"/>
    <p:sldId id="497" r:id="rId162"/>
    <p:sldId id="498" r:id="rId163"/>
    <p:sldId id="504" r:id="rId164"/>
    <p:sldId id="499" r:id="rId165"/>
    <p:sldId id="500" r:id="rId166"/>
    <p:sldId id="501" r:id="rId167"/>
    <p:sldId id="502" r:id="rId168"/>
    <p:sldId id="492" r:id="rId169"/>
    <p:sldId id="524" r:id="rId170"/>
    <p:sldId id="505" r:id="rId171"/>
    <p:sldId id="506" r:id="rId172"/>
    <p:sldId id="507" r:id="rId173"/>
    <p:sldId id="508" r:id="rId174"/>
    <p:sldId id="509" r:id="rId175"/>
    <p:sldId id="510" r:id="rId176"/>
    <p:sldId id="525" r:id="rId177"/>
    <p:sldId id="511" r:id="rId178"/>
    <p:sldId id="512" r:id="rId179"/>
    <p:sldId id="513" r:id="rId180"/>
    <p:sldId id="514" r:id="rId181"/>
    <p:sldId id="515" r:id="rId182"/>
    <p:sldId id="516" r:id="rId183"/>
    <p:sldId id="517" r:id="rId184"/>
    <p:sldId id="518" r:id="rId185"/>
    <p:sldId id="520" r:id="rId186"/>
    <p:sldId id="521" r:id="rId187"/>
    <p:sldId id="522" r:id="rId188"/>
    <p:sldId id="527" r:id="rId189"/>
    <p:sldId id="545" r:id="rId190"/>
    <p:sldId id="529" r:id="rId191"/>
    <p:sldId id="530" r:id="rId192"/>
    <p:sldId id="531" r:id="rId193"/>
    <p:sldId id="532" r:id="rId194"/>
    <p:sldId id="533" r:id="rId195"/>
    <p:sldId id="534" r:id="rId196"/>
    <p:sldId id="535" r:id="rId197"/>
    <p:sldId id="536" r:id="rId198"/>
    <p:sldId id="537" r:id="rId199"/>
    <p:sldId id="538" r:id="rId200"/>
    <p:sldId id="539" r:id="rId201"/>
    <p:sldId id="540" r:id="rId202"/>
    <p:sldId id="541" r:id="rId203"/>
    <p:sldId id="542" r:id="rId204"/>
    <p:sldId id="543" r:id="rId205"/>
    <p:sldId id="544" r:id="rId206"/>
    <p:sldId id="528" r:id="rId207"/>
    <p:sldId id="526" r:id="rId208"/>
    <p:sldId id="485" r:id="rId209"/>
    <p:sldId id="594" r:id="rId2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82" autoAdjust="0"/>
    <p:restoredTop sz="94660"/>
  </p:normalViewPr>
  <p:slideViewPr>
    <p:cSldViewPr>
      <p:cViewPr varScale="1">
        <p:scale>
          <a:sx n="68" d="100"/>
          <a:sy n="68" d="100"/>
        </p:scale>
        <p:origin x="-14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presProps" Target="pres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2BA417-1FD3-4406-BE8C-C67604C40BF9}"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8F186892-4D07-4626-BB79-51D05C5F473B}">
      <dgm:prSet/>
      <dgm:spPr/>
      <dgm:t>
        <a:bodyPr/>
        <a:lstStyle/>
        <a:p>
          <a:pPr rtl="0"/>
          <a:r>
            <a:rPr lang="en-US" dirty="0" smtClean="0"/>
            <a:t>ONE DISTRICT ONE PRODUCT</a:t>
          </a:r>
          <a:endParaRPr lang="en-US" dirty="0"/>
        </a:p>
      </dgm:t>
    </dgm:pt>
    <dgm:pt modelId="{4C488C11-6503-4AFE-B00C-E7D11F4DD710}" type="parTrans" cxnId="{F67183D5-844F-410D-B076-47A1803E1DB9}">
      <dgm:prSet/>
      <dgm:spPr/>
      <dgm:t>
        <a:bodyPr/>
        <a:lstStyle/>
        <a:p>
          <a:endParaRPr lang="en-US"/>
        </a:p>
      </dgm:t>
    </dgm:pt>
    <dgm:pt modelId="{EF44DEA4-CCE2-493E-8011-27D7DE766B11}" type="sibTrans" cxnId="{F67183D5-844F-410D-B076-47A1803E1DB9}">
      <dgm:prSet/>
      <dgm:spPr/>
      <dgm:t>
        <a:bodyPr/>
        <a:lstStyle/>
        <a:p>
          <a:endParaRPr lang="en-US"/>
        </a:p>
      </dgm:t>
    </dgm:pt>
    <dgm:pt modelId="{8F953EFC-F43E-49F5-8B8B-9C70C2684A09}" type="pres">
      <dgm:prSet presAssocID="{D92BA417-1FD3-4406-BE8C-C67604C40BF9}" presName="Name0" presStyleCnt="0">
        <dgm:presLayoutVars>
          <dgm:dir/>
          <dgm:animLvl val="lvl"/>
          <dgm:resizeHandles val="exact"/>
        </dgm:presLayoutVars>
      </dgm:prSet>
      <dgm:spPr/>
      <dgm:t>
        <a:bodyPr/>
        <a:lstStyle/>
        <a:p>
          <a:endParaRPr lang="en-US"/>
        </a:p>
      </dgm:t>
    </dgm:pt>
    <dgm:pt modelId="{008E98BB-592C-4D01-BEBB-CA8EB51617EB}" type="pres">
      <dgm:prSet presAssocID="{8F186892-4D07-4626-BB79-51D05C5F473B}" presName="linNode" presStyleCnt="0"/>
      <dgm:spPr/>
    </dgm:pt>
    <dgm:pt modelId="{170076A3-DF4E-4E46-B405-BA9F9CBBF9FF}" type="pres">
      <dgm:prSet presAssocID="{8F186892-4D07-4626-BB79-51D05C5F473B}" presName="parentText" presStyleLbl="node1" presStyleIdx="0" presStyleCnt="1" custScaleX="191675">
        <dgm:presLayoutVars>
          <dgm:chMax val="1"/>
          <dgm:bulletEnabled val="1"/>
        </dgm:presLayoutVars>
      </dgm:prSet>
      <dgm:spPr/>
      <dgm:t>
        <a:bodyPr/>
        <a:lstStyle/>
        <a:p>
          <a:endParaRPr lang="en-US"/>
        </a:p>
      </dgm:t>
    </dgm:pt>
  </dgm:ptLst>
  <dgm:cxnLst>
    <dgm:cxn modelId="{B9A76F99-0C87-42B9-AC42-25479999414E}" type="presOf" srcId="{8F186892-4D07-4626-BB79-51D05C5F473B}" destId="{170076A3-DF4E-4E46-B405-BA9F9CBBF9FF}" srcOrd="0" destOrd="0" presId="urn:microsoft.com/office/officeart/2005/8/layout/vList5"/>
    <dgm:cxn modelId="{75D96998-8BDC-4F09-B504-F33618F6917C}" type="presOf" srcId="{D92BA417-1FD3-4406-BE8C-C67604C40BF9}" destId="{8F953EFC-F43E-49F5-8B8B-9C70C2684A09}" srcOrd="0" destOrd="0" presId="urn:microsoft.com/office/officeart/2005/8/layout/vList5"/>
    <dgm:cxn modelId="{F67183D5-844F-410D-B076-47A1803E1DB9}" srcId="{D92BA417-1FD3-4406-BE8C-C67604C40BF9}" destId="{8F186892-4D07-4626-BB79-51D05C5F473B}" srcOrd="0" destOrd="0" parTransId="{4C488C11-6503-4AFE-B00C-E7D11F4DD710}" sibTransId="{EF44DEA4-CCE2-493E-8011-27D7DE766B11}"/>
    <dgm:cxn modelId="{15AD1875-7779-472E-84B4-F70F68A34955}" type="presParOf" srcId="{8F953EFC-F43E-49F5-8B8B-9C70C2684A09}" destId="{008E98BB-592C-4D01-BEBB-CA8EB51617EB}" srcOrd="0" destOrd="0" presId="urn:microsoft.com/office/officeart/2005/8/layout/vList5"/>
    <dgm:cxn modelId="{C606511C-3B63-4044-BB22-182537B17F16}" type="presParOf" srcId="{008E98BB-592C-4D01-BEBB-CA8EB51617EB}" destId="{170076A3-DF4E-4E46-B405-BA9F9CBBF9FF}" srcOrd="0"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070F7F-7616-4B53-9736-6750629D9943}" type="datetimeFigureOut">
              <a:rPr lang="en-US" smtClean="0"/>
              <a:pPr/>
              <a:t>8/15/2023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3170B8-1F34-4A4A-8968-E56602EC551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one district one product programmed is the core concept of the government of Japan, launched in 1979. The objective of the ODOP is to optimize production, productivity, and income, preservation and development of local crafts, promotion of art, improvement in product quality, and skill development.</a:t>
            </a:r>
          </a:p>
          <a:p>
            <a:endParaRPr lang="en-US" dirty="0"/>
          </a:p>
        </p:txBody>
      </p:sp>
      <p:sp>
        <p:nvSpPr>
          <p:cNvPr id="4" name="Slide Number Placeholder 3"/>
          <p:cNvSpPr>
            <a:spLocks noGrp="1"/>
          </p:cNvSpPr>
          <p:nvPr>
            <p:ph type="sldNum" sz="quarter" idx="10"/>
          </p:nvPr>
        </p:nvSpPr>
        <p:spPr/>
        <p:txBody>
          <a:bodyPr/>
          <a:lstStyle/>
          <a:p>
            <a:fld id="{6A57F5F1-D4E0-4CB1-A5F5-FEC4484B5653}" type="slidenum">
              <a:rPr lang="en-US" smtClean="0"/>
              <a:pPr/>
              <a:t>62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OF AI IN START UP </a:t>
            </a:r>
            <a:endParaRPr lang="en-US" dirty="0"/>
          </a:p>
        </p:txBody>
      </p:sp>
      <p:sp>
        <p:nvSpPr>
          <p:cNvPr id="4" name="Slide Number Placeholder 3"/>
          <p:cNvSpPr>
            <a:spLocks noGrp="1"/>
          </p:cNvSpPr>
          <p:nvPr>
            <p:ph type="sldNum" sz="quarter" idx="10"/>
          </p:nvPr>
        </p:nvSpPr>
        <p:spPr/>
        <p:txBody>
          <a:bodyPr/>
          <a:lstStyle/>
          <a:p>
            <a:fld id="{6A57F5F1-D4E0-4CB1-A5F5-FEC4484B5653}" type="slidenum">
              <a:rPr lang="en-US" smtClean="0"/>
              <a:pPr/>
              <a:t>84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8/15/2023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8/15/2023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8/15/2023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8/15/2023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8/15/2023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8/15/2023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8/15/2023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8/15/2023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8/15/2023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bd1978@gmail.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hyperlink" Target="https://www.basetemplates.com/blog/pros-and-cons-of-venture-capitalists" TargetMode="Externa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hyperlink" Target="https://visible.vc/blog/seed-funding/" TargetMode="Externa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hyperlink" Target="https://www.indeed.com/career-advice/career-development/book-value-formula" TargetMode="Externa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hyperlink" Target="https://www.indeed.com/career-advice/career-development/how-to-calculate-weighted-avera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hyperlink" Target="https://www.indeed.com/career-advice/career-development/multiples-in-valuation" TargetMode="Externa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hyperlink" Target="https://www.indiabudget.gov.in/" TargetMode="Externa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8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CA. PANKAJ DARA, </a:t>
            </a:r>
          </a:p>
          <a:p>
            <a:r>
              <a:rPr lang="en-US" dirty="0" err="1" smtClean="0"/>
              <a:t>Bcom,FCA</a:t>
            </a:r>
            <a:r>
              <a:rPr lang="en-US" dirty="0" smtClean="0"/>
              <a:t>, DISA,</a:t>
            </a:r>
          </a:p>
          <a:p>
            <a:r>
              <a:rPr lang="en-US" dirty="0" smtClean="0"/>
              <a:t>CERTIFICATE COURSE IN MSME</a:t>
            </a:r>
          </a:p>
          <a:p>
            <a:r>
              <a:rPr lang="en-US" dirty="0" smtClean="0"/>
              <a:t>DIPLOMA IN CYBER LAW.</a:t>
            </a:r>
          </a:p>
          <a:p>
            <a:r>
              <a:rPr lang="en-US" dirty="0" smtClean="0">
                <a:hlinkClick r:id="rId2"/>
              </a:rPr>
              <a:t>pbd1978@gmail.com</a:t>
            </a:r>
            <a:endParaRPr lang="en-US" dirty="0" smtClean="0"/>
          </a:p>
          <a:p>
            <a:r>
              <a:rPr lang="en-US" dirty="0" smtClean="0"/>
              <a:t>9823354105</a:t>
            </a:r>
            <a:endParaRPr lang="en-US" dirty="0"/>
          </a:p>
        </p:txBody>
      </p:sp>
      <p:sp>
        <p:nvSpPr>
          <p:cNvPr id="2" name="Title 1"/>
          <p:cNvSpPr>
            <a:spLocks noGrp="1"/>
          </p:cNvSpPr>
          <p:nvPr>
            <p:ph type="title"/>
          </p:nvPr>
        </p:nvSpPr>
        <p:spPr/>
        <p:txBody>
          <a:bodyPr>
            <a:normAutofit/>
          </a:bodyPr>
          <a:lstStyle/>
          <a:p>
            <a:r>
              <a:rPr lang="en-US" sz="2500" dirty="0" smtClean="0"/>
              <a:t>ICAI- RESIDENTIAL COURSE- SAMRUDDHI THROUGH DIGITAL TRANSFORMATION.</a:t>
            </a:r>
            <a:endParaRPr lang="en-US" sz="25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838200"/>
            <a:ext cx="6781800" cy="3939540"/>
          </a:xfrm>
          <a:prstGeom prst="rect">
            <a:avLst/>
          </a:prstGeom>
        </p:spPr>
        <p:txBody>
          <a:bodyPr wrap="square">
            <a:spAutoFit/>
          </a:bodyPr>
          <a:lstStyle/>
          <a:p>
            <a:r>
              <a:rPr lang="en-US" sz="2500" dirty="0" smtClean="0"/>
              <a:t>What is the startup policy in Kerala</a:t>
            </a:r>
            <a:r>
              <a:rPr lang="en-US" sz="2500" dirty="0" smtClean="0"/>
              <a:t>?</a:t>
            </a:r>
          </a:p>
          <a:p>
            <a:endParaRPr lang="en-US" sz="2500" dirty="0" smtClean="0"/>
          </a:p>
          <a:p>
            <a:endParaRPr lang="en-US" sz="2500" dirty="0" smtClean="0"/>
          </a:p>
          <a:p>
            <a:r>
              <a:rPr lang="en-US" sz="2500" dirty="0" smtClean="0"/>
              <a:t>Innovation Grant scheme of Kerala Startup Mission provides financial assistance of up-to 12 </a:t>
            </a:r>
            <a:r>
              <a:rPr lang="en-US" sz="2500" dirty="0" err="1" smtClean="0"/>
              <a:t>lakhs</a:t>
            </a:r>
            <a:r>
              <a:rPr lang="en-US" sz="2500" dirty="0" smtClean="0"/>
              <a:t> to startups, entrepreneurs and students to help them convert their innovative ideas into full fledged ventures. </a:t>
            </a:r>
            <a:r>
              <a:rPr lang="en-US" sz="2500" dirty="0" err="1" smtClean="0"/>
              <a:t>Productization</a:t>
            </a:r>
            <a:r>
              <a:rPr lang="en-US" sz="2500" dirty="0" smtClean="0"/>
              <a:t> grant is to convert the prototype into a product and is limited to a maximum Rs. 7 </a:t>
            </a:r>
            <a:r>
              <a:rPr lang="en-US" sz="2500" dirty="0" err="1" smtClean="0"/>
              <a:t>lakhs</a:t>
            </a:r>
            <a:r>
              <a:rPr lang="en-US" sz="2500" dirty="0" smtClean="0"/>
              <a:t>/idea</a:t>
            </a:r>
            <a:endParaRPr lang="en-US" sz="25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6).jpg"/>
          <p:cNvPicPr>
            <a:picLocks noGrp="1" noChangeAspect="1"/>
          </p:cNvPicPr>
          <p:nvPr>
            <p:ph idx="1"/>
          </p:nvPr>
        </p:nvPicPr>
        <p:blipFill>
          <a:blip r:embed="rId2"/>
          <a:stretch>
            <a:fillRect/>
          </a:stretch>
        </p:blipFill>
        <p:spPr>
          <a:xfrm>
            <a:off x="3167062" y="2929731"/>
            <a:ext cx="2809875" cy="1628775"/>
          </a:xfrm>
        </p:spPr>
      </p:pic>
      <p:sp>
        <p:nvSpPr>
          <p:cNvPr id="2" name="Title 1"/>
          <p:cNvSpPr>
            <a:spLocks noGrp="1"/>
          </p:cNvSpPr>
          <p:nvPr>
            <p:ph type="title"/>
          </p:nvPr>
        </p:nvSpPr>
        <p:spPr/>
        <p:txBody>
          <a:bodyPr/>
          <a:lstStyle/>
          <a:p>
            <a:r>
              <a:rPr lang="en-US" dirty="0" smtClean="0"/>
              <a:t>Agriculture Robots</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8).jpg"/>
          <p:cNvPicPr>
            <a:picLocks noGrp="1" noChangeAspect="1"/>
          </p:cNvPicPr>
          <p:nvPr>
            <p:ph idx="1"/>
          </p:nvPr>
        </p:nvPicPr>
        <p:blipFill>
          <a:blip r:embed="rId2"/>
          <a:stretch>
            <a:fillRect/>
          </a:stretch>
        </p:blipFill>
        <p:spPr>
          <a:xfrm>
            <a:off x="3143250" y="2944019"/>
            <a:ext cx="2857500" cy="1600200"/>
          </a:xfrm>
        </p:spPr>
      </p:pic>
      <p:sp>
        <p:nvSpPr>
          <p:cNvPr id="2" name="Title 1"/>
          <p:cNvSpPr>
            <a:spLocks noGrp="1"/>
          </p:cNvSpPr>
          <p:nvPr>
            <p:ph type="title"/>
          </p:nvPr>
        </p:nvSpPr>
        <p:spPr/>
        <p:txBody>
          <a:bodyPr/>
          <a:lstStyle/>
          <a:p>
            <a:r>
              <a:rPr lang="en-US" dirty="0" smtClean="0"/>
              <a:t>Water start up</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 (2).jpg"/>
          <p:cNvPicPr>
            <a:picLocks noGrp="1" noChangeAspect="1"/>
          </p:cNvPicPr>
          <p:nvPr>
            <p:ph idx="1"/>
          </p:nvPr>
        </p:nvPicPr>
        <p:blipFill>
          <a:blip r:embed="rId2"/>
          <a:stretch>
            <a:fillRect/>
          </a:stretch>
        </p:blipFill>
        <p:spPr>
          <a:xfrm>
            <a:off x="2543175" y="3182144"/>
            <a:ext cx="4057650" cy="1123950"/>
          </a:xfrm>
        </p:spPr>
      </p:pic>
      <p:sp>
        <p:nvSpPr>
          <p:cNvPr id="2" name="Title 1"/>
          <p:cNvSpPr>
            <a:spLocks noGrp="1"/>
          </p:cNvSpPr>
          <p:nvPr>
            <p:ph type="title"/>
          </p:nvPr>
        </p:nvSpPr>
        <p:spPr/>
        <p:txBody>
          <a:bodyPr/>
          <a:lstStyle/>
          <a:p>
            <a:r>
              <a:rPr lang="en-US" dirty="0" smtClean="0"/>
              <a:t>Water start up challenge </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_zROBpIYKZ7Q56J6tSuh_iw.png"/>
          <p:cNvPicPr>
            <a:picLocks noGrp="1" noChangeAspect="1"/>
          </p:cNvPicPr>
          <p:nvPr>
            <p:ph idx="1"/>
          </p:nvPr>
        </p:nvPicPr>
        <p:blipFill>
          <a:blip r:embed="rId2"/>
          <a:stretch>
            <a:fillRect/>
          </a:stretch>
        </p:blipFill>
        <p:spPr>
          <a:xfrm>
            <a:off x="724645" y="1481138"/>
            <a:ext cx="7694710" cy="4525962"/>
          </a:xfrm>
        </p:spPr>
      </p:pic>
      <p:sp>
        <p:nvSpPr>
          <p:cNvPr id="2" name="Title 1"/>
          <p:cNvSpPr>
            <a:spLocks noGrp="1"/>
          </p:cNvSpPr>
          <p:nvPr>
            <p:ph type="title"/>
          </p:nvPr>
        </p:nvSpPr>
        <p:spPr/>
        <p:txBody>
          <a:bodyPr/>
          <a:lstStyle/>
          <a:p>
            <a:r>
              <a:rPr lang="en-US" dirty="0" smtClean="0"/>
              <a:t>Cloud computing start up</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5).jpg"/>
          <p:cNvPicPr>
            <a:picLocks noGrp="1" noChangeAspect="1"/>
          </p:cNvPicPr>
          <p:nvPr>
            <p:ph idx="1"/>
          </p:nvPr>
        </p:nvPicPr>
        <p:blipFill>
          <a:blip r:embed="rId2"/>
          <a:stretch>
            <a:fillRect/>
          </a:stretch>
        </p:blipFill>
        <p:spPr>
          <a:xfrm>
            <a:off x="914400" y="2057400"/>
            <a:ext cx="6324600" cy="2872581"/>
          </a:xfrm>
        </p:spPr>
      </p:pic>
      <p:sp>
        <p:nvSpPr>
          <p:cNvPr id="2" name="Title 1"/>
          <p:cNvSpPr>
            <a:spLocks noGrp="1"/>
          </p:cNvSpPr>
          <p:nvPr>
            <p:ph type="title"/>
          </p:nvPr>
        </p:nvSpPr>
        <p:spPr/>
        <p:txBody>
          <a:bodyPr>
            <a:normAutofit fontScale="90000"/>
          </a:bodyPr>
          <a:lstStyle/>
          <a:p>
            <a:r>
              <a:rPr lang="en-US" dirty="0" smtClean="0"/>
              <a:t>Mixing of area of many sectors together in start up.</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ownload (4).jpg"/>
          <p:cNvPicPr>
            <a:picLocks noGrp="1" noChangeAspect="1"/>
          </p:cNvPicPr>
          <p:nvPr>
            <p:ph idx="1"/>
          </p:nvPr>
        </p:nvPicPr>
        <p:blipFill>
          <a:blip r:embed="rId2"/>
          <a:stretch>
            <a:fillRect/>
          </a:stretch>
        </p:blipFill>
        <p:spPr>
          <a:xfrm>
            <a:off x="3143250" y="2944019"/>
            <a:ext cx="2857500" cy="1600200"/>
          </a:xfrm>
        </p:spPr>
      </p:pic>
      <p:sp>
        <p:nvSpPr>
          <p:cNvPr id="2" name="Title 1"/>
          <p:cNvSpPr>
            <a:spLocks noGrp="1"/>
          </p:cNvSpPr>
          <p:nvPr>
            <p:ph type="title"/>
          </p:nvPr>
        </p:nvSpPr>
        <p:spPr/>
        <p:txBody>
          <a:bodyPr/>
          <a:lstStyle/>
          <a:p>
            <a:r>
              <a:rPr lang="en-US" dirty="0" smtClean="0"/>
              <a:t>Combination of sector</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One of the best ways to start a business is to start a pharmaceutical company. A pharmaceutical business may be involved in one or more of the following activities: </a:t>
            </a:r>
            <a:r>
              <a:rPr lang="en-US" b="1" dirty="0" smtClean="0"/>
              <a:t>research, manufacturing, trading, distribution, and marketing</a:t>
            </a:r>
            <a:r>
              <a:rPr lang="en-US" dirty="0" smtClean="0"/>
              <a:t>. Every country regulates the pharmaceutical industry</a:t>
            </a:r>
            <a:endParaRPr lang="en-US" dirty="0"/>
          </a:p>
        </p:txBody>
      </p:sp>
      <p:sp>
        <p:nvSpPr>
          <p:cNvPr id="2" name="Title 1"/>
          <p:cNvSpPr>
            <a:spLocks noGrp="1"/>
          </p:cNvSpPr>
          <p:nvPr>
            <p:ph type="title"/>
          </p:nvPr>
        </p:nvSpPr>
        <p:spPr/>
        <p:txBody>
          <a:bodyPr/>
          <a:lstStyle/>
          <a:p>
            <a:r>
              <a:rPr lang="en-US" dirty="0" smtClean="0"/>
              <a:t>Pharmaceutical </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Cloud Computing. ...</a:t>
            </a:r>
          </a:p>
          <a:p>
            <a:r>
              <a:rPr lang="en-US" dirty="0" smtClean="0"/>
              <a:t>Biotechnology. ...</a:t>
            </a:r>
          </a:p>
          <a:p>
            <a:r>
              <a:rPr lang="en-US" dirty="0" smtClean="0"/>
              <a:t>Data Analytics. ...</a:t>
            </a:r>
          </a:p>
          <a:p>
            <a:r>
              <a:rPr lang="en-US" dirty="0" smtClean="0"/>
              <a:t>Artificial Intelligence. ...</a:t>
            </a:r>
          </a:p>
          <a:p>
            <a:r>
              <a:rPr lang="en-US" dirty="0" smtClean="0"/>
              <a:t>Internet of Things (</a:t>
            </a:r>
            <a:r>
              <a:rPr lang="en-US" dirty="0" err="1" smtClean="0"/>
              <a:t>IoT</a:t>
            </a:r>
            <a:r>
              <a:rPr lang="en-US" dirty="0" smtClean="0"/>
              <a:t>) ...</a:t>
            </a:r>
          </a:p>
          <a:p>
            <a:r>
              <a:rPr lang="en-US" dirty="0" err="1" smtClean="0"/>
              <a:t>Cybersecurity</a:t>
            </a:r>
            <a:r>
              <a:rPr lang="en-US" dirty="0" smtClean="0"/>
              <a:t>. ...</a:t>
            </a:r>
          </a:p>
          <a:p>
            <a:r>
              <a:rPr lang="en-US" dirty="0" smtClean="0"/>
              <a:t>Sustainable Products Market.</a:t>
            </a:r>
          </a:p>
          <a:p>
            <a:endParaRPr lang="en-US" dirty="0"/>
          </a:p>
        </p:txBody>
      </p:sp>
      <p:sp>
        <p:nvSpPr>
          <p:cNvPr id="2" name="Title 1"/>
          <p:cNvSpPr>
            <a:spLocks noGrp="1"/>
          </p:cNvSpPr>
          <p:nvPr>
            <p:ph type="title"/>
          </p:nvPr>
        </p:nvSpPr>
        <p:spPr/>
        <p:txBody>
          <a:bodyPr>
            <a:normAutofit/>
          </a:bodyPr>
          <a:lstStyle/>
          <a:p>
            <a:r>
              <a:rPr lang="en-US" dirty="0" smtClean="0"/>
              <a:t>Area of penetration in start up</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What is a </a:t>
            </a:r>
            <a:r>
              <a:rPr lang="en-US" dirty="0" err="1" smtClean="0"/>
              <a:t>fintech</a:t>
            </a:r>
            <a:r>
              <a:rPr lang="en-US" dirty="0" smtClean="0"/>
              <a:t> company?</a:t>
            </a:r>
          </a:p>
          <a:p>
            <a:endParaRPr lang="en-US" dirty="0" smtClean="0"/>
          </a:p>
          <a:p>
            <a:r>
              <a:rPr lang="en-US" dirty="0" smtClean="0"/>
              <a:t>In broad terms, </a:t>
            </a:r>
            <a:r>
              <a:rPr lang="en-US" dirty="0" err="1" smtClean="0"/>
              <a:t>Fintech</a:t>
            </a:r>
            <a:r>
              <a:rPr lang="en-US" dirty="0" smtClean="0"/>
              <a:t> describes </a:t>
            </a:r>
            <a:r>
              <a:rPr lang="en-US" b="1" dirty="0" smtClean="0"/>
              <a:t>any company that uses the internet, cloud services, mobile devices, or software technology to either connect with financial services or to use them</a:t>
            </a:r>
            <a:r>
              <a:rPr lang="en-US" dirty="0" smtClean="0"/>
              <a:t>.</a:t>
            </a:r>
          </a:p>
          <a:p>
            <a:endParaRPr lang="en-US" dirty="0" smtClean="0"/>
          </a:p>
          <a:p>
            <a:r>
              <a:rPr lang="en-US" dirty="0" err="1" smtClean="0"/>
              <a:t>Fintech</a:t>
            </a:r>
            <a:r>
              <a:rPr lang="en-US" dirty="0" smtClean="0"/>
              <a:t> is a combination of the words “finance” and “technology.” Although it's a blanket term that can mean many different things, broadly speaking, it describes </a:t>
            </a:r>
            <a:r>
              <a:rPr lang="en-US" b="1" dirty="0" smtClean="0"/>
              <a:t>the evolution of an industry where new technology use-cases are developed and deployed to streamline more traditional-looking finance functions</a:t>
            </a:r>
            <a:r>
              <a:rPr lang="en-US" dirty="0" smtClean="0"/>
              <a:t>.</a:t>
            </a:r>
            <a:endParaRPr lang="en-US" dirty="0"/>
          </a:p>
        </p:txBody>
      </p:sp>
      <p:sp>
        <p:nvSpPr>
          <p:cNvPr id="2" name="Title 1"/>
          <p:cNvSpPr>
            <a:spLocks noGrp="1"/>
          </p:cNvSpPr>
          <p:nvPr>
            <p:ph type="title"/>
          </p:nvPr>
        </p:nvSpPr>
        <p:spPr/>
        <p:txBody>
          <a:bodyPr/>
          <a:lstStyle/>
          <a:p>
            <a:r>
              <a:rPr lang="en-US" dirty="0" err="1" smtClean="0"/>
              <a:t>Fintech</a:t>
            </a:r>
            <a:r>
              <a:rPr lang="en-US" dirty="0" smtClean="0"/>
              <a:t> companies</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err="1" smtClean="0"/>
              <a:t>Paytm</a:t>
            </a:r>
            <a:r>
              <a:rPr lang="en-US" dirty="0" smtClean="0"/>
              <a:t>. </a:t>
            </a:r>
          </a:p>
          <a:p>
            <a:r>
              <a:rPr lang="en-US" dirty="0" err="1" smtClean="0"/>
              <a:t>Lendingkart</a:t>
            </a:r>
            <a:r>
              <a:rPr lang="en-US" dirty="0" smtClean="0"/>
              <a:t>. </a:t>
            </a:r>
          </a:p>
          <a:p>
            <a:r>
              <a:rPr lang="en-US" dirty="0" err="1" smtClean="0"/>
              <a:t>MoneyTap</a:t>
            </a:r>
            <a:r>
              <a:rPr lang="en-US" dirty="0" smtClean="0"/>
              <a:t>. </a:t>
            </a:r>
          </a:p>
          <a:p>
            <a:r>
              <a:rPr lang="en-US" dirty="0" err="1" smtClean="0"/>
              <a:t>Instamojo</a:t>
            </a:r>
            <a:r>
              <a:rPr lang="en-US" dirty="0" smtClean="0"/>
              <a:t>. </a:t>
            </a:r>
          </a:p>
          <a:p>
            <a:r>
              <a:rPr lang="en-US" dirty="0" err="1" smtClean="0"/>
              <a:t>Razorpay</a:t>
            </a:r>
            <a:r>
              <a:rPr lang="en-US" dirty="0" smtClean="0"/>
              <a:t>. </a:t>
            </a:r>
          </a:p>
          <a:p>
            <a:r>
              <a:rPr lang="en-US" dirty="0" err="1" smtClean="0"/>
              <a:t>Shiksha</a:t>
            </a:r>
            <a:r>
              <a:rPr lang="en-US" dirty="0" smtClean="0"/>
              <a:t> Finance. </a:t>
            </a:r>
          </a:p>
          <a:p>
            <a:r>
              <a:rPr lang="en-US" dirty="0" smtClean="0"/>
              <a:t>Pine Labs. ...</a:t>
            </a:r>
          </a:p>
          <a:p>
            <a:r>
              <a:rPr lang="en-US" dirty="0" err="1" smtClean="0"/>
              <a:t>ZestMoney</a:t>
            </a:r>
            <a:r>
              <a:rPr lang="en-US" dirty="0" smtClean="0"/>
              <a:t>.</a:t>
            </a:r>
          </a:p>
          <a:p>
            <a:endParaRPr lang="en-US" dirty="0"/>
          </a:p>
        </p:txBody>
      </p:sp>
      <p:sp>
        <p:nvSpPr>
          <p:cNvPr id="2" name="Title 1"/>
          <p:cNvSpPr>
            <a:spLocks noGrp="1"/>
          </p:cNvSpPr>
          <p:nvPr>
            <p:ph type="title"/>
          </p:nvPr>
        </p:nvSpPr>
        <p:spPr/>
        <p:txBody>
          <a:bodyPr/>
          <a:lstStyle/>
          <a:p>
            <a:r>
              <a:rPr lang="en-US" dirty="0" err="1" smtClean="0"/>
              <a:t>Fintech</a:t>
            </a:r>
            <a:r>
              <a:rPr lang="en-US" dirty="0" smtClean="0"/>
              <a:t> Start up</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0"/>
            <a:ext cx="7772400" cy="3939540"/>
          </a:xfrm>
          <a:prstGeom prst="rect">
            <a:avLst/>
          </a:prstGeom>
        </p:spPr>
        <p:txBody>
          <a:bodyPr wrap="square">
            <a:spAutoFit/>
          </a:bodyPr>
          <a:lstStyle/>
          <a:p>
            <a:r>
              <a:rPr lang="en-US" sz="2500" dirty="0" smtClean="0"/>
              <a:t>Which business is going to boom Kerala</a:t>
            </a:r>
            <a:r>
              <a:rPr lang="en-US" sz="2500" dirty="0" smtClean="0"/>
              <a:t>?</a:t>
            </a:r>
          </a:p>
          <a:p>
            <a:endParaRPr lang="en-US" sz="2500" dirty="0" smtClean="0"/>
          </a:p>
          <a:p>
            <a:endParaRPr lang="en-US" sz="2500" dirty="0" smtClean="0"/>
          </a:p>
          <a:p>
            <a:r>
              <a:rPr lang="en-US" sz="2500" dirty="0" smtClean="0"/>
              <a:t>Which industry is the most profitable one in Kerala? </a:t>
            </a:r>
            <a:endParaRPr lang="en-US" sz="2500" dirty="0" smtClean="0"/>
          </a:p>
          <a:p>
            <a:endParaRPr lang="en-US" sz="2500" dirty="0" smtClean="0"/>
          </a:p>
          <a:p>
            <a:r>
              <a:rPr lang="en-US" sz="2500" dirty="0" smtClean="0"/>
              <a:t>Agriculture</a:t>
            </a:r>
            <a:r>
              <a:rPr lang="en-US" sz="2500" dirty="0" smtClean="0"/>
              <a:t>, garments, and tourism are the most popular among many profitable industries. Therefore, developing a business in these fields can be profitable. Agriculture, garments, and tourism are the most popular among many profitable industries.</a:t>
            </a:r>
            <a:endParaRPr lang="en-US" sz="2500"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bank is a legally recognized financial institution with the mission of offering consumers financial services. NBFCs are businesses that offer individuals banking-like services without having a bank </a:t>
            </a:r>
            <a:r>
              <a:rPr lang="en-US" dirty="0" err="1" smtClean="0"/>
              <a:t>licence</a:t>
            </a:r>
            <a:r>
              <a:rPr lang="en-US" dirty="0" smtClean="0"/>
              <a:t>. Banks take deposits and lend money. NBFC does not take deposits or make loans.</a:t>
            </a:r>
            <a:endParaRPr lang="en-US" dirty="0"/>
          </a:p>
        </p:txBody>
      </p:sp>
      <p:sp>
        <p:nvSpPr>
          <p:cNvPr id="2" name="Title 1"/>
          <p:cNvSpPr>
            <a:spLocks noGrp="1"/>
          </p:cNvSpPr>
          <p:nvPr>
            <p:ph type="title"/>
          </p:nvPr>
        </p:nvSpPr>
        <p:spPr/>
        <p:txBody>
          <a:bodyPr>
            <a:normAutofit fontScale="90000"/>
          </a:bodyPr>
          <a:lstStyle/>
          <a:p>
            <a:r>
              <a:rPr lang="en-US" dirty="0" smtClean="0"/>
              <a:t>What is difference between NBFC and bank?</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10).jpg"/>
          <p:cNvPicPr>
            <a:picLocks noGrp="1" noChangeAspect="1"/>
          </p:cNvPicPr>
          <p:nvPr>
            <p:ph idx="1"/>
          </p:nvPr>
        </p:nvPicPr>
        <p:blipFill>
          <a:blip r:embed="rId2"/>
          <a:stretch>
            <a:fillRect/>
          </a:stretch>
        </p:blipFill>
        <p:spPr>
          <a:xfrm>
            <a:off x="990600" y="2133600"/>
            <a:ext cx="7086599" cy="3352800"/>
          </a:xfrm>
        </p:spPr>
      </p:pic>
      <p:sp>
        <p:nvSpPr>
          <p:cNvPr id="2" name="Title 1"/>
          <p:cNvSpPr>
            <a:spLocks noGrp="1"/>
          </p:cNvSpPr>
          <p:nvPr>
            <p:ph type="title"/>
          </p:nvPr>
        </p:nvSpPr>
        <p:spPr/>
        <p:txBody>
          <a:bodyPr/>
          <a:lstStyle/>
          <a:p>
            <a:r>
              <a:rPr lang="en-US" dirty="0" err="1" smtClean="0"/>
              <a:t>Nbfc</a:t>
            </a:r>
            <a:r>
              <a:rPr lang="en-US" dirty="0" smtClean="0"/>
              <a:t> .</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93e7fbefe96ed780fc8d451cd72ee01.jpg"/>
          <p:cNvPicPr>
            <a:picLocks noGrp="1" noChangeAspect="1"/>
          </p:cNvPicPr>
          <p:nvPr>
            <p:ph idx="1"/>
          </p:nvPr>
        </p:nvPicPr>
        <p:blipFill>
          <a:blip r:embed="rId2"/>
          <a:stretch>
            <a:fillRect/>
          </a:stretch>
        </p:blipFill>
        <p:spPr>
          <a:xfrm>
            <a:off x="2309019" y="1481138"/>
            <a:ext cx="4525962" cy="4525962"/>
          </a:xfrm>
        </p:spPr>
      </p:pic>
      <p:sp>
        <p:nvSpPr>
          <p:cNvPr id="2" name="Title 1"/>
          <p:cNvSpPr>
            <a:spLocks noGrp="1"/>
          </p:cNvSpPr>
          <p:nvPr>
            <p:ph type="title"/>
          </p:nvPr>
        </p:nvSpPr>
        <p:spPr/>
        <p:txBody>
          <a:bodyPr/>
          <a:lstStyle/>
          <a:p>
            <a:r>
              <a:rPr lang="en-US" dirty="0" smtClean="0"/>
              <a:t>START – UP - IDEA</a:t>
            </a:r>
            <a:endParaRPr lang="en-US" dirty="0"/>
          </a:p>
        </p:txBody>
      </p:sp>
    </p:spTree>
    <p:extLst>
      <p:ext uri="{BB962C8B-B14F-4D97-AF65-F5344CB8AC3E}">
        <p14:creationId xmlns="" xmlns:p14="http://schemas.microsoft.com/office/powerpoint/2010/main" val="426522028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Automobiles and Components</a:t>
            </a:r>
          </a:p>
          <a:p>
            <a:r>
              <a:rPr lang="en-US" dirty="0" smtClean="0"/>
              <a:t>Banks</a:t>
            </a:r>
          </a:p>
          <a:p>
            <a:r>
              <a:rPr lang="en-US" dirty="0" smtClean="0"/>
              <a:t>Capital Goods</a:t>
            </a:r>
          </a:p>
          <a:p>
            <a:r>
              <a:rPr lang="en-US" dirty="0" smtClean="0"/>
              <a:t>Commercial and Professional Services</a:t>
            </a:r>
          </a:p>
          <a:p>
            <a:r>
              <a:rPr lang="en-US" dirty="0" smtClean="0"/>
              <a:t>Consumer Durables and Apparel</a:t>
            </a:r>
          </a:p>
          <a:p>
            <a:r>
              <a:rPr lang="en-US" dirty="0" smtClean="0"/>
              <a:t>Consumer Services</a:t>
            </a:r>
          </a:p>
          <a:p>
            <a:r>
              <a:rPr lang="en-US" dirty="0" smtClean="0"/>
              <a:t>Diversified Financials</a:t>
            </a:r>
          </a:p>
          <a:p>
            <a:r>
              <a:rPr lang="en-US" dirty="0" smtClean="0"/>
              <a:t>Energy</a:t>
            </a:r>
          </a:p>
          <a:p>
            <a:endParaRPr lang="en-US" dirty="0"/>
          </a:p>
        </p:txBody>
      </p:sp>
      <p:sp>
        <p:nvSpPr>
          <p:cNvPr id="2" name="Title 1"/>
          <p:cNvSpPr>
            <a:spLocks noGrp="1"/>
          </p:cNvSpPr>
          <p:nvPr>
            <p:ph type="title"/>
          </p:nvPr>
        </p:nvSpPr>
        <p:spPr/>
        <p:txBody>
          <a:bodyPr>
            <a:normAutofit/>
          </a:bodyPr>
          <a:lstStyle/>
          <a:p>
            <a:r>
              <a:rPr lang="en-US" dirty="0" smtClean="0"/>
              <a:t>Area of penetration in start up</a:t>
            </a: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Food, Beverage, and Tobacco</a:t>
            </a:r>
          </a:p>
          <a:p>
            <a:r>
              <a:rPr lang="en-US" dirty="0" smtClean="0"/>
              <a:t>Food and Staples Retailing</a:t>
            </a:r>
          </a:p>
          <a:p>
            <a:r>
              <a:rPr lang="en-US" dirty="0" smtClean="0"/>
              <a:t>Health Care Equipment and Services</a:t>
            </a:r>
          </a:p>
          <a:p>
            <a:r>
              <a:rPr lang="en-US" dirty="0" smtClean="0"/>
              <a:t>Household and Personal Products</a:t>
            </a:r>
          </a:p>
          <a:p>
            <a:r>
              <a:rPr lang="en-US" dirty="0" smtClean="0"/>
              <a:t>Insurance</a:t>
            </a:r>
          </a:p>
          <a:p>
            <a:r>
              <a:rPr lang="en-US" dirty="0" smtClean="0"/>
              <a:t>Materials</a:t>
            </a:r>
          </a:p>
          <a:p>
            <a:r>
              <a:rPr lang="en-US" dirty="0" smtClean="0"/>
              <a:t>Media and Entertainment</a:t>
            </a:r>
          </a:p>
          <a:p>
            <a:r>
              <a:rPr lang="en-US" dirty="0" smtClean="0"/>
              <a:t>Pharmaceuticals, Biotechnology, and Life Sciences</a:t>
            </a:r>
          </a:p>
          <a:p>
            <a:endParaRPr lang="en-US" dirty="0"/>
          </a:p>
        </p:txBody>
      </p:sp>
      <p:sp>
        <p:nvSpPr>
          <p:cNvPr id="2" name="Title 1"/>
          <p:cNvSpPr>
            <a:spLocks noGrp="1"/>
          </p:cNvSpPr>
          <p:nvPr>
            <p:ph type="title"/>
          </p:nvPr>
        </p:nvSpPr>
        <p:spPr/>
        <p:txBody>
          <a:bodyPr>
            <a:normAutofit/>
          </a:bodyPr>
          <a:lstStyle/>
          <a:p>
            <a:r>
              <a:rPr lang="en-US" dirty="0" smtClean="0"/>
              <a:t>Area of penetration in start up</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Real Estate</a:t>
            </a:r>
          </a:p>
          <a:p>
            <a:r>
              <a:rPr lang="en-US" dirty="0" smtClean="0"/>
              <a:t>Retailing</a:t>
            </a:r>
          </a:p>
          <a:p>
            <a:r>
              <a:rPr lang="en-US" dirty="0" smtClean="0"/>
              <a:t>Semiconductors and Semiconductor Equipment</a:t>
            </a:r>
          </a:p>
          <a:p>
            <a:r>
              <a:rPr lang="en-US" dirty="0" smtClean="0"/>
              <a:t>Software and Services</a:t>
            </a:r>
          </a:p>
          <a:p>
            <a:r>
              <a:rPr lang="en-US" dirty="0" smtClean="0"/>
              <a:t>Technology Hardware and Equipment</a:t>
            </a:r>
          </a:p>
          <a:p>
            <a:r>
              <a:rPr lang="en-US" dirty="0" smtClean="0"/>
              <a:t>Telecommunication Services</a:t>
            </a:r>
          </a:p>
          <a:p>
            <a:r>
              <a:rPr lang="en-US" dirty="0" smtClean="0"/>
              <a:t>Transportation</a:t>
            </a:r>
          </a:p>
          <a:p>
            <a:r>
              <a:rPr lang="en-US" dirty="0" smtClean="0"/>
              <a:t>Utilities</a:t>
            </a:r>
          </a:p>
          <a:p>
            <a:endParaRPr lang="en-US" dirty="0"/>
          </a:p>
        </p:txBody>
      </p:sp>
      <p:sp>
        <p:nvSpPr>
          <p:cNvPr id="2" name="Title 1"/>
          <p:cNvSpPr>
            <a:spLocks noGrp="1"/>
          </p:cNvSpPr>
          <p:nvPr>
            <p:ph type="title"/>
          </p:nvPr>
        </p:nvSpPr>
        <p:spPr/>
        <p:txBody>
          <a:bodyPr>
            <a:normAutofit/>
          </a:bodyPr>
          <a:lstStyle/>
          <a:p>
            <a:r>
              <a:rPr lang="en-US" dirty="0" smtClean="0"/>
              <a:t>Area of penetration in start up</a:t>
            </a: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Scalable startups.</a:t>
            </a:r>
          </a:p>
          <a:p>
            <a:r>
              <a:rPr lang="en-US" dirty="0" smtClean="0"/>
              <a:t>Small business startups.</a:t>
            </a:r>
          </a:p>
          <a:p>
            <a:r>
              <a:rPr lang="en-US" dirty="0" smtClean="0"/>
              <a:t>Lifestyle startups.</a:t>
            </a:r>
          </a:p>
          <a:p>
            <a:r>
              <a:rPr lang="en-US" dirty="0" smtClean="0"/>
              <a:t>Buyable startups.</a:t>
            </a:r>
          </a:p>
          <a:p>
            <a:r>
              <a:rPr lang="en-US" dirty="0" smtClean="0"/>
              <a:t>Big business startups.</a:t>
            </a:r>
          </a:p>
          <a:p>
            <a:r>
              <a:rPr lang="en-US" dirty="0" smtClean="0"/>
              <a:t>Social startups.</a:t>
            </a:r>
          </a:p>
          <a:p>
            <a:endParaRPr lang="en-US" dirty="0"/>
          </a:p>
        </p:txBody>
      </p:sp>
      <p:sp>
        <p:nvSpPr>
          <p:cNvPr id="2" name="Title 1"/>
          <p:cNvSpPr>
            <a:spLocks noGrp="1"/>
          </p:cNvSpPr>
          <p:nvPr>
            <p:ph type="title"/>
          </p:nvPr>
        </p:nvSpPr>
        <p:spPr/>
        <p:txBody>
          <a:bodyPr>
            <a:normAutofit fontScale="90000"/>
          </a:bodyPr>
          <a:lstStyle/>
          <a:p>
            <a:r>
              <a:rPr lang="en-US" dirty="0" smtClean="0"/>
              <a:t>START UP PROFESIONAL OPPURTINETIES</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endParaRPr lang="en-US" dirty="0" smtClean="0"/>
          </a:p>
          <a:p>
            <a:r>
              <a:rPr lang="en-US" dirty="0" smtClean="0"/>
              <a:t>A scalable startup is </a:t>
            </a:r>
            <a:r>
              <a:rPr lang="en-US" b="1" dirty="0" smtClean="0"/>
              <a:t>one that begins with a lucrative and innovative idea and adopts a profitable business model that can grow quickly into a hugely profitable company</a:t>
            </a:r>
            <a:r>
              <a:rPr lang="en-US" dirty="0" smtClean="0"/>
              <a:t>. This includes entering a large market and creating a niche for the company's products.</a:t>
            </a:r>
          </a:p>
          <a:p>
            <a:r>
              <a:rPr lang="en-US" b="1" dirty="0" smtClean="0"/>
              <a:t>Twitter, Google, </a:t>
            </a:r>
            <a:r>
              <a:rPr lang="en-US" b="1" dirty="0" err="1" smtClean="0"/>
              <a:t>Facebook</a:t>
            </a:r>
            <a:r>
              <a:rPr lang="en-US" b="1" dirty="0" smtClean="0"/>
              <a:t>, Skype</a:t>
            </a:r>
            <a:r>
              <a:rPr lang="en-US" dirty="0" smtClean="0"/>
              <a:t> – are all perfect examples of scalable startups. Scalable startups, more often than not, are always in the tech niche</a:t>
            </a:r>
          </a:p>
          <a:p>
            <a:endParaRPr lang="en-US" dirty="0"/>
          </a:p>
        </p:txBody>
      </p:sp>
      <p:sp>
        <p:nvSpPr>
          <p:cNvPr id="2" name="Title 1"/>
          <p:cNvSpPr>
            <a:spLocks noGrp="1"/>
          </p:cNvSpPr>
          <p:nvPr>
            <p:ph type="title"/>
          </p:nvPr>
        </p:nvSpPr>
        <p:spPr/>
        <p:txBody>
          <a:bodyPr/>
          <a:lstStyle/>
          <a:p>
            <a:r>
              <a:rPr lang="en-US" dirty="0" smtClean="0"/>
              <a:t>Scalable startups.</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Have a strong plan. Planning for scalability early on in your business journey is a wise move. ...</a:t>
            </a:r>
          </a:p>
          <a:p>
            <a:r>
              <a:rPr lang="en-US" dirty="0" smtClean="0"/>
              <a:t>Automate processes. Efficient processes are crucial to scalability. ...</a:t>
            </a:r>
          </a:p>
          <a:p>
            <a:r>
              <a:rPr lang="en-US" dirty="0" smtClean="0"/>
              <a:t>Focus on marketing. ...</a:t>
            </a:r>
          </a:p>
          <a:p>
            <a:r>
              <a:rPr lang="en-US" dirty="0" smtClean="0"/>
              <a:t>Encourage customer loyalty. ...</a:t>
            </a:r>
          </a:p>
          <a:p>
            <a:r>
              <a:rPr lang="en-US" dirty="0" smtClean="0"/>
              <a:t>Hire the right people. ...</a:t>
            </a:r>
          </a:p>
          <a:p>
            <a:r>
              <a:rPr lang="en-US" dirty="0" smtClean="0"/>
              <a:t>Outsource to experts. ...</a:t>
            </a:r>
          </a:p>
          <a:p>
            <a:r>
              <a:rPr lang="en-US" dirty="0" smtClean="0"/>
              <a:t>Getting investment. ...</a:t>
            </a:r>
          </a:p>
          <a:p>
            <a:r>
              <a:rPr lang="en-US" dirty="0" smtClean="0"/>
              <a:t>Build a network.</a:t>
            </a:r>
          </a:p>
          <a:p>
            <a:endParaRPr lang="en-US" dirty="0"/>
          </a:p>
        </p:txBody>
      </p:sp>
      <p:sp>
        <p:nvSpPr>
          <p:cNvPr id="2" name="Title 1"/>
          <p:cNvSpPr>
            <a:spLocks noGrp="1"/>
          </p:cNvSpPr>
          <p:nvPr>
            <p:ph type="title"/>
          </p:nvPr>
        </p:nvSpPr>
        <p:spPr/>
        <p:txBody>
          <a:bodyPr>
            <a:normAutofit/>
          </a:bodyPr>
          <a:lstStyle/>
          <a:p>
            <a:r>
              <a:rPr lang="en-US" b="1" dirty="0" smtClean="0"/>
              <a:t>Building a scalable start-up</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Digital products, courses, and blogs</a:t>
            </a:r>
            <a:r>
              <a:rPr lang="en-US" dirty="0" smtClean="0"/>
              <a:t> are great examples of scalable businesses.</a:t>
            </a:r>
            <a:endParaRPr lang="en-US" dirty="0"/>
          </a:p>
        </p:txBody>
      </p:sp>
      <p:sp>
        <p:nvSpPr>
          <p:cNvPr id="2" name="Title 1"/>
          <p:cNvSpPr>
            <a:spLocks noGrp="1"/>
          </p:cNvSpPr>
          <p:nvPr>
            <p:ph type="title"/>
          </p:nvPr>
        </p:nvSpPr>
        <p:spPr/>
        <p:txBody>
          <a:bodyPr>
            <a:normAutofit/>
          </a:bodyPr>
          <a:lstStyle/>
          <a:p>
            <a:r>
              <a:rPr lang="en-US" dirty="0" smtClean="0"/>
              <a:t>What business is easily scalable?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35846"/>
            <a:ext cx="6858000" cy="5355312"/>
          </a:xfrm>
          <a:prstGeom prst="rect">
            <a:avLst/>
          </a:prstGeom>
        </p:spPr>
        <p:txBody>
          <a:bodyPr wrap="square">
            <a:spAutoFit/>
          </a:bodyPr>
          <a:lstStyle/>
          <a:p>
            <a:r>
              <a:rPr lang="en-US" b="1" dirty="0" smtClean="0"/>
              <a:t>Industries in Kerala </a:t>
            </a:r>
            <a:endParaRPr lang="en-US" b="1" dirty="0" smtClean="0"/>
          </a:p>
          <a:p>
            <a:endParaRPr lang="en-US" dirty="0" smtClean="0"/>
          </a:p>
          <a:p>
            <a:r>
              <a:rPr lang="en-US" dirty="0" smtClean="0"/>
              <a:t>Kerala is mainly dominated by handloom, handicraft, bamboo, coir, </a:t>
            </a:r>
            <a:r>
              <a:rPr lang="en-US" dirty="0" err="1" smtClean="0"/>
              <a:t>khadi</a:t>
            </a:r>
            <a:r>
              <a:rPr lang="en-US" dirty="0" smtClean="0"/>
              <a:t> &amp; village, cashew, tourism, etc. Here is the list of major industries in </a:t>
            </a:r>
            <a:r>
              <a:rPr lang="en-US" dirty="0" smtClean="0"/>
              <a:t>Kerala-</a:t>
            </a:r>
          </a:p>
          <a:p>
            <a:endParaRPr lang="en-US" dirty="0" smtClean="0"/>
          </a:p>
          <a:p>
            <a:r>
              <a:rPr lang="en-US" b="1" dirty="0" smtClean="0"/>
              <a:t>Agriculture &amp; Livestock </a:t>
            </a:r>
            <a:endParaRPr lang="en-US" dirty="0" smtClean="0"/>
          </a:p>
          <a:p>
            <a:r>
              <a:rPr lang="en-US" dirty="0" smtClean="0"/>
              <a:t>Kerala is mainly involved in the production of pepper, natural rubber, tea, cashew, spices, coffee, coconut. All its agriculture production is sent across the country. It produces various types of spices including vanilla, cardamom, nutmeg, cinnamon. Kerala has a huge workforce for all these tasks</a:t>
            </a:r>
            <a:r>
              <a:rPr lang="en-US" dirty="0" smtClean="0"/>
              <a:t>.</a:t>
            </a:r>
          </a:p>
          <a:p>
            <a:endParaRPr lang="en-US" dirty="0" smtClean="0"/>
          </a:p>
          <a:p>
            <a:r>
              <a:rPr lang="en-US" b="1" dirty="0" smtClean="0"/>
              <a:t>Tourism </a:t>
            </a:r>
            <a:endParaRPr lang="en-US" dirty="0" smtClean="0"/>
          </a:p>
          <a:p>
            <a:r>
              <a:rPr lang="en-US" dirty="0" smtClean="0"/>
              <a:t>Tourism is one of the major industries in Kerala. The state has various tourist places that attract tourists from all across the world. Some of the most visited areas are </a:t>
            </a:r>
            <a:r>
              <a:rPr lang="en-US" dirty="0" err="1" smtClean="0"/>
              <a:t>Kovalam</a:t>
            </a:r>
            <a:r>
              <a:rPr lang="en-US" dirty="0" smtClean="0"/>
              <a:t>, Fort Kochi, </a:t>
            </a:r>
            <a:r>
              <a:rPr lang="en-US" dirty="0" err="1" smtClean="0"/>
              <a:t>Munnar</a:t>
            </a:r>
            <a:r>
              <a:rPr lang="en-US" dirty="0" smtClean="0"/>
              <a:t>, </a:t>
            </a:r>
            <a:r>
              <a:rPr lang="en-US" dirty="0" err="1" smtClean="0"/>
              <a:t>Ponmudi</a:t>
            </a:r>
            <a:r>
              <a:rPr lang="en-US" dirty="0" smtClean="0"/>
              <a:t>, </a:t>
            </a:r>
            <a:r>
              <a:rPr lang="en-US" dirty="0" err="1" smtClean="0"/>
              <a:t>Nelliampathi</a:t>
            </a:r>
            <a:r>
              <a:rPr lang="en-US" dirty="0" smtClean="0"/>
              <a:t>, Kozhikode, </a:t>
            </a:r>
            <a:r>
              <a:rPr lang="en-US" dirty="0" err="1" smtClean="0"/>
              <a:t>Alappuzha</a:t>
            </a:r>
            <a:r>
              <a:rPr lang="en-US" dirty="0" smtClean="0"/>
              <a:t>, </a:t>
            </a:r>
            <a:r>
              <a:rPr lang="en-US" dirty="0" err="1" smtClean="0"/>
              <a:t>Thrissur</a:t>
            </a:r>
            <a:r>
              <a:rPr lang="en-US" dirty="0" smtClean="0"/>
              <a:t>. The major tourist attractions are coastal areas, mountains, temples, wildlife sanctuary, etc.</a:t>
            </a:r>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Look for Founder-Market Fit.</a:t>
            </a:r>
          </a:p>
          <a:p>
            <a:pPr>
              <a:buNone/>
            </a:pPr>
            <a:endParaRPr lang="en-US" dirty="0" smtClean="0"/>
          </a:p>
          <a:p>
            <a:r>
              <a:rPr lang="en-US" dirty="0" smtClean="0"/>
              <a:t>Solve a Personal Problem (Bottom-Up Approach)</a:t>
            </a:r>
          </a:p>
          <a:p>
            <a:endParaRPr lang="en-US" dirty="0" smtClean="0"/>
          </a:p>
          <a:p>
            <a:r>
              <a:rPr lang="en-US" dirty="0" smtClean="0"/>
              <a:t>Consider Your Passions.</a:t>
            </a:r>
          </a:p>
          <a:p>
            <a:endParaRPr lang="en-US" dirty="0" smtClean="0"/>
          </a:p>
          <a:p>
            <a:r>
              <a:rPr lang="en-US" dirty="0" smtClean="0"/>
              <a:t>Come Up With Ideas Around Something New (Top-Down Approach)</a:t>
            </a:r>
          </a:p>
          <a:p>
            <a:endParaRPr lang="en-US" dirty="0" smtClean="0"/>
          </a:p>
          <a:p>
            <a:r>
              <a:rPr lang="en-US" dirty="0" smtClean="0"/>
              <a:t>Employ Strategic Foresight.</a:t>
            </a:r>
          </a:p>
          <a:p>
            <a:pPr>
              <a:buNone/>
            </a:pPr>
            <a:r>
              <a:rPr lang="en-US" dirty="0" smtClean="0"/>
              <a:t/>
            </a:r>
            <a:br>
              <a:rPr lang="en-US" dirty="0" smtClean="0"/>
            </a:br>
            <a:endParaRPr lang="en-US" b="1" dirty="0" smtClean="0"/>
          </a:p>
          <a:p>
            <a:pPr>
              <a:buNone/>
            </a:pPr>
            <a:r>
              <a:rPr lang="en-US" dirty="0" smtClean="0"/>
              <a:t/>
            </a:r>
            <a:br>
              <a:rPr lang="en-US" dirty="0" smtClean="0"/>
            </a:br>
            <a:r>
              <a:rPr lang="en-US" dirty="0" smtClean="0"/>
              <a:t/>
            </a:r>
            <a:br>
              <a:rPr lang="en-US" dirty="0" smtClean="0"/>
            </a:br>
            <a:endParaRPr lang="en-US" dirty="0"/>
          </a:p>
        </p:txBody>
      </p:sp>
      <p:sp>
        <p:nvSpPr>
          <p:cNvPr id="2" name="Title 1"/>
          <p:cNvSpPr>
            <a:spLocks noGrp="1"/>
          </p:cNvSpPr>
          <p:nvPr>
            <p:ph type="title"/>
          </p:nvPr>
        </p:nvSpPr>
        <p:spPr/>
        <p:txBody>
          <a:bodyPr>
            <a:normAutofit/>
          </a:bodyPr>
          <a:lstStyle/>
          <a:p>
            <a:r>
              <a:rPr lang="en-US" dirty="0" smtClean="0"/>
              <a:t>Small </a:t>
            </a:r>
            <a:r>
              <a:rPr lang="en-US" dirty="0" err="1" smtClean="0"/>
              <a:t>Bussiness</a:t>
            </a:r>
            <a:r>
              <a:rPr lang="en-US" dirty="0" smtClean="0"/>
              <a:t> scale start up</a:t>
            </a:r>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Think of a Variation of a Recently Successful Company.</a:t>
            </a:r>
          </a:p>
          <a:p>
            <a:r>
              <a:rPr lang="en-US" b="1" dirty="0" smtClean="0"/>
              <a:t> Search For an Industry That is Broken</a:t>
            </a:r>
          </a:p>
          <a:p>
            <a:r>
              <a:rPr lang="en-US" b="1" dirty="0" err="1" smtClean="0"/>
              <a:t>Crowdsource</a:t>
            </a:r>
            <a:r>
              <a:rPr lang="en-US" b="1" dirty="0" smtClean="0"/>
              <a:t> an Idea</a:t>
            </a:r>
          </a:p>
          <a:p>
            <a:r>
              <a:rPr lang="en-US" dirty="0" smtClean="0"/>
              <a:t/>
            </a:r>
            <a:br>
              <a:rPr lang="en-US" dirty="0" smtClean="0"/>
            </a:br>
            <a:r>
              <a:rPr lang="en-US" b="1" dirty="0" smtClean="0"/>
              <a:t>The 10x Rule</a:t>
            </a:r>
          </a:p>
          <a:p>
            <a:r>
              <a:rPr lang="en-US" dirty="0" smtClean="0"/>
              <a:t/>
            </a:r>
            <a:br>
              <a:rPr lang="en-US" dirty="0" smtClean="0"/>
            </a:br>
            <a:r>
              <a:rPr lang="en-US" b="1" dirty="0" smtClean="0"/>
              <a:t> Find Ways to Use Otherwise Idle Assets</a:t>
            </a:r>
          </a:p>
          <a:p>
            <a:endParaRPr lang="en-US" dirty="0"/>
          </a:p>
        </p:txBody>
      </p:sp>
      <p:sp>
        <p:nvSpPr>
          <p:cNvPr id="2" name="Title 1"/>
          <p:cNvSpPr>
            <a:spLocks noGrp="1"/>
          </p:cNvSpPr>
          <p:nvPr>
            <p:ph type="title"/>
          </p:nvPr>
        </p:nvSpPr>
        <p:spPr/>
        <p:txBody>
          <a:bodyPr>
            <a:normAutofit/>
          </a:bodyPr>
          <a:lstStyle/>
          <a:p>
            <a:r>
              <a:rPr lang="en-US" dirty="0" smtClean="0"/>
              <a:t>Small </a:t>
            </a:r>
            <a:r>
              <a:rPr lang="en-US" dirty="0" err="1" smtClean="0"/>
              <a:t>Bussiness</a:t>
            </a:r>
            <a:r>
              <a:rPr lang="en-US" dirty="0" smtClean="0"/>
              <a:t> scale start up</a:t>
            </a: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Most profitable small businesses</a:t>
            </a:r>
            <a:endParaRPr lang="en-US" dirty="0" smtClean="0"/>
          </a:p>
          <a:p>
            <a:r>
              <a:rPr lang="en-US" dirty="0" smtClean="0"/>
              <a:t>Food trucks. ...</a:t>
            </a:r>
          </a:p>
          <a:p>
            <a:r>
              <a:rPr lang="en-US" dirty="0" smtClean="0"/>
              <a:t>Car wash services. ...</a:t>
            </a:r>
          </a:p>
          <a:p>
            <a:r>
              <a:rPr lang="en-US" dirty="0" smtClean="0"/>
              <a:t>Auto repair. ...</a:t>
            </a:r>
          </a:p>
          <a:p>
            <a:r>
              <a:rPr lang="en-US" dirty="0" smtClean="0"/>
              <a:t>Personal trainers. ...</a:t>
            </a:r>
          </a:p>
          <a:p>
            <a:r>
              <a:rPr lang="en-US" dirty="0" smtClean="0"/>
              <a:t>Newborn and post-pregnancy services.</a:t>
            </a:r>
          </a:p>
          <a:p>
            <a:endParaRPr lang="en-US" dirty="0"/>
          </a:p>
        </p:txBody>
      </p:sp>
      <p:sp>
        <p:nvSpPr>
          <p:cNvPr id="2" name="Title 1"/>
          <p:cNvSpPr>
            <a:spLocks noGrp="1"/>
          </p:cNvSpPr>
          <p:nvPr>
            <p:ph type="title"/>
          </p:nvPr>
        </p:nvSpPr>
        <p:spPr/>
        <p:txBody>
          <a:bodyPr/>
          <a:lstStyle/>
          <a:p>
            <a:r>
              <a:rPr lang="en-US" dirty="0" smtClean="0"/>
              <a:t>Small business startups</a:t>
            </a:r>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Lifestyle startups are </a:t>
            </a:r>
            <a:r>
              <a:rPr lang="en-US" b="1" dirty="0" smtClean="0"/>
              <a:t>local small businesses that provide founders with a sustainable income</a:t>
            </a:r>
            <a:r>
              <a:rPr lang="en-US" dirty="0" smtClean="0"/>
              <a:t>. Some have physical locations while others are online. Lifestyle startups generally provide services or products that target a relatively small customer base and are thus hard to scale</a:t>
            </a:r>
            <a:endParaRPr lang="en-US" dirty="0"/>
          </a:p>
        </p:txBody>
      </p:sp>
      <p:sp>
        <p:nvSpPr>
          <p:cNvPr id="2" name="Title 1"/>
          <p:cNvSpPr>
            <a:spLocks noGrp="1"/>
          </p:cNvSpPr>
          <p:nvPr>
            <p:ph type="title"/>
          </p:nvPr>
        </p:nvSpPr>
        <p:spPr/>
        <p:txBody>
          <a:bodyPr/>
          <a:lstStyle/>
          <a:p>
            <a:r>
              <a:rPr lang="en-US" dirty="0" smtClean="0"/>
              <a:t>Lifestyle startups.</a:t>
            </a:r>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Lifestyle businesses operate flexibly, sometimes reducing their working hours below 40 hours per week, often turning to outsourcing and automation and emphasizing lifestyle over work. Examples of a lifestyle business include </a:t>
            </a:r>
            <a:r>
              <a:rPr lang="en-US" b="1" dirty="0" smtClean="0"/>
              <a:t>selling online templates, providing virtual consulting, or a clothing </a:t>
            </a:r>
            <a:r>
              <a:rPr lang="en-US" b="1" dirty="0" err="1" smtClean="0"/>
              <a:t>dropshipping</a:t>
            </a:r>
            <a:r>
              <a:rPr lang="en-US" b="1" dirty="0" smtClean="0"/>
              <a:t> business</a:t>
            </a:r>
            <a:r>
              <a:rPr lang="en-US" dirty="0" smtClean="0"/>
              <a:t>.</a:t>
            </a:r>
            <a:endParaRPr lang="en-US" dirty="0"/>
          </a:p>
        </p:txBody>
      </p:sp>
      <p:sp>
        <p:nvSpPr>
          <p:cNvPr id="2" name="Title 1"/>
          <p:cNvSpPr>
            <a:spLocks noGrp="1"/>
          </p:cNvSpPr>
          <p:nvPr>
            <p:ph type="title"/>
          </p:nvPr>
        </p:nvSpPr>
        <p:spPr/>
        <p:txBody>
          <a:bodyPr>
            <a:normAutofit fontScale="90000"/>
          </a:bodyPr>
          <a:lstStyle/>
          <a:p>
            <a:r>
              <a:rPr lang="en-US" dirty="0" smtClean="0"/>
              <a:t>What is an example of a lifestyle business?</a:t>
            </a:r>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Define your life and business goals.</a:t>
            </a:r>
          </a:p>
          <a:p>
            <a:r>
              <a:rPr lang="en-US" dirty="0" smtClean="0"/>
              <a:t>Take inventory of your skills, interests, and expertise.</a:t>
            </a:r>
          </a:p>
          <a:p>
            <a:r>
              <a:rPr lang="en-US" dirty="0" smtClean="0"/>
              <a:t>Find your business niche.</a:t>
            </a:r>
          </a:p>
          <a:p>
            <a:r>
              <a:rPr lang="en-US" dirty="0" smtClean="0"/>
              <a:t>Validate your idea.</a:t>
            </a:r>
          </a:p>
          <a:p>
            <a:r>
              <a:rPr lang="en-US" dirty="0" smtClean="0"/>
              <a:t>Choose your tool stack.</a:t>
            </a:r>
          </a:p>
          <a:p>
            <a:endParaRPr lang="en-US" dirty="0"/>
          </a:p>
        </p:txBody>
      </p:sp>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t>How do I start a lifestyle business?</a:t>
            </a:r>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Add additional income streams.</a:t>
            </a:r>
          </a:p>
          <a:p>
            <a:r>
              <a:rPr lang="en-US" dirty="0" smtClean="0"/>
              <a:t>Automate and outsource.</a:t>
            </a:r>
          </a:p>
          <a:p>
            <a:r>
              <a:rPr lang="en-US" dirty="0" smtClean="0"/>
              <a:t>Make time for learning.</a:t>
            </a:r>
            <a:endParaRPr lang="en-US" dirty="0" smtClean="0">
              <a:solidFill>
                <a:schemeClr val="tx1">
                  <a:lumMod val="85000"/>
                  <a:lumOff val="15000"/>
                </a:schemeClr>
              </a:solidFill>
            </a:endParaRPr>
          </a:p>
          <a:p>
            <a:r>
              <a:rPr lang="en-US" dirty="0" smtClean="0">
                <a:solidFill>
                  <a:schemeClr val="tx1">
                    <a:lumMod val="85000"/>
                    <a:lumOff val="15000"/>
                  </a:schemeClr>
                </a:solidFill>
              </a:rPr>
              <a:t>9. Make time for learning</a:t>
            </a:r>
          </a:p>
          <a:p>
            <a:r>
              <a:rPr lang="en-US" dirty="0" smtClean="0">
                <a:solidFill>
                  <a:schemeClr val="tx1">
                    <a:lumMod val="85000"/>
                    <a:lumOff val="15000"/>
                  </a:schemeClr>
                </a:solidFill>
              </a:rPr>
              <a:t>10. Find your community</a:t>
            </a:r>
          </a:p>
          <a:p>
            <a:r>
              <a:rPr lang="en-US" dirty="0" smtClean="0">
                <a:solidFill>
                  <a:schemeClr val="tx1">
                    <a:lumMod val="85000"/>
                    <a:lumOff val="15000"/>
                  </a:schemeClr>
                </a:solidFill>
              </a:rPr>
              <a:t>Are you ready to build the lifestyle business of your dreams?</a:t>
            </a:r>
          </a:p>
        </p:txBody>
      </p:sp>
      <p:sp>
        <p:nvSpPr>
          <p:cNvPr id="2" name="Title 1"/>
          <p:cNvSpPr>
            <a:spLocks noGrp="1"/>
          </p:cNvSpPr>
          <p:nvPr>
            <p:ph type="title"/>
          </p:nvPr>
        </p:nvSpPr>
        <p:spPr/>
        <p:txBody>
          <a:bodyPr>
            <a:normAutofit fontScale="90000"/>
          </a:bodyPr>
          <a:lstStyle/>
          <a:p>
            <a:r>
              <a:rPr lang="en-US" b="1" dirty="0" smtClean="0"/>
              <a:t>How do I start a lifestyle business?</a:t>
            </a:r>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Active Lifestyle. If you are outgoing or extroverted, this is your lifestyle. ...</a:t>
            </a:r>
          </a:p>
          <a:p>
            <a:r>
              <a:rPr lang="en-US" dirty="0" smtClean="0"/>
              <a:t>2- Healthy Lifestyle. ...</a:t>
            </a:r>
          </a:p>
          <a:p>
            <a:r>
              <a:rPr lang="en-US" dirty="0" smtClean="0"/>
              <a:t>3- Solo Lifestyle. ...</a:t>
            </a:r>
          </a:p>
          <a:p>
            <a:r>
              <a:rPr lang="en-US" dirty="0" smtClean="0"/>
              <a:t>4- Rural Lifestyle. ...</a:t>
            </a:r>
          </a:p>
          <a:p>
            <a:r>
              <a:rPr lang="en-US" dirty="0" smtClean="0"/>
              <a:t>5- Urban Lifestyle. ...</a:t>
            </a:r>
          </a:p>
          <a:p>
            <a:r>
              <a:rPr lang="en-US" dirty="0" smtClean="0"/>
              <a:t>6- Nomadic Lifestyle. ...</a:t>
            </a:r>
          </a:p>
          <a:p>
            <a:r>
              <a:rPr lang="en-US" dirty="0" smtClean="0"/>
              <a:t>7- Bohemian Lifestyle. ...</a:t>
            </a:r>
          </a:p>
          <a:p>
            <a:r>
              <a:rPr lang="en-US" dirty="0" smtClean="0"/>
              <a:t>8- Digital Lifestyle.</a:t>
            </a:r>
          </a:p>
          <a:p>
            <a:pPr>
              <a:buNone/>
            </a:pPr>
            <a:endParaRPr lang="en-US" dirty="0"/>
          </a:p>
        </p:txBody>
      </p:sp>
      <p:sp>
        <p:nvSpPr>
          <p:cNvPr id="2" name="Title 1"/>
          <p:cNvSpPr>
            <a:spLocks noGrp="1"/>
          </p:cNvSpPr>
          <p:nvPr>
            <p:ph type="title"/>
          </p:nvPr>
        </p:nvSpPr>
        <p:spPr/>
        <p:txBody>
          <a:bodyPr>
            <a:normAutofit/>
          </a:bodyPr>
          <a:lstStyle/>
          <a:p>
            <a:r>
              <a:rPr lang="en-US" dirty="0" smtClean="0"/>
              <a:t>What are the  types of lifestyle?</a:t>
            </a:r>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Blogging. If you have good writing skills and an idea of the readers' preferences, blogging is an ideal lifestyle business idea for you. ...</a:t>
            </a:r>
          </a:p>
          <a:p>
            <a:r>
              <a:rPr lang="en-US" dirty="0" smtClean="0"/>
              <a:t>Freelance Writing. ...</a:t>
            </a:r>
          </a:p>
          <a:p>
            <a:r>
              <a:rPr lang="en-US" dirty="0" smtClean="0"/>
              <a:t>Virtual Assistant. ...</a:t>
            </a:r>
          </a:p>
          <a:p>
            <a:r>
              <a:rPr lang="en-US" dirty="0" smtClean="0"/>
              <a:t>Web Designing. ...</a:t>
            </a:r>
          </a:p>
          <a:p>
            <a:r>
              <a:rPr lang="en-US" dirty="0" smtClean="0"/>
              <a:t>Graphic Designing. ...</a:t>
            </a:r>
          </a:p>
          <a:p>
            <a:r>
              <a:rPr lang="en-US" dirty="0" smtClean="0"/>
              <a:t>Social Media Marketing. ...</a:t>
            </a:r>
          </a:p>
          <a:p>
            <a:r>
              <a:rPr lang="en-US" dirty="0" smtClean="0"/>
              <a:t>Affiliate Marketing. ...</a:t>
            </a:r>
          </a:p>
          <a:p>
            <a:r>
              <a:rPr lang="en-US" dirty="0" smtClean="0"/>
              <a:t>Online Teaching.</a:t>
            </a:r>
          </a:p>
          <a:p>
            <a:endParaRPr lang="en-US" dirty="0"/>
          </a:p>
        </p:txBody>
      </p:sp>
      <p:sp>
        <p:nvSpPr>
          <p:cNvPr id="2" name="Title 1"/>
          <p:cNvSpPr>
            <a:spLocks noGrp="1"/>
          </p:cNvSpPr>
          <p:nvPr>
            <p:ph type="title"/>
          </p:nvPr>
        </p:nvSpPr>
        <p:spPr/>
        <p:txBody>
          <a:bodyPr>
            <a:normAutofit/>
          </a:bodyPr>
          <a:lstStyle/>
          <a:p>
            <a:r>
              <a:rPr lang="en-US" b="1" dirty="0" smtClean="0"/>
              <a:t>List of 25 Lifestyle Business Ideas</a:t>
            </a:r>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dirty="0" smtClean="0"/>
              <a:t> Create Online Courses</a:t>
            </a:r>
          </a:p>
          <a:p>
            <a:r>
              <a:rPr lang="en-US" b="1" dirty="0" smtClean="0"/>
              <a:t>Launch a </a:t>
            </a:r>
            <a:r>
              <a:rPr lang="en-US" b="1" dirty="0" err="1" smtClean="0"/>
              <a:t>LifestyleBased</a:t>
            </a:r>
            <a:r>
              <a:rPr lang="en-US" b="1" dirty="0" smtClean="0"/>
              <a:t> YouTube Channel</a:t>
            </a:r>
          </a:p>
          <a:p>
            <a:r>
              <a:rPr lang="en-US" b="1" dirty="0" smtClean="0"/>
              <a:t>E-Book Writing</a:t>
            </a:r>
          </a:p>
          <a:p>
            <a:r>
              <a:rPr lang="en-US" b="1" dirty="0" err="1" smtClean="0"/>
              <a:t>Cryptocurrency</a:t>
            </a:r>
            <a:r>
              <a:rPr lang="en-US" b="1" dirty="0" smtClean="0"/>
              <a:t> Trading</a:t>
            </a:r>
          </a:p>
          <a:p>
            <a:r>
              <a:rPr lang="en-US" b="1" dirty="0" smtClean="0"/>
              <a:t>App Development</a:t>
            </a:r>
          </a:p>
          <a:p>
            <a:r>
              <a:rPr lang="en-US" b="1" dirty="0" smtClean="0"/>
              <a:t>Travel Consultant</a:t>
            </a:r>
          </a:p>
          <a:p>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2" name="Title 1"/>
          <p:cNvSpPr>
            <a:spLocks noGrp="1"/>
          </p:cNvSpPr>
          <p:nvPr>
            <p:ph type="title"/>
          </p:nvPr>
        </p:nvSpPr>
        <p:spPr/>
        <p:txBody>
          <a:bodyPr>
            <a:normAutofit/>
          </a:bodyPr>
          <a:lstStyle/>
          <a:p>
            <a:r>
              <a:rPr lang="en-US" b="1" dirty="0" smtClean="0"/>
              <a:t>List of 25 Lifestyle Business Ideas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8846"/>
            <a:ext cx="7010400" cy="5355312"/>
          </a:xfrm>
          <a:prstGeom prst="rect">
            <a:avLst/>
          </a:prstGeom>
        </p:spPr>
        <p:txBody>
          <a:bodyPr wrap="square">
            <a:spAutoFit/>
          </a:bodyPr>
          <a:lstStyle/>
          <a:p>
            <a:r>
              <a:rPr lang="en-US" b="1" dirty="0" smtClean="0"/>
              <a:t>Oil Refining &amp; Petrochemicals </a:t>
            </a:r>
            <a:endParaRPr lang="en-US" dirty="0" smtClean="0"/>
          </a:p>
          <a:p>
            <a:r>
              <a:rPr lang="en-US" dirty="0" smtClean="0"/>
              <a:t>The city is also having an oil refining and petrochemical industry in the city of Kochi. It has one of the leading state-owned refinery in India with a huge production capacity. Its oil refinery is referred to as Kochi Refinery which was formerly named Cochin Refineries Ltd. Kochi Refinery is engaged in the Refining and marketing of petroleum products</a:t>
            </a:r>
            <a:r>
              <a:rPr lang="en-US" dirty="0" smtClean="0"/>
              <a:t>.</a:t>
            </a:r>
          </a:p>
          <a:p>
            <a:endParaRPr lang="en-US" dirty="0" smtClean="0"/>
          </a:p>
          <a:p>
            <a:r>
              <a:rPr lang="en-US" b="1" dirty="0" smtClean="0"/>
              <a:t>Ship </a:t>
            </a:r>
            <a:r>
              <a:rPr lang="en-US" b="1" dirty="0" smtClean="0"/>
              <a:t>Building</a:t>
            </a:r>
            <a:endParaRPr lang="en-US" dirty="0" smtClean="0"/>
          </a:p>
          <a:p>
            <a:r>
              <a:rPr lang="en-US" dirty="0" smtClean="0"/>
              <a:t>Ship Building is one of the major industries in Kerala. The state has the largest shipbuilding facility in India. Cochin Shipyard was started in the year 1972 as fully owned by the Government of India company. The yard is involved in building and repairing the largest vessels in India. It is also building a Shipyard for the Indian Navy. Recently Cochin Shipyard won a major repair order from ONGC</a:t>
            </a:r>
            <a:r>
              <a:rPr lang="en-US" dirty="0" smtClean="0"/>
              <a:t>.</a:t>
            </a:r>
          </a:p>
          <a:p>
            <a:endParaRPr lang="en-US" dirty="0" smtClean="0"/>
          </a:p>
          <a:p>
            <a:r>
              <a:rPr lang="en-US" b="1" dirty="0" smtClean="0"/>
              <a:t>Energy </a:t>
            </a:r>
            <a:endParaRPr lang="en-US" dirty="0" smtClean="0"/>
          </a:p>
          <a:p>
            <a:r>
              <a:rPr lang="en-US" dirty="0" smtClean="0"/>
              <a:t>India’s largest floating solar power plant set up on the </a:t>
            </a:r>
            <a:r>
              <a:rPr lang="en-US" dirty="0" err="1" smtClean="0"/>
              <a:t>Banasura</a:t>
            </a:r>
            <a:r>
              <a:rPr lang="en-US" dirty="0" smtClean="0"/>
              <a:t> </a:t>
            </a:r>
            <a:r>
              <a:rPr lang="en-US" dirty="0" err="1" smtClean="0"/>
              <a:t>Sagar</a:t>
            </a:r>
            <a:r>
              <a:rPr lang="en-US" dirty="0" smtClean="0"/>
              <a:t> reservoir in </a:t>
            </a:r>
            <a:r>
              <a:rPr lang="en-US" dirty="0" err="1" smtClean="0"/>
              <a:t>Wayanad</a:t>
            </a:r>
            <a:r>
              <a:rPr lang="en-US" dirty="0" smtClean="0"/>
              <a:t>, Kerala. The state is contributing hugely to the promotion of solar energy.</a:t>
            </a:r>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b="1" dirty="0" smtClean="0"/>
              <a:t>Interior Decoration Consultant</a:t>
            </a:r>
          </a:p>
          <a:p>
            <a:pPr>
              <a:buNone/>
            </a:pPr>
            <a:endParaRPr lang="en-US" b="1" dirty="0" smtClean="0"/>
          </a:p>
          <a:p>
            <a:pPr>
              <a:buNone/>
            </a:pPr>
            <a:r>
              <a:rPr lang="en-US" b="1" dirty="0" smtClean="0"/>
              <a:t> Legal Consultancy</a:t>
            </a:r>
          </a:p>
          <a:p>
            <a:pPr>
              <a:buNone/>
            </a:pPr>
            <a:endParaRPr lang="en-US" b="1" dirty="0" smtClean="0"/>
          </a:p>
          <a:p>
            <a:pPr>
              <a:buNone/>
            </a:pPr>
            <a:r>
              <a:rPr lang="en-US" b="1" dirty="0" smtClean="0"/>
              <a:t> Fashion Designing</a:t>
            </a:r>
          </a:p>
          <a:p>
            <a:pPr>
              <a:buNone/>
            </a:pPr>
            <a:endParaRPr lang="en-US" b="1" dirty="0" smtClean="0"/>
          </a:p>
          <a:p>
            <a:pPr>
              <a:buNone/>
            </a:pPr>
            <a:r>
              <a:rPr lang="en-US" b="1" dirty="0" smtClean="0"/>
              <a:t> Event Management</a:t>
            </a:r>
          </a:p>
          <a:p>
            <a:pPr>
              <a:buNone/>
            </a:pPr>
            <a:endParaRPr lang="en-US" b="1" dirty="0" smtClean="0"/>
          </a:p>
          <a:p>
            <a:pPr>
              <a:buNone/>
            </a:pPr>
            <a:r>
              <a:rPr lang="en-US" b="1" dirty="0" smtClean="0"/>
              <a:t> SEO Consultant</a:t>
            </a:r>
          </a:p>
          <a:p>
            <a:pPr>
              <a:buNone/>
            </a:pPr>
            <a:endParaRPr lang="en-US" b="1" dirty="0" smtClean="0"/>
          </a:p>
          <a:p>
            <a:pPr>
              <a:buNone/>
            </a:pPr>
            <a:r>
              <a:rPr lang="en-US" b="1" dirty="0" smtClean="0"/>
              <a:t> Podcasting</a:t>
            </a:r>
          </a:p>
          <a:p>
            <a:endParaRPr lang="en-US" dirty="0"/>
          </a:p>
        </p:txBody>
      </p:sp>
      <p:sp>
        <p:nvSpPr>
          <p:cNvPr id="2" name="Title 1"/>
          <p:cNvSpPr>
            <a:spLocks noGrp="1"/>
          </p:cNvSpPr>
          <p:nvPr>
            <p:ph type="title"/>
          </p:nvPr>
        </p:nvSpPr>
        <p:spPr/>
        <p:txBody>
          <a:bodyPr>
            <a:normAutofit/>
          </a:bodyPr>
          <a:lstStyle/>
          <a:p>
            <a:r>
              <a:rPr lang="en-US" b="1" dirty="0" smtClean="0"/>
              <a:t>List of 25 Lifestyle Business Ideas</a:t>
            </a:r>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b="1" dirty="0" smtClean="0"/>
              <a:t> Create an Online Shop Selling Lifestyle Products</a:t>
            </a:r>
          </a:p>
          <a:p>
            <a:pPr>
              <a:buNone/>
            </a:pPr>
            <a:r>
              <a:rPr lang="en-US" dirty="0" smtClean="0"/>
              <a:t/>
            </a:r>
            <a:br>
              <a:rPr lang="en-US" dirty="0" smtClean="0"/>
            </a:br>
            <a:r>
              <a:rPr lang="en-US" b="1" dirty="0" smtClean="0"/>
              <a:t> Wedding Photography</a:t>
            </a:r>
          </a:p>
          <a:p>
            <a:pPr>
              <a:buNone/>
            </a:pPr>
            <a:r>
              <a:rPr lang="en-US" dirty="0" smtClean="0"/>
              <a:t/>
            </a:r>
            <a:br>
              <a:rPr lang="en-US" dirty="0" smtClean="0"/>
            </a:br>
            <a:r>
              <a:rPr lang="en-US" b="1" dirty="0" smtClean="0"/>
              <a:t> Accounting Services</a:t>
            </a:r>
          </a:p>
          <a:p>
            <a:pPr>
              <a:buNone/>
            </a:pPr>
            <a:r>
              <a:rPr lang="en-US" dirty="0" smtClean="0"/>
              <a:t/>
            </a:r>
            <a:br>
              <a:rPr lang="en-US" dirty="0" smtClean="0"/>
            </a:br>
            <a:r>
              <a:rPr lang="en-US" b="1" dirty="0" smtClean="0"/>
              <a:t> Babysitting</a:t>
            </a:r>
          </a:p>
          <a:p>
            <a:pPr>
              <a:buNone/>
            </a:pPr>
            <a:r>
              <a:rPr lang="en-US" dirty="0" smtClean="0"/>
              <a:t/>
            </a:r>
            <a:br>
              <a:rPr lang="en-US" dirty="0" smtClean="0"/>
            </a:br>
            <a:endParaRPr lang="en-US" dirty="0"/>
          </a:p>
        </p:txBody>
      </p:sp>
      <p:sp>
        <p:nvSpPr>
          <p:cNvPr id="2" name="Title 1"/>
          <p:cNvSpPr>
            <a:spLocks noGrp="1"/>
          </p:cNvSpPr>
          <p:nvPr>
            <p:ph type="title"/>
          </p:nvPr>
        </p:nvSpPr>
        <p:spPr/>
        <p:txBody>
          <a:bodyPr>
            <a:normAutofit/>
          </a:bodyPr>
          <a:lstStyle/>
          <a:p>
            <a:r>
              <a:rPr lang="en-US" b="1" dirty="0" smtClean="0"/>
              <a:t>List of 25 Lifestyle Business Ideas</a:t>
            </a:r>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Nykaa</a:t>
            </a:r>
            <a:endParaRPr lang="en-US" dirty="0" smtClean="0"/>
          </a:p>
          <a:p>
            <a:r>
              <a:rPr lang="en-US" dirty="0" err="1" smtClean="0"/>
              <a:t>Bewakofoo</a:t>
            </a:r>
            <a:endParaRPr lang="en-US" dirty="0" smtClean="0"/>
          </a:p>
          <a:p>
            <a:r>
              <a:rPr lang="en-US" dirty="0" smtClean="0"/>
              <a:t>boat</a:t>
            </a:r>
            <a:endParaRPr lang="en-US" dirty="0"/>
          </a:p>
        </p:txBody>
      </p:sp>
      <p:sp>
        <p:nvSpPr>
          <p:cNvPr id="2" name="Title 1"/>
          <p:cNvSpPr>
            <a:spLocks noGrp="1"/>
          </p:cNvSpPr>
          <p:nvPr>
            <p:ph type="title"/>
          </p:nvPr>
        </p:nvSpPr>
        <p:spPr/>
        <p:txBody>
          <a:bodyPr>
            <a:normAutofit/>
          </a:bodyPr>
          <a:lstStyle/>
          <a:p>
            <a:r>
              <a:rPr lang="en-US" dirty="0" err="1" smtClean="0"/>
              <a:t>Suceesful</a:t>
            </a:r>
            <a:r>
              <a:rPr lang="en-US" dirty="0" smtClean="0"/>
              <a:t> lifestyle start up</a:t>
            </a:r>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goal of a "buyable" startup is to </a:t>
            </a:r>
            <a:r>
              <a:rPr lang="en-US" b="1" dirty="0" smtClean="0"/>
              <a:t>create a product (usually a mobile or web app) and then be sold to a larger company</a:t>
            </a:r>
            <a:r>
              <a:rPr lang="en-US" dirty="0" smtClean="0"/>
              <a:t>. Buyable startup entrepreneurs are usually happy to sell their company for $5 million to $50 million.</a:t>
            </a:r>
            <a:endParaRPr lang="en-US" dirty="0"/>
          </a:p>
        </p:txBody>
      </p:sp>
      <p:sp>
        <p:nvSpPr>
          <p:cNvPr id="2" name="Title 1"/>
          <p:cNvSpPr>
            <a:spLocks noGrp="1"/>
          </p:cNvSpPr>
          <p:nvPr>
            <p:ph type="title"/>
          </p:nvPr>
        </p:nvSpPr>
        <p:spPr/>
        <p:txBody>
          <a:bodyPr>
            <a:normAutofit fontScale="90000"/>
          </a:bodyPr>
          <a:lstStyle/>
          <a:p>
            <a:r>
              <a:rPr lang="en-US" dirty="0" smtClean="0"/>
              <a:t>Buyable startups.</a:t>
            </a:r>
            <a:br>
              <a:rPr lang="en-US" dirty="0" smtClean="0"/>
            </a:br>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Examples of such startups include </a:t>
            </a:r>
            <a:r>
              <a:rPr lang="en-US" b="1" dirty="0" smtClean="0"/>
              <a:t>Google, </a:t>
            </a:r>
            <a:r>
              <a:rPr lang="en-US" b="1" dirty="0" err="1" smtClean="0"/>
              <a:t>Uber</a:t>
            </a:r>
            <a:r>
              <a:rPr lang="en-US" b="1" dirty="0" smtClean="0"/>
              <a:t>, </a:t>
            </a:r>
            <a:r>
              <a:rPr lang="en-US" b="1" dirty="0" err="1" smtClean="0"/>
              <a:t>Facebook</a:t>
            </a:r>
            <a:r>
              <a:rPr lang="en-US" b="1" dirty="0" smtClean="0"/>
              <a:t>, and Twitter</a:t>
            </a:r>
            <a:r>
              <a:rPr lang="en-US" dirty="0" smtClean="0"/>
              <a:t>. These startups hire the best workers and search for investors to boost the development of their ideas and scale. Small business startups. These businesses are created by regular people and are self-funded.</a:t>
            </a:r>
            <a:endParaRPr lang="en-US" dirty="0"/>
          </a:p>
        </p:txBody>
      </p:sp>
      <p:sp>
        <p:nvSpPr>
          <p:cNvPr id="2" name="Title 1"/>
          <p:cNvSpPr>
            <a:spLocks noGrp="1"/>
          </p:cNvSpPr>
          <p:nvPr>
            <p:ph type="title"/>
          </p:nvPr>
        </p:nvSpPr>
        <p:spPr/>
        <p:txBody>
          <a:bodyPr>
            <a:normAutofit fontScale="90000"/>
          </a:bodyPr>
          <a:lstStyle/>
          <a:p>
            <a:r>
              <a:rPr lang="en-US" dirty="0" smtClean="0"/>
              <a:t>What is an example of a startup company?</a:t>
            </a:r>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Companies that start small with a product that's revolutionary, but go on to be globally recognized</a:t>
            </a:r>
            <a:r>
              <a:rPr lang="en-US" dirty="0" smtClean="0"/>
              <a:t> are considered large company startups. These companies reach the end of their life cycle fairly quickly.</a:t>
            </a:r>
            <a:endParaRPr lang="en-US" dirty="0"/>
          </a:p>
        </p:txBody>
      </p:sp>
      <p:sp>
        <p:nvSpPr>
          <p:cNvPr id="2" name="Title 1"/>
          <p:cNvSpPr>
            <a:spLocks noGrp="1"/>
          </p:cNvSpPr>
          <p:nvPr>
            <p:ph type="title"/>
          </p:nvPr>
        </p:nvSpPr>
        <p:spPr/>
        <p:txBody>
          <a:bodyPr>
            <a:normAutofit fontScale="90000"/>
          </a:bodyPr>
          <a:lstStyle/>
          <a:p>
            <a:r>
              <a:rPr lang="en-US" dirty="0" smtClean="0"/>
              <a:t>Big business startups.</a:t>
            </a:r>
            <a:br>
              <a:rPr lang="en-US" dirty="0" smtClean="0"/>
            </a:br>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social startup is </a:t>
            </a:r>
            <a:r>
              <a:rPr lang="en-US" b="1" dirty="0" smtClean="0"/>
              <a:t>a newly established, market-oriented venture committed to solve cultural, environmental and/or social issues</a:t>
            </a:r>
            <a:r>
              <a:rPr lang="en-US" dirty="0" smtClean="0"/>
              <a:t>. Rather than being driven by profit, a social startup is committed instead to make the world a better place.</a:t>
            </a:r>
            <a:endParaRPr lang="en-US" dirty="0"/>
          </a:p>
        </p:txBody>
      </p:sp>
      <p:sp>
        <p:nvSpPr>
          <p:cNvPr id="2" name="Title 1"/>
          <p:cNvSpPr>
            <a:spLocks noGrp="1"/>
          </p:cNvSpPr>
          <p:nvPr>
            <p:ph type="title"/>
          </p:nvPr>
        </p:nvSpPr>
        <p:spPr/>
        <p:txBody>
          <a:bodyPr>
            <a:normAutofit fontScale="90000"/>
          </a:bodyPr>
          <a:lstStyle/>
          <a:p>
            <a:r>
              <a:rPr lang="en-US" dirty="0" smtClean="0"/>
              <a:t>Social startups.</a:t>
            </a:r>
            <a:br>
              <a:rPr lang="en-US" dirty="0" smtClean="0"/>
            </a:br>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Credit union. Definition: Finance co-operative that helps people save and borrow money. ...</a:t>
            </a:r>
          </a:p>
          <a:p>
            <a:r>
              <a:rPr lang="en-US" dirty="0" smtClean="0"/>
              <a:t>Community-based </a:t>
            </a:r>
            <a:r>
              <a:rPr lang="en-US" dirty="0" err="1" smtClean="0"/>
              <a:t>organisation</a:t>
            </a:r>
            <a:r>
              <a:rPr lang="en-US" dirty="0" smtClean="0"/>
              <a:t>. ...</a:t>
            </a:r>
          </a:p>
          <a:p>
            <a:r>
              <a:rPr lang="en-US" dirty="0" smtClean="0"/>
              <a:t>Non-Governmental </a:t>
            </a:r>
            <a:r>
              <a:rPr lang="en-US" dirty="0" err="1" smtClean="0"/>
              <a:t>Organisations</a:t>
            </a:r>
            <a:r>
              <a:rPr lang="en-US" dirty="0" smtClean="0"/>
              <a:t> with commercial arms. ...</a:t>
            </a:r>
          </a:p>
          <a:p>
            <a:r>
              <a:rPr lang="en-US" dirty="0" smtClean="0"/>
              <a:t>Social firm. ...</a:t>
            </a:r>
          </a:p>
          <a:p>
            <a:r>
              <a:rPr lang="en-US" dirty="0" smtClean="0"/>
              <a:t>Cooperative. ...</a:t>
            </a:r>
          </a:p>
          <a:p>
            <a:r>
              <a:rPr lang="en-US" dirty="0" err="1" smtClean="0"/>
              <a:t>Fairtrade</a:t>
            </a:r>
            <a:r>
              <a:rPr lang="en-US" dirty="0" smtClean="0"/>
              <a:t>. ...</a:t>
            </a:r>
          </a:p>
          <a:p>
            <a:r>
              <a:rPr lang="en-US" dirty="0" smtClean="0"/>
              <a:t>Microfinance.</a:t>
            </a:r>
          </a:p>
          <a:p>
            <a:endParaRPr lang="en-US" dirty="0"/>
          </a:p>
        </p:txBody>
      </p:sp>
      <p:sp>
        <p:nvSpPr>
          <p:cNvPr id="2" name="Title 1"/>
          <p:cNvSpPr>
            <a:spLocks noGrp="1"/>
          </p:cNvSpPr>
          <p:nvPr>
            <p:ph type="title"/>
          </p:nvPr>
        </p:nvSpPr>
        <p:spPr/>
        <p:txBody>
          <a:bodyPr/>
          <a:lstStyle/>
          <a:p>
            <a:r>
              <a:rPr lang="en-US" b="1" dirty="0" smtClean="0"/>
              <a:t>Types of social enterprise</a:t>
            </a:r>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URVASHI SAHNI. Talking about the best of social entrepreneurs in India, </a:t>
            </a:r>
            <a:r>
              <a:rPr lang="en-US" dirty="0" err="1" smtClean="0"/>
              <a:t>Urvashi</a:t>
            </a:r>
            <a:r>
              <a:rPr lang="en-US" dirty="0" smtClean="0"/>
              <a:t> </a:t>
            </a:r>
            <a:r>
              <a:rPr lang="en-US" dirty="0" err="1" smtClean="0"/>
              <a:t>Sahni</a:t>
            </a:r>
            <a:r>
              <a:rPr lang="en-US" dirty="0" smtClean="0"/>
              <a:t> definitely tops the list. ...</a:t>
            </a:r>
          </a:p>
          <a:p>
            <a:r>
              <a:rPr lang="en-US" dirty="0" smtClean="0"/>
              <a:t>HARISH HANDE. ...</a:t>
            </a:r>
          </a:p>
          <a:p>
            <a:r>
              <a:rPr lang="en-US" dirty="0" smtClean="0"/>
              <a:t>JEROO BILLMORIA. ...</a:t>
            </a:r>
          </a:p>
          <a:p>
            <a:r>
              <a:rPr lang="en-US" dirty="0" smtClean="0"/>
              <a:t>ANSHU GUPTA. ...</a:t>
            </a:r>
          </a:p>
          <a:p>
            <a:r>
              <a:rPr lang="en-US" dirty="0" smtClean="0"/>
              <a:t>SANTOSH PARULEKAR. ...</a:t>
            </a:r>
          </a:p>
          <a:p>
            <a:r>
              <a:rPr lang="en-US" dirty="0" smtClean="0"/>
              <a:t>SUMITA GHOSE. ...</a:t>
            </a:r>
          </a:p>
          <a:p>
            <a:r>
              <a:rPr lang="en-US" dirty="0" smtClean="0"/>
              <a:t>AJAITA SHAH. ...</a:t>
            </a:r>
          </a:p>
          <a:p>
            <a:r>
              <a:rPr lang="en-US" dirty="0" smtClean="0"/>
              <a:t>TRILOCHAN SHASTRY.</a:t>
            </a:r>
          </a:p>
          <a:p>
            <a:endParaRPr lang="en-US" dirty="0"/>
          </a:p>
        </p:txBody>
      </p:sp>
      <p:sp>
        <p:nvSpPr>
          <p:cNvPr id="2" name="Title 1"/>
          <p:cNvSpPr>
            <a:spLocks noGrp="1"/>
          </p:cNvSpPr>
          <p:nvPr>
            <p:ph type="title"/>
          </p:nvPr>
        </p:nvSpPr>
        <p:spPr/>
        <p:txBody>
          <a:bodyPr>
            <a:normAutofit/>
          </a:bodyPr>
          <a:lstStyle/>
          <a:p>
            <a:r>
              <a:rPr lang="en-US" sz="2500" b="1" dirty="0" smtClean="0"/>
              <a:t>Amazing Social Entrepreneurs In India who are Changing The Face Of Urban India</a:t>
            </a:r>
            <a:endParaRPr lang="en-US" sz="2500"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Talking about the best of social entrepreneurs in India, </a:t>
            </a:r>
            <a:r>
              <a:rPr lang="en-US" dirty="0" err="1" smtClean="0"/>
              <a:t>Urvashi</a:t>
            </a:r>
            <a:r>
              <a:rPr lang="en-US" dirty="0" smtClean="0"/>
              <a:t> </a:t>
            </a:r>
            <a:r>
              <a:rPr lang="en-US" dirty="0" err="1" smtClean="0"/>
              <a:t>Sahni</a:t>
            </a:r>
            <a:r>
              <a:rPr lang="en-US" dirty="0" smtClean="0"/>
              <a:t> definitely tops the list. She is the </a:t>
            </a:r>
            <a:r>
              <a:rPr lang="en-US" b="1" dirty="0" smtClean="0"/>
              <a:t>founder and CEO of SHEF </a:t>
            </a:r>
            <a:r>
              <a:rPr lang="en-US" dirty="0" smtClean="0"/>
              <a:t>(Study Hall Education Foundation), an organization dedicated to offering education to the most disadvantaged girls in India. </a:t>
            </a:r>
            <a:r>
              <a:rPr lang="en-US" dirty="0" err="1" smtClean="0"/>
              <a:t>Urvashi</a:t>
            </a:r>
            <a:r>
              <a:rPr lang="en-US" dirty="0" smtClean="0"/>
              <a:t> </a:t>
            </a:r>
            <a:r>
              <a:rPr lang="en-US" dirty="0" err="1" smtClean="0"/>
              <a:t>Sahni</a:t>
            </a:r>
            <a:r>
              <a:rPr lang="en-US" dirty="0" smtClean="0"/>
              <a:t> has worked with over 900 schools and changed the life of 150,000 girls (directly) and 270,000 girls (indirectly) with her program. She was rightly felicitated with the ‘</a:t>
            </a:r>
            <a:r>
              <a:rPr lang="en-US" b="1" dirty="0" smtClean="0"/>
              <a:t>Social Entrepreneur Of The Year</a:t>
            </a:r>
            <a:r>
              <a:rPr lang="en-US" dirty="0" smtClean="0"/>
              <a:t>‘ award in 2017 for her selfless act of dedication and passion.</a:t>
            </a:r>
          </a:p>
          <a:p>
            <a:endParaRPr lang="en-US" dirty="0"/>
          </a:p>
        </p:txBody>
      </p:sp>
      <p:sp>
        <p:nvSpPr>
          <p:cNvPr id="2" name="Title 1"/>
          <p:cNvSpPr>
            <a:spLocks noGrp="1"/>
          </p:cNvSpPr>
          <p:nvPr>
            <p:ph type="title"/>
          </p:nvPr>
        </p:nvSpPr>
        <p:spPr/>
        <p:txBody>
          <a:bodyPr/>
          <a:lstStyle/>
          <a:p>
            <a:r>
              <a:rPr lang="en-US" dirty="0" smtClean="0"/>
              <a:t>URVASHI SAHNI</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74345"/>
            <a:ext cx="7239000" cy="4801314"/>
          </a:xfrm>
          <a:prstGeom prst="rect">
            <a:avLst/>
          </a:prstGeom>
        </p:spPr>
        <p:txBody>
          <a:bodyPr wrap="square">
            <a:spAutoFit/>
          </a:bodyPr>
          <a:lstStyle/>
          <a:p>
            <a:r>
              <a:rPr lang="en-US" b="1" dirty="0" smtClean="0"/>
              <a:t>Chemical Industry</a:t>
            </a:r>
            <a:endParaRPr lang="en-US" dirty="0" smtClean="0"/>
          </a:p>
          <a:p>
            <a:r>
              <a:rPr lang="en-US" dirty="0" err="1" smtClean="0"/>
              <a:t>Aluva</a:t>
            </a:r>
            <a:r>
              <a:rPr lang="en-US" dirty="0" smtClean="0"/>
              <a:t> is one of the leading industrial belts in Kerala. The industrial belt is the manufacturing of a wide range of chemical products including pesticides, rubber processing chemicals, zinc/ chromium compounds, rare-earth elements, and leather products</a:t>
            </a:r>
            <a:r>
              <a:rPr lang="en-US" dirty="0" smtClean="0"/>
              <a:t>.</a:t>
            </a:r>
          </a:p>
          <a:p>
            <a:endParaRPr lang="en-US" dirty="0" smtClean="0"/>
          </a:p>
          <a:p>
            <a:r>
              <a:rPr lang="en-US" b="1" dirty="0" smtClean="0"/>
              <a:t>Handloom</a:t>
            </a:r>
            <a:endParaRPr lang="en-US" dirty="0" smtClean="0"/>
          </a:p>
          <a:p>
            <a:r>
              <a:rPr lang="en-US" dirty="0" smtClean="0"/>
              <a:t>Handloom is one of the leading sectors in Kerala. The industry is mainly concentrated in </a:t>
            </a:r>
            <a:r>
              <a:rPr lang="en-US" dirty="0" err="1" smtClean="0"/>
              <a:t>Thiruvananthapuram</a:t>
            </a:r>
            <a:r>
              <a:rPr lang="en-US" dirty="0" smtClean="0"/>
              <a:t> and </a:t>
            </a:r>
            <a:r>
              <a:rPr lang="en-US" dirty="0" err="1" smtClean="0"/>
              <a:t>Kannur</a:t>
            </a:r>
            <a:r>
              <a:rPr lang="en-US" dirty="0" smtClean="0"/>
              <a:t> districts</a:t>
            </a:r>
            <a:r>
              <a:rPr lang="en-US" dirty="0" smtClean="0"/>
              <a:t>.</a:t>
            </a:r>
          </a:p>
          <a:p>
            <a:endParaRPr lang="en-US" dirty="0" smtClean="0"/>
          </a:p>
          <a:p>
            <a:r>
              <a:rPr lang="en-US" b="1" dirty="0" smtClean="0"/>
              <a:t>Handicrafts</a:t>
            </a:r>
            <a:endParaRPr lang="en-US" dirty="0" smtClean="0"/>
          </a:p>
          <a:p>
            <a:r>
              <a:rPr lang="en-US" dirty="0" smtClean="0"/>
              <a:t>Handicraft is one of the major industries in Kerala. It is also contributing to the generation of employment into that state. The handicrafts products include coconut shell carving, bamboo and reed weaving, bell metal casting, straw picture making, mat weaving, ivory carving, etc. Handicrafts Development Corporation and Artisans Development Corporation are the major promotional agencies of the industry.</a:t>
            </a:r>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Harish </a:t>
            </a:r>
            <a:r>
              <a:rPr lang="en-US" dirty="0" err="1" smtClean="0"/>
              <a:t>Hande</a:t>
            </a:r>
            <a:r>
              <a:rPr lang="en-US" dirty="0" smtClean="0"/>
              <a:t> is another pioneering social entrepreneur of India and a remarkable committed one. He is the </a:t>
            </a:r>
            <a:r>
              <a:rPr lang="en-US" b="1" dirty="0" smtClean="0"/>
              <a:t>CEO &amp; Founder of </a:t>
            </a:r>
            <a:r>
              <a:rPr lang="en-US" b="1" dirty="0" err="1" smtClean="0"/>
              <a:t>Selco</a:t>
            </a:r>
            <a:r>
              <a:rPr lang="en-US" dirty="0" smtClean="0"/>
              <a:t>, a company rendering sustainable energy source to rural regions of the country. This project was the first rural solar financing program in India. Till date, </a:t>
            </a:r>
            <a:r>
              <a:rPr lang="en-US" dirty="0" err="1" smtClean="0"/>
              <a:t>Selco</a:t>
            </a:r>
            <a:r>
              <a:rPr lang="en-US" dirty="0" smtClean="0"/>
              <a:t> has contributed over 120,000 installations and has more than 25 operating retail and service </a:t>
            </a:r>
            <a:r>
              <a:rPr lang="en-US" dirty="0" err="1" smtClean="0"/>
              <a:t>centres</a:t>
            </a:r>
            <a:r>
              <a:rPr lang="en-US" dirty="0" smtClean="0"/>
              <a:t> in Karnataka alone.</a:t>
            </a:r>
          </a:p>
          <a:p>
            <a:endParaRPr lang="en-US" dirty="0"/>
          </a:p>
        </p:txBody>
      </p:sp>
      <p:sp>
        <p:nvSpPr>
          <p:cNvPr id="2" name="Title 1"/>
          <p:cNvSpPr>
            <a:spLocks noGrp="1"/>
          </p:cNvSpPr>
          <p:nvPr>
            <p:ph type="title"/>
          </p:nvPr>
        </p:nvSpPr>
        <p:spPr/>
        <p:txBody>
          <a:bodyPr>
            <a:normAutofit fontScale="90000"/>
          </a:bodyPr>
          <a:lstStyle/>
          <a:p>
            <a:r>
              <a:rPr lang="en-US" dirty="0" smtClean="0"/>
              <a:t>HARISH HANDE</a:t>
            </a:r>
            <a:br>
              <a:rPr lang="en-US" dirty="0" smtClean="0"/>
            </a:br>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err="1" smtClean="0"/>
              <a:t>Jeroo</a:t>
            </a:r>
            <a:r>
              <a:rPr lang="en-US" dirty="0" smtClean="0"/>
              <a:t> </a:t>
            </a:r>
            <a:r>
              <a:rPr lang="en-US" dirty="0" err="1" smtClean="0"/>
              <a:t>Billmoria</a:t>
            </a:r>
            <a:r>
              <a:rPr lang="en-US" dirty="0" smtClean="0"/>
              <a:t> is one of the renowned social entrepreneurs of India who is supervising several International NGOs for the betterment of society. She initiated the ‘</a:t>
            </a:r>
            <a:r>
              <a:rPr lang="en-US" b="1" dirty="0" err="1" smtClean="0"/>
              <a:t>Childline</a:t>
            </a:r>
            <a:r>
              <a:rPr lang="en-US" dirty="0" smtClean="0"/>
              <a:t>’ that aims to provide help in form of healthcare and police assistance, especially to street children. Right from her childhood, she had a vision of giving back to the underprivileged in the society. She also believed in self-empowerment of women in India.  </a:t>
            </a:r>
            <a:r>
              <a:rPr lang="en-US" dirty="0" err="1" smtClean="0"/>
              <a:t>Jeroo</a:t>
            </a:r>
            <a:r>
              <a:rPr lang="en-US" dirty="0" smtClean="0"/>
              <a:t> </a:t>
            </a:r>
            <a:r>
              <a:rPr lang="en-US" dirty="0" err="1" smtClean="0"/>
              <a:t>Billmoria</a:t>
            </a:r>
            <a:r>
              <a:rPr lang="en-US" dirty="0" smtClean="0"/>
              <a:t> was felicitated with the </a:t>
            </a:r>
            <a:r>
              <a:rPr lang="en-US" b="1" dirty="0" err="1" smtClean="0"/>
              <a:t>Skoll</a:t>
            </a:r>
            <a:r>
              <a:rPr lang="en-US" b="1" dirty="0" smtClean="0"/>
              <a:t> Award</a:t>
            </a:r>
            <a:r>
              <a:rPr lang="en-US" dirty="0" smtClean="0"/>
              <a:t> for Social Entrepreneurship and is a Schwab and </a:t>
            </a:r>
            <a:r>
              <a:rPr lang="en-US" dirty="0" err="1" smtClean="0"/>
              <a:t>Ashoka</a:t>
            </a:r>
            <a:r>
              <a:rPr lang="en-US" dirty="0" smtClean="0"/>
              <a:t> Fellow as well.</a:t>
            </a:r>
          </a:p>
          <a:p>
            <a:endParaRPr lang="en-US" dirty="0"/>
          </a:p>
        </p:txBody>
      </p:sp>
      <p:sp>
        <p:nvSpPr>
          <p:cNvPr id="2" name="Title 1"/>
          <p:cNvSpPr>
            <a:spLocks noGrp="1"/>
          </p:cNvSpPr>
          <p:nvPr>
            <p:ph type="title"/>
          </p:nvPr>
        </p:nvSpPr>
        <p:spPr/>
        <p:txBody>
          <a:bodyPr>
            <a:normAutofit fontScale="90000"/>
          </a:bodyPr>
          <a:lstStyle/>
          <a:p>
            <a:r>
              <a:rPr lang="en-US" dirty="0" smtClean="0"/>
              <a:t>JEROO BILLMORIA</a:t>
            </a:r>
            <a:br>
              <a:rPr lang="en-US" dirty="0" smtClean="0"/>
            </a:br>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endParaRPr lang="en-US" dirty="0" smtClean="0"/>
          </a:p>
          <a:p>
            <a:r>
              <a:rPr lang="en-US" dirty="0" smtClean="0"/>
              <a:t>Born in a middle-class family in Uttar Pradesh, took media as a profession and while as an intern he witnessed the need of proper clothing for the poor in rural India. </a:t>
            </a:r>
            <a:r>
              <a:rPr lang="en-US" dirty="0" err="1" smtClean="0"/>
              <a:t>Anshu</a:t>
            </a:r>
            <a:r>
              <a:rPr lang="en-US" dirty="0" smtClean="0"/>
              <a:t> then founded </a:t>
            </a:r>
            <a:r>
              <a:rPr lang="en-US" b="1" dirty="0" err="1" smtClean="0"/>
              <a:t>Goonj</a:t>
            </a:r>
            <a:r>
              <a:rPr lang="en-US" dirty="0" smtClean="0"/>
              <a:t>, a social enterprise that collects used clothing from the urban crowd, sort them, fix and later distribute among the poor and needy. The relief work was done by </a:t>
            </a:r>
            <a:r>
              <a:rPr lang="en-US" dirty="0" err="1" smtClean="0"/>
              <a:t>Goonj</a:t>
            </a:r>
            <a:r>
              <a:rPr lang="en-US" dirty="0" smtClean="0"/>
              <a:t> during the times of natural calamities in Gujarat, Tamil Nadu and Kerala have been highly acknowledged.</a:t>
            </a:r>
          </a:p>
          <a:p>
            <a:endParaRPr lang="en-US" dirty="0"/>
          </a:p>
        </p:txBody>
      </p:sp>
      <p:sp>
        <p:nvSpPr>
          <p:cNvPr id="2" name="Title 1"/>
          <p:cNvSpPr>
            <a:spLocks noGrp="1"/>
          </p:cNvSpPr>
          <p:nvPr>
            <p:ph type="title"/>
          </p:nvPr>
        </p:nvSpPr>
        <p:spPr/>
        <p:txBody>
          <a:bodyPr/>
          <a:lstStyle/>
          <a:p>
            <a:r>
              <a:rPr lang="en-US" dirty="0" smtClean="0"/>
              <a:t>ANSHU GUPTA</a:t>
            </a:r>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r>
              <a:rPr lang="en-US" dirty="0" err="1" smtClean="0"/>
              <a:t>Santosh</a:t>
            </a:r>
            <a:r>
              <a:rPr lang="en-US" dirty="0" smtClean="0"/>
              <a:t> </a:t>
            </a:r>
            <a:r>
              <a:rPr lang="en-US" dirty="0" err="1" smtClean="0"/>
              <a:t>Parulekar</a:t>
            </a:r>
            <a:r>
              <a:rPr lang="en-US" dirty="0" smtClean="0"/>
              <a:t> worked to create job opportunities for the unemployed youth in rural India. He started </a:t>
            </a:r>
            <a:r>
              <a:rPr lang="en-US" b="1" dirty="0" smtClean="0"/>
              <a:t>‘</a:t>
            </a:r>
            <a:r>
              <a:rPr lang="en-US" b="1" dirty="0" err="1" smtClean="0"/>
              <a:t>Pipal</a:t>
            </a:r>
            <a:r>
              <a:rPr lang="en-US" b="1" dirty="0" smtClean="0"/>
              <a:t> Tree’</a:t>
            </a:r>
            <a:r>
              <a:rPr lang="en-US" dirty="0" smtClean="0"/>
              <a:t>, a company that aims to impart formal training to the youth and provides them with reputable jobs in companies across the country. Operating since 2007, </a:t>
            </a:r>
            <a:r>
              <a:rPr lang="en-US" dirty="0" err="1" smtClean="0"/>
              <a:t>Pipal</a:t>
            </a:r>
            <a:r>
              <a:rPr lang="en-US" dirty="0" smtClean="0"/>
              <a:t> Tree has trained over 1,500 workers and intends to open training </a:t>
            </a:r>
            <a:r>
              <a:rPr lang="en-US" dirty="0" err="1" smtClean="0"/>
              <a:t>centres</a:t>
            </a:r>
            <a:r>
              <a:rPr lang="en-US" dirty="0" smtClean="0"/>
              <a:t> pan India in the coming years.</a:t>
            </a:r>
          </a:p>
          <a:p>
            <a:endParaRPr lang="en-US" dirty="0"/>
          </a:p>
        </p:txBody>
      </p:sp>
      <p:sp>
        <p:nvSpPr>
          <p:cNvPr id="2" name="Title 1"/>
          <p:cNvSpPr>
            <a:spLocks noGrp="1"/>
          </p:cNvSpPr>
          <p:nvPr>
            <p:ph type="title"/>
          </p:nvPr>
        </p:nvSpPr>
        <p:spPr/>
        <p:txBody>
          <a:bodyPr/>
          <a:lstStyle/>
          <a:p>
            <a:r>
              <a:rPr lang="en-US" dirty="0" smtClean="0"/>
              <a:t>SANTOSH PARULEKAR</a:t>
            </a:r>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r>
              <a:rPr lang="en-US" dirty="0" err="1" smtClean="0"/>
              <a:t>Sushmita</a:t>
            </a:r>
            <a:r>
              <a:rPr lang="en-US" dirty="0" smtClean="0"/>
              <a:t> </a:t>
            </a:r>
            <a:r>
              <a:rPr lang="en-US" dirty="0" err="1" smtClean="0"/>
              <a:t>Ghosh</a:t>
            </a:r>
            <a:r>
              <a:rPr lang="en-US" dirty="0" smtClean="0"/>
              <a:t> is the founder of </a:t>
            </a:r>
            <a:r>
              <a:rPr lang="en-US" dirty="0" err="1" smtClean="0"/>
              <a:t>Ashoka</a:t>
            </a:r>
            <a:r>
              <a:rPr lang="en-US" dirty="0" smtClean="0"/>
              <a:t> </a:t>
            </a:r>
            <a:r>
              <a:rPr lang="en-US" dirty="0" err="1" smtClean="0"/>
              <a:t>Changemakers</a:t>
            </a:r>
            <a:r>
              <a:rPr lang="en-US" dirty="0" smtClean="0"/>
              <a:t>, an open-ended platform for social innovation that was one-of-its-kind in the world. </a:t>
            </a:r>
            <a:r>
              <a:rPr lang="en-US" dirty="0" err="1" smtClean="0"/>
              <a:t>Sushmita</a:t>
            </a:r>
            <a:r>
              <a:rPr lang="en-US" dirty="0" smtClean="0"/>
              <a:t> aims to revive the craftsmanship and talent that is unharnessed in rural India and aims to provide them with their deserving recognition. She started with </a:t>
            </a:r>
            <a:r>
              <a:rPr lang="en-US" b="1" dirty="0" smtClean="0"/>
              <a:t>‘</a:t>
            </a:r>
            <a:r>
              <a:rPr lang="en-US" b="1" dirty="0" err="1" smtClean="0"/>
              <a:t>Rangasutra</a:t>
            </a:r>
            <a:r>
              <a:rPr lang="en-US" b="1" dirty="0" smtClean="0"/>
              <a:t>’</a:t>
            </a:r>
            <a:r>
              <a:rPr lang="en-US" dirty="0" smtClean="0"/>
              <a:t>, a retail chain from </a:t>
            </a:r>
            <a:r>
              <a:rPr lang="en-US" dirty="0" err="1" smtClean="0"/>
              <a:t>FabIndia</a:t>
            </a:r>
            <a:r>
              <a:rPr lang="en-US" dirty="0" smtClean="0"/>
              <a:t> and it turned out to be a huge success.</a:t>
            </a:r>
          </a:p>
          <a:p>
            <a:endParaRPr lang="en-US" dirty="0"/>
          </a:p>
        </p:txBody>
      </p:sp>
      <p:sp>
        <p:nvSpPr>
          <p:cNvPr id="2" name="Title 1"/>
          <p:cNvSpPr>
            <a:spLocks noGrp="1"/>
          </p:cNvSpPr>
          <p:nvPr>
            <p:ph type="title"/>
          </p:nvPr>
        </p:nvSpPr>
        <p:spPr/>
        <p:txBody>
          <a:bodyPr/>
          <a:lstStyle/>
          <a:p>
            <a:r>
              <a:rPr lang="en-US" dirty="0" smtClean="0"/>
              <a:t>SUMITA GHOSE</a:t>
            </a:r>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Helping all The </a:t>
            </a:r>
            <a:r>
              <a:rPr lang="en-US" dirty="0" err="1" smtClean="0"/>
              <a:t>Divyang</a:t>
            </a:r>
            <a:r>
              <a:rPr lang="en-US" dirty="0" smtClean="0"/>
              <a:t> In the country to stand on there on feat and make them income stable also social stable with there talent being </a:t>
            </a:r>
            <a:r>
              <a:rPr lang="en-US" dirty="0" err="1" smtClean="0"/>
              <a:t>aken</a:t>
            </a:r>
            <a:r>
              <a:rPr lang="en-US" dirty="0" smtClean="0"/>
              <a:t> on upper hand .</a:t>
            </a:r>
            <a:endParaRPr lang="en-US" dirty="0"/>
          </a:p>
        </p:txBody>
      </p:sp>
      <p:sp>
        <p:nvSpPr>
          <p:cNvPr id="2" name="Title 1"/>
          <p:cNvSpPr>
            <a:spLocks noGrp="1"/>
          </p:cNvSpPr>
          <p:nvPr>
            <p:ph type="title"/>
          </p:nvPr>
        </p:nvSpPr>
        <p:spPr/>
        <p:txBody>
          <a:bodyPr/>
          <a:lstStyle/>
          <a:p>
            <a:r>
              <a:rPr lang="en-US" dirty="0" smtClean="0"/>
              <a:t>YUJVENDRA MAHAJAN</a:t>
            </a:r>
            <a:endParaRPr 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AKRITI CHOPRA</a:t>
            </a:r>
          </a:p>
          <a:p>
            <a:r>
              <a:rPr lang="en-US" dirty="0" smtClean="0"/>
              <a:t>From a chartered accountant to leading India’s top food tech startup, </a:t>
            </a:r>
            <a:r>
              <a:rPr lang="en-US" dirty="0" err="1" smtClean="0"/>
              <a:t>Akriti</a:t>
            </a:r>
            <a:r>
              <a:rPr lang="en-US" dirty="0" smtClean="0"/>
              <a:t> Chopra’s journey has been quite an interesting ride. A dedicated </a:t>
            </a:r>
            <a:r>
              <a:rPr lang="en-US" dirty="0" err="1" smtClean="0"/>
              <a:t>Zoman</a:t>
            </a:r>
            <a:r>
              <a:rPr lang="en-US" dirty="0" smtClean="0"/>
              <a:t> for over a decade, </a:t>
            </a:r>
            <a:r>
              <a:rPr lang="en-US" dirty="0" err="1" smtClean="0"/>
              <a:t>Akriti</a:t>
            </a:r>
            <a:r>
              <a:rPr lang="en-US" dirty="0" smtClean="0"/>
              <a:t> has held several positions in the top management and is currently the Chief People Officer and Co-founder of the food aggregator.</a:t>
            </a:r>
            <a:br>
              <a:rPr lang="en-US" dirty="0" smtClean="0"/>
            </a:br>
            <a:r>
              <a:rPr lang="en-US" dirty="0" smtClean="0"/>
              <a:t/>
            </a:r>
            <a:br>
              <a:rPr lang="en-US" dirty="0" smtClean="0"/>
            </a:br>
            <a:endParaRPr lang="en-US" dirty="0"/>
          </a:p>
        </p:txBody>
      </p:sp>
      <p:sp>
        <p:nvSpPr>
          <p:cNvPr id="2" name="Title 1"/>
          <p:cNvSpPr>
            <a:spLocks noGrp="1"/>
          </p:cNvSpPr>
          <p:nvPr>
            <p:ph type="title"/>
          </p:nvPr>
        </p:nvSpPr>
        <p:spPr/>
        <p:txBody>
          <a:bodyPr/>
          <a:lstStyle/>
          <a:p>
            <a:r>
              <a:rPr lang="en-US" dirty="0" smtClean="0"/>
              <a:t>CA – START UP</a:t>
            </a:r>
            <a:endParaRPr 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#1. </a:t>
            </a:r>
            <a:r>
              <a:rPr lang="en-US" dirty="0" err="1" smtClean="0"/>
              <a:t>Radhe</a:t>
            </a:r>
            <a:r>
              <a:rPr lang="en-US" dirty="0" smtClean="0"/>
              <a:t> </a:t>
            </a:r>
            <a:r>
              <a:rPr lang="en-US" dirty="0" err="1" smtClean="0"/>
              <a:t>Shyam</a:t>
            </a:r>
            <a:r>
              <a:rPr lang="en-US" dirty="0" smtClean="0"/>
              <a:t> </a:t>
            </a:r>
            <a:r>
              <a:rPr lang="en-US" dirty="0" err="1" smtClean="0"/>
              <a:t>Agarwal</a:t>
            </a:r>
            <a:r>
              <a:rPr lang="en-US" dirty="0" smtClean="0"/>
              <a:t> is a CA who co-founded </a:t>
            </a:r>
            <a:r>
              <a:rPr lang="en-US" dirty="0" err="1" smtClean="0"/>
              <a:t>Emami</a:t>
            </a:r>
            <a:r>
              <a:rPr lang="en-US" dirty="0" smtClean="0"/>
              <a:t>.</a:t>
            </a:r>
          </a:p>
          <a:p>
            <a:r>
              <a:rPr lang="en-US" dirty="0" smtClean="0"/>
              <a:t>#2. </a:t>
            </a:r>
            <a:r>
              <a:rPr lang="en-US" dirty="0" err="1" smtClean="0"/>
              <a:t>Nirmal</a:t>
            </a:r>
            <a:r>
              <a:rPr lang="en-US" dirty="0" smtClean="0"/>
              <a:t> Jain, the founder of India </a:t>
            </a:r>
            <a:r>
              <a:rPr lang="en-US" dirty="0" err="1" smtClean="0"/>
              <a:t>Infoline</a:t>
            </a:r>
            <a:r>
              <a:rPr lang="en-US" dirty="0" smtClean="0"/>
              <a:t> Group.</a:t>
            </a:r>
          </a:p>
          <a:p>
            <a:r>
              <a:rPr lang="en-US" dirty="0" smtClean="0"/>
              <a:t>#3. CA Sonia </a:t>
            </a:r>
            <a:r>
              <a:rPr lang="en-US" dirty="0" err="1" smtClean="0"/>
              <a:t>Singal</a:t>
            </a:r>
            <a:r>
              <a:rPr lang="en-US" dirty="0" smtClean="0"/>
              <a:t> launched a recruitment portal for Chartered Accountants.</a:t>
            </a:r>
          </a:p>
          <a:p>
            <a:r>
              <a:rPr lang="en-US" dirty="0" smtClean="0"/>
              <a:t>#4: Rajesh </a:t>
            </a:r>
            <a:r>
              <a:rPr lang="en-US" dirty="0" err="1" smtClean="0"/>
              <a:t>Magow</a:t>
            </a:r>
            <a:r>
              <a:rPr lang="en-US" dirty="0" smtClean="0"/>
              <a:t>, co-founder of </a:t>
            </a:r>
            <a:r>
              <a:rPr lang="en-US" dirty="0" err="1" smtClean="0"/>
              <a:t>MakeMyTrip</a:t>
            </a:r>
            <a:r>
              <a:rPr lang="en-US" dirty="0" smtClean="0"/>
              <a:t>, is also a CA.</a:t>
            </a:r>
          </a:p>
        </p:txBody>
      </p:sp>
      <p:sp>
        <p:nvSpPr>
          <p:cNvPr id="2" name="Title 1"/>
          <p:cNvSpPr>
            <a:spLocks noGrp="1"/>
          </p:cNvSpPr>
          <p:nvPr>
            <p:ph type="title"/>
          </p:nvPr>
        </p:nvSpPr>
        <p:spPr/>
        <p:txBody>
          <a:bodyPr>
            <a:normAutofit fontScale="90000"/>
          </a:bodyPr>
          <a:lstStyle/>
          <a:p>
            <a:r>
              <a:rPr lang="en-US" b="1" dirty="0" smtClean="0"/>
              <a:t>Chartered Accountant entrepreneurs in India to know about for start up</a:t>
            </a:r>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Hi! My name is </a:t>
            </a:r>
            <a:r>
              <a:rPr lang="en-US" b="1" dirty="0" err="1" smtClean="0"/>
              <a:t>Devesh</a:t>
            </a:r>
            <a:r>
              <a:rPr lang="en-US" b="1" dirty="0" smtClean="0"/>
              <a:t> </a:t>
            </a:r>
            <a:r>
              <a:rPr lang="en-US" b="1" dirty="0" err="1" smtClean="0"/>
              <a:t>Rakhecha</a:t>
            </a:r>
            <a:r>
              <a:rPr lang="en-US" dirty="0" smtClean="0"/>
              <a:t> a Chartered Accountant and entrepreneur from Jodhpur, Rajasthan (India).</a:t>
            </a:r>
          </a:p>
          <a:p>
            <a:r>
              <a:rPr lang="en-US" dirty="0" smtClean="0"/>
              <a:t>For several years</a:t>
            </a:r>
            <a:r>
              <a:rPr lang="en-US" b="1" dirty="0" smtClean="0"/>
              <a:t> I worked in various finance roles while running several startups (failed) on the side! </a:t>
            </a:r>
            <a:endParaRPr lang="en-US" dirty="0" smtClean="0"/>
          </a:p>
          <a:p>
            <a:r>
              <a:rPr lang="en-US" dirty="0" smtClean="0"/>
              <a:t>In 2018, </a:t>
            </a:r>
            <a:r>
              <a:rPr lang="en-US" b="1" dirty="0" smtClean="0"/>
              <a:t>I co-founded</a:t>
            </a:r>
            <a:r>
              <a:rPr lang="en-US" dirty="0" smtClean="0"/>
              <a:t> </a:t>
            </a:r>
            <a:r>
              <a:rPr lang="en-US" b="1" dirty="0" err="1" smtClean="0"/>
              <a:t>YearBook</a:t>
            </a:r>
            <a:r>
              <a:rPr lang="en-US" b="1" dirty="0" smtClean="0"/>
              <a:t> Canvas,</a:t>
            </a:r>
            <a:r>
              <a:rPr lang="en-US" dirty="0" smtClean="0"/>
              <a:t> </a:t>
            </a:r>
            <a:r>
              <a:rPr lang="en-US" b="1" dirty="0" smtClean="0"/>
              <a:t>a self-publishing memory and data company</a:t>
            </a:r>
            <a:r>
              <a:rPr lang="en-US" dirty="0" smtClean="0"/>
              <a:t> that offers yearbooks and memoirs in both digital and physical formats.</a:t>
            </a:r>
          </a:p>
          <a:p>
            <a:r>
              <a:rPr lang="en-US" dirty="0" smtClean="0"/>
              <a:t>In early 2019, </a:t>
            </a:r>
            <a:r>
              <a:rPr lang="en-US" b="1" dirty="0" smtClean="0"/>
              <a:t>we raised our first seed fund (INR 2 </a:t>
            </a:r>
            <a:r>
              <a:rPr lang="en-US" b="1" dirty="0" err="1" smtClean="0"/>
              <a:t>crores</a:t>
            </a:r>
            <a:r>
              <a:rPr lang="en-US" b="1" dirty="0" smtClean="0"/>
              <a:t>) from prominent investors at a valuation of almost I million USD. </a:t>
            </a:r>
            <a:endParaRPr lang="en-US" dirty="0" smtClean="0"/>
          </a:p>
          <a:p>
            <a:r>
              <a:rPr lang="en-US" dirty="0" smtClean="0"/>
              <a:t>This motivated me to help other entrepreneurs do the same and I also co-founded - </a:t>
            </a:r>
            <a:r>
              <a:rPr lang="en-US" b="1" dirty="0" smtClean="0"/>
              <a:t>Marwari Catalysts!</a:t>
            </a:r>
            <a:endParaRPr lang="en-US" dirty="0" smtClean="0"/>
          </a:p>
          <a:p>
            <a:r>
              <a:rPr lang="en-US" dirty="0" smtClean="0"/>
              <a:t>Here is my story of </a:t>
            </a:r>
            <a:r>
              <a:rPr lang="en-US" b="1" dirty="0" smtClean="0"/>
              <a:t>How I started two successful startups, raised seed money and bounced back after dealing with 3 failed startups! </a:t>
            </a:r>
            <a:endParaRPr lang="en-US" dirty="0" smtClean="0"/>
          </a:p>
          <a:p>
            <a:pPr>
              <a:buNone/>
            </a:pPr>
            <a:endParaRPr lang="en-US" dirty="0"/>
          </a:p>
        </p:txBody>
      </p:sp>
      <p:sp>
        <p:nvSpPr>
          <p:cNvPr id="2" name="Title 1"/>
          <p:cNvSpPr>
            <a:spLocks noGrp="1"/>
          </p:cNvSpPr>
          <p:nvPr>
            <p:ph type="title"/>
          </p:nvPr>
        </p:nvSpPr>
        <p:spPr/>
        <p:txBody>
          <a:bodyPr/>
          <a:lstStyle/>
          <a:p>
            <a:r>
              <a:rPr lang="en-US" dirty="0" smtClean="0"/>
              <a:t>FAILURE TO SUCESS</a:t>
            </a:r>
            <a:endParaRPr lang="en-US"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helps a firm to increase its profits and assists the firm in registration and filing taxes</a:t>
            </a:r>
            <a:r>
              <a:rPr lang="en-US" dirty="0" smtClean="0"/>
              <a:t> while the founder focuses on the important aspects of the business.</a:t>
            </a:r>
            <a:endParaRPr lang="en-US" dirty="0"/>
          </a:p>
        </p:txBody>
      </p:sp>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What is the role of CA in startup?</a:t>
            </a:r>
            <a:br>
              <a:rPr lang="en-US" dirty="0" smtClean="0"/>
            </a:br>
            <a:r>
              <a:rPr lang="en-US" dirty="0" smtClean="0"/>
              <a:t/>
            </a:r>
            <a:br>
              <a:rPr lang="en-US" dirty="0" smtClean="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74345"/>
            <a:ext cx="7086600" cy="4801314"/>
          </a:xfrm>
          <a:prstGeom prst="rect">
            <a:avLst/>
          </a:prstGeom>
        </p:spPr>
        <p:txBody>
          <a:bodyPr wrap="square">
            <a:spAutoFit/>
          </a:bodyPr>
          <a:lstStyle/>
          <a:p>
            <a:r>
              <a:rPr lang="en-US" b="1" dirty="0" smtClean="0"/>
              <a:t>Bamboo Industry</a:t>
            </a:r>
            <a:endParaRPr lang="en-US" dirty="0" smtClean="0"/>
          </a:p>
          <a:p>
            <a:r>
              <a:rPr lang="en-US" dirty="0" smtClean="0"/>
              <a:t>Bamboo is mainly used in the State for the manufacture of pulp for making paper, bamboo ply, and in the traditional bamboo industry. The Kerala State Bamboo Corporation has created a new product Flattened Bamboo Board which is going to hit the market along with bamboo ply</a:t>
            </a:r>
            <a:r>
              <a:rPr lang="en-US" dirty="0" smtClean="0"/>
              <a:t>.</a:t>
            </a:r>
          </a:p>
          <a:p>
            <a:endParaRPr lang="en-US" dirty="0" smtClean="0"/>
          </a:p>
          <a:p>
            <a:r>
              <a:rPr lang="en-US" b="1" dirty="0" err="1" smtClean="0"/>
              <a:t>Khadi</a:t>
            </a:r>
            <a:r>
              <a:rPr lang="en-US" b="1" dirty="0" smtClean="0"/>
              <a:t> and Village Industry </a:t>
            </a:r>
            <a:endParaRPr lang="en-US" dirty="0" smtClean="0"/>
          </a:p>
          <a:p>
            <a:r>
              <a:rPr lang="en-US" dirty="0" smtClean="0"/>
              <a:t>The state has </a:t>
            </a:r>
            <a:r>
              <a:rPr lang="en-US" dirty="0" err="1" smtClean="0"/>
              <a:t>Khadi</a:t>
            </a:r>
            <a:r>
              <a:rPr lang="en-US" dirty="0" smtClean="0"/>
              <a:t> and Village Industries Board. It does various activities through registered institutions, cooperative societies by the financial assistance from </a:t>
            </a:r>
            <a:r>
              <a:rPr lang="en-US" dirty="0" err="1" smtClean="0"/>
              <a:t>Khadi</a:t>
            </a:r>
            <a:r>
              <a:rPr lang="en-US" dirty="0" smtClean="0"/>
              <a:t> Commission, Nationalized Banks, and State Government</a:t>
            </a:r>
            <a:r>
              <a:rPr lang="en-US" dirty="0" smtClean="0"/>
              <a:t>.</a:t>
            </a:r>
          </a:p>
          <a:p>
            <a:endParaRPr lang="en-US" dirty="0" smtClean="0"/>
          </a:p>
          <a:p>
            <a:r>
              <a:rPr lang="en-US" b="1" dirty="0" smtClean="0"/>
              <a:t>Cashew Industry</a:t>
            </a:r>
            <a:endParaRPr lang="en-US" dirty="0" smtClean="0"/>
          </a:p>
          <a:p>
            <a:r>
              <a:rPr lang="en-US" dirty="0" smtClean="0"/>
              <a:t>It has Kerala State Cashew Development Corporation which is involved in the development of this Industry. KSCDC exports cashew kernels and cashew shell liquid. The Institutions promoting industrial activity in the Sate are the following.</a:t>
            </a:r>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India is home to </a:t>
            </a:r>
            <a:r>
              <a:rPr lang="en-US" b="1" dirty="0" smtClean="0"/>
              <a:t>more than 1,000</a:t>
            </a:r>
            <a:r>
              <a:rPr lang="en-US" dirty="0" smtClean="0"/>
              <a:t> </a:t>
            </a:r>
            <a:r>
              <a:rPr lang="en-US" dirty="0" err="1" smtClean="0"/>
              <a:t>agritech</a:t>
            </a:r>
            <a:r>
              <a:rPr lang="en-US" dirty="0" smtClean="0"/>
              <a:t> startups and several venture capital funds, debt funds and angel investors have been backing startups in this segment for a long time.</a:t>
            </a:r>
          </a:p>
          <a:p>
            <a:endParaRPr lang="en-US" dirty="0" smtClean="0"/>
          </a:p>
          <a:p>
            <a:r>
              <a:rPr lang="en-US" b="1" dirty="0" smtClean="0"/>
              <a:t>Indian </a:t>
            </a:r>
            <a:r>
              <a:rPr lang="en-US" b="1" dirty="0" err="1" smtClean="0"/>
              <a:t>agritech</a:t>
            </a:r>
            <a:r>
              <a:rPr lang="en-US" b="1" dirty="0" smtClean="0"/>
              <a:t> startups</a:t>
            </a:r>
            <a:r>
              <a:rPr lang="en-US" dirty="0" smtClean="0"/>
              <a:t> are implementing emerging technologies like AI, data analytics, and </a:t>
            </a:r>
            <a:r>
              <a:rPr lang="en-US" dirty="0" err="1" smtClean="0"/>
              <a:t>IoT</a:t>
            </a:r>
            <a:r>
              <a:rPr lang="en-US" dirty="0" smtClean="0"/>
              <a:t> and helping Indian farmers increase productivity and reap better yields</a:t>
            </a:r>
            <a:endParaRPr lang="en-US" dirty="0"/>
          </a:p>
        </p:txBody>
      </p:sp>
      <p:sp>
        <p:nvSpPr>
          <p:cNvPr id="2" name="Title 1"/>
          <p:cNvSpPr>
            <a:spLocks noGrp="1"/>
          </p:cNvSpPr>
          <p:nvPr>
            <p:ph type="title"/>
          </p:nvPr>
        </p:nvSpPr>
        <p:spPr/>
        <p:txBody>
          <a:bodyPr/>
          <a:lstStyle/>
          <a:p>
            <a:r>
              <a:rPr lang="en-US" dirty="0" smtClean="0"/>
              <a:t>AGRICULTURE START UP</a:t>
            </a:r>
            <a:endParaRPr lang="en-US"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helps a firm to increase its profits and assists the firm in registration and filing taxes</a:t>
            </a:r>
            <a:r>
              <a:rPr lang="en-US" dirty="0" smtClean="0"/>
              <a:t> while the founder focuses on the important aspects of the business.</a:t>
            </a:r>
            <a:endParaRPr lang="en-US" dirty="0"/>
          </a:p>
        </p:txBody>
      </p:sp>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What is the role of CA in startup?</a:t>
            </a:r>
            <a:br>
              <a:rPr lang="en-US" dirty="0" smtClean="0"/>
            </a:br>
            <a:r>
              <a:rPr lang="en-US" dirty="0" smtClean="0"/>
              <a:t/>
            </a:r>
            <a:br>
              <a:rPr lang="en-US" dirty="0" smtClean="0"/>
            </a:br>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*BASED ON ACTIVITIES.</a:t>
            </a:r>
          </a:p>
          <a:p>
            <a:r>
              <a:rPr lang="en-US" dirty="0" smtClean="0"/>
              <a:t>AGRICULTURE</a:t>
            </a:r>
          </a:p>
          <a:p>
            <a:r>
              <a:rPr lang="en-US" dirty="0" smtClean="0"/>
              <a:t>ARTIFICAL INTELLIGENCY.</a:t>
            </a:r>
          </a:p>
          <a:p>
            <a:r>
              <a:rPr lang="en-US" dirty="0" smtClean="0"/>
              <a:t>EDUCATION</a:t>
            </a:r>
          </a:p>
          <a:p>
            <a:r>
              <a:rPr lang="en-US" dirty="0" smtClean="0"/>
              <a:t>BANKING</a:t>
            </a:r>
          </a:p>
          <a:p>
            <a:r>
              <a:rPr lang="en-US" dirty="0" smtClean="0"/>
              <a:t>TECHNOLOGY</a:t>
            </a:r>
          </a:p>
          <a:p>
            <a:r>
              <a:rPr lang="en-US" dirty="0" smtClean="0"/>
              <a:t>WASTE MANGEMENT.</a:t>
            </a:r>
          </a:p>
          <a:p>
            <a:r>
              <a:rPr lang="en-US" dirty="0" smtClean="0"/>
              <a:t>BIO CLUSTER</a:t>
            </a:r>
          </a:p>
          <a:p>
            <a:endParaRPr lang="en-US" dirty="0"/>
          </a:p>
        </p:txBody>
      </p:sp>
      <p:sp>
        <p:nvSpPr>
          <p:cNvPr id="2" name="Title 1"/>
          <p:cNvSpPr>
            <a:spLocks noGrp="1"/>
          </p:cNvSpPr>
          <p:nvPr>
            <p:ph type="title"/>
          </p:nvPr>
        </p:nvSpPr>
        <p:spPr/>
        <p:txBody>
          <a:bodyPr>
            <a:normAutofit fontScale="90000"/>
          </a:bodyPr>
          <a:lstStyle/>
          <a:p>
            <a:r>
              <a:rPr lang="en-US" dirty="0" smtClean="0"/>
              <a:t>VARIOUS INCUBATION CENTRE IN INDIA</a:t>
            </a:r>
            <a:endParaRPr lang="en-US" dirty="0"/>
          </a:p>
        </p:txBody>
      </p:sp>
    </p:spTree>
    <p:extLst>
      <p:ext uri="{BB962C8B-B14F-4D97-AF65-F5344CB8AC3E}">
        <p14:creationId xmlns="" xmlns:p14="http://schemas.microsoft.com/office/powerpoint/2010/main" val="865741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dirty="0" smtClean="0"/>
          </a:p>
          <a:p>
            <a:pPr algn="ctr"/>
            <a:endParaRPr lang="en-US" dirty="0" smtClean="0"/>
          </a:p>
          <a:p>
            <a:pPr algn="ctr"/>
            <a:r>
              <a:rPr lang="en-US" dirty="0" smtClean="0"/>
              <a:t>VARIOUS GOVERNMENT SCHEMES AND TAX ELEIGLIBITY.</a:t>
            </a:r>
            <a:endParaRPr lang="en-US" dirty="0"/>
          </a:p>
        </p:txBody>
      </p:sp>
      <p:sp>
        <p:nvSpPr>
          <p:cNvPr id="2" name="Title 1"/>
          <p:cNvSpPr>
            <a:spLocks noGrp="1"/>
          </p:cNvSpPr>
          <p:nvPr>
            <p:ph type="title"/>
          </p:nvPr>
        </p:nvSpPr>
        <p:spPr/>
        <p:txBody>
          <a:bodyPr/>
          <a:lstStyle/>
          <a:p>
            <a:r>
              <a:rPr lang="en-US" dirty="0" smtClean="0"/>
              <a:t>START UP</a:t>
            </a:r>
            <a:endParaRPr lang="en-US"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r>
              <a:rPr lang="en-US" dirty="0" smtClean="0"/>
              <a:t>Some of the popular government investment schemes that are benefitting the startup ecosystem of India are:</a:t>
            </a:r>
          </a:p>
          <a:p>
            <a:endParaRPr lang="en-US" dirty="0" smtClean="0"/>
          </a:p>
          <a:p>
            <a:r>
              <a:rPr lang="en-US" dirty="0" smtClean="0"/>
              <a:t>SAMRIDH Scheme</a:t>
            </a:r>
          </a:p>
          <a:p>
            <a:r>
              <a:rPr lang="en-US" dirty="0" smtClean="0"/>
              <a:t>Startup India Seed Fund</a:t>
            </a:r>
          </a:p>
          <a:p>
            <a:r>
              <a:rPr lang="en-US" dirty="0" smtClean="0"/>
              <a:t>Startup India Initiative</a:t>
            </a:r>
          </a:p>
          <a:p>
            <a:r>
              <a:rPr lang="en-US" dirty="0" smtClean="0"/>
              <a:t>ASPIRE</a:t>
            </a:r>
          </a:p>
          <a:p>
            <a:r>
              <a:rPr lang="en-US" dirty="0" err="1" smtClean="0"/>
              <a:t>Pradhan</a:t>
            </a:r>
            <a:r>
              <a:rPr lang="en-US" dirty="0" smtClean="0"/>
              <a:t> </a:t>
            </a:r>
            <a:r>
              <a:rPr lang="en-US" dirty="0" err="1" smtClean="0"/>
              <a:t>Mantri</a:t>
            </a:r>
            <a:r>
              <a:rPr lang="en-US" dirty="0" smtClean="0"/>
              <a:t> </a:t>
            </a:r>
            <a:r>
              <a:rPr lang="en-US" dirty="0" err="1" smtClean="0"/>
              <a:t>Mudra</a:t>
            </a:r>
            <a:r>
              <a:rPr lang="en-US" dirty="0" smtClean="0"/>
              <a:t> </a:t>
            </a:r>
            <a:r>
              <a:rPr lang="en-US" dirty="0" err="1" smtClean="0"/>
              <a:t>Yojana</a:t>
            </a:r>
            <a:r>
              <a:rPr lang="en-US" dirty="0" smtClean="0"/>
              <a:t> (PMMY)</a:t>
            </a:r>
          </a:p>
          <a:p>
            <a:r>
              <a:rPr lang="en-US" dirty="0" smtClean="0"/>
              <a:t>India Water Pitch-Pilot-Scale Startup Challenge</a:t>
            </a:r>
          </a:p>
          <a:p>
            <a:r>
              <a:rPr lang="en-US" dirty="0" err="1" smtClean="0"/>
              <a:t>Chunauti</a:t>
            </a:r>
            <a:endParaRPr lang="en-US" dirty="0" smtClean="0"/>
          </a:p>
          <a:p>
            <a:r>
              <a:rPr lang="en-US" dirty="0" smtClean="0"/>
              <a:t>Ministry of Skill Development and Entrepreneurship</a:t>
            </a:r>
          </a:p>
          <a:p>
            <a:r>
              <a:rPr lang="en-US" dirty="0" smtClean="0"/>
              <a:t>ATAL Innovation Mission</a:t>
            </a:r>
          </a:p>
          <a:p>
            <a:r>
              <a:rPr lang="en-US" dirty="0" err="1" smtClean="0"/>
              <a:t>eBiz</a:t>
            </a:r>
            <a:r>
              <a:rPr lang="en-US" dirty="0" smtClean="0"/>
              <a:t> Portal</a:t>
            </a:r>
          </a:p>
          <a:p>
            <a:r>
              <a:rPr lang="en-US" dirty="0" smtClean="0"/>
              <a:t>Dairy Processing and Infrastructure Development Fund (DIDF)</a:t>
            </a:r>
          </a:p>
          <a:p>
            <a:r>
              <a:rPr lang="en-US" dirty="0" smtClean="0"/>
              <a:t>Support for International Patent Protection in Electronics &amp; Information</a:t>
            </a:r>
          </a:p>
          <a:p>
            <a:r>
              <a:rPr lang="en-US" dirty="0" smtClean="0"/>
              <a:t>Technology (SIP-EIT)</a:t>
            </a:r>
          </a:p>
          <a:p>
            <a:r>
              <a:rPr lang="en-US" dirty="0" smtClean="0"/>
              <a:t>Multiplier Grants Scheme (MGS)</a:t>
            </a:r>
          </a:p>
          <a:p>
            <a:endParaRPr lang="en-US" dirty="0"/>
          </a:p>
        </p:txBody>
      </p:sp>
      <p:sp>
        <p:nvSpPr>
          <p:cNvPr id="2" name="Title 1"/>
          <p:cNvSpPr>
            <a:spLocks noGrp="1"/>
          </p:cNvSpPr>
          <p:nvPr>
            <p:ph type="title"/>
          </p:nvPr>
        </p:nvSpPr>
        <p:spPr/>
        <p:txBody>
          <a:bodyPr>
            <a:normAutofit fontScale="90000"/>
          </a:bodyPr>
          <a:lstStyle/>
          <a:p>
            <a:r>
              <a:rPr lang="en-US" sz="2800" b="1" dirty="0" smtClean="0"/>
              <a:t/>
            </a:r>
            <a:br>
              <a:rPr lang="en-US" sz="2800" b="1" dirty="0" smtClean="0"/>
            </a:br>
            <a:r>
              <a:rPr lang="en-US" sz="2800" b="1" dirty="0" smtClean="0"/>
              <a:t>What are the prominent Indian government investment schemes for the startups of the country?</a:t>
            </a:r>
            <a:r>
              <a:rPr lang="en-US" b="1" dirty="0" smtClean="0"/>
              <a:t/>
            </a:r>
            <a:br>
              <a:rPr lang="en-US" b="1" dirty="0" smtClean="0"/>
            </a:br>
            <a:endParaRPr lang="en-US"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smtClean="0"/>
              <a:t>Credit Guarantee Fund Trust for Micro and Small </a:t>
            </a:r>
            <a:r>
              <a:rPr lang="en-US" dirty="0" err="1" smtClean="0"/>
              <a:t>Entreprises</a:t>
            </a:r>
            <a:r>
              <a:rPr lang="en-US" dirty="0" smtClean="0"/>
              <a:t> (CGTMSE)</a:t>
            </a:r>
          </a:p>
          <a:p>
            <a:r>
              <a:rPr lang="en-US" dirty="0" smtClean="0"/>
              <a:t>Software Technology Park (STP) Scheme</a:t>
            </a:r>
          </a:p>
          <a:p>
            <a:r>
              <a:rPr lang="en-US" dirty="0" smtClean="0"/>
              <a:t>The Venture Capital Assistance Scheme (VCA)</a:t>
            </a:r>
          </a:p>
          <a:p>
            <a:r>
              <a:rPr lang="en-US" dirty="0" smtClean="0"/>
              <a:t>Loan For Rooftop Solar </a:t>
            </a:r>
            <a:r>
              <a:rPr lang="en-US" dirty="0" err="1" smtClean="0"/>
              <a:t>Pv</a:t>
            </a:r>
            <a:r>
              <a:rPr lang="en-US" dirty="0" smtClean="0"/>
              <a:t> Power Projects</a:t>
            </a:r>
          </a:p>
          <a:p>
            <a:r>
              <a:rPr lang="en-US" dirty="0" err="1" smtClean="0"/>
              <a:t>NewGen</a:t>
            </a:r>
            <a:r>
              <a:rPr lang="en-US" dirty="0" smtClean="0"/>
              <a:t> Innovation and Entrepreneurship Development Centre (</a:t>
            </a:r>
            <a:r>
              <a:rPr lang="en-US" dirty="0" err="1" smtClean="0"/>
              <a:t>NewGen</a:t>
            </a:r>
            <a:r>
              <a:rPr lang="en-US" dirty="0" smtClean="0"/>
              <a:t> IEDC)</a:t>
            </a:r>
          </a:p>
          <a:p>
            <a:r>
              <a:rPr lang="en-US" dirty="0" smtClean="0"/>
              <a:t>Single Point Registration Scheme</a:t>
            </a:r>
          </a:p>
          <a:p>
            <a:r>
              <a:rPr lang="en-US" dirty="0" smtClean="0"/>
              <a:t>Modified Special Incentive Package Scheme (M-SIPS)</a:t>
            </a:r>
          </a:p>
          <a:p>
            <a:r>
              <a:rPr lang="en-US" dirty="0" smtClean="0"/>
              <a:t>Stand Up India Scheme</a:t>
            </a:r>
          </a:p>
          <a:p>
            <a:r>
              <a:rPr lang="en-US" dirty="0" smtClean="0"/>
              <a:t>High Risk - High Reward Research</a:t>
            </a:r>
          </a:p>
          <a:p>
            <a:r>
              <a:rPr lang="en-US" dirty="0" smtClean="0"/>
              <a:t>IREDA-NCEF Refinance Scheme</a:t>
            </a:r>
          </a:p>
          <a:p>
            <a:r>
              <a:rPr lang="en-US" dirty="0" smtClean="0"/>
              <a:t>Dairy Entrepreneurship Development Scheme</a:t>
            </a:r>
          </a:p>
          <a:p>
            <a:r>
              <a:rPr lang="en-US" dirty="0" smtClean="0"/>
              <a:t>Drone </a:t>
            </a:r>
            <a:r>
              <a:rPr lang="en-US" dirty="0" err="1" smtClean="0"/>
              <a:t>Shakti</a:t>
            </a:r>
            <a:endParaRPr lang="en-US" dirty="0" smtClean="0"/>
          </a:p>
          <a:p>
            <a:r>
              <a:rPr lang="en-US" dirty="0" smtClean="0"/>
              <a:t>Zero Defect Zero Effect (ZED) Certification Scheme</a:t>
            </a:r>
          </a:p>
          <a:p>
            <a:r>
              <a:rPr lang="en-US" dirty="0" smtClean="0"/>
              <a:t>Credit Linked Capital Subsidy for Technology </a:t>
            </a:r>
            <a:r>
              <a:rPr lang="en-US" dirty="0" err="1" smtClean="0"/>
              <a:t>Upgradation</a:t>
            </a:r>
            <a:r>
              <a:rPr lang="en-US" dirty="0" smtClean="0"/>
              <a:t> (CLCSS)</a:t>
            </a:r>
          </a:p>
          <a:p>
            <a:r>
              <a:rPr lang="en-US" dirty="0" smtClean="0"/>
              <a:t>Design Clinic Scheme for Design Expertise</a:t>
            </a:r>
          </a:p>
          <a:p>
            <a:endParaRPr lang="en-US" dirty="0"/>
          </a:p>
        </p:txBody>
      </p:sp>
      <p:sp>
        <p:nvSpPr>
          <p:cNvPr id="2" name="Title 1"/>
          <p:cNvSpPr>
            <a:spLocks noGrp="1"/>
          </p:cNvSpPr>
          <p:nvPr>
            <p:ph type="title"/>
          </p:nvPr>
        </p:nvSpPr>
        <p:spPr/>
        <p:txBody>
          <a:bodyPr>
            <a:normAutofit fontScale="90000"/>
          </a:bodyPr>
          <a:lstStyle/>
          <a:p>
            <a:r>
              <a:rPr lang="en-US" sz="2800" b="1" dirty="0" smtClean="0"/>
              <a:t/>
            </a:r>
            <a:br>
              <a:rPr lang="en-US" sz="2800" b="1" dirty="0" smtClean="0"/>
            </a:br>
            <a:r>
              <a:rPr lang="en-US" sz="2800" b="1" dirty="0" smtClean="0"/>
              <a:t>What are the prominent Indian government investment schemes for the startups of the country?</a:t>
            </a:r>
            <a:r>
              <a:rPr lang="en-US" b="1" dirty="0" smtClean="0"/>
              <a:t/>
            </a:r>
            <a:br>
              <a:rPr lang="en-US" b="1" dirty="0" smtClean="0"/>
            </a:br>
            <a:endParaRPr lang="en-US"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dirty="0" smtClean="0"/>
              <a:t>9 Types of Business Incubators</a:t>
            </a:r>
            <a:endParaRPr lang="en-US" dirty="0" smtClean="0"/>
          </a:p>
          <a:p>
            <a:r>
              <a:rPr lang="en-US" dirty="0" smtClean="0"/>
              <a:t>Venture Capital Incubators.</a:t>
            </a:r>
          </a:p>
          <a:p>
            <a:r>
              <a:rPr lang="en-US" dirty="0" smtClean="0"/>
              <a:t>Startup Studio.</a:t>
            </a:r>
          </a:p>
          <a:p>
            <a:r>
              <a:rPr lang="en-US" dirty="0" smtClean="0"/>
              <a:t>Seed accelerators.</a:t>
            </a:r>
          </a:p>
          <a:p>
            <a:r>
              <a:rPr lang="en-US" dirty="0" smtClean="0"/>
              <a:t>Corporate Incubators.</a:t>
            </a:r>
          </a:p>
          <a:p>
            <a:r>
              <a:rPr lang="en-US" dirty="0" smtClean="0"/>
              <a:t>Kitchen incubators.</a:t>
            </a:r>
          </a:p>
          <a:p>
            <a:r>
              <a:rPr lang="en-US" dirty="0" smtClean="0"/>
              <a:t>Virtual Business Incubators.</a:t>
            </a:r>
          </a:p>
          <a:p>
            <a:r>
              <a:rPr lang="en-US" dirty="0" smtClean="0"/>
              <a:t>Academic Incubators.</a:t>
            </a:r>
          </a:p>
          <a:p>
            <a:r>
              <a:rPr lang="en-US" dirty="0" smtClean="0"/>
              <a:t>Social Incubators.</a:t>
            </a:r>
            <a:endParaRPr lang="en-US" dirty="0"/>
          </a:p>
        </p:txBody>
      </p:sp>
      <p:sp>
        <p:nvSpPr>
          <p:cNvPr id="2" name="Title 1"/>
          <p:cNvSpPr>
            <a:spLocks noGrp="1"/>
          </p:cNvSpPr>
          <p:nvPr>
            <p:ph type="title"/>
          </p:nvPr>
        </p:nvSpPr>
        <p:spPr/>
        <p:txBody>
          <a:bodyPr>
            <a:normAutofit fontScale="90000"/>
          </a:bodyPr>
          <a:lstStyle/>
          <a:p>
            <a:r>
              <a:rPr lang="en-US" dirty="0" smtClean="0"/>
              <a:t>What are the types of business incubation </a:t>
            </a:r>
            <a:r>
              <a:rPr lang="en-US" dirty="0" err="1" smtClean="0"/>
              <a:t>Centres</a:t>
            </a:r>
            <a:r>
              <a:rPr lang="en-US" dirty="0" smtClean="0"/>
              <a:t>?</a:t>
            </a:r>
            <a:endParaRPr lang="en-US"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 angel investor is </a:t>
            </a:r>
            <a:r>
              <a:rPr lang="en-US" b="1" dirty="0" smtClean="0"/>
              <a:t>a wealthy person who invests his or her own money in a company—usually a start-up—that is in the early stages of development</a:t>
            </a:r>
            <a:r>
              <a:rPr lang="en-US" dirty="0" smtClean="0"/>
              <a:t>. Angel investors expect to take ownership positions in the companies they support because their capital is unsecured—they have no claim on the company's assets.</a:t>
            </a:r>
            <a:endParaRPr lang="en-US" dirty="0"/>
          </a:p>
        </p:txBody>
      </p:sp>
      <p:sp>
        <p:nvSpPr>
          <p:cNvPr id="2" name="Title 1"/>
          <p:cNvSpPr>
            <a:spLocks noGrp="1"/>
          </p:cNvSpPr>
          <p:nvPr>
            <p:ph type="title"/>
          </p:nvPr>
        </p:nvSpPr>
        <p:spPr/>
        <p:txBody>
          <a:bodyPr/>
          <a:lstStyle/>
          <a:p>
            <a:r>
              <a:rPr lang="en-US" dirty="0" smtClean="0"/>
              <a:t>Angel investors</a:t>
            </a:r>
            <a:endParaRPr lang="en-US"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BAs are free to make investment decisions quickly.</a:t>
            </a:r>
          </a:p>
          <a:p>
            <a:r>
              <a:rPr lang="en-US" dirty="0" smtClean="0"/>
              <a:t>no need for collateral - </a:t>
            </a:r>
            <a:r>
              <a:rPr lang="en-US" dirty="0" err="1" smtClean="0"/>
              <a:t>ie</a:t>
            </a:r>
            <a:r>
              <a:rPr lang="en-US" dirty="0" smtClean="0"/>
              <a:t> personal assets.</a:t>
            </a:r>
          </a:p>
          <a:p>
            <a:r>
              <a:rPr lang="en-US" dirty="0" smtClean="0"/>
              <a:t>access to your investor's sector knowledge and contacts.</a:t>
            </a:r>
          </a:p>
          <a:p>
            <a:r>
              <a:rPr lang="en-US" dirty="0" smtClean="0"/>
              <a:t>better discipline due to outside scrutiny.</a:t>
            </a:r>
          </a:p>
          <a:p>
            <a:r>
              <a:rPr lang="en-US" dirty="0" smtClean="0"/>
              <a:t>access to BA mentoring or management skills.</a:t>
            </a:r>
          </a:p>
          <a:p>
            <a:r>
              <a:rPr lang="en-US" dirty="0" smtClean="0"/>
              <a:t>no repayments or interest.</a:t>
            </a:r>
          </a:p>
          <a:p>
            <a:endParaRPr lang="en-US" dirty="0"/>
          </a:p>
        </p:txBody>
      </p:sp>
      <p:sp>
        <p:nvSpPr>
          <p:cNvPr id="2" name="Title 1"/>
          <p:cNvSpPr>
            <a:spLocks noGrp="1"/>
          </p:cNvSpPr>
          <p:nvPr>
            <p:ph type="title"/>
          </p:nvPr>
        </p:nvSpPr>
        <p:spPr/>
        <p:txBody>
          <a:bodyPr>
            <a:normAutofit fontScale="90000"/>
          </a:bodyPr>
          <a:lstStyle/>
          <a:p>
            <a:r>
              <a:rPr lang="en-US" dirty="0" smtClean="0"/>
              <a:t>Advantages of business angel financing</a:t>
            </a:r>
            <a:endParaRPr lang="en-US"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Make your business easy to understand. Do one thing, and do it extremely well. ...</a:t>
            </a:r>
          </a:p>
          <a:p>
            <a:r>
              <a:rPr lang="en-US" dirty="0" smtClean="0"/>
              <a:t>Become close to profitable before trying to raise money. ...</a:t>
            </a:r>
          </a:p>
          <a:p>
            <a:r>
              <a:rPr lang="en-US" dirty="0" smtClean="0"/>
              <a:t>Show you have the energy and dedication to build a meaningful company.</a:t>
            </a:r>
          </a:p>
          <a:p>
            <a:endParaRPr lang="en-US" dirty="0"/>
          </a:p>
        </p:txBody>
      </p:sp>
      <p:sp>
        <p:nvSpPr>
          <p:cNvPr id="2" name="Title 1"/>
          <p:cNvSpPr>
            <a:spLocks noGrp="1"/>
          </p:cNvSpPr>
          <p:nvPr>
            <p:ph type="title"/>
          </p:nvPr>
        </p:nvSpPr>
        <p:spPr/>
        <p:txBody>
          <a:bodyPr>
            <a:normAutofit/>
          </a:bodyPr>
          <a:lstStyle/>
          <a:p>
            <a:r>
              <a:rPr lang="en-US" dirty="0" smtClean="0"/>
              <a:t>How to Attract Angel Investors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166843"/>
            <a:ext cx="6324600" cy="3139321"/>
          </a:xfrm>
          <a:prstGeom prst="rect">
            <a:avLst/>
          </a:prstGeom>
        </p:spPr>
        <p:txBody>
          <a:bodyPr wrap="square">
            <a:spAutoFit/>
          </a:bodyPr>
          <a:lstStyle/>
          <a:p>
            <a:r>
              <a:rPr lang="en-US" dirty="0" smtClean="0"/>
              <a:t>Kerala Financial Corporation (KFC)</a:t>
            </a:r>
          </a:p>
          <a:p>
            <a:r>
              <a:rPr lang="en-US" dirty="0" smtClean="0"/>
              <a:t>Centre for Management Development (CMD)</a:t>
            </a:r>
          </a:p>
          <a:p>
            <a:r>
              <a:rPr lang="en-US" dirty="0" smtClean="0"/>
              <a:t>Small Industries Development Corporation of India (SIDBI)</a:t>
            </a:r>
          </a:p>
          <a:p>
            <a:r>
              <a:rPr lang="en-US" dirty="0" smtClean="0"/>
              <a:t>Kerala State Industrial Development Corporation (KSIDC)</a:t>
            </a:r>
          </a:p>
          <a:p>
            <a:r>
              <a:rPr lang="en-US" dirty="0" smtClean="0"/>
              <a:t>Infrastructure Kerala Limited (INKL)</a:t>
            </a:r>
          </a:p>
          <a:p>
            <a:r>
              <a:rPr lang="en-US" dirty="0" smtClean="0"/>
              <a:t>Kerala Industrial Infrastructure Development Corporation (KINFRA)</a:t>
            </a:r>
          </a:p>
          <a:p>
            <a:r>
              <a:rPr lang="en-US" dirty="0" smtClean="0"/>
              <a:t>Kerala Small Industries Development Corporation (SIDCO)</a:t>
            </a:r>
          </a:p>
          <a:p>
            <a:r>
              <a:rPr lang="en-US" dirty="0" smtClean="0"/>
              <a:t>Directorate of Industries &amp; Commerce (DIC)</a:t>
            </a:r>
          </a:p>
          <a:p>
            <a:r>
              <a:rPr lang="en-US" dirty="0" smtClean="0"/>
              <a:t>Kerala Industrial and Technical Consultancy Organization (KITCO)</a:t>
            </a:r>
          </a:p>
          <a:p>
            <a:r>
              <a:rPr lang="en-US" dirty="0" smtClean="0"/>
              <a:t>MSME Development Unit (formerly SISI)</a:t>
            </a:r>
          </a:p>
          <a:p>
            <a:r>
              <a:rPr lang="en-US" dirty="0" smtClean="0"/>
              <a:t>Kerala Bureau of Industrial Promotion (K-</a:t>
            </a:r>
            <a:r>
              <a:rPr lang="en-US" dirty="0" err="1" smtClean="0"/>
              <a:t>bip</a:t>
            </a:r>
            <a:r>
              <a:rPr lang="en-US" dirty="0" smtClean="0"/>
              <a:t>)</a:t>
            </a:r>
            <a:endParaRPr lang="en-US"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err="1" smtClean="0"/>
              <a:t>AngelList</a:t>
            </a:r>
            <a:r>
              <a:rPr lang="en-US" dirty="0" smtClean="0"/>
              <a:t>. </a:t>
            </a:r>
            <a:r>
              <a:rPr lang="en-US" dirty="0" err="1" smtClean="0"/>
              <a:t>AngelList</a:t>
            </a:r>
            <a:r>
              <a:rPr lang="en-US" dirty="0" smtClean="0"/>
              <a:t> is a popular website where startups can go to hire as well as look for investors to partner with for funding. ...</a:t>
            </a:r>
          </a:p>
          <a:p>
            <a:r>
              <a:rPr lang="en-US" dirty="0" smtClean="0"/>
              <a:t>Angel Capital Association. ...</a:t>
            </a:r>
          </a:p>
          <a:p>
            <a:r>
              <a:rPr lang="en-US" dirty="0" smtClean="0"/>
              <a:t>Gust. ...</a:t>
            </a:r>
          </a:p>
          <a:p>
            <a:r>
              <a:rPr lang="en-US" dirty="0" smtClean="0"/>
              <a:t>Angel Forum. ...</a:t>
            </a:r>
          </a:p>
          <a:p>
            <a:r>
              <a:rPr lang="en-US" dirty="0" smtClean="0"/>
              <a:t>Angel Investment Network. ...</a:t>
            </a:r>
          </a:p>
          <a:p>
            <a:r>
              <a:rPr lang="en-US" dirty="0" smtClean="0"/>
              <a:t>Social Media. ...</a:t>
            </a:r>
          </a:p>
          <a:p>
            <a:r>
              <a:rPr lang="en-US" dirty="0" smtClean="0"/>
              <a:t>Networking Events. ...</a:t>
            </a:r>
          </a:p>
          <a:p>
            <a:r>
              <a:rPr lang="en-US" dirty="0" smtClean="0"/>
              <a:t>Friends &amp; Family.</a:t>
            </a:r>
          </a:p>
          <a:p>
            <a:endParaRPr lang="en-US" dirty="0"/>
          </a:p>
        </p:txBody>
      </p:sp>
      <p:sp>
        <p:nvSpPr>
          <p:cNvPr id="2" name="Title 1"/>
          <p:cNvSpPr>
            <a:spLocks noGrp="1"/>
          </p:cNvSpPr>
          <p:nvPr>
            <p:ph type="title"/>
          </p:nvPr>
        </p:nvSpPr>
        <p:spPr/>
        <p:txBody>
          <a:bodyPr>
            <a:normAutofit/>
          </a:bodyPr>
          <a:lstStyle/>
          <a:p>
            <a:r>
              <a:rPr lang="en-US" dirty="0" smtClean="0"/>
              <a:t>Ways To Find Angel Investors</a:t>
            </a:r>
            <a:endParaRPr lang="en-US"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primary disadvantage of using angel investors is the </a:t>
            </a:r>
            <a:r>
              <a:rPr lang="en-US" b="1" dirty="0" smtClean="0"/>
              <a:t>loss of complete control as a part-owner</a:t>
            </a:r>
            <a:r>
              <a:rPr lang="en-US" dirty="0" smtClean="0"/>
              <a:t>. Your angel investor will have a say in how the business is run and will also receive a portion of the profits when the business is sold</a:t>
            </a:r>
            <a:endParaRPr lang="en-US" dirty="0"/>
          </a:p>
        </p:txBody>
      </p:sp>
      <p:sp>
        <p:nvSpPr>
          <p:cNvPr id="2" name="Title 1"/>
          <p:cNvSpPr>
            <a:spLocks noGrp="1"/>
          </p:cNvSpPr>
          <p:nvPr>
            <p:ph type="title"/>
          </p:nvPr>
        </p:nvSpPr>
        <p:spPr/>
        <p:txBody>
          <a:bodyPr>
            <a:normAutofit fontScale="90000"/>
          </a:bodyPr>
          <a:lstStyle/>
          <a:p>
            <a:r>
              <a:rPr lang="en-US" b="0" dirty="0" smtClean="0"/>
              <a:t>What are the disadvantages of angel investors</a:t>
            </a:r>
            <a:endParaRPr lang="en-US"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Certainly the investors of Shark Tank are not your typical angel investors</a:t>
            </a:r>
            <a:r>
              <a:rPr lang="en-US" dirty="0" smtClean="0"/>
              <a:t>, but they do some of the things that most angel investors do (e.g. evaluate new ventures, estimate the value of new ventures, and commit their own capital to some of the ventures they view).</a:t>
            </a:r>
            <a:endParaRPr lang="en-US" dirty="0"/>
          </a:p>
        </p:txBody>
      </p:sp>
      <p:sp>
        <p:nvSpPr>
          <p:cNvPr id="2" name="Title 1"/>
          <p:cNvSpPr>
            <a:spLocks noGrp="1"/>
          </p:cNvSpPr>
          <p:nvPr>
            <p:ph type="title"/>
          </p:nvPr>
        </p:nvSpPr>
        <p:spPr/>
        <p:txBody>
          <a:bodyPr>
            <a:normAutofit/>
          </a:bodyPr>
          <a:lstStyle/>
          <a:p>
            <a:r>
              <a:rPr lang="en-US" b="0" dirty="0" smtClean="0"/>
              <a:t>Are Shark Tank angel investors?</a:t>
            </a:r>
            <a:endParaRPr lang="en-US"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 Angel investors are </a:t>
            </a:r>
            <a:r>
              <a:rPr lang="en-US" b="1" dirty="0" smtClean="0"/>
              <a:t>wealthy private investors focused on financing small business ventures in exchange for equity</a:t>
            </a:r>
            <a:r>
              <a:rPr lang="en-US" dirty="0" smtClean="0"/>
              <a:t>. Unlike a venture capital firm that uses an investment fund, angels use their own net worth.</a:t>
            </a:r>
            <a:endParaRPr lang="en-US" dirty="0"/>
          </a:p>
        </p:txBody>
      </p:sp>
      <p:sp>
        <p:nvSpPr>
          <p:cNvPr id="2" name="Title 1"/>
          <p:cNvSpPr>
            <a:spLocks noGrp="1"/>
          </p:cNvSpPr>
          <p:nvPr>
            <p:ph type="title"/>
          </p:nvPr>
        </p:nvSpPr>
        <p:spPr/>
        <p:txBody>
          <a:bodyPr/>
          <a:lstStyle/>
          <a:p>
            <a:r>
              <a:rPr lang="en-US" dirty="0" smtClean="0"/>
              <a:t>Angel funding.</a:t>
            </a:r>
            <a:endParaRPr lang="en-US"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Pro: An Angel Investor is willing to take a Risk. ...</a:t>
            </a:r>
          </a:p>
          <a:p>
            <a:r>
              <a:rPr lang="en-US" dirty="0" smtClean="0"/>
              <a:t>Con: An Angel Investor Might Set the Bar Higher. ...</a:t>
            </a:r>
          </a:p>
          <a:p>
            <a:r>
              <a:rPr lang="en-US" dirty="0" smtClean="0"/>
              <a:t>Pro: Money is not a Loan. ...</a:t>
            </a:r>
          </a:p>
          <a:p>
            <a:r>
              <a:rPr lang="en-US" dirty="0" smtClean="0"/>
              <a:t>Con: There will be Strings Attached. ...</a:t>
            </a:r>
          </a:p>
          <a:p>
            <a:r>
              <a:rPr lang="en-US" dirty="0" smtClean="0"/>
              <a:t>Pro: Odds of Success Rise. ...</a:t>
            </a:r>
          </a:p>
          <a:p>
            <a:r>
              <a:rPr lang="en-US" dirty="0" smtClean="0"/>
              <a:t>Con: You Aren't in Full Control.</a:t>
            </a:r>
            <a:endParaRPr lang="en-US" dirty="0"/>
          </a:p>
        </p:txBody>
      </p:sp>
      <p:sp>
        <p:nvSpPr>
          <p:cNvPr id="2" name="Title 1"/>
          <p:cNvSpPr>
            <a:spLocks noGrp="1"/>
          </p:cNvSpPr>
          <p:nvPr>
            <p:ph type="title"/>
          </p:nvPr>
        </p:nvSpPr>
        <p:spPr/>
        <p:txBody>
          <a:bodyPr>
            <a:normAutofit/>
          </a:bodyPr>
          <a:lstStyle/>
          <a:p>
            <a:r>
              <a:rPr lang="en-US" sz="2200" dirty="0" smtClean="0"/>
              <a:t>Pros and Cons of Using an Angel Investor to Fund a Startup</a:t>
            </a:r>
            <a:endParaRPr lang="en-US" sz="2200"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venture capitalist (VC) is </a:t>
            </a:r>
            <a:r>
              <a:rPr lang="en-US" b="1" dirty="0" smtClean="0"/>
              <a:t>a private equity investor that provides capital to companies with high growth potential in exchange for an equity stake</a:t>
            </a:r>
            <a:r>
              <a:rPr lang="en-US" dirty="0" smtClean="0"/>
              <a:t>. This could be funding startup ventures or supporting small companies that wish to expand but do not have access to equities markets.</a:t>
            </a:r>
            <a:endParaRPr lang="en-IN" dirty="0" smtClean="0"/>
          </a:p>
          <a:p>
            <a:r>
              <a:rPr lang="en-US" dirty="0" smtClean="0"/>
              <a:t/>
            </a:r>
            <a:br>
              <a:rPr lang="en-US" dirty="0" smtClean="0"/>
            </a:br>
            <a:endParaRPr lang="en-US" dirty="0"/>
          </a:p>
        </p:txBody>
      </p:sp>
      <p:sp>
        <p:nvSpPr>
          <p:cNvPr id="2" name="Title 1"/>
          <p:cNvSpPr>
            <a:spLocks noGrp="1"/>
          </p:cNvSpPr>
          <p:nvPr>
            <p:ph type="title"/>
          </p:nvPr>
        </p:nvSpPr>
        <p:spPr/>
        <p:txBody>
          <a:bodyPr/>
          <a:lstStyle/>
          <a:p>
            <a:r>
              <a:rPr lang="en-US" dirty="0" smtClean="0"/>
              <a:t>Venture </a:t>
            </a:r>
            <a:r>
              <a:rPr lang="en-US" dirty="0" err="1" smtClean="0"/>
              <a:t>capital.-vc</a:t>
            </a:r>
            <a:r>
              <a:rPr lang="en-US" dirty="0" smtClean="0"/>
              <a:t>.</a:t>
            </a:r>
            <a:endParaRPr lang="en-US"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Google Inc, for example, is a major venture capitalist. Its division, Google Ventures, focuses on venture capital. Google Ventures also has a large European arm, which the company set up with an initial investment of $100 million.</a:t>
            </a:r>
          </a:p>
          <a:p>
            <a:r>
              <a:rPr lang="en-US" dirty="0" smtClean="0"/>
              <a:t/>
            </a:r>
            <a:br>
              <a:rPr lang="en-US" dirty="0" smtClean="0"/>
            </a:br>
            <a:endParaRPr lang="en-US" dirty="0"/>
          </a:p>
        </p:txBody>
      </p:sp>
      <p:sp>
        <p:nvSpPr>
          <p:cNvPr id="2" name="Title 1"/>
          <p:cNvSpPr>
            <a:spLocks noGrp="1"/>
          </p:cNvSpPr>
          <p:nvPr>
            <p:ph type="title"/>
          </p:nvPr>
        </p:nvSpPr>
        <p:spPr/>
        <p:txBody>
          <a:bodyPr>
            <a:normAutofit fontScale="90000"/>
          </a:bodyPr>
          <a:lstStyle/>
          <a:p>
            <a:r>
              <a:rPr lang="en-US" b="0" dirty="0" smtClean="0"/>
              <a:t>Who is an example of a venture capitalist?</a:t>
            </a:r>
            <a:endParaRPr lang="en-US"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The Sharks are venture capitalists</a:t>
            </a:r>
            <a:r>
              <a:rPr lang="en-US" dirty="0" smtClean="0"/>
              <a:t>, meaning that they provide capital (money) to companies with the potential for growth in exchange for equity stake.</a:t>
            </a:r>
            <a:endParaRPr lang="en-US" dirty="0"/>
          </a:p>
        </p:txBody>
      </p:sp>
      <p:sp>
        <p:nvSpPr>
          <p:cNvPr id="2" name="Title 1"/>
          <p:cNvSpPr>
            <a:spLocks noGrp="1"/>
          </p:cNvSpPr>
          <p:nvPr>
            <p:ph type="title"/>
          </p:nvPr>
        </p:nvSpPr>
        <p:spPr/>
        <p:txBody>
          <a:bodyPr>
            <a:normAutofit fontScale="90000"/>
          </a:bodyPr>
          <a:lstStyle/>
          <a:p>
            <a:r>
              <a:rPr lang="en-US" sz="2200" b="0" dirty="0" smtClean="0"/>
              <a:t>Is Shark Tank venture capitalist?</a:t>
            </a:r>
            <a:br>
              <a:rPr lang="en-US" sz="2200" b="0" dirty="0" smtClean="0"/>
            </a:br>
            <a:r>
              <a:rPr lang="en-US" sz="2200" dirty="0" smtClean="0"/>
              <a:t/>
            </a:r>
            <a:br>
              <a:rPr lang="en-US" sz="2200" dirty="0" smtClean="0"/>
            </a:br>
            <a:endParaRPr lang="en-US" sz="2200"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Angel investors do not provide the first round of investment whereas Seed funding is mostly done in the first round of investment</a:t>
            </a:r>
            <a:r>
              <a:rPr lang="en-US" dirty="0" smtClean="0"/>
              <a:t>. Seed funding requires 'due diligence' by the startups whereas angels investors do not demand any such compliance.</a:t>
            </a:r>
            <a:endParaRPr lang="en-US" dirty="0"/>
          </a:p>
        </p:txBody>
      </p:sp>
      <p:sp>
        <p:nvSpPr>
          <p:cNvPr id="2" name="Title 1"/>
          <p:cNvSpPr>
            <a:spLocks noGrp="1"/>
          </p:cNvSpPr>
          <p:nvPr>
            <p:ph type="title"/>
          </p:nvPr>
        </p:nvSpPr>
        <p:spPr/>
        <p:txBody>
          <a:bodyPr>
            <a:normAutofit/>
          </a:bodyPr>
          <a:lstStyle/>
          <a:p>
            <a:r>
              <a:rPr lang="en-US" dirty="0" smtClean="0"/>
              <a:t>Angel investors v/s seed funding.</a:t>
            </a:r>
            <a:endParaRPr lang="en-US"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w-to-approach-a-venture-capitalist (1).png"/>
          <p:cNvPicPr>
            <a:picLocks noGrp="1" noChangeAspect="1"/>
          </p:cNvPicPr>
          <p:nvPr>
            <p:ph idx="1"/>
          </p:nvPr>
        </p:nvPicPr>
        <p:blipFill>
          <a:blip r:embed="rId2"/>
          <a:stretch>
            <a:fillRect/>
          </a:stretch>
        </p:blipFill>
        <p:spPr>
          <a:xfrm>
            <a:off x="2053326" y="1481138"/>
            <a:ext cx="5037347" cy="4525962"/>
          </a:xfrm>
        </p:spPr>
      </p:pic>
      <p:sp>
        <p:nvSpPr>
          <p:cNvPr id="2" name="Title 1"/>
          <p:cNvSpPr>
            <a:spLocks noGrp="1"/>
          </p:cNvSpPr>
          <p:nvPr>
            <p:ph type="title"/>
          </p:nvPr>
        </p:nvSpPr>
        <p:spPr/>
        <p:txBody>
          <a:bodyPr/>
          <a:lstStyle/>
          <a:p>
            <a:r>
              <a:rPr lang="en-US" dirty="0" smtClean="0"/>
              <a:t>HOW TO APPRAOCH VC</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609600"/>
            <a:ext cx="4572000" cy="4801314"/>
          </a:xfrm>
          <a:prstGeom prst="rect">
            <a:avLst/>
          </a:prstGeom>
        </p:spPr>
        <p:txBody>
          <a:bodyPr wrap="square">
            <a:spAutoFit/>
          </a:bodyPr>
          <a:lstStyle/>
          <a:p>
            <a:r>
              <a:rPr lang="en-US" dirty="0" smtClean="0"/>
              <a:t>Unicorn startup in </a:t>
            </a:r>
            <a:r>
              <a:rPr lang="en-US" dirty="0" smtClean="0"/>
              <a:t>Kerala</a:t>
            </a:r>
          </a:p>
          <a:p>
            <a:endParaRPr lang="en-US" dirty="0" smtClean="0"/>
          </a:p>
          <a:p>
            <a:r>
              <a:rPr lang="en-US" dirty="0" smtClean="0"/>
              <a:t>Marking a major milestone in State's start-up ecosystem, homegrown company Open Financial Technologies has entered the coveted unicorn club with a new funding round, raising $50 million from the Mumbai-headquartered IIFL Finance</a:t>
            </a:r>
            <a:r>
              <a:rPr lang="en-US" dirty="0" smtClean="0"/>
              <a:t>.</a:t>
            </a:r>
          </a:p>
          <a:p>
            <a:endParaRPr lang="en-US" dirty="0" smtClean="0"/>
          </a:p>
          <a:p>
            <a:r>
              <a:rPr lang="en-US" dirty="0" smtClean="0"/>
              <a:t>Unicorn startup in Kerala</a:t>
            </a:r>
          </a:p>
          <a:p>
            <a:r>
              <a:rPr lang="en-US" dirty="0" smtClean="0"/>
              <a:t>Marking a major milestone in State's start-up ecosystem, homegrown company Open Financial Technologies has entered the coveted unicorn club with a new funding round, raising $50 million from the Mumbai-headquartered IIFL Finance.</a:t>
            </a:r>
          </a:p>
          <a:p>
            <a:endParaRPr lang="en-US"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three most common types of venture capital firms are </a:t>
            </a:r>
            <a:r>
              <a:rPr lang="en-US" b="1" dirty="0" smtClean="0"/>
              <a:t>angel investors, seed investors, and growth investors</a:t>
            </a:r>
            <a:r>
              <a:rPr lang="en-US" dirty="0" smtClean="0"/>
              <a:t>. Angel investors are typically wealthy individuals who invest their own money in startups.</a:t>
            </a:r>
            <a:endParaRPr lang="en-US" dirty="0"/>
          </a:p>
        </p:txBody>
      </p:sp>
      <p:sp>
        <p:nvSpPr>
          <p:cNvPr id="2" name="Title 1"/>
          <p:cNvSpPr>
            <a:spLocks noGrp="1"/>
          </p:cNvSpPr>
          <p:nvPr>
            <p:ph type="title"/>
          </p:nvPr>
        </p:nvSpPr>
        <p:spPr/>
        <p:txBody>
          <a:bodyPr>
            <a:normAutofit fontScale="90000"/>
          </a:bodyPr>
          <a:lstStyle/>
          <a:p>
            <a:r>
              <a:rPr lang="en-US" b="0" dirty="0" smtClean="0"/>
              <a:t>What are the three types of venture capitalist</a:t>
            </a:r>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err="1" smtClean="0"/>
              <a:t>Bezos</a:t>
            </a:r>
            <a:r>
              <a:rPr lang="en-US" b="1" dirty="0" smtClean="0"/>
              <a:t> primarily invests through his Washington-based investment firm </a:t>
            </a:r>
            <a:r>
              <a:rPr lang="en-US" b="1" dirty="0" err="1" smtClean="0"/>
              <a:t>Bezos</a:t>
            </a:r>
            <a:r>
              <a:rPr lang="en-US" b="1" dirty="0" smtClean="0"/>
              <a:t> Expeditions</a:t>
            </a:r>
            <a:r>
              <a:rPr lang="en-US" dirty="0" smtClean="0"/>
              <a:t>. The venture capital firm made several prudent investments in early and late-stage ventures since its inception in 2005. Apart from this, he also owns Nashville Holdings LLC, through which he bought The Washington Post in 2013.</a:t>
            </a:r>
            <a:endParaRPr lang="en-US" dirty="0"/>
          </a:p>
        </p:txBody>
      </p:sp>
      <p:sp>
        <p:nvSpPr>
          <p:cNvPr id="2" name="Title 1"/>
          <p:cNvSpPr>
            <a:spLocks noGrp="1"/>
          </p:cNvSpPr>
          <p:nvPr>
            <p:ph type="title"/>
          </p:nvPr>
        </p:nvSpPr>
        <p:spPr/>
        <p:txBody>
          <a:bodyPr>
            <a:normAutofit/>
          </a:bodyPr>
          <a:lstStyle/>
          <a:p>
            <a:r>
              <a:rPr lang="en-US" b="0" dirty="0" smtClean="0"/>
              <a:t>Is Jeff </a:t>
            </a:r>
            <a:r>
              <a:rPr lang="en-US" b="0" dirty="0" err="1" smtClean="0"/>
              <a:t>Bezos</a:t>
            </a:r>
            <a:r>
              <a:rPr lang="en-US" b="0" dirty="0" smtClean="0"/>
              <a:t> a venture capitalist?</a:t>
            </a:r>
            <a:endParaRPr lang="en-US"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Angel investors are affluent individuals who invest their own money into startup ventures, whereas venture capital (VC) investors are employed by a risk capital company (where they invest other people's money).</a:t>
            </a:r>
          </a:p>
          <a:p>
            <a:r>
              <a:rPr lang="en-US" dirty="0" smtClean="0"/>
              <a:t/>
            </a:r>
            <a:br>
              <a:rPr lang="en-US" dirty="0" smtClean="0"/>
            </a:br>
            <a:endParaRPr lang="en-US" dirty="0"/>
          </a:p>
        </p:txBody>
      </p:sp>
      <p:sp>
        <p:nvSpPr>
          <p:cNvPr id="2" name="Title 1"/>
          <p:cNvSpPr>
            <a:spLocks noGrp="1"/>
          </p:cNvSpPr>
          <p:nvPr>
            <p:ph type="title"/>
          </p:nvPr>
        </p:nvSpPr>
        <p:spPr/>
        <p:txBody>
          <a:bodyPr>
            <a:normAutofit/>
          </a:bodyPr>
          <a:lstStyle/>
          <a:p>
            <a:r>
              <a:rPr lang="en-US" sz="2000" b="0" dirty="0" smtClean="0"/>
              <a:t>What is the difference between angel investors and venture capitalists?</a:t>
            </a:r>
            <a:endParaRPr lang="en-US" sz="2000"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Advantages of Venture Capital</a:t>
            </a:r>
          </a:p>
          <a:p>
            <a:endParaRPr lang="en-US" dirty="0" smtClean="0"/>
          </a:p>
          <a:p>
            <a:r>
              <a:rPr lang="en-US" dirty="0" smtClean="0"/>
              <a:t>Open To Risk</a:t>
            </a:r>
          </a:p>
          <a:p>
            <a:endParaRPr lang="en-US" dirty="0" smtClean="0"/>
          </a:p>
          <a:p>
            <a:r>
              <a:rPr lang="en-US" dirty="0" smtClean="0"/>
              <a:t>Hands-on Support</a:t>
            </a:r>
          </a:p>
          <a:p>
            <a:endParaRPr lang="en-US" dirty="0" smtClean="0"/>
          </a:p>
          <a:p>
            <a:r>
              <a:rPr lang="en-US" dirty="0" smtClean="0"/>
              <a:t>No Repayments</a:t>
            </a:r>
            <a:br>
              <a:rPr lang="en-US" dirty="0" smtClean="0"/>
            </a:br>
            <a:r>
              <a:rPr lang="en-US" dirty="0" smtClean="0"/>
              <a:t>Networking Opportunities</a:t>
            </a:r>
            <a:br>
              <a:rPr lang="en-US" dirty="0" smtClean="0"/>
            </a:br>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normAutofit fontScale="90000"/>
          </a:bodyPr>
          <a:lstStyle/>
          <a:p>
            <a:r>
              <a:rPr lang="en-US" sz="2200" b="0" dirty="0" smtClean="0"/>
              <a:t/>
            </a:r>
            <a:br>
              <a:rPr lang="en-US" sz="2200" b="0" dirty="0" smtClean="0"/>
            </a:br>
            <a:r>
              <a:rPr lang="en-US" sz="2200" b="0" dirty="0" smtClean="0"/>
              <a:t/>
            </a:r>
            <a:br>
              <a:rPr lang="en-US" sz="2200" b="0" dirty="0" smtClean="0"/>
            </a:br>
            <a:r>
              <a:rPr lang="en-US" sz="2200" b="0" dirty="0" smtClean="0"/>
              <a:t/>
            </a:r>
            <a:br>
              <a:rPr lang="en-US" sz="2200" b="0" dirty="0" smtClean="0"/>
            </a:br>
            <a:r>
              <a:rPr lang="en-US" sz="2200" b="0" dirty="0" smtClean="0"/>
              <a:t/>
            </a:r>
            <a:br>
              <a:rPr lang="en-US" sz="2200" b="0" dirty="0" smtClean="0"/>
            </a:br>
            <a:r>
              <a:rPr lang="en-US" sz="2200" b="0" dirty="0" smtClean="0"/>
              <a:t/>
            </a:r>
            <a:br>
              <a:rPr lang="en-US" sz="2200" b="0" dirty="0" smtClean="0"/>
            </a:br>
            <a:r>
              <a:rPr lang="en-US" sz="2200" b="0" dirty="0" smtClean="0"/>
              <a:t/>
            </a:r>
            <a:br>
              <a:rPr lang="en-US" sz="2200" b="0" dirty="0" smtClean="0"/>
            </a:br>
            <a:r>
              <a:rPr lang="en-US" sz="2200" b="0" dirty="0" smtClean="0"/>
              <a:t/>
            </a:r>
            <a:br>
              <a:rPr lang="en-US" sz="2200" b="0" dirty="0" smtClean="0"/>
            </a:br>
            <a:r>
              <a:rPr lang="en-US" sz="2200" b="0" dirty="0" smtClean="0"/>
              <a:t/>
            </a:r>
            <a:br>
              <a:rPr lang="en-US" sz="2200" b="0" dirty="0" smtClean="0"/>
            </a:br>
            <a:r>
              <a:rPr lang="en-US" sz="2200" b="0" dirty="0" smtClean="0"/>
              <a:t/>
            </a:r>
            <a:br>
              <a:rPr lang="en-US" sz="2200" b="0" dirty="0" smtClean="0"/>
            </a:br>
            <a:r>
              <a:rPr lang="en-US" sz="2200" b="0" dirty="0" smtClean="0"/>
              <a:t/>
            </a:r>
            <a:br>
              <a:rPr lang="en-US" sz="2200" b="0" dirty="0" smtClean="0"/>
            </a:br>
            <a:r>
              <a:rPr lang="en-US" sz="2200" b="0" dirty="0" smtClean="0"/>
              <a:t/>
            </a:r>
            <a:br>
              <a:rPr lang="en-US" sz="2200" b="0" dirty="0" smtClean="0"/>
            </a:br>
            <a:r>
              <a:rPr lang="en-US" sz="2200" b="0" dirty="0" smtClean="0"/>
              <a:t/>
            </a:r>
            <a:br>
              <a:rPr lang="en-US" sz="2200" b="0" dirty="0" smtClean="0"/>
            </a:br>
            <a:r>
              <a:rPr lang="en-US" sz="2200" b="0" dirty="0" smtClean="0"/>
              <a:t/>
            </a:r>
            <a:br>
              <a:rPr lang="en-US" sz="2200" b="0"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2200" b="0" dirty="0" smtClean="0"/>
              <a:t>Pros and Cons of Venture Capitalists</a:t>
            </a:r>
            <a:br>
              <a:rPr lang="en-US" sz="2200" b="0" dirty="0" smtClean="0"/>
            </a:br>
            <a:endParaRPr lang="en-US" sz="2200"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Giving Away Shares</a:t>
            </a:r>
            <a:br>
              <a:rPr lang="en-US" dirty="0" smtClean="0"/>
            </a:br>
            <a:endParaRPr lang="en-US" dirty="0" smtClean="0"/>
          </a:p>
          <a:p>
            <a:r>
              <a:rPr lang="en-US" dirty="0" smtClean="0"/>
              <a:t>Pushed Too Far, Too Fast</a:t>
            </a:r>
            <a:br>
              <a:rPr lang="en-US" dirty="0" smtClean="0"/>
            </a:br>
            <a:endParaRPr lang="en-US" dirty="0" smtClean="0"/>
          </a:p>
          <a:p>
            <a:r>
              <a:rPr lang="en-US" dirty="0" smtClean="0"/>
              <a:t>Distraction</a:t>
            </a:r>
          </a:p>
          <a:p>
            <a:endParaRPr lang="en-US" dirty="0" smtClean="0"/>
          </a:p>
          <a:p>
            <a:r>
              <a:rPr lang="en-US" dirty="0" smtClean="0"/>
              <a:t>Hard To Get The Right Deal</a:t>
            </a:r>
            <a:r>
              <a:rPr lang="en-US" dirty="0" smtClean="0">
                <a:hlinkClick r:id="rId2"/>
              </a:rPr>
              <a:t/>
            </a:r>
            <a:br>
              <a:rPr lang="en-US" dirty="0" smtClean="0">
                <a:hlinkClick r:id="rId2"/>
              </a:rPr>
            </a:br>
            <a:endParaRPr lang="en-US" dirty="0"/>
          </a:p>
        </p:txBody>
      </p:sp>
      <p:sp>
        <p:nvSpPr>
          <p:cNvPr id="2" name="Title 1"/>
          <p:cNvSpPr>
            <a:spLocks noGrp="1"/>
          </p:cNvSpPr>
          <p:nvPr>
            <p:ph type="title"/>
          </p:nvPr>
        </p:nvSpPr>
        <p:spPr/>
        <p:txBody>
          <a:bodyPr>
            <a:normAutofit/>
          </a:bodyPr>
          <a:lstStyle/>
          <a:p>
            <a:r>
              <a:rPr lang="en-US" sz="2000" dirty="0" smtClean="0"/>
              <a:t>Disadvantages of Venture Capital</a:t>
            </a:r>
            <a:br>
              <a:rPr lang="en-US" sz="2000" dirty="0" smtClean="0"/>
            </a:br>
            <a:endParaRPr lang="en-US" sz="2000"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Seed funding is </a:t>
            </a:r>
            <a:r>
              <a:rPr lang="en-US" b="1" dirty="0" smtClean="0"/>
              <a:t>the first official equity funding stage</a:t>
            </a:r>
            <a:r>
              <a:rPr lang="en-US" dirty="0" smtClean="0"/>
              <a:t>. It typically represents the first official money that a business venture or enterprise raises. Some companies never extend beyond seed funding into Series A rounds or beyond. You can think of the "seed" funding as part of an analogy for planting a tree.</a:t>
            </a:r>
          </a:p>
          <a:p>
            <a:r>
              <a:rPr lang="en-US" dirty="0" smtClean="0"/>
              <a:t/>
            </a:r>
            <a:br>
              <a:rPr lang="en-US" dirty="0" smtClean="0"/>
            </a:br>
            <a:endParaRPr lang="en-US" dirty="0"/>
          </a:p>
        </p:txBody>
      </p:sp>
      <p:sp>
        <p:nvSpPr>
          <p:cNvPr id="2" name="Title 1"/>
          <p:cNvSpPr>
            <a:spLocks noGrp="1"/>
          </p:cNvSpPr>
          <p:nvPr>
            <p:ph type="title"/>
          </p:nvPr>
        </p:nvSpPr>
        <p:spPr/>
        <p:txBody>
          <a:bodyPr>
            <a:normAutofit fontScale="90000"/>
          </a:bodyPr>
          <a:lstStyle/>
          <a:p>
            <a:r>
              <a:rPr lang="en-US" sz="2000" b="0" dirty="0" smtClean="0"/>
              <a:t>What is seeding funding?</a:t>
            </a:r>
            <a:br>
              <a:rPr lang="en-US" sz="2000" b="0" dirty="0" smtClean="0"/>
            </a:br>
            <a:r>
              <a:rPr lang="en-US" sz="2000" b="0" dirty="0" smtClean="0"/>
              <a:t/>
            </a:r>
            <a:br>
              <a:rPr lang="en-US" sz="2000" b="0" dirty="0" smtClean="0"/>
            </a:br>
            <a:endParaRPr lang="en-US" sz="2000"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ed-Money-1.jpg"/>
          <p:cNvPicPr>
            <a:picLocks noGrp="1" noChangeAspect="1"/>
          </p:cNvPicPr>
          <p:nvPr>
            <p:ph idx="1"/>
          </p:nvPr>
        </p:nvPicPr>
        <p:blipFill>
          <a:blip r:embed="rId2"/>
          <a:stretch>
            <a:fillRect/>
          </a:stretch>
        </p:blipFill>
        <p:spPr>
          <a:xfrm>
            <a:off x="1304925" y="1924844"/>
            <a:ext cx="6534150" cy="3638550"/>
          </a:xfrm>
        </p:spPr>
      </p:pic>
      <p:sp>
        <p:nvSpPr>
          <p:cNvPr id="2" name="Title 1"/>
          <p:cNvSpPr>
            <a:spLocks noGrp="1"/>
          </p:cNvSpPr>
          <p:nvPr>
            <p:ph type="title"/>
          </p:nvPr>
        </p:nvSpPr>
        <p:spPr/>
        <p:txBody>
          <a:bodyPr/>
          <a:lstStyle/>
          <a:p>
            <a:r>
              <a:rPr lang="en-US" dirty="0" smtClean="0"/>
              <a:t>SEED MONEY</a:t>
            </a:r>
            <a:endParaRPr lang="en-US"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Step 1: Build your pitch deck. You still need a pitch deck to begin raising capital even at this early stage. ...</a:t>
            </a:r>
          </a:p>
          <a:p>
            <a:r>
              <a:rPr lang="en-US" dirty="0" smtClean="0"/>
              <a:t>Step 2: Make an investor list. Not every investor will provide funding for pre-seed startups. ...</a:t>
            </a:r>
          </a:p>
          <a:p>
            <a:r>
              <a:rPr lang="en-US" dirty="0" smtClean="0"/>
              <a:t>Step 3: Present to investors. ...</a:t>
            </a:r>
          </a:p>
          <a:p>
            <a:r>
              <a:rPr lang="en-US" dirty="0" smtClean="0"/>
              <a:t>Step 4: Negotiate for success.</a:t>
            </a:r>
          </a:p>
          <a:p>
            <a:endParaRPr lang="en-US" dirty="0"/>
          </a:p>
        </p:txBody>
      </p:sp>
      <p:sp>
        <p:nvSpPr>
          <p:cNvPr id="2" name="Title 1"/>
          <p:cNvSpPr>
            <a:spLocks noGrp="1"/>
          </p:cNvSpPr>
          <p:nvPr>
            <p:ph type="title"/>
          </p:nvPr>
        </p:nvSpPr>
        <p:spPr/>
        <p:txBody>
          <a:bodyPr>
            <a:normAutofit fontScale="90000"/>
          </a:bodyPr>
          <a:lstStyle/>
          <a:p>
            <a:r>
              <a:rPr lang="en-US" sz="2000" dirty="0" smtClean="0"/>
              <a:t>How to get pre-seed funding</a:t>
            </a:r>
            <a:r>
              <a:rPr lang="en-US" sz="2000" b="0" dirty="0" smtClean="0"/>
              <a:t/>
            </a:r>
            <a:br>
              <a:rPr lang="en-US" sz="2000" b="0" dirty="0" smtClean="0"/>
            </a:br>
            <a:r>
              <a:rPr lang="en-US" sz="2000" b="0" dirty="0" smtClean="0"/>
              <a:t/>
            </a:r>
            <a:br>
              <a:rPr lang="en-US" sz="2000" b="0" dirty="0" smtClean="0"/>
            </a:br>
            <a:endParaRPr lang="en-US" sz="2000"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DPIIT has created Startup India Seed Fund Scheme (SISFS) with an outlay of INR 945 </a:t>
            </a:r>
            <a:r>
              <a:rPr lang="en-US" dirty="0" err="1" smtClean="0"/>
              <a:t>Crore</a:t>
            </a:r>
            <a:r>
              <a:rPr lang="en-US" dirty="0" smtClean="0"/>
              <a:t> to provide financial assistance to startups for Proof of Concept, prototype development, product trials, market entry, and </a:t>
            </a:r>
            <a:r>
              <a:rPr lang="en-US" dirty="0" err="1" smtClean="0"/>
              <a:t>commercialization.It</a:t>
            </a:r>
            <a:r>
              <a:rPr lang="en-US" dirty="0" smtClean="0"/>
              <a:t> will support an estimated 3,600 entrepreneurs through 300 incubators in the next 4 years</a:t>
            </a:r>
          </a:p>
          <a:p>
            <a:r>
              <a:rPr lang="en-US" dirty="0" smtClean="0"/>
              <a:t/>
            </a:r>
            <a:br>
              <a:rPr lang="en-US" dirty="0" smtClean="0"/>
            </a:br>
            <a:endParaRPr lang="en-US" dirty="0"/>
          </a:p>
        </p:txBody>
      </p:sp>
      <p:sp>
        <p:nvSpPr>
          <p:cNvPr id="2" name="Title 1"/>
          <p:cNvSpPr>
            <a:spLocks noGrp="1"/>
          </p:cNvSpPr>
          <p:nvPr>
            <p:ph type="title"/>
          </p:nvPr>
        </p:nvSpPr>
        <p:spPr/>
        <p:txBody>
          <a:bodyPr/>
          <a:lstStyle/>
          <a:p>
            <a:r>
              <a:rPr lang="en-US" b="0" dirty="0" smtClean="0"/>
              <a:t>Who provides seed funding?</a:t>
            </a:r>
            <a:endParaRPr lang="en-US"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After seed capitalists have been introduced to entrepreneurs, seed money providers will agree on the amount of seed money they'll invest. </a:t>
            </a:r>
            <a:r>
              <a:rPr lang="en-US" b="1" dirty="0" smtClean="0"/>
              <a:t>This seed money is then repaid within a specific time frame with interest attached</a:t>
            </a:r>
            <a:r>
              <a:rPr lang="en-US" dirty="0" smtClean="0"/>
              <a:t>.</a:t>
            </a:r>
            <a:endParaRPr lang="en-US" dirty="0"/>
          </a:p>
        </p:txBody>
      </p:sp>
      <p:sp>
        <p:nvSpPr>
          <p:cNvPr id="2" name="Title 1"/>
          <p:cNvSpPr>
            <a:spLocks noGrp="1"/>
          </p:cNvSpPr>
          <p:nvPr>
            <p:ph type="title"/>
          </p:nvPr>
        </p:nvSpPr>
        <p:spPr/>
        <p:txBody>
          <a:bodyPr>
            <a:normAutofit fontScale="90000"/>
          </a:bodyPr>
          <a:lstStyle/>
          <a:p>
            <a:r>
              <a:rPr lang="en-US" b="0" dirty="0" smtClean="0"/>
              <a:t>Does seed funding have to be paid back?</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 (2).jpg"/>
          <p:cNvPicPr>
            <a:picLocks noGrp="1" noChangeAspect="1"/>
          </p:cNvPicPr>
          <p:nvPr>
            <p:ph idx="1"/>
          </p:nvPr>
        </p:nvPicPr>
        <p:blipFill>
          <a:blip r:embed="rId2"/>
          <a:stretch>
            <a:fillRect/>
          </a:stretch>
        </p:blipFill>
        <p:spPr>
          <a:xfrm>
            <a:off x="3090862" y="2972594"/>
            <a:ext cx="2962275" cy="1543050"/>
          </a:xfrm>
        </p:spPr>
      </p:pic>
      <p:sp>
        <p:nvSpPr>
          <p:cNvPr id="2" name="Title 1"/>
          <p:cNvSpPr>
            <a:spLocks noGrp="1"/>
          </p:cNvSpPr>
          <p:nvPr>
            <p:ph type="title"/>
          </p:nvPr>
        </p:nvSpPr>
        <p:spPr/>
        <p:txBody>
          <a:bodyPr/>
          <a:lstStyle/>
          <a:p>
            <a:r>
              <a:rPr lang="en-US" dirty="0" smtClean="0"/>
              <a:t>START-UP</a:t>
            </a:r>
            <a:endParaRPr lang="en-US" dirty="0"/>
          </a:p>
        </p:txBody>
      </p:sp>
    </p:spTree>
    <p:extLst>
      <p:ext uri="{BB962C8B-B14F-4D97-AF65-F5344CB8AC3E}">
        <p14:creationId xmlns="" xmlns:p14="http://schemas.microsoft.com/office/powerpoint/2010/main" val="660107613"/>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While seed funding focuses on start-ups and small businesses that are just starting, venture capital focuses on established businesses with a proven revenue model</a:t>
            </a:r>
            <a:r>
              <a:rPr lang="en-US" dirty="0" smtClean="0"/>
              <a:t>.</a:t>
            </a:r>
          </a:p>
          <a:p>
            <a:r>
              <a:rPr lang="en-US" dirty="0" smtClean="0"/>
              <a:t/>
            </a:r>
            <a:br>
              <a:rPr lang="en-US" dirty="0" smtClean="0"/>
            </a:br>
            <a:endParaRPr lang="en-US" dirty="0"/>
          </a:p>
        </p:txBody>
      </p:sp>
      <p:sp>
        <p:nvSpPr>
          <p:cNvPr id="2" name="Title 1"/>
          <p:cNvSpPr>
            <a:spLocks noGrp="1"/>
          </p:cNvSpPr>
          <p:nvPr>
            <p:ph type="title"/>
          </p:nvPr>
        </p:nvSpPr>
        <p:spPr/>
        <p:txBody>
          <a:bodyPr>
            <a:normAutofit/>
          </a:bodyPr>
          <a:lstStyle/>
          <a:p>
            <a:r>
              <a:rPr lang="en-US" sz="2000" b="0" dirty="0" smtClean="0"/>
              <a:t>Differences between Seed funding and Venture capital</a:t>
            </a:r>
            <a:endParaRPr lang="en-US" sz="2000"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Seed capital, as the term implies, is the absolute initial funding stage for a startup to get off the ground</a:t>
            </a:r>
            <a:r>
              <a:rPr lang="en-US" dirty="0" smtClean="0"/>
              <a:t>. Venture capital typically happens at the more subsequent stages of a business, when the business is more or less established and looking at scaling up.</a:t>
            </a:r>
            <a:endParaRPr lang="en-US" dirty="0"/>
          </a:p>
        </p:txBody>
      </p:sp>
      <p:sp>
        <p:nvSpPr>
          <p:cNvPr id="2" name="Title 1"/>
          <p:cNvSpPr>
            <a:spLocks noGrp="1"/>
          </p:cNvSpPr>
          <p:nvPr>
            <p:ph type="title"/>
          </p:nvPr>
        </p:nvSpPr>
        <p:spPr/>
        <p:txBody>
          <a:bodyPr>
            <a:normAutofit/>
          </a:bodyPr>
          <a:lstStyle/>
          <a:p>
            <a:r>
              <a:rPr lang="en-US" sz="2000" b="0" dirty="0" smtClean="0"/>
              <a:t> Venture Capital Versus Seed Capital</a:t>
            </a:r>
            <a:r>
              <a:rPr lang="en-US" sz="2000" dirty="0" smtClean="0"/>
              <a:t/>
            </a:r>
            <a:br>
              <a:rPr lang="en-US" sz="2000" dirty="0" smtClean="0"/>
            </a:br>
            <a:endParaRPr lang="en-US" sz="2000"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Seed funding typically starts with family, friends, and other angel investors who like to work with startup companies. For early-stage financing, venture capitalists focus on up-and-coming businesses with products they think will sell.</a:t>
            </a:r>
          </a:p>
          <a:p>
            <a:r>
              <a:rPr lang="en-US" dirty="0" smtClean="0"/>
              <a:t/>
            </a:r>
            <a:br>
              <a:rPr lang="en-US" dirty="0" smtClean="0"/>
            </a:br>
            <a:endParaRPr lang="en-US" dirty="0"/>
          </a:p>
        </p:txBody>
      </p:sp>
      <p:sp>
        <p:nvSpPr>
          <p:cNvPr id="2" name="Title 1"/>
          <p:cNvSpPr>
            <a:spLocks noGrp="1"/>
          </p:cNvSpPr>
          <p:nvPr>
            <p:ph type="title"/>
          </p:nvPr>
        </p:nvSpPr>
        <p:spPr/>
        <p:txBody>
          <a:bodyPr>
            <a:normAutofit fontScale="90000"/>
          </a:bodyPr>
          <a:lstStyle/>
          <a:p>
            <a:r>
              <a:rPr lang="en-US" sz="2000" b="0" dirty="0" smtClean="0"/>
              <a:t>Is early-stage VC the same as seed?</a:t>
            </a:r>
            <a:br>
              <a:rPr lang="en-US" sz="2000" b="0" dirty="0" smtClean="0"/>
            </a:br>
            <a:r>
              <a:rPr lang="en-US" sz="2000" dirty="0" smtClean="0"/>
              <a:t/>
            </a:r>
            <a:br>
              <a:rPr lang="en-US" sz="2000" dirty="0" smtClean="0"/>
            </a:br>
            <a:endParaRPr lang="en-US" sz="2000"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Venture capital (VC) provides equity financing to young, private companies with attractive growth prospects. Hedge funds, on the other hand, mostly invest in publicly traded securities like stocks, bonds, and other financial instruments such as derivatives.</a:t>
            </a:r>
          </a:p>
          <a:p>
            <a:r>
              <a:rPr lang="en-US" dirty="0" smtClean="0"/>
              <a:t/>
            </a:r>
            <a:br>
              <a:rPr lang="en-US" dirty="0" smtClean="0"/>
            </a:br>
            <a:endParaRPr lang="en-US" dirty="0"/>
          </a:p>
        </p:txBody>
      </p:sp>
      <p:sp>
        <p:nvSpPr>
          <p:cNvPr id="2" name="Title 1"/>
          <p:cNvSpPr>
            <a:spLocks noGrp="1"/>
          </p:cNvSpPr>
          <p:nvPr>
            <p:ph type="title"/>
          </p:nvPr>
        </p:nvSpPr>
        <p:spPr/>
        <p:txBody>
          <a:bodyPr>
            <a:normAutofit fontScale="90000"/>
          </a:bodyPr>
          <a:lstStyle/>
          <a:p>
            <a:r>
              <a:rPr lang="en-US" sz="2000" b="0" dirty="0" smtClean="0"/>
              <a:t>What is the difference between VC and hedge fund?</a:t>
            </a:r>
            <a:br>
              <a:rPr lang="en-US" sz="2000" b="0" dirty="0" smtClean="0"/>
            </a:br>
            <a:r>
              <a:rPr lang="en-US" sz="2000" dirty="0" smtClean="0"/>
              <a:t/>
            </a:r>
            <a:br>
              <a:rPr lang="en-US" sz="2000" dirty="0" smtClean="0"/>
            </a:br>
            <a:endParaRPr lang="en-US" sz="2000"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b="1" dirty="0" smtClean="0">
                <a:solidFill>
                  <a:srgbClr val="FF0000"/>
                </a:solidFill>
                <a:hlinkClick r:id="rId2"/>
              </a:rPr>
              <a:t>What Is Seed funding?</a:t>
            </a:r>
            <a:endParaRPr lang="en-US" b="1" dirty="0" smtClean="0">
              <a:solidFill>
                <a:srgbClr val="FF0000"/>
              </a:solidFill>
            </a:endParaRPr>
          </a:p>
          <a:p>
            <a:pPr>
              <a:buNone/>
            </a:pPr>
            <a:r>
              <a:rPr lang="en-US" dirty="0" smtClean="0"/>
              <a:t/>
            </a:r>
            <a:br>
              <a:rPr lang="en-US" dirty="0" smtClean="0"/>
            </a:br>
            <a:r>
              <a:rPr lang="en-US" b="1" dirty="0" smtClean="0"/>
              <a:t>What is the Difference Between Seed vs. Series A Funding?</a:t>
            </a:r>
          </a:p>
          <a:p>
            <a:pPr>
              <a:buNone/>
            </a:pPr>
            <a:endParaRPr lang="en-US" dirty="0" smtClean="0"/>
          </a:p>
          <a:p>
            <a:pPr>
              <a:buNone/>
            </a:pPr>
            <a:r>
              <a:rPr lang="en-US" dirty="0" smtClean="0"/>
              <a:t/>
            </a:r>
            <a:br>
              <a:rPr lang="en-US" dirty="0" smtClean="0"/>
            </a:br>
            <a:r>
              <a:rPr lang="en-US" b="1" dirty="0" smtClean="0"/>
              <a:t>When is it the Right Time to Raise Seed Funding?</a:t>
            </a:r>
          </a:p>
          <a:p>
            <a:pPr>
              <a:buNone/>
            </a:pPr>
            <a:r>
              <a:rPr lang="en-US" dirty="0" smtClean="0"/>
              <a:t/>
            </a:r>
            <a:br>
              <a:rPr lang="en-US" dirty="0" smtClean="0"/>
            </a:br>
            <a:r>
              <a:rPr lang="en-US" b="1" dirty="0" smtClean="0"/>
              <a:t>How to Raise Seed Funding for Startups</a:t>
            </a:r>
          </a:p>
          <a:p>
            <a:pPr>
              <a:buNone/>
            </a:pPr>
            <a:r>
              <a:rPr lang="en-US" dirty="0" smtClean="0"/>
              <a:t/>
            </a:r>
            <a:br>
              <a:rPr lang="en-US" dirty="0" smtClean="0"/>
            </a:br>
            <a:r>
              <a:rPr lang="en-US" b="1" dirty="0" smtClean="0"/>
              <a:t>How to Build Your Pitch Deck</a:t>
            </a:r>
          </a:p>
          <a:p>
            <a:pPr>
              <a:buNone/>
            </a:pPr>
            <a:r>
              <a:rPr lang="en-US" dirty="0" smtClean="0"/>
              <a:t/>
            </a:r>
            <a:br>
              <a:rPr lang="en-US" dirty="0" smtClean="0"/>
            </a:br>
            <a:r>
              <a:rPr lang="en-US" b="1" dirty="0" smtClean="0"/>
              <a:t>How to Choose Investors for Seed Funding</a:t>
            </a:r>
          </a:p>
          <a:p>
            <a:pPr>
              <a:buNone/>
            </a:pPr>
            <a:r>
              <a:rPr lang="en-US" dirty="0" smtClean="0"/>
              <a:t/>
            </a:r>
            <a:br>
              <a:rPr lang="en-US" dirty="0" smtClean="0"/>
            </a:br>
            <a:endParaRPr lang="en-US" dirty="0"/>
          </a:p>
        </p:txBody>
      </p:sp>
      <p:sp>
        <p:nvSpPr>
          <p:cNvPr id="2" name="Title 1"/>
          <p:cNvSpPr>
            <a:spLocks noGrp="1"/>
          </p:cNvSpPr>
          <p:nvPr>
            <p:ph type="title"/>
          </p:nvPr>
        </p:nvSpPr>
        <p:spPr/>
        <p:txBody>
          <a:bodyPr>
            <a:normAutofit fontScale="90000"/>
          </a:bodyPr>
          <a:lstStyle/>
          <a:p>
            <a:r>
              <a:rPr lang="en-US" sz="2000" b="0" dirty="0" smtClean="0"/>
              <a:t>Table of Contents</a:t>
            </a:r>
            <a:br>
              <a:rPr lang="en-US" sz="2000" b="0" dirty="0" smtClean="0"/>
            </a:br>
            <a:r>
              <a:rPr lang="en-US" sz="2000" dirty="0" smtClean="0"/>
              <a:t/>
            </a:r>
            <a:br>
              <a:rPr lang="en-US" sz="2000" dirty="0" smtClean="0"/>
            </a:br>
            <a:endParaRPr lang="en-US" sz="2000"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steps-to-startup-funding-10-638 (1).jpg"/>
          <p:cNvPicPr>
            <a:picLocks noGrp="1" noChangeAspect="1"/>
          </p:cNvPicPr>
          <p:nvPr>
            <p:ph idx="1"/>
          </p:nvPr>
        </p:nvPicPr>
        <p:blipFill>
          <a:blip r:embed="rId2"/>
          <a:stretch>
            <a:fillRect/>
          </a:stretch>
        </p:blipFill>
        <p:spPr>
          <a:xfrm>
            <a:off x="1557841" y="1481138"/>
            <a:ext cx="6028317" cy="4525962"/>
          </a:xfrm>
        </p:spPr>
      </p:pic>
      <p:sp>
        <p:nvSpPr>
          <p:cNvPr id="2" name="Title 1"/>
          <p:cNvSpPr>
            <a:spLocks noGrp="1"/>
          </p:cNvSpPr>
          <p:nvPr>
            <p:ph type="title"/>
          </p:nvPr>
        </p:nvSpPr>
        <p:spPr/>
        <p:txBody>
          <a:bodyPr/>
          <a:lstStyle/>
          <a:p>
            <a:r>
              <a:rPr lang="en-US" dirty="0" smtClean="0"/>
              <a:t>WHO INVEST WHEN</a:t>
            </a:r>
            <a:endParaRPr lang="en-US"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artup-team-no1-success-factor.png"/>
          <p:cNvPicPr>
            <a:picLocks noGrp="1" noChangeAspect="1"/>
          </p:cNvPicPr>
          <p:nvPr>
            <p:ph idx="1"/>
          </p:nvPr>
        </p:nvPicPr>
        <p:blipFill>
          <a:blip r:embed="rId2"/>
          <a:stretch>
            <a:fillRect/>
          </a:stretch>
        </p:blipFill>
        <p:spPr>
          <a:xfrm>
            <a:off x="2053326" y="1481138"/>
            <a:ext cx="5037347" cy="4525962"/>
          </a:xfrm>
        </p:spPr>
      </p:pic>
      <p:sp>
        <p:nvSpPr>
          <p:cNvPr id="2" name="Title 1"/>
          <p:cNvSpPr>
            <a:spLocks noGrp="1"/>
          </p:cNvSpPr>
          <p:nvPr>
            <p:ph type="title"/>
          </p:nvPr>
        </p:nvSpPr>
        <p:spPr/>
        <p:txBody>
          <a:bodyPr/>
          <a:lstStyle/>
          <a:p>
            <a:r>
              <a:rPr lang="en-US" dirty="0" smtClean="0"/>
              <a:t>TEAM WORKS</a:t>
            </a:r>
            <a:endParaRPr lang="en-US"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enture-capital-deal-negotiation-power.png"/>
          <p:cNvPicPr>
            <a:picLocks noGrp="1" noChangeAspect="1"/>
          </p:cNvPicPr>
          <p:nvPr>
            <p:ph idx="1"/>
          </p:nvPr>
        </p:nvPicPr>
        <p:blipFill>
          <a:blip r:embed="rId2"/>
          <a:stretch>
            <a:fillRect/>
          </a:stretch>
        </p:blipFill>
        <p:spPr>
          <a:xfrm>
            <a:off x="1245338" y="1481138"/>
            <a:ext cx="6653323" cy="4525962"/>
          </a:xfrm>
        </p:spPr>
      </p:pic>
      <p:sp>
        <p:nvSpPr>
          <p:cNvPr id="2" name="Title 1"/>
          <p:cNvSpPr>
            <a:spLocks noGrp="1"/>
          </p:cNvSpPr>
          <p:nvPr>
            <p:ph type="title"/>
          </p:nvPr>
        </p:nvSpPr>
        <p:spPr/>
        <p:txBody>
          <a:bodyPr/>
          <a:lstStyle/>
          <a:p>
            <a:r>
              <a:rPr lang="en-US" dirty="0" smtClean="0"/>
              <a:t>WIN </a:t>
            </a:r>
            <a:r>
              <a:rPr lang="en-US" dirty="0" err="1" smtClean="0"/>
              <a:t>WIN</a:t>
            </a:r>
            <a:r>
              <a:rPr lang="en-US" dirty="0" smtClean="0"/>
              <a:t> SITUTIONS.</a:t>
            </a:r>
            <a:endParaRPr lang="en-US"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various methods through which the value of a startup is determined include the </a:t>
            </a:r>
          </a:p>
          <a:p>
            <a:r>
              <a:rPr lang="en-US" dirty="0" smtClean="0"/>
              <a:t>(1) </a:t>
            </a:r>
            <a:r>
              <a:rPr lang="en-US" dirty="0" err="1" smtClean="0"/>
              <a:t>Berkus</a:t>
            </a:r>
            <a:r>
              <a:rPr lang="en-US" dirty="0" smtClean="0"/>
              <a:t> Approach, </a:t>
            </a:r>
          </a:p>
          <a:p>
            <a:r>
              <a:rPr lang="en-US" dirty="0" smtClean="0"/>
              <a:t>(2) Cost-To-Duplicate Approach, </a:t>
            </a:r>
          </a:p>
          <a:p>
            <a:r>
              <a:rPr lang="en-US" dirty="0" smtClean="0"/>
              <a:t>(3) Future Valuation Method, </a:t>
            </a:r>
          </a:p>
          <a:p>
            <a:r>
              <a:rPr lang="en-US" dirty="0" smtClean="0"/>
              <a:t>(4) the Market Multiple Approach, </a:t>
            </a:r>
          </a:p>
          <a:p>
            <a:r>
              <a:rPr lang="en-US" dirty="0" smtClean="0"/>
              <a:t>(5) the Risk Factor Summation Method, and </a:t>
            </a:r>
          </a:p>
          <a:p>
            <a:r>
              <a:rPr lang="en-US" dirty="0" smtClean="0"/>
              <a:t>(6) Discounted Cash Flow (DCF) Method.</a:t>
            </a:r>
            <a:endParaRPr lang="en-US" dirty="0"/>
          </a:p>
        </p:txBody>
      </p:sp>
      <p:sp>
        <p:nvSpPr>
          <p:cNvPr id="2" name="Title 1"/>
          <p:cNvSpPr>
            <a:spLocks noGrp="1"/>
          </p:cNvSpPr>
          <p:nvPr>
            <p:ph type="title"/>
          </p:nvPr>
        </p:nvSpPr>
        <p:spPr/>
        <p:txBody>
          <a:bodyPr>
            <a:normAutofit fontScale="90000"/>
          </a:bodyPr>
          <a:lstStyle/>
          <a:p>
            <a:r>
              <a:rPr lang="en-US" sz="2000" b="0" dirty="0" smtClean="0"/>
              <a:t>How do you value a startup in India?</a:t>
            </a:r>
            <a:br>
              <a:rPr lang="en-US" sz="2000" b="0" dirty="0" smtClean="0"/>
            </a:br>
            <a:r>
              <a:rPr lang="en-US" sz="2000" dirty="0" smtClean="0"/>
              <a:t/>
            </a:r>
            <a:br>
              <a:rPr lang="en-US" sz="2000" dirty="0" smtClean="0"/>
            </a:br>
            <a:endParaRPr lang="en-US" sz="2000"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2"/>
          <a:stretch>
            <a:fillRect/>
          </a:stretch>
        </p:blipFill>
        <p:spPr>
          <a:xfrm>
            <a:off x="3133725" y="2948781"/>
            <a:ext cx="2876550" cy="1590675"/>
          </a:xfrm>
        </p:spPr>
      </p:pic>
      <p:sp>
        <p:nvSpPr>
          <p:cNvPr id="2" name="Title 1"/>
          <p:cNvSpPr>
            <a:spLocks noGrp="1"/>
          </p:cNvSpPr>
          <p:nvPr>
            <p:ph type="title"/>
          </p:nvPr>
        </p:nvSpPr>
        <p:spPr/>
        <p:txBody>
          <a:bodyPr/>
          <a:lstStyle/>
          <a:p>
            <a:r>
              <a:rPr lang="en-US" dirty="0" smtClean="0"/>
              <a:t>START UP VALUATION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DEA to demonstrate the power of telephony in a new campaign"/>
          <p:cNvPicPr>
            <a:picLocks noChangeAspect="1" noChangeArrowheads="1"/>
          </p:cNvPicPr>
          <p:nvPr/>
        </p:nvPicPr>
        <p:blipFill>
          <a:blip r:embed="rId2"/>
          <a:srcRect/>
          <a:stretch>
            <a:fillRect/>
          </a:stretch>
        </p:blipFill>
        <p:spPr bwMode="auto">
          <a:xfrm>
            <a:off x="2133600" y="1524000"/>
            <a:ext cx="5377218" cy="3903260"/>
          </a:xfrm>
          <a:prstGeom prst="rect">
            <a:avLst/>
          </a:prstGeom>
          <a:noFill/>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a:t>
            </a:r>
            <a:r>
              <a:rPr lang="en-US" dirty="0" err="1" smtClean="0"/>
              <a:t>Berkus</a:t>
            </a:r>
            <a:r>
              <a:rPr lang="en-US" dirty="0" smtClean="0"/>
              <a:t> method, or development stage valuation approach, is a valuable tool that pre-revenue startups can quickly use to assign value and compare their company's qualities with others to see available opportunities. This method bases its measurements on the startup's idea and assesses the values of five key success factors:</a:t>
            </a:r>
          </a:p>
          <a:p>
            <a:r>
              <a:rPr lang="en-US" dirty="0" smtClean="0"/>
              <a:t/>
            </a:r>
            <a:br>
              <a:rPr lang="en-US" dirty="0" smtClean="0"/>
            </a:br>
            <a:endParaRPr lang="en-US" dirty="0"/>
          </a:p>
        </p:txBody>
      </p:sp>
      <p:sp>
        <p:nvSpPr>
          <p:cNvPr id="2" name="Title 1"/>
          <p:cNvSpPr>
            <a:spLocks noGrp="1"/>
          </p:cNvSpPr>
          <p:nvPr>
            <p:ph type="title"/>
          </p:nvPr>
        </p:nvSpPr>
        <p:spPr/>
        <p:txBody>
          <a:bodyPr>
            <a:normAutofit fontScale="90000"/>
          </a:bodyPr>
          <a:lstStyle/>
          <a:p>
            <a:r>
              <a:rPr lang="en-US" sz="2000" dirty="0" smtClean="0"/>
              <a:t>1. </a:t>
            </a:r>
            <a:r>
              <a:rPr lang="en-US" sz="2000" dirty="0" err="1" smtClean="0"/>
              <a:t>Berkus</a:t>
            </a:r>
            <a:r>
              <a:rPr lang="en-US" sz="2000" dirty="0" smtClean="0"/>
              <a:t> method</a:t>
            </a:r>
            <a:br>
              <a:rPr lang="en-US" sz="2000" dirty="0" smtClean="0"/>
            </a:br>
            <a:r>
              <a:rPr lang="en-US" sz="2000" dirty="0" smtClean="0"/>
              <a:t/>
            </a:r>
            <a:br>
              <a:rPr lang="en-US" sz="2000" dirty="0" smtClean="0"/>
            </a:br>
            <a:endParaRPr lang="en-US" sz="2000"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Basic value</a:t>
            </a:r>
          </a:p>
          <a:p>
            <a:r>
              <a:rPr lang="en-US" dirty="0" smtClean="0"/>
              <a:t>Technology</a:t>
            </a:r>
          </a:p>
          <a:p>
            <a:r>
              <a:rPr lang="en-US" dirty="0" smtClean="0"/>
              <a:t>Execution</a:t>
            </a:r>
          </a:p>
          <a:p>
            <a:r>
              <a:rPr lang="en-US" dirty="0" smtClean="0"/>
              <a:t>Strategic relationships in the core market</a:t>
            </a:r>
          </a:p>
          <a:p>
            <a:r>
              <a:rPr lang="en-US" dirty="0" smtClean="0"/>
              <a:t>Production and sales</a:t>
            </a:r>
          </a:p>
          <a:p>
            <a:r>
              <a:rPr lang="en-US" dirty="0" smtClean="0"/>
              <a:t/>
            </a:r>
            <a:br>
              <a:rPr lang="en-US" dirty="0" smtClean="0"/>
            </a:br>
            <a:endParaRPr lang="en-US" dirty="0"/>
          </a:p>
        </p:txBody>
      </p:sp>
      <p:sp>
        <p:nvSpPr>
          <p:cNvPr id="2" name="Title 1"/>
          <p:cNvSpPr>
            <a:spLocks noGrp="1"/>
          </p:cNvSpPr>
          <p:nvPr>
            <p:ph type="title"/>
          </p:nvPr>
        </p:nvSpPr>
        <p:spPr/>
        <p:txBody>
          <a:bodyPr/>
          <a:lstStyle/>
          <a:p>
            <a:r>
              <a:rPr lang="en-US" dirty="0" smtClean="0"/>
              <a:t>FIVE KEY FACTORS</a:t>
            </a:r>
            <a:endParaRPr lang="en-US"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book value method associates a startup company's net worth with its valuation. A startup's </a:t>
            </a:r>
            <a:r>
              <a:rPr lang="en-US" dirty="0" smtClean="0">
                <a:hlinkClick r:id="rId2"/>
              </a:rPr>
              <a:t>book value</a:t>
            </a:r>
            <a:r>
              <a:rPr lang="en-US" dirty="0" smtClean="0"/>
              <a:t>, or asset-based valuation, equals its total assets minus liabilities. After offsetting impairment and depreciation, you can add the total value of physical assets to balance sheet values, which include cash and accounts receivables, and subtract debts and expenses to get the asset-based valuation.</a:t>
            </a:r>
          </a:p>
          <a:p>
            <a:pPr>
              <a:buNone/>
            </a:pPr>
            <a:endParaRPr lang="en-US" dirty="0"/>
          </a:p>
        </p:txBody>
      </p:sp>
      <p:sp>
        <p:nvSpPr>
          <p:cNvPr id="2" name="Title 1"/>
          <p:cNvSpPr>
            <a:spLocks noGrp="1"/>
          </p:cNvSpPr>
          <p:nvPr>
            <p:ph type="title"/>
          </p:nvPr>
        </p:nvSpPr>
        <p:spPr/>
        <p:txBody>
          <a:bodyPr>
            <a:normAutofit fontScale="90000"/>
          </a:bodyPr>
          <a:lstStyle/>
          <a:p>
            <a:r>
              <a:rPr lang="en-US" sz="2000" dirty="0" smtClean="0"/>
              <a:t>2. Book value method</a:t>
            </a:r>
            <a:br>
              <a:rPr lang="en-US" sz="2000" dirty="0" smtClean="0"/>
            </a:br>
            <a:r>
              <a:rPr lang="en-US" sz="2000" dirty="0" smtClean="0"/>
              <a:t/>
            </a:r>
            <a:br>
              <a:rPr lang="en-US" sz="2000" dirty="0" smtClean="0"/>
            </a:br>
            <a:endParaRPr lang="en-US" sz="2000"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To get book value per share, since book value represents shareholding worth, take the company's total equity less preferred stock and divide it by the number of shares outstanding. You can also use book value as a valuation technique and compare it to the market value to determine whether a share is undervalued or overvalued.</a:t>
            </a:r>
          </a:p>
          <a:p>
            <a:endParaRPr lang="en-US" dirty="0"/>
          </a:p>
        </p:txBody>
      </p:sp>
      <p:sp>
        <p:nvSpPr>
          <p:cNvPr id="2" name="Title 1"/>
          <p:cNvSpPr>
            <a:spLocks noGrp="1"/>
          </p:cNvSpPr>
          <p:nvPr>
            <p:ph type="title"/>
          </p:nvPr>
        </p:nvSpPr>
        <p:spPr/>
        <p:txBody>
          <a:bodyPr/>
          <a:lstStyle/>
          <a:p>
            <a:r>
              <a:rPr lang="en-US" dirty="0" smtClean="0"/>
              <a:t>BOOK VALUE METHOD</a:t>
            </a:r>
            <a:endParaRPr lang="en-US"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comparable transactions method involves determining the number of similar startups acquired in recent years and using this information as a precedent to value the business. Looking at these comparable transactions can help you determine an appropriate value range. This method may work best if you compare two startups that create similar products or offer similar services.</a:t>
            </a:r>
            <a:br>
              <a:rPr lang="en-US" dirty="0" smtClean="0"/>
            </a:br>
            <a:endParaRPr lang="en-US" dirty="0"/>
          </a:p>
        </p:txBody>
      </p:sp>
      <p:sp>
        <p:nvSpPr>
          <p:cNvPr id="2" name="Title 1"/>
          <p:cNvSpPr>
            <a:spLocks noGrp="1"/>
          </p:cNvSpPr>
          <p:nvPr>
            <p:ph type="title"/>
          </p:nvPr>
        </p:nvSpPr>
        <p:spPr/>
        <p:txBody>
          <a:bodyPr>
            <a:normAutofit fontScale="90000"/>
          </a:bodyPr>
          <a:lstStyle/>
          <a:p>
            <a:r>
              <a:rPr lang="en-US" sz="2000" dirty="0" smtClean="0"/>
              <a:t>3. Comparable transactions method</a:t>
            </a:r>
            <a:br>
              <a:rPr lang="en-US" sz="2000" dirty="0" smtClean="0"/>
            </a:br>
            <a:r>
              <a:rPr lang="en-US" sz="2000" dirty="0" smtClean="0"/>
              <a:t/>
            </a:r>
            <a:br>
              <a:rPr lang="en-US" sz="2000" dirty="0" smtClean="0"/>
            </a:br>
            <a:endParaRPr lang="en-US" sz="2000"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The cost-to-duplicate approach method looks at the costs and expenses of a startup and the development of its products and calculates how much it would cost to replicate the same business. To use this method to determine the value of a startup, you add up the fair market value of a company's tangible assets. For example, you may include the costs for a software company's prototype development and research.</a:t>
            </a:r>
          </a:p>
          <a:p>
            <a:r>
              <a:rPr lang="en-US" dirty="0" smtClean="0"/>
              <a:t/>
            </a:r>
            <a:br>
              <a:rPr lang="en-US" dirty="0" smtClean="0"/>
            </a:br>
            <a:endParaRPr lang="en-US" dirty="0"/>
          </a:p>
        </p:txBody>
      </p:sp>
      <p:sp>
        <p:nvSpPr>
          <p:cNvPr id="2" name="Title 1"/>
          <p:cNvSpPr>
            <a:spLocks noGrp="1"/>
          </p:cNvSpPr>
          <p:nvPr>
            <p:ph type="title"/>
          </p:nvPr>
        </p:nvSpPr>
        <p:spPr/>
        <p:txBody>
          <a:bodyPr>
            <a:normAutofit fontScale="90000"/>
          </a:bodyPr>
          <a:lstStyle/>
          <a:p>
            <a:r>
              <a:rPr lang="en-US" sz="2000" dirty="0" smtClean="0"/>
              <a:t>4. Cost-to-duplicate approach</a:t>
            </a:r>
            <a:br>
              <a:rPr lang="en-US" sz="2000" dirty="0" smtClean="0"/>
            </a:br>
            <a:r>
              <a:rPr lang="en-US" sz="2000" dirty="0" smtClean="0"/>
              <a:t/>
            </a:r>
            <a:br>
              <a:rPr lang="en-US" sz="2000" dirty="0" smtClean="0"/>
            </a:br>
            <a:endParaRPr lang="en-US" sz="2000"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Investors who use this method aren't typically willing to invest more than market value or at a higher valuation. This method doesn't consider the company's future potential sales and growth or intangible assets, such as brand value, goodwill and intellectual property. Consider combining it with other qualitative methods for optimal results in startup valuation.</a:t>
            </a:r>
          </a:p>
          <a:p>
            <a:r>
              <a:rPr lang="en-US" dirty="0" smtClean="0"/>
              <a:t/>
            </a:r>
            <a:br>
              <a:rPr lang="en-US" dirty="0" smtClean="0"/>
            </a:br>
            <a:endParaRPr lang="en-US" dirty="0"/>
          </a:p>
        </p:txBody>
      </p:sp>
      <p:sp>
        <p:nvSpPr>
          <p:cNvPr id="2" name="Title 1"/>
          <p:cNvSpPr>
            <a:spLocks noGrp="1"/>
          </p:cNvSpPr>
          <p:nvPr>
            <p:ph type="title"/>
          </p:nvPr>
        </p:nvSpPr>
        <p:spPr/>
        <p:txBody>
          <a:bodyPr>
            <a:normAutofit fontScale="90000"/>
          </a:bodyPr>
          <a:lstStyle/>
          <a:p>
            <a:r>
              <a:rPr lang="en-US" sz="2000" dirty="0" smtClean="0"/>
              <a:t>4. Cost-to-duplicate approach</a:t>
            </a:r>
            <a:br>
              <a:rPr lang="en-US" sz="2000" dirty="0" smtClean="0"/>
            </a:br>
            <a:r>
              <a:rPr lang="en-US" sz="2000" dirty="0" smtClean="0"/>
              <a:t/>
            </a:r>
            <a:br>
              <a:rPr lang="en-US" sz="2000" dirty="0" smtClean="0"/>
            </a:br>
            <a:endParaRPr lang="en-US" sz="2000"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This method relies on market analysis to predict the company's future growth and how that may affect its overall profits. It's an intrinsic value approach where you project a company's cash flow into the future and discount it back at the weighted average cost of capital. This method calculates what the startup could make using an estimate of the investment return rate, so you can forecast value based on different scenarios to know the company's potential.</a:t>
            </a:r>
          </a:p>
          <a:p>
            <a:r>
              <a:rPr lang="en-US" dirty="0" smtClean="0"/>
              <a:t/>
            </a:r>
            <a:br>
              <a:rPr lang="en-US" dirty="0" smtClean="0"/>
            </a:br>
            <a:endParaRPr lang="en-US" dirty="0"/>
          </a:p>
        </p:txBody>
      </p:sp>
      <p:sp>
        <p:nvSpPr>
          <p:cNvPr id="2" name="Title 1"/>
          <p:cNvSpPr>
            <a:spLocks noGrp="1"/>
          </p:cNvSpPr>
          <p:nvPr>
            <p:ph type="title"/>
          </p:nvPr>
        </p:nvSpPr>
        <p:spPr/>
        <p:txBody>
          <a:bodyPr>
            <a:normAutofit fontScale="90000"/>
          </a:bodyPr>
          <a:lstStyle/>
          <a:p>
            <a:r>
              <a:rPr lang="en-US" sz="2000" dirty="0" smtClean="0"/>
              <a:t>5. Discounted cash flow method</a:t>
            </a:r>
            <a:br>
              <a:rPr lang="en-US" sz="2000" dirty="0" smtClean="0"/>
            </a:br>
            <a:r>
              <a:rPr lang="en-US" sz="2000" dirty="0" smtClean="0"/>
              <a:t/>
            </a:r>
            <a:br>
              <a:rPr lang="en-US" sz="2000" dirty="0" smtClean="0"/>
            </a:br>
            <a:endParaRPr lang="en-US" sz="2000"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The First Chicago method creates a prediction for the business with different outcomes using elements of a discounted cash flow method and multiples-based valuation. The valuation includes determining the business' potential in a best, normal and worst-case scenario. You first calculate the valuation using either the multiples-based valuation or the discounted cash flow method.</a:t>
            </a:r>
          </a:p>
          <a:p>
            <a:r>
              <a:rPr lang="en-US" dirty="0" smtClean="0"/>
              <a:t/>
            </a:r>
            <a:br>
              <a:rPr lang="en-US" dirty="0" smtClean="0"/>
            </a:br>
            <a:endParaRPr lang="en-US" dirty="0"/>
          </a:p>
        </p:txBody>
      </p:sp>
      <p:sp>
        <p:nvSpPr>
          <p:cNvPr id="2" name="Title 1"/>
          <p:cNvSpPr>
            <a:spLocks noGrp="1"/>
          </p:cNvSpPr>
          <p:nvPr>
            <p:ph type="title"/>
          </p:nvPr>
        </p:nvSpPr>
        <p:spPr/>
        <p:txBody>
          <a:bodyPr>
            <a:normAutofit fontScale="90000"/>
          </a:bodyPr>
          <a:lstStyle/>
          <a:p>
            <a:r>
              <a:rPr lang="en-US" sz="2000" dirty="0" smtClean="0"/>
              <a:t>6. First Chicago method</a:t>
            </a:r>
            <a:br>
              <a:rPr lang="en-US" sz="2000" dirty="0" smtClean="0"/>
            </a:br>
            <a:r>
              <a:rPr lang="en-US" sz="2000" dirty="0" smtClean="0"/>
              <a:t/>
            </a:r>
            <a:br>
              <a:rPr lang="en-US" sz="2000" dirty="0" smtClean="0"/>
            </a:br>
            <a:endParaRPr lang="en-US" sz="2000"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To get a </a:t>
            </a:r>
            <a:r>
              <a:rPr lang="en-US" dirty="0" smtClean="0">
                <a:hlinkClick r:id="rId2"/>
              </a:rPr>
              <a:t>weighted average</a:t>
            </a:r>
            <a:r>
              <a:rPr lang="en-US" dirty="0" smtClean="0"/>
              <a:t> valuation that combines the three scenarios, you combine them and estimate the likelihood of each scenario occurring, then multiply the probabilities by each scenario's value and get the sum. This method may show an investor the possibilities for a company's growth.</a:t>
            </a:r>
          </a:p>
          <a:p>
            <a:r>
              <a:rPr lang="en-US" dirty="0" smtClean="0"/>
              <a:t/>
            </a:r>
            <a:br>
              <a:rPr lang="en-US" dirty="0" smtClean="0"/>
            </a:br>
            <a:endParaRPr lang="en-US" dirty="0"/>
          </a:p>
        </p:txBody>
      </p:sp>
      <p:sp>
        <p:nvSpPr>
          <p:cNvPr id="2" name="Title 1"/>
          <p:cNvSpPr>
            <a:spLocks noGrp="1"/>
          </p:cNvSpPr>
          <p:nvPr>
            <p:ph type="title"/>
          </p:nvPr>
        </p:nvSpPr>
        <p:spPr/>
        <p:txBody>
          <a:bodyPr>
            <a:normAutofit fontScale="90000"/>
          </a:bodyPr>
          <a:lstStyle/>
          <a:p>
            <a:r>
              <a:rPr lang="en-US" sz="2000" dirty="0" smtClean="0"/>
              <a:t>6. First Chicago method</a:t>
            </a:r>
            <a:br>
              <a:rPr lang="en-US" sz="2000" dirty="0" smtClean="0"/>
            </a:br>
            <a:r>
              <a:rPr lang="en-US" sz="2000" dirty="0" smtClean="0"/>
              <a:t/>
            </a:r>
            <a:br>
              <a:rPr lang="en-US" sz="2000" dirty="0" smtClean="0"/>
            </a:b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elcome Languages Images – Browse 10,901 Stock Photos, Vectors, and Video |  Adobe Stock"/>
          <p:cNvPicPr>
            <a:picLocks noChangeAspect="1" noChangeArrowheads="1"/>
          </p:cNvPicPr>
          <p:nvPr/>
        </p:nvPicPr>
        <p:blipFill>
          <a:blip r:embed="rId2"/>
          <a:srcRect/>
          <a:stretch>
            <a:fillRect/>
          </a:stretch>
        </p:blipFill>
        <p:spPr bwMode="auto">
          <a:xfrm>
            <a:off x="145009" y="1828800"/>
            <a:ext cx="8998991" cy="29718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pPr algn="ctr"/>
            <a:r>
              <a:rPr lang="en-US" dirty="0" smtClean="0"/>
              <a:t>WHATS IS STARTUP ??????</a:t>
            </a:r>
          </a:p>
          <a:p>
            <a:pPr algn="ctr"/>
            <a:r>
              <a:rPr lang="en-US" dirty="0" smtClean="0"/>
              <a:t>????</a:t>
            </a:r>
          </a:p>
          <a:p>
            <a:pPr algn="ctr"/>
            <a:endParaRPr lang="en-US" dirty="0" smtClean="0"/>
          </a:p>
          <a:p>
            <a:endParaRPr lang="en-US" dirty="0"/>
          </a:p>
        </p:txBody>
      </p:sp>
      <p:sp>
        <p:nvSpPr>
          <p:cNvPr id="2" name="Title 1"/>
          <p:cNvSpPr>
            <a:spLocks noGrp="1"/>
          </p:cNvSpPr>
          <p:nvPr>
            <p:ph type="title"/>
          </p:nvPr>
        </p:nvSpPr>
        <p:spPr/>
        <p:txBody>
          <a:bodyPr/>
          <a:lstStyle/>
          <a:p>
            <a:r>
              <a:rPr lang="en-US" dirty="0" smtClean="0"/>
              <a:t>START -UP</a:t>
            </a:r>
            <a:endParaRPr lang="en-US" dirty="0"/>
          </a:p>
        </p:txBody>
      </p:sp>
    </p:spTree>
    <p:extLst>
      <p:ext uri="{BB962C8B-B14F-4D97-AF65-F5344CB8AC3E}">
        <p14:creationId xmlns="" xmlns:p14="http://schemas.microsoft.com/office/powerpoint/2010/main" val="265471481"/>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This valuation method uses a return on investment estimate that investors might expect in the future. These projections may include growth projections, cost and expenses projections or sales projections. For example, you could value the startup based on growth over the next five, 10 or 20 years and provide an estimate that investors could expect to earn over time.</a:t>
            </a:r>
          </a:p>
          <a:p>
            <a:r>
              <a:rPr lang="en-US" dirty="0" smtClean="0"/>
              <a:t/>
            </a:r>
            <a:br>
              <a:rPr lang="en-US" dirty="0" smtClean="0"/>
            </a:br>
            <a:endParaRPr lang="en-US" dirty="0"/>
          </a:p>
        </p:txBody>
      </p:sp>
      <p:sp>
        <p:nvSpPr>
          <p:cNvPr id="2" name="Title 1"/>
          <p:cNvSpPr>
            <a:spLocks noGrp="1"/>
          </p:cNvSpPr>
          <p:nvPr>
            <p:ph type="title"/>
          </p:nvPr>
        </p:nvSpPr>
        <p:spPr/>
        <p:txBody>
          <a:bodyPr>
            <a:normAutofit fontScale="90000"/>
          </a:bodyPr>
          <a:lstStyle/>
          <a:p>
            <a:r>
              <a:rPr lang="en-US" sz="2000" dirty="0" smtClean="0"/>
              <a:t>7. Future valuation multiple method</a:t>
            </a:r>
            <a:br>
              <a:rPr lang="en-US" sz="2000" dirty="0" smtClean="0"/>
            </a:br>
            <a:r>
              <a:rPr lang="en-US" sz="2000" dirty="0" smtClean="0"/>
              <a:t/>
            </a:r>
            <a:br>
              <a:rPr lang="en-US" sz="2000" dirty="0" smtClean="0"/>
            </a:br>
            <a:endParaRPr lang="en-US" sz="2000"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The risk factor summation method allows you to see the probability of success for a startup. It uses 12 factors that can affect the return on investment, which include management, technology, manufacturing, political and competition risks. Under this method, you calculate an initial estimated value using other methods, such as the </a:t>
            </a:r>
            <a:r>
              <a:rPr lang="en-US" dirty="0" err="1" smtClean="0"/>
              <a:t>Berkus</a:t>
            </a:r>
            <a:r>
              <a:rPr lang="en-US" dirty="0" smtClean="0"/>
              <a:t> or the scorecard valuation method.</a:t>
            </a:r>
          </a:p>
          <a:p>
            <a:r>
              <a:rPr lang="en-US" dirty="0" smtClean="0"/>
              <a:t/>
            </a:r>
            <a:br>
              <a:rPr lang="en-US" dirty="0" smtClean="0"/>
            </a:br>
            <a:endParaRPr lang="en-US" dirty="0"/>
          </a:p>
        </p:txBody>
      </p:sp>
      <p:sp>
        <p:nvSpPr>
          <p:cNvPr id="2" name="Title 1"/>
          <p:cNvSpPr>
            <a:spLocks noGrp="1"/>
          </p:cNvSpPr>
          <p:nvPr>
            <p:ph type="title"/>
          </p:nvPr>
        </p:nvSpPr>
        <p:spPr/>
        <p:txBody>
          <a:bodyPr>
            <a:normAutofit fontScale="90000"/>
          </a:bodyPr>
          <a:lstStyle/>
          <a:p>
            <a:r>
              <a:rPr lang="en-US" sz="2000" dirty="0" smtClean="0"/>
              <a:t>8. Risk factor method</a:t>
            </a:r>
            <a:br>
              <a:rPr lang="en-US" sz="2000" dirty="0" smtClean="0"/>
            </a:br>
            <a:r>
              <a:rPr lang="en-US" sz="2000" dirty="0" smtClean="0"/>
              <a:t/>
            </a:r>
            <a:br>
              <a:rPr lang="en-US" sz="2000" dirty="0" smtClean="0"/>
            </a:br>
            <a:endParaRPr lang="en-US" sz="2000"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To determine the final value of the startup, you then take the initial estimated value and subtract or add different risk values. Summing the risk factors depends on how many risks are present in a particular category and their effect.</a:t>
            </a:r>
            <a:br>
              <a:rPr lang="en-US" dirty="0" smtClean="0"/>
            </a:br>
            <a:endParaRPr lang="en-US" dirty="0"/>
          </a:p>
        </p:txBody>
      </p:sp>
      <p:sp>
        <p:nvSpPr>
          <p:cNvPr id="2" name="Title 1"/>
          <p:cNvSpPr>
            <a:spLocks noGrp="1"/>
          </p:cNvSpPr>
          <p:nvPr>
            <p:ph type="title"/>
          </p:nvPr>
        </p:nvSpPr>
        <p:spPr/>
        <p:txBody>
          <a:bodyPr>
            <a:normAutofit fontScale="90000"/>
          </a:bodyPr>
          <a:lstStyle/>
          <a:p>
            <a:r>
              <a:rPr lang="en-US" sz="2000" dirty="0" smtClean="0"/>
              <a:t>8. Risk factor method</a:t>
            </a:r>
            <a:br>
              <a:rPr lang="en-US" sz="2000" dirty="0" smtClean="0"/>
            </a:br>
            <a:r>
              <a:rPr lang="en-US" sz="2000" dirty="0" smtClean="0"/>
              <a:t/>
            </a:r>
            <a:br>
              <a:rPr lang="en-US" sz="2000" dirty="0" smtClean="0"/>
            </a:br>
            <a:endParaRPr lang="en-US" sz="2000" dirty="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The scorecard valuation method is an innovative way to look at a startup's value, where you compare it with other startups in the same field or region and weigh different aspects of its worth. Categories you may use include the strength of the management team or marketing efforts. Each category receives a comparison percentage that can be below, at or above 100%. For example, if a company has recently hired the management team and it's still gaining experience, it may receive a 100% for being on par.</a:t>
            </a:r>
          </a:p>
          <a:p>
            <a:r>
              <a:rPr lang="en-US" dirty="0" smtClean="0"/>
              <a:t/>
            </a:r>
            <a:br>
              <a:rPr lang="en-US" dirty="0" smtClean="0"/>
            </a:br>
            <a:endParaRPr lang="en-US" dirty="0"/>
          </a:p>
        </p:txBody>
      </p:sp>
      <p:sp>
        <p:nvSpPr>
          <p:cNvPr id="2" name="Title 1"/>
          <p:cNvSpPr>
            <a:spLocks noGrp="1"/>
          </p:cNvSpPr>
          <p:nvPr>
            <p:ph type="title"/>
          </p:nvPr>
        </p:nvSpPr>
        <p:spPr/>
        <p:txBody>
          <a:bodyPr>
            <a:normAutofit fontScale="90000"/>
          </a:bodyPr>
          <a:lstStyle/>
          <a:p>
            <a:r>
              <a:rPr lang="en-US" sz="2000" dirty="0" smtClean="0"/>
              <a:t>9. Scorecard valuation method</a:t>
            </a:r>
            <a:br>
              <a:rPr lang="en-US" sz="2000" dirty="0" smtClean="0"/>
            </a:br>
            <a:r>
              <a:rPr lang="en-US" sz="2000" dirty="0" smtClean="0"/>
              <a:t/>
            </a:r>
            <a:br>
              <a:rPr lang="en-US" sz="2000" dirty="0" smtClean="0"/>
            </a:br>
            <a:endParaRPr lang="en-US" sz="2000" dirty="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The </a:t>
            </a:r>
            <a:r>
              <a:rPr lang="en-US" dirty="0" smtClean="0">
                <a:hlinkClick r:id="rId2"/>
              </a:rPr>
              <a:t>valuation by multiples</a:t>
            </a:r>
            <a:r>
              <a:rPr lang="en-US" dirty="0" smtClean="0"/>
              <a:t> method uses a startup company's earnings to help create value. A multiple is a ratio you get when you divide an asset's estimated or market value by a specific item on the financial statement. Using the multiples method, you consider similar acquisitions using the same financial metrics and determine a base multiple for comparison.</a:t>
            </a:r>
          </a:p>
          <a:p>
            <a:r>
              <a:rPr lang="en-US" dirty="0" smtClean="0"/>
              <a:t/>
            </a:r>
            <a:br>
              <a:rPr lang="en-US" dirty="0" smtClean="0"/>
            </a:br>
            <a:endParaRPr lang="en-US" dirty="0"/>
          </a:p>
        </p:txBody>
      </p:sp>
      <p:sp>
        <p:nvSpPr>
          <p:cNvPr id="2" name="Title 1"/>
          <p:cNvSpPr>
            <a:spLocks noGrp="1"/>
          </p:cNvSpPr>
          <p:nvPr>
            <p:ph type="title"/>
          </p:nvPr>
        </p:nvSpPr>
        <p:spPr/>
        <p:txBody>
          <a:bodyPr>
            <a:normAutofit fontScale="90000"/>
          </a:bodyPr>
          <a:lstStyle/>
          <a:p>
            <a:r>
              <a:rPr lang="en-US" sz="2000" dirty="0" smtClean="0"/>
              <a:t>10. Valuation by multiples method</a:t>
            </a:r>
            <a:br>
              <a:rPr lang="en-US" sz="2000" dirty="0" smtClean="0"/>
            </a:br>
            <a:r>
              <a:rPr lang="en-US" sz="2000" dirty="0" smtClean="0"/>
              <a:t/>
            </a:r>
            <a:br>
              <a:rPr lang="en-US" sz="2000" dirty="0" smtClean="0"/>
            </a:br>
            <a:endParaRPr lang="en-US" sz="2000"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Using the current earnings before any taxes, interest, depreciation and amortization (EBITDA), investors can determine the value based on the current status of the business. An investor may estimate that the company is worth five times the total EBITDA. You can also use the price-to-earnings ratio or other multipliers.</a:t>
            </a:r>
          </a:p>
          <a:p>
            <a:r>
              <a:rPr lang="en-US" dirty="0" smtClean="0"/>
              <a:t/>
            </a:r>
            <a:br>
              <a:rPr lang="en-US" dirty="0" smtClean="0"/>
            </a:br>
            <a:endParaRPr lang="en-US" dirty="0"/>
          </a:p>
        </p:txBody>
      </p:sp>
      <p:sp>
        <p:nvSpPr>
          <p:cNvPr id="2" name="Title 1"/>
          <p:cNvSpPr>
            <a:spLocks noGrp="1"/>
          </p:cNvSpPr>
          <p:nvPr>
            <p:ph type="title"/>
          </p:nvPr>
        </p:nvSpPr>
        <p:spPr/>
        <p:txBody>
          <a:bodyPr>
            <a:normAutofit fontScale="90000"/>
          </a:bodyPr>
          <a:lstStyle/>
          <a:p>
            <a:r>
              <a:rPr lang="en-US" sz="2000" dirty="0" smtClean="0"/>
              <a:t>10. Valuation by multiples method</a:t>
            </a:r>
            <a:br>
              <a:rPr lang="en-US" sz="2000" dirty="0" smtClean="0"/>
            </a:br>
            <a:r>
              <a:rPr lang="en-US" sz="2000" dirty="0" smtClean="0"/>
              <a:t/>
            </a:r>
            <a:br>
              <a:rPr lang="en-US" sz="2000" dirty="0" smtClean="0"/>
            </a:br>
            <a:endParaRPr lang="en-US" sz="2000" dirty="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While many established corporations are valued based on earnings, the value of startups often has to be determined </a:t>
            </a:r>
            <a:r>
              <a:rPr lang="en-US" b="1" dirty="0" smtClean="0"/>
              <a:t>based on revenue multiples</a:t>
            </a:r>
            <a:r>
              <a:rPr lang="en-US" dirty="0" smtClean="0"/>
              <a:t>. The market multiple approach arguably delivers value estimates that come closest to what investors are willing to pay.</a:t>
            </a:r>
          </a:p>
          <a:p>
            <a:r>
              <a:rPr lang="en-US" dirty="0" smtClean="0"/>
              <a:t/>
            </a:r>
            <a:br>
              <a:rPr lang="en-US" dirty="0" smtClean="0"/>
            </a:br>
            <a:endParaRPr lang="en-US" dirty="0"/>
          </a:p>
        </p:txBody>
      </p:sp>
      <p:sp>
        <p:nvSpPr>
          <p:cNvPr id="2" name="Title 1"/>
          <p:cNvSpPr>
            <a:spLocks noGrp="1"/>
          </p:cNvSpPr>
          <p:nvPr>
            <p:ph type="title"/>
          </p:nvPr>
        </p:nvSpPr>
        <p:spPr/>
        <p:txBody>
          <a:bodyPr>
            <a:normAutofit fontScale="90000"/>
          </a:bodyPr>
          <a:lstStyle/>
          <a:p>
            <a:r>
              <a:rPr lang="en-US" sz="2000" b="0" dirty="0" smtClean="0"/>
              <a:t>How are valuations calculated for startups?</a:t>
            </a:r>
            <a:br>
              <a:rPr lang="en-US" sz="2000" b="0" dirty="0" smtClean="0"/>
            </a:br>
            <a:r>
              <a:rPr lang="en-US" sz="2000" dirty="0" smtClean="0"/>
              <a:t/>
            </a:r>
            <a:br>
              <a:rPr lang="en-US" sz="2000" dirty="0" smtClean="0"/>
            </a:br>
            <a:endParaRPr lang="en-US" sz="2000" dirty="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 (4).jpg"/>
          <p:cNvPicPr>
            <a:picLocks noGrp="1" noChangeAspect="1"/>
          </p:cNvPicPr>
          <p:nvPr>
            <p:ph idx="1"/>
          </p:nvPr>
        </p:nvPicPr>
        <p:blipFill>
          <a:blip r:embed="rId2"/>
          <a:stretch>
            <a:fillRect/>
          </a:stretch>
        </p:blipFill>
        <p:spPr>
          <a:xfrm>
            <a:off x="3143250" y="2944019"/>
            <a:ext cx="2857500" cy="1600200"/>
          </a:xfrm>
        </p:spPr>
      </p:pic>
      <p:sp>
        <p:nvSpPr>
          <p:cNvPr id="2" name="Title 1"/>
          <p:cNvSpPr>
            <a:spLocks noGrp="1"/>
          </p:cNvSpPr>
          <p:nvPr>
            <p:ph type="title"/>
          </p:nvPr>
        </p:nvSpPr>
        <p:spPr/>
        <p:txBody>
          <a:bodyPr/>
          <a:lstStyle/>
          <a:p>
            <a:r>
              <a:rPr lang="en-US" dirty="0" smtClean="0"/>
              <a:t>Failed start up</a:t>
            </a:r>
            <a:endParaRPr lang="en-US"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start has to be there for start up</a:t>
            </a:r>
            <a:endParaRPr lang="en-US" dirty="0"/>
          </a:p>
        </p:txBody>
      </p:sp>
      <p:sp>
        <p:nvSpPr>
          <p:cNvPr id="2" name="Title 1"/>
          <p:cNvSpPr>
            <a:spLocks noGrp="1"/>
          </p:cNvSpPr>
          <p:nvPr>
            <p:ph type="title"/>
          </p:nvPr>
        </p:nvSpPr>
        <p:spPr/>
        <p:txBody>
          <a:bodyPr/>
          <a:lstStyle/>
          <a:p>
            <a:r>
              <a:rPr lang="en-US" dirty="0" smtClean="0"/>
              <a:t>Thanks </a:t>
            </a:r>
            <a:endParaRPr lang="en-US"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hank You In Different Languages Images – Browse 2,051 Stock Photos,  Vectors, and Video | Adobe Stock"/>
          <p:cNvPicPr>
            <a:picLocks noChangeAspect="1" noChangeArrowheads="1"/>
          </p:cNvPicPr>
          <p:nvPr/>
        </p:nvPicPr>
        <p:blipFill>
          <a:blip r:embed="rId2"/>
          <a:srcRect/>
          <a:stretch>
            <a:fillRect/>
          </a:stretch>
        </p:blipFill>
        <p:spPr bwMode="auto">
          <a:xfrm>
            <a:off x="838200" y="1103586"/>
            <a:ext cx="7772400" cy="509226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 startup defined as </a:t>
            </a:r>
            <a:r>
              <a:rPr lang="en-US" b="1" dirty="0"/>
              <a:t>an entity that is headquartered in India, which was opened less than 10 years ago, and has an annual turnover less than ₹100 </a:t>
            </a:r>
            <a:r>
              <a:rPr lang="en-US" b="1" dirty="0" err="1"/>
              <a:t>crore</a:t>
            </a:r>
            <a:r>
              <a:rPr lang="en-US" b="1" dirty="0"/>
              <a:t> (US$13 million</a:t>
            </a:r>
            <a:r>
              <a:rPr lang="en-US" b="1" dirty="0" smtClean="0"/>
              <a:t>)</a:t>
            </a:r>
            <a:r>
              <a:rPr lang="en-US" dirty="0" smtClean="0"/>
              <a:t>.</a:t>
            </a:r>
          </a:p>
          <a:p>
            <a:r>
              <a:rPr lang="en-US" dirty="0"/>
              <a:t>Is </a:t>
            </a:r>
            <a:r>
              <a:rPr lang="en-US" b="1" dirty="0"/>
              <a:t>a private limited company or registered as a partnership firm or a limited liability partnership</a:t>
            </a:r>
            <a:r>
              <a:rPr lang="en-US" dirty="0"/>
              <a:t>.</a:t>
            </a:r>
          </a:p>
        </p:txBody>
      </p:sp>
      <p:sp>
        <p:nvSpPr>
          <p:cNvPr id="2" name="Title 1"/>
          <p:cNvSpPr>
            <a:spLocks noGrp="1"/>
          </p:cNvSpPr>
          <p:nvPr>
            <p:ph type="title"/>
          </p:nvPr>
        </p:nvSpPr>
        <p:spPr/>
        <p:txBody>
          <a:bodyPr>
            <a:normAutofit fontScale="90000"/>
          </a:bodyPr>
          <a:lstStyle/>
          <a:p>
            <a:r>
              <a:rPr lang="en-US" sz="2500" dirty="0" smtClean="0"/>
              <a:t>DEFINATION OF START UP AS PER GOVERNMENT OF INDIA.-</a:t>
            </a:r>
            <a:r>
              <a:rPr lang="en-US" sz="2800" dirty="0">
                <a:effectLst/>
              </a:rPr>
              <a:t> </a:t>
            </a:r>
            <a:r>
              <a:rPr lang="en-US" sz="2800" b="1" dirty="0">
                <a:effectLst/>
              </a:rPr>
              <a:t>Department for Promotion of Industry and Internal </a:t>
            </a:r>
            <a:r>
              <a:rPr lang="en-US" sz="2800" b="1" dirty="0" smtClean="0">
                <a:effectLst/>
              </a:rPr>
              <a:t>Trade(DPIIT)</a:t>
            </a:r>
            <a:endParaRPr lang="en-US" sz="2500" dirty="0"/>
          </a:p>
        </p:txBody>
      </p:sp>
    </p:spTree>
    <p:extLst>
      <p:ext uri="{BB962C8B-B14F-4D97-AF65-F5344CB8AC3E}">
        <p14:creationId xmlns="" xmlns:p14="http://schemas.microsoft.com/office/powerpoint/2010/main" val="326780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80 IAC Tax exemption.</a:t>
            </a:r>
          </a:p>
          <a:p>
            <a:r>
              <a:rPr lang="en-US" dirty="0"/>
              <a:t>Tax Exemption under Section 56 of the Income Tax Act (Angel Tax</a:t>
            </a:r>
            <a:r>
              <a:rPr lang="en-US" dirty="0" smtClean="0"/>
              <a:t>)</a:t>
            </a:r>
          </a:p>
          <a:p>
            <a:endParaRPr lang="en-US" dirty="0"/>
          </a:p>
          <a:p>
            <a:r>
              <a:rPr lang="en-US" dirty="0" smtClean="0"/>
              <a:t>Self-certification and no for three years.</a:t>
            </a:r>
          </a:p>
          <a:p>
            <a:r>
              <a:rPr lang="en-US" dirty="0" smtClean="0"/>
              <a:t>Concession </a:t>
            </a:r>
            <a:r>
              <a:rPr lang="en-US" dirty="0"/>
              <a:t>in Trademark filings fees.</a:t>
            </a:r>
          </a:p>
          <a:p>
            <a:r>
              <a:rPr lang="en-US" dirty="0"/>
              <a:t>Preference in Government tenders.</a:t>
            </a:r>
          </a:p>
          <a:p>
            <a:r>
              <a:rPr lang="en-US" dirty="0"/>
              <a:t>Funding Support by government.</a:t>
            </a:r>
          </a:p>
          <a:p>
            <a:r>
              <a:rPr lang="en-US" dirty="0"/>
              <a:t/>
            </a:r>
            <a:br>
              <a:rPr lang="en-US" dirty="0"/>
            </a:br>
            <a:endParaRPr lang="en-US" dirty="0"/>
          </a:p>
        </p:txBody>
      </p:sp>
      <p:sp>
        <p:nvSpPr>
          <p:cNvPr id="2" name="Title 1"/>
          <p:cNvSpPr>
            <a:spLocks noGrp="1"/>
          </p:cNvSpPr>
          <p:nvPr>
            <p:ph type="title"/>
          </p:nvPr>
        </p:nvSpPr>
        <p:spPr/>
        <p:txBody>
          <a:bodyPr>
            <a:normAutofit fontScale="90000"/>
          </a:bodyPr>
          <a:lstStyle/>
          <a:p>
            <a:r>
              <a:rPr lang="en-US" b="1" dirty="0" smtClean="0">
                <a:effectLst/>
              </a:rPr>
              <a:t/>
            </a:r>
            <a:br>
              <a:rPr lang="en-US" b="1" dirty="0" smtClean="0">
                <a:effectLst/>
              </a:rPr>
            </a:br>
            <a:r>
              <a:rPr lang="en-US" sz="2800" b="1" dirty="0" smtClean="0"/>
              <a:t>Benefits </a:t>
            </a:r>
            <a:r>
              <a:rPr lang="en-US" sz="2800" b="1" dirty="0"/>
              <a:t>of DPIIT Recognition</a:t>
            </a:r>
            <a:r>
              <a:rPr lang="en-US" dirty="0"/>
              <a:t/>
            </a:r>
            <a:br>
              <a:rPr lang="en-US" dirty="0"/>
            </a:br>
            <a:r>
              <a:rPr lang="en-US" dirty="0">
                <a:effectLst/>
              </a:rPr>
              <a:t/>
            </a:r>
            <a:br>
              <a:rPr lang="en-US" dirty="0">
                <a:effectLst/>
              </a:rPr>
            </a:br>
            <a:endParaRPr lang="en-US" dirty="0"/>
          </a:p>
        </p:txBody>
      </p:sp>
    </p:spTree>
    <p:extLst>
      <p:ext uri="{BB962C8B-B14F-4D97-AF65-F5344CB8AC3E}">
        <p14:creationId xmlns="" xmlns:p14="http://schemas.microsoft.com/office/powerpoint/2010/main" val="1467672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ownload (9).jpg"/>
          <p:cNvPicPr>
            <a:picLocks noGrp="1" noChangeAspect="1"/>
          </p:cNvPicPr>
          <p:nvPr>
            <p:ph idx="1"/>
          </p:nvPr>
        </p:nvPicPr>
        <p:blipFill>
          <a:blip r:embed="rId2"/>
          <a:stretch>
            <a:fillRect/>
          </a:stretch>
        </p:blipFill>
        <p:spPr>
          <a:xfrm>
            <a:off x="914401" y="1981200"/>
            <a:ext cx="6019800" cy="3962400"/>
          </a:xfrm>
        </p:spPr>
      </p:pic>
      <p:sp>
        <p:nvSpPr>
          <p:cNvPr id="2" name="Title 1"/>
          <p:cNvSpPr>
            <a:spLocks noGrp="1"/>
          </p:cNvSpPr>
          <p:nvPr>
            <p:ph type="title"/>
          </p:nvPr>
        </p:nvSpPr>
        <p:spPr/>
        <p:txBody>
          <a:bodyPr/>
          <a:lstStyle/>
          <a:p>
            <a:r>
              <a:rPr lang="en-US" dirty="0" smtClean="0"/>
              <a:t>Start - up</a:t>
            </a:r>
            <a:endParaRPr lang="en-US" dirty="0"/>
          </a:p>
        </p:txBody>
      </p:sp>
    </p:spTree>
    <p:extLst>
      <p:ext uri="{BB962C8B-B14F-4D97-AF65-F5344CB8AC3E}">
        <p14:creationId xmlns="" xmlns:p14="http://schemas.microsoft.com/office/powerpoint/2010/main" val="2379251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Mostly Start-ups are started by engineers or others who are often more qualified as compared to those entrepreneurs who start MSMEs</a:t>
            </a:r>
            <a:r>
              <a:rPr lang="en-US" dirty="0" smtClean="0"/>
              <a:t>. Those who establish Start-ups are called Founders or Co-Founders whereas those who set up small or medium enterprises are called Promoters</a:t>
            </a:r>
            <a:endParaRPr lang="en-US" dirty="0"/>
          </a:p>
        </p:txBody>
      </p:sp>
      <p:sp>
        <p:nvSpPr>
          <p:cNvPr id="2" name="Title 1"/>
          <p:cNvSpPr>
            <a:spLocks noGrp="1"/>
          </p:cNvSpPr>
          <p:nvPr>
            <p:ph type="title"/>
          </p:nvPr>
        </p:nvSpPr>
        <p:spPr/>
        <p:txBody>
          <a:bodyPr>
            <a:normAutofit fontScale="90000"/>
          </a:bodyPr>
          <a:lstStyle/>
          <a:p>
            <a:r>
              <a:rPr lang="en-US" dirty="0" smtClean="0"/>
              <a:t>What is the difference between startup and MSME?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Particulars	turnover	investment</a:t>
            </a:r>
          </a:p>
          <a:p>
            <a:r>
              <a:rPr lang="en-US" dirty="0" smtClean="0"/>
              <a:t>micro		5 </a:t>
            </a:r>
            <a:r>
              <a:rPr lang="en-US" dirty="0" err="1" smtClean="0"/>
              <a:t>cr</a:t>
            </a:r>
            <a:r>
              <a:rPr lang="en-US" dirty="0" smtClean="0"/>
              <a:t>		         1 </a:t>
            </a:r>
            <a:r>
              <a:rPr lang="en-US" dirty="0" err="1" smtClean="0"/>
              <a:t>cr</a:t>
            </a:r>
            <a:endParaRPr lang="en-US" dirty="0" smtClean="0"/>
          </a:p>
          <a:p>
            <a:r>
              <a:rPr lang="en-US" dirty="0" smtClean="0"/>
              <a:t>Small	           50 </a:t>
            </a:r>
            <a:r>
              <a:rPr lang="en-US" dirty="0" err="1" smtClean="0"/>
              <a:t>cr</a:t>
            </a:r>
            <a:r>
              <a:rPr lang="en-US" dirty="0" smtClean="0"/>
              <a:t>                     10 </a:t>
            </a:r>
            <a:r>
              <a:rPr lang="en-US" dirty="0" err="1" smtClean="0"/>
              <a:t>cr</a:t>
            </a:r>
            <a:endParaRPr lang="en-US" dirty="0" smtClean="0"/>
          </a:p>
          <a:p>
            <a:r>
              <a:rPr lang="en-US" dirty="0" err="1" smtClean="0"/>
              <a:t>Meduim</a:t>
            </a:r>
            <a:r>
              <a:rPr lang="en-US" dirty="0" smtClean="0"/>
              <a:t>               250 </a:t>
            </a:r>
            <a:r>
              <a:rPr lang="en-US" dirty="0" err="1" smtClean="0"/>
              <a:t>cr</a:t>
            </a:r>
            <a:r>
              <a:rPr lang="en-US" dirty="0" smtClean="0"/>
              <a:t>                   50 </a:t>
            </a:r>
            <a:r>
              <a:rPr lang="en-US" dirty="0" err="1" smtClean="0"/>
              <a:t>cr</a:t>
            </a:r>
            <a:r>
              <a:rPr lang="en-US" dirty="0" smtClean="0"/>
              <a:t>  </a:t>
            </a:r>
            <a:endParaRPr lang="en-US" dirty="0"/>
          </a:p>
        </p:txBody>
      </p:sp>
      <p:sp>
        <p:nvSpPr>
          <p:cNvPr id="2" name="Title 1"/>
          <p:cNvSpPr>
            <a:spLocks noGrp="1"/>
          </p:cNvSpPr>
          <p:nvPr>
            <p:ph type="title"/>
          </p:nvPr>
        </p:nvSpPr>
        <p:spPr/>
        <p:txBody>
          <a:bodyPr/>
          <a:lstStyle/>
          <a:p>
            <a:r>
              <a:rPr lang="en-US" dirty="0" err="1" smtClean="0"/>
              <a:t>Defination</a:t>
            </a:r>
            <a:r>
              <a:rPr lang="en-US" dirty="0" smtClean="0"/>
              <a:t> of </a:t>
            </a:r>
            <a:r>
              <a:rPr lang="en-US" dirty="0" err="1" smtClean="0"/>
              <a:t>msme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General terms defines as  for start up means to start something.</a:t>
            </a:r>
          </a:p>
          <a:p>
            <a:r>
              <a:rPr lang="en-US" dirty="0" smtClean="0"/>
              <a:t>Start in terms of business activities or social activities.</a:t>
            </a:r>
          </a:p>
          <a:p>
            <a:r>
              <a:rPr lang="en-US" dirty="0" smtClean="0"/>
              <a:t>Start up means to start something online activities</a:t>
            </a:r>
          </a:p>
          <a:p>
            <a:r>
              <a:rPr lang="en-US" dirty="0" smtClean="0"/>
              <a:t>Start up means to earn big money .</a:t>
            </a:r>
          </a:p>
          <a:p>
            <a:endParaRPr lang="en-US" dirty="0"/>
          </a:p>
        </p:txBody>
      </p:sp>
      <p:sp>
        <p:nvSpPr>
          <p:cNvPr id="2" name="Title 1"/>
          <p:cNvSpPr>
            <a:spLocks noGrp="1"/>
          </p:cNvSpPr>
          <p:nvPr>
            <p:ph type="title"/>
          </p:nvPr>
        </p:nvSpPr>
        <p:spPr/>
        <p:txBody>
          <a:bodyPr/>
          <a:lstStyle/>
          <a:p>
            <a:r>
              <a:rPr lang="en-US" dirty="0" smtClean="0"/>
              <a:t>Start up.</a:t>
            </a:r>
            <a:endParaRPr lang="en-US" dirty="0"/>
          </a:p>
        </p:txBody>
      </p:sp>
    </p:spTree>
    <p:extLst>
      <p:ext uri="{BB962C8B-B14F-4D97-AF65-F5344CB8AC3E}">
        <p14:creationId xmlns="" xmlns:p14="http://schemas.microsoft.com/office/powerpoint/2010/main" val="34401726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0-startup-StartupTalky.jpg"/>
          <p:cNvPicPr>
            <a:picLocks noGrp="1" noChangeAspect="1"/>
          </p:cNvPicPr>
          <p:nvPr>
            <p:ph idx="1"/>
          </p:nvPr>
        </p:nvPicPr>
        <p:blipFill>
          <a:blip r:embed="rId2"/>
          <a:stretch>
            <a:fillRect/>
          </a:stretch>
        </p:blipFill>
        <p:spPr>
          <a:xfrm>
            <a:off x="548922" y="1481138"/>
            <a:ext cx="8046155" cy="4525962"/>
          </a:xfrm>
        </p:spPr>
      </p:pic>
      <p:sp>
        <p:nvSpPr>
          <p:cNvPr id="2" name="Title 1"/>
          <p:cNvSpPr>
            <a:spLocks noGrp="1"/>
          </p:cNvSpPr>
          <p:nvPr>
            <p:ph type="title"/>
          </p:nvPr>
        </p:nvSpPr>
        <p:spPr/>
        <p:txBody>
          <a:bodyPr/>
          <a:lstStyle/>
          <a:p>
            <a:r>
              <a:rPr lang="en-US" dirty="0" smtClean="0"/>
              <a:t>Start up.</a:t>
            </a:r>
            <a:endParaRPr lang="en-US" dirty="0"/>
          </a:p>
        </p:txBody>
      </p:sp>
    </p:spTree>
    <p:extLst>
      <p:ext uri="{BB962C8B-B14F-4D97-AF65-F5344CB8AC3E}">
        <p14:creationId xmlns="" xmlns:p14="http://schemas.microsoft.com/office/powerpoint/2010/main" val="1614846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p-10-countries-by-number-of-startups@2x.jpg"/>
          <p:cNvPicPr>
            <a:picLocks noGrp="1" noChangeAspect="1"/>
          </p:cNvPicPr>
          <p:nvPr>
            <p:ph idx="1"/>
          </p:nvPr>
        </p:nvPicPr>
        <p:blipFill>
          <a:blip r:embed="rId2" cstate="print"/>
          <a:stretch>
            <a:fillRect/>
          </a:stretch>
        </p:blipFill>
        <p:spPr>
          <a:xfrm>
            <a:off x="3013363" y="1549559"/>
            <a:ext cx="3117273" cy="4389120"/>
          </a:xfrm>
        </p:spPr>
      </p:pic>
      <p:sp>
        <p:nvSpPr>
          <p:cNvPr id="2" name="Title 1"/>
          <p:cNvSpPr>
            <a:spLocks noGrp="1"/>
          </p:cNvSpPr>
          <p:nvPr>
            <p:ph type="title"/>
          </p:nvPr>
        </p:nvSpPr>
        <p:spPr/>
        <p:txBody>
          <a:bodyPr/>
          <a:lstStyle/>
          <a:p>
            <a:r>
              <a:rPr lang="en-US" dirty="0" smtClean="0"/>
              <a:t>Start up – countries </a:t>
            </a:r>
            <a:endParaRPr lang="en-US" dirty="0"/>
          </a:p>
        </p:txBody>
      </p:sp>
    </p:spTree>
    <p:extLst>
      <p:ext uri="{BB962C8B-B14F-4D97-AF65-F5344CB8AC3E}">
        <p14:creationId xmlns="" xmlns:p14="http://schemas.microsoft.com/office/powerpoint/2010/main" val="6050142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icorn-report-gfx.png"/>
          <p:cNvPicPr>
            <a:picLocks noGrp="1" noChangeAspect="1"/>
          </p:cNvPicPr>
          <p:nvPr>
            <p:ph idx="1"/>
          </p:nvPr>
        </p:nvPicPr>
        <p:blipFill>
          <a:blip r:embed="rId2"/>
          <a:stretch>
            <a:fillRect/>
          </a:stretch>
        </p:blipFill>
        <p:spPr>
          <a:xfrm>
            <a:off x="2983943" y="1481138"/>
            <a:ext cx="3176114" cy="4525962"/>
          </a:xfrm>
        </p:spPr>
      </p:pic>
      <p:sp>
        <p:nvSpPr>
          <p:cNvPr id="2" name="Title 1"/>
          <p:cNvSpPr>
            <a:spLocks noGrp="1"/>
          </p:cNvSpPr>
          <p:nvPr>
            <p:ph type="title"/>
          </p:nvPr>
        </p:nvSpPr>
        <p:spPr/>
        <p:txBody>
          <a:bodyPr>
            <a:normAutofit/>
          </a:bodyPr>
          <a:lstStyle/>
          <a:p>
            <a:r>
              <a:rPr lang="en-US" dirty="0" smtClean="0"/>
              <a:t>Journey of start up in </a:t>
            </a:r>
            <a:r>
              <a:rPr lang="en-US" dirty="0" err="1" smtClean="0"/>
              <a:t>india</a:t>
            </a:r>
            <a:r>
              <a:rPr lang="en-US" dirty="0" smtClean="0"/>
              <a:t>.</a:t>
            </a:r>
            <a:endParaRPr lang="en-US" dirty="0"/>
          </a:p>
        </p:txBody>
      </p:sp>
    </p:spTree>
    <p:extLst>
      <p:ext uri="{BB962C8B-B14F-4D97-AF65-F5344CB8AC3E}">
        <p14:creationId xmlns="" xmlns:p14="http://schemas.microsoft.com/office/powerpoint/2010/main" val="2759430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M Modi marks January 16 as the National Startup Day - PGurus"/>
          <p:cNvPicPr>
            <a:picLocks noChangeAspect="1" noChangeArrowheads="1"/>
          </p:cNvPicPr>
          <p:nvPr/>
        </p:nvPicPr>
        <p:blipFill>
          <a:blip r:embed="rId2"/>
          <a:srcRect/>
          <a:stretch>
            <a:fillRect/>
          </a:stretch>
        </p:blipFill>
        <p:spPr bwMode="auto">
          <a:xfrm>
            <a:off x="993228" y="1691015"/>
            <a:ext cx="7162359" cy="349058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p-15.png"/>
          <p:cNvPicPr>
            <a:picLocks noGrp="1" noChangeAspect="1"/>
          </p:cNvPicPr>
          <p:nvPr>
            <p:ph idx="1"/>
          </p:nvPr>
        </p:nvPicPr>
        <p:blipFill>
          <a:blip r:embed="rId2"/>
          <a:stretch>
            <a:fillRect/>
          </a:stretch>
        </p:blipFill>
        <p:spPr>
          <a:xfrm>
            <a:off x="1578040" y="1481138"/>
            <a:ext cx="5987919" cy="4525962"/>
          </a:xfrm>
        </p:spPr>
      </p:pic>
      <p:sp>
        <p:nvSpPr>
          <p:cNvPr id="2" name="Title 1"/>
          <p:cNvSpPr>
            <a:spLocks noGrp="1"/>
          </p:cNvSpPr>
          <p:nvPr>
            <p:ph type="title"/>
          </p:nvPr>
        </p:nvSpPr>
        <p:spPr/>
        <p:txBody>
          <a:bodyPr/>
          <a:lstStyle/>
          <a:p>
            <a:r>
              <a:rPr lang="en-US" dirty="0" smtClean="0"/>
              <a:t>Start up - deals</a:t>
            </a:r>
            <a:endParaRPr lang="en-US" dirty="0"/>
          </a:p>
        </p:txBody>
      </p:sp>
    </p:spTree>
    <p:extLst>
      <p:ext uri="{BB962C8B-B14F-4D97-AF65-F5344CB8AC3E}">
        <p14:creationId xmlns="" xmlns:p14="http://schemas.microsoft.com/office/powerpoint/2010/main" val="25014158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icorn-list.png"/>
          <p:cNvPicPr>
            <a:picLocks noGrp="1" noChangeAspect="1"/>
          </p:cNvPicPr>
          <p:nvPr>
            <p:ph idx="1"/>
          </p:nvPr>
        </p:nvPicPr>
        <p:blipFill>
          <a:blip r:embed="rId2"/>
          <a:stretch>
            <a:fillRect/>
          </a:stretch>
        </p:blipFill>
        <p:spPr>
          <a:xfrm>
            <a:off x="2378750" y="1481138"/>
            <a:ext cx="4386499" cy="4525962"/>
          </a:xfrm>
        </p:spPr>
      </p:pic>
      <p:sp>
        <p:nvSpPr>
          <p:cNvPr id="2" name="Title 1"/>
          <p:cNvSpPr>
            <a:spLocks noGrp="1"/>
          </p:cNvSpPr>
          <p:nvPr>
            <p:ph type="title"/>
          </p:nvPr>
        </p:nvSpPr>
        <p:spPr/>
        <p:txBody>
          <a:bodyPr/>
          <a:lstStyle/>
          <a:p>
            <a:r>
              <a:rPr lang="en-US" dirty="0" smtClean="0"/>
              <a:t>Start up - unicorn</a:t>
            </a:r>
            <a:endParaRPr lang="en-US" dirty="0"/>
          </a:p>
        </p:txBody>
      </p:sp>
    </p:spTree>
    <p:extLst>
      <p:ext uri="{BB962C8B-B14F-4D97-AF65-F5344CB8AC3E}">
        <p14:creationId xmlns="" xmlns:p14="http://schemas.microsoft.com/office/powerpoint/2010/main" val="12796629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142180.jpg"/>
          <p:cNvPicPr>
            <a:picLocks noGrp="1" noChangeAspect="1"/>
          </p:cNvPicPr>
          <p:nvPr>
            <p:ph idx="1"/>
          </p:nvPr>
        </p:nvPicPr>
        <p:blipFill>
          <a:blip r:embed="rId2"/>
          <a:stretch>
            <a:fillRect/>
          </a:stretch>
        </p:blipFill>
        <p:spPr>
          <a:xfrm>
            <a:off x="2416780" y="1481138"/>
            <a:ext cx="4310440" cy="4525962"/>
          </a:xfrm>
        </p:spPr>
      </p:pic>
      <p:sp>
        <p:nvSpPr>
          <p:cNvPr id="2" name="Title 1"/>
          <p:cNvSpPr>
            <a:spLocks noGrp="1"/>
          </p:cNvSpPr>
          <p:nvPr>
            <p:ph type="title"/>
          </p:nvPr>
        </p:nvSpPr>
        <p:spPr/>
        <p:txBody>
          <a:bodyPr>
            <a:normAutofit fontScale="90000"/>
          </a:bodyPr>
          <a:lstStyle/>
          <a:p>
            <a:r>
              <a:rPr lang="en-US" dirty="0" smtClean="0"/>
              <a:t>Start up – overseas </a:t>
            </a:r>
            <a:r>
              <a:rPr lang="en-US" dirty="0" err="1" smtClean="0"/>
              <a:t>oppurtinuties</a:t>
            </a:r>
            <a:endParaRPr lang="en-US" dirty="0"/>
          </a:p>
        </p:txBody>
      </p:sp>
    </p:spTree>
    <p:extLst>
      <p:ext uri="{BB962C8B-B14F-4D97-AF65-F5344CB8AC3E}">
        <p14:creationId xmlns="" xmlns:p14="http://schemas.microsoft.com/office/powerpoint/2010/main" val="19606612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c-deals-in-india-by-year.png"/>
          <p:cNvPicPr>
            <a:picLocks noGrp="1" noChangeAspect="1"/>
          </p:cNvPicPr>
          <p:nvPr>
            <p:ph idx="1"/>
          </p:nvPr>
        </p:nvPicPr>
        <p:blipFill>
          <a:blip r:embed="rId2"/>
          <a:stretch>
            <a:fillRect/>
          </a:stretch>
        </p:blipFill>
        <p:spPr>
          <a:xfrm>
            <a:off x="905926" y="1481138"/>
            <a:ext cx="7332147" cy="4525962"/>
          </a:xfrm>
        </p:spPr>
      </p:pic>
      <p:sp>
        <p:nvSpPr>
          <p:cNvPr id="2" name="Title 1"/>
          <p:cNvSpPr>
            <a:spLocks noGrp="1"/>
          </p:cNvSpPr>
          <p:nvPr>
            <p:ph type="title"/>
          </p:nvPr>
        </p:nvSpPr>
        <p:spPr/>
        <p:txBody>
          <a:bodyPr>
            <a:normAutofit/>
          </a:bodyPr>
          <a:lstStyle/>
          <a:p>
            <a:r>
              <a:rPr lang="en-US" dirty="0" smtClean="0"/>
              <a:t>Start up – venture capitalist</a:t>
            </a:r>
            <a:endParaRPr lang="en-US" dirty="0"/>
          </a:p>
        </p:txBody>
      </p:sp>
    </p:spTree>
    <p:extLst>
      <p:ext uri="{BB962C8B-B14F-4D97-AF65-F5344CB8AC3E}">
        <p14:creationId xmlns="" xmlns:p14="http://schemas.microsoft.com/office/powerpoint/2010/main" val="3624278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05011882_image2.png"/>
          <p:cNvPicPr>
            <a:picLocks noGrp="1" noChangeAspect="1"/>
          </p:cNvPicPr>
          <p:nvPr>
            <p:ph idx="1"/>
          </p:nvPr>
        </p:nvPicPr>
        <p:blipFill>
          <a:blip r:embed="rId2"/>
          <a:stretch>
            <a:fillRect/>
          </a:stretch>
        </p:blipFill>
        <p:spPr>
          <a:xfrm>
            <a:off x="2176462" y="1662906"/>
            <a:ext cx="4791075" cy="4162425"/>
          </a:xfrm>
        </p:spPr>
      </p:pic>
      <p:sp>
        <p:nvSpPr>
          <p:cNvPr id="2" name="Title 1"/>
          <p:cNvSpPr>
            <a:spLocks noGrp="1"/>
          </p:cNvSpPr>
          <p:nvPr>
            <p:ph type="title"/>
          </p:nvPr>
        </p:nvSpPr>
        <p:spPr/>
        <p:txBody>
          <a:bodyPr/>
          <a:lstStyle/>
          <a:p>
            <a:r>
              <a:rPr lang="en-US" dirty="0" smtClean="0"/>
              <a:t>Start up - ecosystem</a:t>
            </a:r>
            <a:endParaRPr lang="en-US" dirty="0"/>
          </a:p>
        </p:txBody>
      </p:sp>
    </p:spTree>
    <p:extLst>
      <p:ext uri="{BB962C8B-B14F-4D97-AF65-F5344CB8AC3E}">
        <p14:creationId xmlns="" xmlns:p14="http://schemas.microsoft.com/office/powerpoint/2010/main" val="1757650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_DTYMLdOiG9gX1BYXsdtMpA.png"/>
          <p:cNvPicPr>
            <a:picLocks noGrp="1" noChangeAspect="1"/>
          </p:cNvPicPr>
          <p:nvPr>
            <p:ph idx="1"/>
          </p:nvPr>
        </p:nvPicPr>
        <p:blipFill>
          <a:blip r:embed="rId2" cstate="print"/>
          <a:stretch>
            <a:fillRect/>
          </a:stretch>
        </p:blipFill>
        <p:spPr>
          <a:xfrm>
            <a:off x="2674528" y="1549453"/>
            <a:ext cx="3794943" cy="4389332"/>
          </a:xfrm>
        </p:spPr>
      </p:pic>
      <p:sp>
        <p:nvSpPr>
          <p:cNvPr id="2" name="Title 1"/>
          <p:cNvSpPr>
            <a:spLocks noGrp="1"/>
          </p:cNvSpPr>
          <p:nvPr>
            <p:ph type="title"/>
          </p:nvPr>
        </p:nvSpPr>
        <p:spPr/>
        <p:txBody>
          <a:bodyPr/>
          <a:lstStyle/>
          <a:p>
            <a:r>
              <a:rPr lang="en-US" dirty="0" smtClean="0"/>
              <a:t>Start – up </a:t>
            </a:r>
            <a:r>
              <a:rPr lang="en-US" dirty="0" err="1" smtClean="0"/>
              <a:t>ceo</a:t>
            </a:r>
            <a:endParaRPr lang="en-US" dirty="0"/>
          </a:p>
        </p:txBody>
      </p:sp>
    </p:spTree>
    <p:extLst>
      <p:ext uri="{BB962C8B-B14F-4D97-AF65-F5344CB8AC3E}">
        <p14:creationId xmlns="" xmlns:p14="http://schemas.microsoft.com/office/powerpoint/2010/main" val="3031907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034e9e152472e3e42c094c6_Artboard-1TheHubIllustrations-1-1024x796.png"/>
          <p:cNvPicPr>
            <a:picLocks noGrp="1" noChangeAspect="1"/>
          </p:cNvPicPr>
          <p:nvPr>
            <p:ph idx="1"/>
          </p:nvPr>
        </p:nvPicPr>
        <p:blipFill>
          <a:blip r:embed="rId2"/>
          <a:stretch>
            <a:fillRect/>
          </a:stretch>
        </p:blipFill>
        <p:spPr>
          <a:xfrm>
            <a:off x="1660828" y="1481138"/>
            <a:ext cx="5822343" cy="4525962"/>
          </a:xfrm>
        </p:spPr>
      </p:pic>
      <p:sp>
        <p:nvSpPr>
          <p:cNvPr id="2" name="Title 1"/>
          <p:cNvSpPr>
            <a:spLocks noGrp="1"/>
          </p:cNvSpPr>
          <p:nvPr>
            <p:ph type="title"/>
          </p:nvPr>
        </p:nvSpPr>
        <p:spPr/>
        <p:txBody>
          <a:bodyPr>
            <a:normAutofit fontScale="90000"/>
          </a:bodyPr>
          <a:lstStyle/>
          <a:p>
            <a:r>
              <a:rPr lang="en-US" dirty="0" smtClean="0"/>
              <a:t>Start up – government </a:t>
            </a:r>
            <a:r>
              <a:rPr lang="en-US" dirty="0" err="1" smtClean="0"/>
              <a:t>defination</a:t>
            </a:r>
            <a:endParaRPr lang="en-US" dirty="0"/>
          </a:p>
        </p:txBody>
      </p:sp>
    </p:spTree>
    <p:extLst>
      <p:ext uri="{BB962C8B-B14F-4D97-AF65-F5344CB8AC3E}">
        <p14:creationId xmlns="" xmlns:p14="http://schemas.microsoft.com/office/powerpoint/2010/main" val="24906101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tboard-1startup-cities-in-india.jpg"/>
          <p:cNvPicPr>
            <a:picLocks noGrp="1" noChangeAspect="1"/>
          </p:cNvPicPr>
          <p:nvPr>
            <p:ph idx="1"/>
          </p:nvPr>
        </p:nvPicPr>
        <p:blipFill>
          <a:blip r:embed="rId2"/>
          <a:stretch>
            <a:fillRect/>
          </a:stretch>
        </p:blipFill>
        <p:spPr>
          <a:xfrm>
            <a:off x="1014984" y="1741583"/>
            <a:ext cx="7114032" cy="4005072"/>
          </a:xfrm>
        </p:spPr>
      </p:pic>
      <p:sp>
        <p:nvSpPr>
          <p:cNvPr id="2" name="Title 1"/>
          <p:cNvSpPr>
            <a:spLocks noGrp="1"/>
          </p:cNvSpPr>
          <p:nvPr>
            <p:ph type="title"/>
          </p:nvPr>
        </p:nvSpPr>
        <p:spPr/>
        <p:txBody>
          <a:bodyPr/>
          <a:lstStyle/>
          <a:p>
            <a:r>
              <a:rPr lang="en-US" dirty="0" smtClean="0"/>
              <a:t>Start- up – best cities</a:t>
            </a:r>
            <a:endParaRPr lang="en-US" dirty="0"/>
          </a:p>
        </p:txBody>
      </p:sp>
    </p:spTree>
    <p:extLst>
      <p:ext uri="{BB962C8B-B14F-4D97-AF65-F5344CB8AC3E}">
        <p14:creationId xmlns="" xmlns:p14="http://schemas.microsoft.com/office/powerpoint/2010/main" val="33950867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png"/>
          <p:cNvPicPr>
            <a:picLocks noGrp="1" noChangeAspect="1"/>
          </p:cNvPicPr>
          <p:nvPr>
            <p:ph idx="1"/>
          </p:nvPr>
        </p:nvPicPr>
        <p:blipFill>
          <a:blip r:embed="rId2"/>
          <a:stretch>
            <a:fillRect/>
          </a:stretch>
        </p:blipFill>
        <p:spPr>
          <a:xfrm>
            <a:off x="3143250" y="2944019"/>
            <a:ext cx="2857500" cy="1600200"/>
          </a:xfrm>
        </p:spPr>
      </p:pic>
      <p:sp>
        <p:nvSpPr>
          <p:cNvPr id="2" name="Title 1"/>
          <p:cNvSpPr>
            <a:spLocks noGrp="1"/>
          </p:cNvSpPr>
          <p:nvPr>
            <p:ph type="title"/>
          </p:nvPr>
        </p:nvSpPr>
        <p:spPr/>
        <p:txBody>
          <a:bodyPr>
            <a:normAutofit fontScale="90000"/>
          </a:bodyPr>
          <a:lstStyle/>
          <a:p>
            <a:r>
              <a:rPr lang="en-US" dirty="0" smtClean="0"/>
              <a:t>Start – up</a:t>
            </a:r>
            <a:br>
              <a:rPr lang="en-US" dirty="0" smtClean="0"/>
            </a:br>
            <a:endParaRPr lang="en-US" dirty="0"/>
          </a:p>
        </p:txBody>
      </p:sp>
    </p:spTree>
    <p:extLst>
      <p:ext uri="{BB962C8B-B14F-4D97-AF65-F5344CB8AC3E}">
        <p14:creationId xmlns="" xmlns:p14="http://schemas.microsoft.com/office/powerpoint/2010/main" val="18253896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jpg"/>
          <p:cNvPicPr>
            <a:picLocks noGrp="1" noChangeAspect="1"/>
          </p:cNvPicPr>
          <p:nvPr>
            <p:ph idx="1"/>
          </p:nvPr>
        </p:nvPicPr>
        <p:blipFill>
          <a:blip r:embed="rId2"/>
          <a:stretch>
            <a:fillRect/>
          </a:stretch>
        </p:blipFill>
        <p:spPr>
          <a:xfrm>
            <a:off x="3105150" y="2963069"/>
            <a:ext cx="2933700" cy="1562100"/>
          </a:xfrm>
        </p:spPr>
      </p:pic>
      <p:sp>
        <p:nvSpPr>
          <p:cNvPr id="2" name="Title 1"/>
          <p:cNvSpPr>
            <a:spLocks noGrp="1"/>
          </p:cNvSpPr>
          <p:nvPr>
            <p:ph type="title"/>
          </p:nvPr>
        </p:nvSpPr>
        <p:spPr/>
        <p:txBody>
          <a:bodyPr>
            <a:normAutofit/>
          </a:bodyPr>
          <a:lstStyle/>
          <a:p>
            <a:r>
              <a:rPr lang="en-US" dirty="0" smtClean="0"/>
              <a:t>START UP – INNOVATION WEEK</a:t>
            </a:r>
            <a:endParaRPr lang="en-US" dirty="0"/>
          </a:p>
        </p:txBody>
      </p:sp>
    </p:spTree>
    <p:extLst>
      <p:ext uri="{BB962C8B-B14F-4D97-AF65-F5344CB8AC3E}">
        <p14:creationId xmlns="" xmlns:p14="http://schemas.microsoft.com/office/powerpoint/2010/main" val="3492810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 Introduction to Start-up</a:t>
            </a:r>
          </a:p>
          <a:p>
            <a:endParaRPr lang="en-US" dirty="0" smtClean="0"/>
          </a:p>
          <a:p>
            <a:r>
              <a:rPr lang="en-US" dirty="0" smtClean="0"/>
              <a:t>@ Go- to Market Strategy.</a:t>
            </a:r>
          </a:p>
          <a:p>
            <a:endParaRPr lang="en-US" dirty="0" smtClean="0"/>
          </a:p>
          <a:p>
            <a:r>
              <a:rPr lang="en-US" dirty="0" smtClean="0"/>
              <a:t>@how to value start up/Startup valuation.</a:t>
            </a:r>
          </a:p>
          <a:p>
            <a:endParaRPr lang="en-US" dirty="0" smtClean="0"/>
          </a:p>
          <a:p>
            <a:r>
              <a:rPr lang="en-US" dirty="0" smtClean="0"/>
              <a:t>@Business Model- Case studies of Successful Start up.</a:t>
            </a:r>
          </a:p>
          <a:p>
            <a:endParaRPr lang="en-US" dirty="0" smtClean="0"/>
          </a:p>
          <a:p>
            <a:r>
              <a:rPr lang="en-US" dirty="0" smtClean="0"/>
              <a:t>@ Start Up Funding : Angel/</a:t>
            </a:r>
            <a:r>
              <a:rPr lang="en-US" dirty="0" err="1" smtClean="0"/>
              <a:t>vc</a:t>
            </a:r>
            <a:r>
              <a:rPr lang="en-US" dirty="0" smtClean="0"/>
              <a:t>/Seed Funding.</a:t>
            </a:r>
            <a:endParaRPr lang="en-US" dirty="0"/>
          </a:p>
        </p:txBody>
      </p:sp>
      <p:sp>
        <p:nvSpPr>
          <p:cNvPr id="2" name="Title 1"/>
          <p:cNvSpPr>
            <a:spLocks noGrp="1"/>
          </p:cNvSpPr>
          <p:nvPr>
            <p:ph type="title"/>
          </p:nvPr>
        </p:nvSpPr>
        <p:spPr>
          <a:xfrm>
            <a:off x="457200" y="381000"/>
            <a:ext cx="7239000" cy="1143000"/>
          </a:xfrm>
        </p:spPr>
        <p:txBody>
          <a:bodyPr>
            <a:normAutofit/>
          </a:bodyPr>
          <a:lstStyle/>
          <a:p>
            <a:r>
              <a:rPr lang="en-US" dirty="0" err="1" smtClean="0"/>
              <a:t>Icai</a:t>
            </a:r>
            <a:r>
              <a:rPr lang="en-US" dirty="0" smtClean="0"/>
              <a:t> start-up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usiness-startup-services-in-india-500x500.jpg"/>
          <p:cNvPicPr>
            <a:picLocks noGrp="1" noChangeAspect="1"/>
          </p:cNvPicPr>
          <p:nvPr>
            <p:ph idx="1"/>
          </p:nvPr>
        </p:nvPicPr>
        <p:blipFill>
          <a:blip r:embed="rId2"/>
          <a:stretch>
            <a:fillRect/>
          </a:stretch>
        </p:blipFill>
        <p:spPr>
          <a:xfrm>
            <a:off x="1396276" y="1864090"/>
            <a:ext cx="6351447" cy="3760057"/>
          </a:xfrm>
        </p:spPr>
      </p:pic>
      <p:sp>
        <p:nvSpPr>
          <p:cNvPr id="2" name="Title 1"/>
          <p:cNvSpPr>
            <a:spLocks noGrp="1"/>
          </p:cNvSpPr>
          <p:nvPr>
            <p:ph type="title"/>
          </p:nvPr>
        </p:nvSpPr>
        <p:spPr/>
        <p:txBody>
          <a:bodyPr>
            <a:normAutofit fontScale="90000"/>
          </a:bodyPr>
          <a:lstStyle/>
          <a:p>
            <a:r>
              <a:rPr lang="en-US" dirty="0" smtClean="0"/>
              <a:t>START-UP REGISTRATION PROCESS</a:t>
            </a:r>
            <a:endParaRPr lang="en-US" dirty="0"/>
          </a:p>
        </p:txBody>
      </p:sp>
    </p:spTree>
    <p:extLst>
      <p:ext uri="{BB962C8B-B14F-4D97-AF65-F5344CB8AC3E}">
        <p14:creationId xmlns="" xmlns:p14="http://schemas.microsoft.com/office/powerpoint/2010/main" val="27377371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dian-Laws-You-Need-To-Know-For-Your-Startup.jpg"/>
          <p:cNvPicPr>
            <a:picLocks noGrp="1" noChangeAspect="1"/>
          </p:cNvPicPr>
          <p:nvPr>
            <p:ph idx="1"/>
          </p:nvPr>
        </p:nvPicPr>
        <p:blipFill>
          <a:blip r:embed="rId2"/>
          <a:stretch>
            <a:fillRect/>
          </a:stretch>
        </p:blipFill>
        <p:spPr>
          <a:xfrm>
            <a:off x="1714500" y="2315369"/>
            <a:ext cx="5715000" cy="2857500"/>
          </a:xfrm>
        </p:spPr>
      </p:pic>
      <p:sp>
        <p:nvSpPr>
          <p:cNvPr id="2" name="Title 1"/>
          <p:cNvSpPr>
            <a:spLocks noGrp="1"/>
          </p:cNvSpPr>
          <p:nvPr>
            <p:ph type="title"/>
          </p:nvPr>
        </p:nvSpPr>
        <p:spPr/>
        <p:txBody>
          <a:bodyPr/>
          <a:lstStyle/>
          <a:p>
            <a:r>
              <a:rPr lang="en-US" dirty="0" smtClean="0"/>
              <a:t>START- UP – INDIAN LAWS</a:t>
            </a:r>
            <a:endParaRPr lang="en-US" dirty="0"/>
          </a:p>
        </p:txBody>
      </p:sp>
    </p:spTree>
    <p:extLst>
      <p:ext uri="{BB962C8B-B14F-4D97-AF65-F5344CB8AC3E}">
        <p14:creationId xmlns="" xmlns:p14="http://schemas.microsoft.com/office/powerpoint/2010/main" val="6807741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ailed_startups_2.jpg"/>
          <p:cNvPicPr>
            <a:picLocks noGrp="1" noChangeAspect="1"/>
          </p:cNvPicPr>
          <p:nvPr>
            <p:ph idx="1"/>
          </p:nvPr>
        </p:nvPicPr>
        <p:blipFill>
          <a:blip r:embed="rId2"/>
          <a:stretch>
            <a:fillRect/>
          </a:stretch>
        </p:blipFill>
        <p:spPr>
          <a:xfrm>
            <a:off x="1342246" y="1481138"/>
            <a:ext cx="6459508" cy="4525962"/>
          </a:xfrm>
        </p:spPr>
      </p:pic>
      <p:sp>
        <p:nvSpPr>
          <p:cNvPr id="2" name="Title 1"/>
          <p:cNvSpPr>
            <a:spLocks noGrp="1"/>
          </p:cNvSpPr>
          <p:nvPr>
            <p:ph type="title"/>
          </p:nvPr>
        </p:nvSpPr>
        <p:spPr/>
        <p:txBody>
          <a:bodyPr/>
          <a:lstStyle/>
          <a:p>
            <a:r>
              <a:rPr lang="en-US" dirty="0" smtClean="0"/>
              <a:t>START-UP- FAILURE</a:t>
            </a:r>
            <a:endParaRPr lang="en-US" dirty="0"/>
          </a:p>
        </p:txBody>
      </p:sp>
    </p:spTree>
    <p:extLst>
      <p:ext uri="{BB962C8B-B14F-4D97-AF65-F5344CB8AC3E}">
        <p14:creationId xmlns="" xmlns:p14="http://schemas.microsoft.com/office/powerpoint/2010/main" val="40192766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t>Here's a closer look at these top 5 industry sectors/markets that Indian startups are focused on.</a:t>
            </a:r>
            <a:endParaRPr lang="en-US" dirty="0" smtClean="0"/>
          </a:p>
          <a:p>
            <a:r>
              <a:rPr lang="en-US" dirty="0" smtClean="0"/>
              <a:t>The </a:t>
            </a:r>
            <a:r>
              <a:rPr lang="en-US" dirty="0" err="1" smtClean="0"/>
              <a:t>FinTech</a:t>
            </a:r>
            <a:r>
              <a:rPr lang="en-US" dirty="0" smtClean="0"/>
              <a:t> Sector. Technology has pushed growth phenomenally in the </a:t>
            </a:r>
            <a:r>
              <a:rPr lang="en-US" dirty="0" err="1" smtClean="0"/>
              <a:t>Fintech</a:t>
            </a:r>
            <a:r>
              <a:rPr lang="en-US" dirty="0" smtClean="0"/>
              <a:t> sector. ...</a:t>
            </a:r>
          </a:p>
          <a:p>
            <a:r>
              <a:rPr lang="en-US" dirty="0" smtClean="0"/>
              <a:t>The </a:t>
            </a:r>
            <a:r>
              <a:rPr lang="en-US" dirty="0" err="1" smtClean="0"/>
              <a:t>EdTech</a:t>
            </a:r>
            <a:r>
              <a:rPr lang="en-US" dirty="0" smtClean="0"/>
              <a:t> Sector. ...</a:t>
            </a:r>
          </a:p>
          <a:p>
            <a:r>
              <a:rPr lang="en-US" dirty="0" smtClean="0"/>
              <a:t>The Health Sector. ...</a:t>
            </a:r>
          </a:p>
          <a:p>
            <a:r>
              <a:rPr lang="en-US" dirty="0" smtClean="0"/>
              <a:t>The Logistics Sector. ...</a:t>
            </a:r>
          </a:p>
          <a:p>
            <a:r>
              <a:rPr lang="en-US" dirty="0" smtClean="0"/>
              <a:t>The Enterprise Tech Sector. ...</a:t>
            </a:r>
          </a:p>
          <a:p>
            <a:endParaRPr lang="en-US" dirty="0"/>
          </a:p>
        </p:txBody>
      </p:sp>
      <p:sp>
        <p:nvSpPr>
          <p:cNvPr id="2" name="Title 1"/>
          <p:cNvSpPr>
            <a:spLocks noGrp="1"/>
          </p:cNvSpPr>
          <p:nvPr>
            <p:ph type="title"/>
          </p:nvPr>
        </p:nvSpPr>
        <p:spPr/>
        <p:txBody>
          <a:bodyPr>
            <a:normAutofit fontScale="90000"/>
          </a:bodyPr>
          <a:lstStyle/>
          <a:p>
            <a:r>
              <a:rPr lang="en-US" dirty="0" smtClean="0"/>
              <a:t>Which sector is best for startup in India?</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 (3).jpg"/>
          <p:cNvPicPr>
            <a:picLocks noGrp="1" noChangeAspect="1"/>
          </p:cNvPicPr>
          <p:nvPr>
            <p:ph idx="1"/>
          </p:nvPr>
        </p:nvPicPr>
        <p:blipFill>
          <a:blip r:embed="rId2"/>
          <a:stretch>
            <a:fillRect/>
          </a:stretch>
        </p:blipFill>
        <p:spPr>
          <a:xfrm>
            <a:off x="3262312" y="2872581"/>
            <a:ext cx="2619375" cy="1743075"/>
          </a:xfrm>
        </p:spPr>
      </p:pic>
      <p:sp>
        <p:nvSpPr>
          <p:cNvPr id="2" name="Title 1"/>
          <p:cNvSpPr>
            <a:spLocks noGrp="1"/>
          </p:cNvSpPr>
          <p:nvPr>
            <p:ph type="title"/>
          </p:nvPr>
        </p:nvSpPr>
        <p:spPr/>
        <p:txBody>
          <a:bodyPr>
            <a:noAutofit/>
          </a:bodyPr>
          <a:lstStyle/>
          <a:p>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2500" dirty="0" smtClean="0"/>
              <a:t>VARIOUS GOVERNMENT SCHEMES AND TAX ELEIGLIBITY.</a:t>
            </a:r>
            <a:br>
              <a:rPr lang="en-US" sz="2500" dirty="0" smtClean="0"/>
            </a:br>
            <a:endParaRPr lang="en-US" sz="25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smtClean="0"/>
              <a:t>Some of the popular government investment schemes that are benefitting the startup ecosystem of India are:</a:t>
            </a:r>
          </a:p>
          <a:p>
            <a:endParaRPr lang="en-US" dirty="0" smtClean="0"/>
          </a:p>
          <a:p>
            <a:r>
              <a:rPr lang="en-US" dirty="0" smtClean="0"/>
              <a:t>SAMRIDH Scheme</a:t>
            </a:r>
          </a:p>
          <a:p>
            <a:r>
              <a:rPr lang="en-US" dirty="0" smtClean="0"/>
              <a:t>Startup India Seed Fund</a:t>
            </a:r>
          </a:p>
          <a:p>
            <a:r>
              <a:rPr lang="en-US" dirty="0" smtClean="0"/>
              <a:t>Startup India Initiative</a:t>
            </a:r>
          </a:p>
          <a:p>
            <a:r>
              <a:rPr lang="en-US" dirty="0" smtClean="0"/>
              <a:t>ASPIRE</a:t>
            </a:r>
          </a:p>
          <a:p>
            <a:r>
              <a:rPr lang="en-US" dirty="0" err="1" smtClean="0"/>
              <a:t>Pradhan</a:t>
            </a:r>
            <a:r>
              <a:rPr lang="en-US" dirty="0" smtClean="0"/>
              <a:t> </a:t>
            </a:r>
            <a:r>
              <a:rPr lang="en-US" dirty="0" err="1" smtClean="0"/>
              <a:t>Mantri</a:t>
            </a:r>
            <a:r>
              <a:rPr lang="en-US" dirty="0" smtClean="0"/>
              <a:t> </a:t>
            </a:r>
            <a:r>
              <a:rPr lang="en-US" dirty="0" err="1" smtClean="0"/>
              <a:t>Mudra</a:t>
            </a:r>
            <a:r>
              <a:rPr lang="en-US" dirty="0" smtClean="0"/>
              <a:t> </a:t>
            </a:r>
            <a:r>
              <a:rPr lang="en-US" dirty="0" err="1" smtClean="0"/>
              <a:t>Yojana</a:t>
            </a:r>
            <a:r>
              <a:rPr lang="en-US" dirty="0" smtClean="0"/>
              <a:t> (PMMY)</a:t>
            </a:r>
          </a:p>
          <a:p>
            <a:r>
              <a:rPr lang="en-US" dirty="0" smtClean="0"/>
              <a:t>India Water Pitch-Pilot-Scale Startup Challenge</a:t>
            </a:r>
          </a:p>
          <a:p>
            <a:r>
              <a:rPr lang="en-US" dirty="0" err="1" smtClean="0"/>
              <a:t>Chunauti</a:t>
            </a:r>
            <a:endParaRPr lang="en-US" dirty="0" smtClean="0"/>
          </a:p>
          <a:p>
            <a:r>
              <a:rPr lang="en-US" dirty="0" smtClean="0"/>
              <a:t>Ministry of Skill Development and Entrepreneurship</a:t>
            </a:r>
          </a:p>
          <a:p>
            <a:r>
              <a:rPr lang="en-US" dirty="0" smtClean="0"/>
              <a:t>ATAL Innovation Mission</a:t>
            </a:r>
          </a:p>
          <a:p>
            <a:r>
              <a:rPr lang="en-US" dirty="0" err="1" smtClean="0"/>
              <a:t>eBiz</a:t>
            </a:r>
            <a:r>
              <a:rPr lang="en-US" dirty="0" smtClean="0"/>
              <a:t> Portal</a:t>
            </a:r>
          </a:p>
          <a:p>
            <a:r>
              <a:rPr lang="en-US" dirty="0" smtClean="0"/>
              <a:t>Dairy Processing and Infrastructure Development Fund (DIDF)</a:t>
            </a:r>
          </a:p>
          <a:p>
            <a:r>
              <a:rPr lang="en-US" dirty="0" smtClean="0"/>
              <a:t>Support for International Patent Protection in Electronics &amp; Information</a:t>
            </a:r>
          </a:p>
          <a:p>
            <a:r>
              <a:rPr lang="en-US" dirty="0" smtClean="0"/>
              <a:t>Technology (SIP-EIT)</a:t>
            </a:r>
          </a:p>
          <a:p>
            <a:r>
              <a:rPr lang="en-US" dirty="0" smtClean="0"/>
              <a:t>Multiplier Grants Scheme (MGS)</a:t>
            </a:r>
          </a:p>
          <a:p>
            <a:endParaRPr lang="en-US" dirty="0"/>
          </a:p>
        </p:txBody>
      </p:sp>
      <p:sp>
        <p:nvSpPr>
          <p:cNvPr id="2" name="Title 1"/>
          <p:cNvSpPr>
            <a:spLocks noGrp="1"/>
          </p:cNvSpPr>
          <p:nvPr>
            <p:ph type="title"/>
          </p:nvPr>
        </p:nvSpPr>
        <p:spPr/>
        <p:txBody>
          <a:bodyPr>
            <a:normAutofit fontScale="90000"/>
          </a:bodyPr>
          <a:lstStyle/>
          <a:p>
            <a:r>
              <a:rPr lang="en-US" sz="2800" b="1" dirty="0" smtClean="0"/>
              <a:t/>
            </a:r>
            <a:br>
              <a:rPr lang="en-US" sz="2800" b="1" dirty="0" smtClean="0"/>
            </a:br>
            <a:r>
              <a:rPr lang="en-US" sz="2800" b="1" dirty="0" smtClean="0"/>
              <a:t>What are the prominent Indian government investment schemes for the startups of the country?</a:t>
            </a:r>
            <a:r>
              <a:rPr lang="en-US" b="1" dirty="0" smtClean="0"/>
              <a:t/>
            </a:r>
            <a:br>
              <a:rPr lang="en-US" b="1" dirty="0" smtClean="0"/>
            </a:b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smtClean="0"/>
              <a:t>Credit Guarantee Fund Trust for Micro and Small </a:t>
            </a:r>
            <a:r>
              <a:rPr lang="en-US" dirty="0" err="1" smtClean="0"/>
              <a:t>Entreprises</a:t>
            </a:r>
            <a:r>
              <a:rPr lang="en-US" dirty="0" smtClean="0"/>
              <a:t> (CGTMSE)</a:t>
            </a:r>
          </a:p>
          <a:p>
            <a:r>
              <a:rPr lang="en-US" dirty="0" smtClean="0"/>
              <a:t>Software Technology Park (STP) Scheme</a:t>
            </a:r>
          </a:p>
          <a:p>
            <a:r>
              <a:rPr lang="en-US" dirty="0" smtClean="0"/>
              <a:t>The Venture Capital Assistance Scheme (VCA)</a:t>
            </a:r>
          </a:p>
          <a:p>
            <a:r>
              <a:rPr lang="en-US" dirty="0" smtClean="0"/>
              <a:t>Loan For Rooftop Solar </a:t>
            </a:r>
            <a:r>
              <a:rPr lang="en-US" dirty="0" err="1" smtClean="0"/>
              <a:t>Pv</a:t>
            </a:r>
            <a:r>
              <a:rPr lang="en-US" dirty="0" smtClean="0"/>
              <a:t> Power Projects</a:t>
            </a:r>
          </a:p>
          <a:p>
            <a:r>
              <a:rPr lang="en-US" dirty="0" err="1" smtClean="0"/>
              <a:t>NewGen</a:t>
            </a:r>
            <a:r>
              <a:rPr lang="en-US" dirty="0" smtClean="0"/>
              <a:t> Innovation and Entrepreneurship Development Centre (</a:t>
            </a:r>
            <a:r>
              <a:rPr lang="en-US" dirty="0" err="1" smtClean="0"/>
              <a:t>NewGen</a:t>
            </a:r>
            <a:r>
              <a:rPr lang="en-US" dirty="0" smtClean="0"/>
              <a:t> IEDC)</a:t>
            </a:r>
          </a:p>
          <a:p>
            <a:r>
              <a:rPr lang="en-US" dirty="0" smtClean="0"/>
              <a:t>Single Point Registration Scheme</a:t>
            </a:r>
          </a:p>
          <a:p>
            <a:r>
              <a:rPr lang="en-US" dirty="0" smtClean="0"/>
              <a:t>Modified Special Incentive Package Scheme (M-SIPS)</a:t>
            </a:r>
          </a:p>
          <a:p>
            <a:r>
              <a:rPr lang="en-US" dirty="0" smtClean="0"/>
              <a:t>Stand Up India Scheme</a:t>
            </a:r>
          </a:p>
          <a:p>
            <a:r>
              <a:rPr lang="en-US" dirty="0" smtClean="0"/>
              <a:t>High Risk - High Reward Research</a:t>
            </a:r>
          </a:p>
          <a:p>
            <a:r>
              <a:rPr lang="en-US" dirty="0" smtClean="0"/>
              <a:t>IREDA-NCEF Refinance Scheme</a:t>
            </a:r>
          </a:p>
          <a:p>
            <a:r>
              <a:rPr lang="en-US" dirty="0" smtClean="0"/>
              <a:t>Dairy Entrepreneurship Development Scheme</a:t>
            </a:r>
          </a:p>
          <a:p>
            <a:r>
              <a:rPr lang="en-US" dirty="0" smtClean="0"/>
              <a:t>Drone </a:t>
            </a:r>
            <a:r>
              <a:rPr lang="en-US" dirty="0" err="1" smtClean="0"/>
              <a:t>Shakti</a:t>
            </a:r>
            <a:endParaRPr lang="en-US" dirty="0" smtClean="0"/>
          </a:p>
          <a:p>
            <a:r>
              <a:rPr lang="en-US" dirty="0" smtClean="0"/>
              <a:t>Zero Defect Zero Effect (ZED) Certification Scheme</a:t>
            </a:r>
          </a:p>
          <a:p>
            <a:r>
              <a:rPr lang="en-US" dirty="0" smtClean="0"/>
              <a:t>Credit Linked Capital Subsidy for Technology </a:t>
            </a:r>
            <a:r>
              <a:rPr lang="en-US" dirty="0" err="1" smtClean="0"/>
              <a:t>Upgradation</a:t>
            </a:r>
            <a:r>
              <a:rPr lang="en-US" dirty="0" smtClean="0"/>
              <a:t> (CLCSS)</a:t>
            </a:r>
          </a:p>
          <a:p>
            <a:r>
              <a:rPr lang="en-US" dirty="0" smtClean="0"/>
              <a:t>Design Clinic Scheme for Design Expertise</a:t>
            </a:r>
          </a:p>
          <a:p>
            <a:endParaRPr lang="en-US" dirty="0"/>
          </a:p>
        </p:txBody>
      </p:sp>
      <p:sp>
        <p:nvSpPr>
          <p:cNvPr id="2" name="Title 1"/>
          <p:cNvSpPr>
            <a:spLocks noGrp="1"/>
          </p:cNvSpPr>
          <p:nvPr>
            <p:ph type="title"/>
          </p:nvPr>
        </p:nvSpPr>
        <p:spPr/>
        <p:txBody>
          <a:bodyPr>
            <a:normAutofit fontScale="90000"/>
          </a:bodyPr>
          <a:lstStyle/>
          <a:p>
            <a:r>
              <a:rPr lang="en-US" sz="2800" b="1" dirty="0" smtClean="0"/>
              <a:t/>
            </a:r>
            <a:br>
              <a:rPr lang="en-US" sz="2800" b="1" dirty="0" smtClean="0"/>
            </a:br>
            <a:r>
              <a:rPr lang="en-US" sz="2800" b="1" dirty="0" smtClean="0"/>
              <a:t>What are the prominent Indian government investment schemes for the startups of the country?</a:t>
            </a:r>
            <a:r>
              <a:rPr lang="en-US" b="1" dirty="0" smtClean="0"/>
              <a:t/>
            </a:r>
            <a:br>
              <a:rPr lang="en-US" b="1" dirty="0" smtClean="0"/>
            </a:b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ctor-wise-breakup-of-unicorns@2x.png"/>
          <p:cNvPicPr>
            <a:picLocks noGrp="1" noChangeAspect="1"/>
          </p:cNvPicPr>
          <p:nvPr>
            <p:ph idx="1"/>
          </p:nvPr>
        </p:nvPicPr>
        <p:blipFill>
          <a:blip r:embed="rId2"/>
          <a:stretch>
            <a:fillRect/>
          </a:stretch>
        </p:blipFill>
        <p:spPr>
          <a:xfrm>
            <a:off x="774127" y="1481138"/>
            <a:ext cx="7595745" cy="4525962"/>
          </a:xfrm>
        </p:spPr>
      </p:pic>
      <p:sp>
        <p:nvSpPr>
          <p:cNvPr id="2" name="Title 1"/>
          <p:cNvSpPr>
            <a:spLocks noGrp="1"/>
          </p:cNvSpPr>
          <p:nvPr>
            <p:ph type="title"/>
          </p:nvPr>
        </p:nvSpPr>
        <p:spPr/>
        <p:txBody>
          <a:bodyPr/>
          <a:lstStyle/>
          <a:p>
            <a:r>
              <a:rPr lang="en-US" dirty="0" smtClean="0"/>
              <a:t>Start up – sector wise</a:t>
            </a:r>
            <a:endParaRPr lang="en-US" dirty="0"/>
          </a:p>
        </p:txBody>
      </p:sp>
    </p:spTree>
    <p:extLst>
      <p:ext uri="{BB962C8B-B14F-4D97-AF65-F5344CB8AC3E}">
        <p14:creationId xmlns="" xmlns:p14="http://schemas.microsoft.com/office/powerpoint/2010/main" val="21659431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3105835"/>
            <a:ext cx="6172200" cy="21698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US" sz="4500" dirty="0" smtClean="0"/>
              <a:t>CAN ANYONE GUESS KING OF IDEAS IN INDIA FOR ???</a:t>
            </a:r>
            <a:endParaRPr lang="en-US" sz="45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00655" y="1204465"/>
            <a:ext cx="1342690" cy="1342690"/>
            <a:chOff x="4586454" y="0"/>
            <a:chExt cx="1342690" cy="1342690"/>
          </a:xfrm>
        </p:grpSpPr>
        <p:sp>
          <p:nvSpPr>
            <p:cNvPr id="30" name="Oval 29"/>
            <p:cNvSpPr/>
            <p:nvPr/>
          </p:nvSpPr>
          <p:spPr>
            <a:xfrm>
              <a:off x="4586454" y="0"/>
              <a:ext cx="1342690" cy="134269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4"/>
            <p:cNvSpPr/>
            <p:nvPr/>
          </p:nvSpPr>
          <p:spPr>
            <a:xfrm>
              <a:off x="4783087" y="196632"/>
              <a:ext cx="949424" cy="9494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a:t>BUSSINESS WE DIVIDE INTO TWO PARTS </a:t>
              </a:r>
            </a:p>
          </p:txBody>
        </p:sp>
      </p:grpSp>
      <p:grpSp>
        <p:nvGrpSpPr>
          <p:cNvPr id="3" name="Group 2"/>
          <p:cNvGrpSpPr/>
          <p:nvPr/>
        </p:nvGrpSpPr>
        <p:grpSpPr>
          <a:xfrm>
            <a:off x="5200983" y="2236846"/>
            <a:ext cx="358224" cy="453157"/>
            <a:chOff x="5886782" y="1032381"/>
            <a:chExt cx="358224" cy="453157"/>
          </a:xfrm>
        </p:grpSpPr>
        <p:sp>
          <p:nvSpPr>
            <p:cNvPr id="28" name="Right Arrow 27"/>
            <p:cNvSpPr/>
            <p:nvPr/>
          </p:nvSpPr>
          <p:spPr>
            <a:xfrm rot="2161392">
              <a:off x="5886782" y="1032381"/>
              <a:ext cx="358224" cy="45315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9" name="Right Arrow 6"/>
            <p:cNvSpPr/>
            <p:nvPr/>
          </p:nvSpPr>
          <p:spPr>
            <a:xfrm rot="2161392">
              <a:off x="5897057" y="1091411"/>
              <a:ext cx="250757" cy="271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p:txBody>
        </p:sp>
      </p:grpSp>
      <p:grpSp>
        <p:nvGrpSpPr>
          <p:cNvPr id="4" name="Group 3"/>
          <p:cNvGrpSpPr/>
          <p:nvPr/>
        </p:nvGrpSpPr>
        <p:grpSpPr>
          <a:xfrm>
            <a:off x="5533245" y="2391620"/>
            <a:ext cx="1342690" cy="1342690"/>
            <a:chOff x="6219044" y="1187155"/>
            <a:chExt cx="1342690" cy="1342690"/>
          </a:xfrm>
        </p:grpSpPr>
        <p:sp>
          <p:nvSpPr>
            <p:cNvPr id="26" name="Oval 25"/>
            <p:cNvSpPr/>
            <p:nvPr/>
          </p:nvSpPr>
          <p:spPr>
            <a:xfrm>
              <a:off x="6219044" y="1187155"/>
              <a:ext cx="1342690" cy="134269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8"/>
            <p:cNvSpPr/>
            <p:nvPr/>
          </p:nvSpPr>
          <p:spPr>
            <a:xfrm>
              <a:off x="6415677" y="1383787"/>
              <a:ext cx="949424" cy="9494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l" defTabSz="622300" rtl="0">
                <a:lnSpc>
                  <a:spcPct val="90000"/>
                </a:lnSpc>
                <a:spcBef>
                  <a:spcPct val="0"/>
                </a:spcBef>
                <a:spcAft>
                  <a:spcPct val="35000"/>
                </a:spcAft>
              </a:pPr>
              <a:r>
                <a:rPr lang="en-US" sz="1400" kern="1200" dirty="0"/>
                <a:t>A.PRODUCT</a:t>
              </a:r>
            </a:p>
            <a:p>
              <a:pPr marL="57150" lvl="1" indent="-57150" algn="l" defTabSz="488950" rtl="0">
                <a:lnSpc>
                  <a:spcPct val="90000"/>
                </a:lnSpc>
                <a:spcBef>
                  <a:spcPct val="0"/>
                </a:spcBef>
                <a:spcAft>
                  <a:spcPct val="15000"/>
                </a:spcAft>
                <a:buChar char="••"/>
              </a:pPr>
              <a:r>
                <a:rPr lang="en-US" sz="1100" kern="1200" dirty="0"/>
                <a:t>B. </a:t>
              </a:r>
              <a:r>
                <a:rPr lang="en-US" sz="1400" kern="1200" dirty="0"/>
                <a:t>  SERVICES</a:t>
              </a:r>
            </a:p>
          </p:txBody>
        </p:sp>
      </p:grpSp>
      <p:grpSp>
        <p:nvGrpSpPr>
          <p:cNvPr id="5" name="Group 4"/>
          <p:cNvGrpSpPr/>
          <p:nvPr/>
        </p:nvGrpSpPr>
        <p:grpSpPr>
          <a:xfrm>
            <a:off x="5669344" y="3833989"/>
            <a:ext cx="453157" cy="357909"/>
            <a:chOff x="6355143" y="2629524"/>
            <a:chExt cx="453157" cy="357909"/>
          </a:xfrm>
        </p:grpSpPr>
        <p:sp>
          <p:nvSpPr>
            <p:cNvPr id="24" name="Right Arrow 23"/>
            <p:cNvSpPr/>
            <p:nvPr/>
          </p:nvSpPr>
          <p:spPr>
            <a:xfrm rot="6480000">
              <a:off x="6402767" y="2581900"/>
              <a:ext cx="357909" cy="45315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5" name="Right Arrow 10"/>
            <p:cNvSpPr/>
            <p:nvPr/>
          </p:nvSpPr>
          <p:spPr>
            <a:xfrm rot="17280000">
              <a:off x="6473044" y="2621472"/>
              <a:ext cx="250536" cy="271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p:txBody>
        </p:sp>
      </p:grpSp>
      <p:grpSp>
        <p:nvGrpSpPr>
          <p:cNvPr id="6" name="Group 5"/>
          <p:cNvGrpSpPr/>
          <p:nvPr/>
        </p:nvGrpSpPr>
        <p:grpSpPr>
          <a:xfrm>
            <a:off x="4909651" y="4310844"/>
            <a:ext cx="1342690" cy="1342690"/>
            <a:chOff x="5595450" y="3106379"/>
            <a:chExt cx="1342690" cy="1342690"/>
          </a:xfrm>
        </p:grpSpPr>
        <p:sp>
          <p:nvSpPr>
            <p:cNvPr id="22" name="Oval 21"/>
            <p:cNvSpPr/>
            <p:nvPr/>
          </p:nvSpPr>
          <p:spPr>
            <a:xfrm>
              <a:off x="5595450" y="3106379"/>
              <a:ext cx="1342690" cy="134269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12"/>
            <p:cNvSpPr/>
            <p:nvPr/>
          </p:nvSpPr>
          <p:spPr>
            <a:xfrm>
              <a:off x="5792083" y="3303011"/>
              <a:ext cx="949424" cy="9494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a:t>SPORTS</a:t>
              </a:r>
            </a:p>
          </p:txBody>
        </p:sp>
      </p:grpSp>
      <p:grpSp>
        <p:nvGrpSpPr>
          <p:cNvPr id="7" name="Group 6"/>
          <p:cNvGrpSpPr/>
          <p:nvPr/>
        </p:nvGrpSpPr>
        <p:grpSpPr>
          <a:xfrm>
            <a:off x="4403175" y="4755610"/>
            <a:ext cx="357909" cy="453157"/>
            <a:chOff x="5088974" y="3551145"/>
            <a:chExt cx="357909" cy="453157"/>
          </a:xfrm>
        </p:grpSpPr>
        <p:sp>
          <p:nvSpPr>
            <p:cNvPr id="20" name="Right Arrow 19"/>
            <p:cNvSpPr/>
            <p:nvPr/>
          </p:nvSpPr>
          <p:spPr>
            <a:xfrm rot="10800000">
              <a:off x="5088974" y="3551145"/>
              <a:ext cx="357909" cy="45315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Right Arrow 14"/>
            <p:cNvSpPr/>
            <p:nvPr/>
          </p:nvSpPr>
          <p:spPr>
            <a:xfrm rot="21600000">
              <a:off x="5196347" y="3641776"/>
              <a:ext cx="250536" cy="271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p:txBody>
        </p:sp>
      </p:grpSp>
      <p:grpSp>
        <p:nvGrpSpPr>
          <p:cNvPr id="8" name="Group 7"/>
          <p:cNvGrpSpPr/>
          <p:nvPr/>
        </p:nvGrpSpPr>
        <p:grpSpPr>
          <a:xfrm>
            <a:off x="2891660" y="4310844"/>
            <a:ext cx="1342690" cy="1342690"/>
            <a:chOff x="3577459" y="3106379"/>
            <a:chExt cx="1342690" cy="1342690"/>
          </a:xfrm>
        </p:grpSpPr>
        <p:sp>
          <p:nvSpPr>
            <p:cNvPr id="18" name="Oval 17"/>
            <p:cNvSpPr/>
            <p:nvPr/>
          </p:nvSpPr>
          <p:spPr>
            <a:xfrm>
              <a:off x="3577459" y="3106379"/>
              <a:ext cx="1342690" cy="134269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16"/>
            <p:cNvSpPr/>
            <p:nvPr/>
          </p:nvSpPr>
          <p:spPr>
            <a:xfrm>
              <a:off x="3774092" y="3303011"/>
              <a:ext cx="949424" cy="9494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a:t>POLITICS</a:t>
              </a:r>
            </a:p>
          </p:txBody>
        </p:sp>
      </p:grpSp>
      <p:grpSp>
        <p:nvGrpSpPr>
          <p:cNvPr id="9" name="Group 8"/>
          <p:cNvGrpSpPr/>
          <p:nvPr/>
        </p:nvGrpSpPr>
        <p:grpSpPr>
          <a:xfrm>
            <a:off x="3027759" y="3853256"/>
            <a:ext cx="453157" cy="357909"/>
            <a:chOff x="3713558" y="2648791"/>
            <a:chExt cx="453157" cy="357909"/>
          </a:xfrm>
        </p:grpSpPr>
        <p:sp>
          <p:nvSpPr>
            <p:cNvPr id="16" name="Right Arrow 15"/>
            <p:cNvSpPr/>
            <p:nvPr/>
          </p:nvSpPr>
          <p:spPr>
            <a:xfrm rot="15120000">
              <a:off x="3761182" y="2601167"/>
              <a:ext cx="357909" cy="45315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Right Arrow 18"/>
            <p:cNvSpPr/>
            <p:nvPr/>
          </p:nvSpPr>
          <p:spPr>
            <a:xfrm rot="25920000">
              <a:off x="3831459" y="2742857"/>
              <a:ext cx="250536" cy="271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p:txBody>
        </p:sp>
      </p:grpSp>
      <p:grpSp>
        <p:nvGrpSpPr>
          <p:cNvPr id="10" name="Group 9"/>
          <p:cNvGrpSpPr/>
          <p:nvPr/>
        </p:nvGrpSpPr>
        <p:grpSpPr>
          <a:xfrm>
            <a:off x="2268066" y="2391620"/>
            <a:ext cx="1342690" cy="1342690"/>
            <a:chOff x="2953865" y="1187155"/>
            <a:chExt cx="1342690" cy="1342690"/>
          </a:xfrm>
        </p:grpSpPr>
        <p:sp>
          <p:nvSpPr>
            <p:cNvPr id="14" name="Oval 13"/>
            <p:cNvSpPr/>
            <p:nvPr/>
          </p:nvSpPr>
          <p:spPr>
            <a:xfrm>
              <a:off x="2953865" y="1187155"/>
              <a:ext cx="1342690" cy="134269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20"/>
            <p:cNvSpPr/>
            <p:nvPr/>
          </p:nvSpPr>
          <p:spPr>
            <a:xfrm>
              <a:off x="3150498" y="1383787"/>
              <a:ext cx="949424" cy="9494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a:t>SOCIAL </a:t>
              </a:r>
            </a:p>
          </p:txBody>
        </p:sp>
      </p:grpSp>
      <p:grpSp>
        <p:nvGrpSpPr>
          <p:cNvPr id="11" name="Group 10"/>
          <p:cNvGrpSpPr/>
          <p:nvPr/>
        </p:nvGrpSpPr>
        <p:grpSpPr>
          <a:xfrm>
            <a:off x="3568394" y="2248771"/>
            <a:ext cx="358224" cy="453157"/>
            <a:chOff x="4254193" y="1044306"/>
            <a:chExt cx="358224" cy="453157"/>
          </a:xfrm>
        </p:grpSpPr>
        <p:sp>
          <p:nvSpPr>
            <p:cNvPr id="12" name="Right Arrow 11"/>
            <p:cNvSpPr/>
            <p:nvPr/>
          </p:nvSpPr>
          <p:spPr>
            <a:xfrm rot="19438608">
              <a:off x="4254193" y="1044306"/>
              <a:ext cx="358224" cy="45315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Right Arrow 22"/>
            <p:cNvSpPr/>
            <p:nvPr/>
          </p:nvSpPr>
          <p:spPr>
            <a:xfrm rot="19438608">
              <a:off x="4264468" y="1166538"/>
              <a:ext cx="250757" cy="271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2094890"/>
          <a:ext cx="6096000" cy="2668220"/>
        </p:xfrm>
        <a:graphic>
          <a:graphicData uri="http://schemas.openxmlformats.org/drawingml/2006/table">
            <a:tbl>
              <a:tblPr/>
              <a:tblGrid>
                <a:gridCol w="3048000"/>
                <a:gridCol w="3048000"/>
              </a:tblGrid>
              <a:tr h="418868">
                <a:tc gridSpan="2">
                  <a:txBody>
                    <a:bodyPr/>
                    <a:lstStyle/>
                    <a:p>
                      <a:pPr algn="ctr" fontAlgn="t"/>
                      <a:r>
                        <a:rPr lang="en-US" sz="1800" b="1">
                          <a:solidFill>
                            <a:srgbClr val="202124"/>
                          </a:solidFill>
                        </a:rPr>
                        <a:t>Statistics</a:t>
                      </a:r>
                    </a:p>
                  </a:txBody>
                  <a:tcPr marL="89757" marR="93497" marT="74798" marB="74798">
                    <a:lnL>
                      <a:noFill/>
                    </a:lnL>
                    <a:lnR>
                      <a:noFill/>
                    </a:lnR>
                    <a:lnT>
                      <a:noFill/>
                    </a:lnT>
                    <a:lnB w="9525" cap="flat" cmpd="sng" algn="ctr">
                      <a:solidFill>
                        <a:srgbClr val="DADCE0"/>
                      </a:solidFill>
                      <a:prstDash val="solid"/>
                      <a:round/>
                      <a:headEnd type="none" w="med" len="med"/>
                      <a:tailEnd type="none" w="med" len="med"/>
                    </a:lnB>
                  </a:tcPr>
                </a:tc>
                <a:tc hMerge="1">
                  <a:txBody>
                    <a:bodyPr/>
                    <a:lstStyle/>
                    <a:p>
                      <a:endParaRPr lang="en-US"/>
                    </a:p>
                  </a:txBody>
                  <a:tcPr/>
                </a:tc>
              </a:tr>
              <a:tr h="688141">
                <a:tc>
                  <a:txBody>
                    <a:bodyPr/>
                    <a:lstStyle/>
                    <a:p>
                      <a:r>
                        <a:rPr lang="en-US" sz="1800"/>
                        <a:t>GDP</a:t>
                      </a:r>
                    </a:p>
                  </a:txBody>
                  <a:tcPr marL="89757" marR="93497" marT="74798" marB="74798"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tcPr>
                </a:tc>
                <a:tc>
                  <a:txBody>
                    <a:bodyPr/>
                    <a:lstStyle/>
                    <a:p>
                      <a:r>
                        <a:rPr lang="en-US" sz="1800" b="1"/>
                        <a:t>₹11.6 lakh crore (US$145 billion) (2023-24 est.)</a:t>
                      </a:r>
                      <a:endParaRPr lang="en-US" sz="1800"/>
                    </a:p>
                  </a:txBody>
                  <a:tcPr marL="93497" marR="93497" marT="74798" marB="74798"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tcPr>
                </a:tc>
              </a:tr>
              <a:tr h="418868">
                <a:tc>
                  <a:txBody>
                    <a:bodyPr/>
                    <a:lstStyle/>
                    <a:p>
                      <a:r>
                        <a:rPr lang="en-US" sz="1800"/>
                        <a:t>GDP rank</a:t>
                      </a:r>
                    </a:p>
                  </a:txBody>
                  <a:tcPr marL="89757" marR="93497" marT="74798" marB="74798"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tcPr>
                </a:tc>
                <a:tc>
                  <a:txBody>
                    <a:bodyPr/>
                    <a:lstStyle/>
                    <a:p>
                      <a:r>
                        <a:rPr lang="en-US" sz="1800"/>
                        <a:t>9th</a:t>
                      </a:r>
                    </a:p>
                  </a:txBody>
                  <a:tcPr marL="93497" marR="93497" marT="74798" marB="74798"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tcPr>
                </a:tc>
              </a:tr>
              <a:tr h="418868">
                <a:tc>
                  <a:txBody>
                    <a:bodyPr/>
                    <a:lstStyle/>
                    <a:p>
                      <a:r>
                        <a:rPr lang="en-US" sz="1800"/>
                        <a:t>GDP growth</a:t>
                      </a:r>
                    </a:p>
                  </a:txBody>
                  <a:tcPr marL="89757" marR="93497" marT="74798" marB="74798"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tcPr>
                </a:tc>
                <a:tc>
                  <a:txBody>
                    <a:bodyPr/>
                    <a:lstStyle/>
                    <a:p>
                      <a:r>
                        <a:rPr lang="en-US" sz="1800"/>
                        <a:t>12% (2021–22)</a:t>
                      </a:r>
                    </a:p>
                  </a:txBody>
                  <a:tcPr marL="93497" marR="93497" marT="74798" marB="74798"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tcPr>
                </a:tc>
              </a:tr>
              <a:tr h="688141">
                <a:tc>
                  <a:txBody>
                    <a:bodyPr/>
                    <a:lstStyle/>
                    <a:p>
                      <a:r>
                        <a:rPr lang="en-US" sz="1800"/>
                        <a:t>GDP per capita</a:t>
                      </a:r>
                    </a:p>
                  </a:txBody>
                  <a:tcPr marL="89757" marR="93497" marT="74798" marB="74798"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tcPr>
                </a:tc>
                <a:tc>
                  <a:txBody>
                    <a:bodyPr/>
                    <a:lstStyle/>
                    <a:p>
                      <a:r>
                        <a:rPr lang="en-US" sz="1800" dirty="0"/>
                        <a:t>₹352,151 (US$4,410) (2023–24)</a:t>
                      </a:r>
                    </a:p>
                  </a:txBody>
                  <a:tcPr marL="93497" marR="93497" marT="74798" marB="74798" anchor="ctr">
                    <a:lnL>
                      <a:noFill/>
                    </a:lnL>
                    <a:lnR>
                      <a:noFill/>
                    </a:lnR>
                    <a:lnT w="9525" cap="flat" cmpd="sng" algn="ctr">
                      <a:solidFill>
                        <a:srgbClr val="DADCE0"/>
                      </a:solidFill>
                      <a:prstDash val="solid"/>
                      <a:round/>
                      <a:headEnd type="none" w="med" len="med"/>
                      <a:tailEnd type="none" w="med" len="med"/>
                    </a:lnT>
                    <a:lnB w="9525" cap="flat" cmpd="sng" algn="ctr">
                      <a:solidFill>
                        <a:srgbClr val="DADCE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none" lIns="91440" tIns="45720" rIns="91440" bIns="14283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202124"/>
                </a:solidFill>
                <a:effectLst/>
                <a:latin typeface="Google Sans"/>
                <a:cs typeface="Arial" pitchFamily="34" charset="0"/>
              </a:rPr>
              <a:t>Economy of Kerala</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DELL\Desktop\START UP EVENT\download (1).jpg"/>
          <p:cNvPicPr>
            <a:picLocks noChangeAspect="1" noChangeArrowheads="1"/>
          </p:cNvPicPr>
          <p:nvPr/>
        </p:nvPicPr>
        <p:blipFill>
          <a:blip r:embed="rId2"/>
          <a:srcRect/>
          <a:stretch>
            <a:fillRect/>
          </a:stretch>
        </p:blipFill>
        <p:spPr bwMode="auto">
          <a:xfrm>
            <a:off x="609601" y="1502228"/>
            <a:ext cx="7086600" cy="3962137"/>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START UP EVENT\download (2).jpg"/>
          <p:cNvPicPr>
            <a:picLocks noChangeAspect="1" noChangeArrowheads="1"/>
          </p:cNvPicPr>
          <p:nvPr/>
        </p:nvPicPr>
        <p:blipFill>
          <a:blip r:embed="rId2"/>
          <a:srcRect/>
          <a:stretch>
            <a:fillRect/>
          </a:stretch>
        </p:blipFill>
        <p:spPr bwMode="auto">
          <a:xfrm>
            <a:off x="1143000" y="1685108"/>
            <a:ext cx="6934200" cy="3878409"/>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ircular Arrow 1"/>
          <p:cNvSpPr/>
          <p:nvPr/>
        </p:nvSpPr>
        <p:spPr>
          <a:xfrm>
            <a:off x="2087588" y="944588"/>
            <a:ext cx="4968824" cy="4968824"/>
          </a:xfrm>
          <a:prstGeom prst="circularArrow">
            <a:avLst>
              <a:gd name="adj1" fmla="val 5274"/>
              <a:gd name="adj2" fmla="val 312630"/>
              <a:gd name="adj3" fmla="val 14276837"/>
              <a:gd name="adj4" fmla="val 17098573"/>
              <a:gd name="adj5" fmla="val 5477"/>
            </a:avLst>
          </a:pr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sp>
      <p:grpSp>
        <p:nvGrpSpPr>
          <p:cNvPr id="3" name="Group 2"/>
          <p:cNvGrpSpPr/>
          <p:nvPr/>
        </p:nvGrpSpPr>
        <p:grpSpPr>
          <a:xfrm>
            <a:off x="3653582" y="951613"/>
            <a:ext cx="1836836" cy="918418"/>
            <a:chOff x="1931461" y="1540"/>
            <a:chExt cx="1836836" cy="918418"/>
          </a:xfrm>
        </p:grpSpPr>
        <p:sp>
          <p:nvSpPr>
            <p:cNvPr id="19" name="Rounded Rectangle 18"/>
            <p:cNvSpPr/>
            <p:nvPr/>
          </p:nvSpPr>
          <p:spPr>
            <a:xfrm>
              <a:off x="1931461" y="1540"/>
              <a:ext cx="1836836" cy="918418"/>
            </a:xfrm>
            <a:prstGeom prst="roundRect">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0" name="Rounded Rectangle 5"/>
            <p:cNvSpPr/>
            <p:nvPr/>
          </p:nvSpPr>
          <p:spPr>
            <a:xfrm>
              <a:off x="1976294" y="46373"/>
              <a:ext cx="1747170" cy="8287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a:t>The 5 stages of a startup</a:t>
              </a:r>
              <a:endParaRPr lang="en-US" sz="2100" kern="1200" dirty="0"/>
            </a:p>
          </p:txBody>
        </p:sp>
      </p:grpSp>
      <p:grpSp>
        <p:nvGrpSpPr>
          <p:cNvPr id="4" name="Group 3"/>
          <p:cNvGrpSpPr/>
          <p:nvPr/>
        </p:nvGrpSpPr>
        <p:grpSpPr>
          <a:xfrm>
            <a:off x="5399273" y="1959488"/>
            <a:ext cx="1836836" cy="918418"/>
            <a:chOff x="3677152" y="1009415"/>
            <a:chExt cx="1836836" cy="918418"/>
          </a:xfrm>
        </p:grpSpPr>
        <p:sp>
          <p:nvSpPr>
            <p:cNvPr id="17" name="Rounded Rectangle 16"/>
            <p:cNvSpPr/>
            <p:nvPr/>
          </p:nvSpPr>
          <p:spPr>
            <a:xfrm>
              <a:off x="3677152" y="1009415"/>
              <a:ext cx="1836836" cy="918418"/>
            </a:xfrm>
            <a:prstGeom prst="roundRect">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8" name="Rounded Rectangle 7"/>
            <p:cNvSpPr/>
            <p:nvPr/>
          </p:nvSpPr>
          <p:spPr>
            <a:xfrm>
              <a:off x="3721985" y="1054248"/>
              <a:ext cx="1747170" cy="8287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a:t>1.Solving the problem. </a:t>
              </a:r>
            </a:p>
          </p:txBody>
        </p:sp>
      </p:grpSp>
      <p:grpSp>
        <p:nvGrpSpPr>
          <p:cNvPr id="5" name="Group 4"/>
          <p:cNvGrpSpPr/>
          <p:nvPr/>
        </p:nvGrpSpPr>
        <p:grpSpPr>
          <a:xfrm>
            <a:off x="5399273" y="3975238"/>
            <a:ext cx="1836836" cy="918418"/>
            <a:chOff x="3677152" y="3025165"/>
            <a:chExt cx="1836836" cy="918418"/>
          </a:xfrm>
        </p:grpSpPr>
        <p:sp>
          <p:nvSpPr>
            <p:cNvPr id="15" name="Rounded Rectangle 14"/>
            <p:cNvSpPr/>
            <p:nvPr/>
          </p:nvSpPr>
          <p:spPr>
            <a:xfrm>
              <a:off x="3677152" y="3025165"/>
              <a:ext cx="1836836" cy="918418"/>
            </a:xfrm>
            <a:prstGeom prst="roundRect">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6" name="Rounded Rectangle 9"/>
            <p:cNvSpPr/>
            <p:nvPr/>
          </p:nvSpPr>
          <p:spPr>
            <a:xfrm>
              <a:off x="3721985" y="3069998"/>
              <a:ext cx="1747170" cy="8287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a:t>2. Development. </a:t>
              </a:r>
            </a:p>
          </p:txBody>
        </p:sp>
      </p:grpSp>
      <p:grpSp>
        <p:nvGrpSpPr>
          <p:cNvPr id="6" name="Group 5"/>
          <p:cNvGrpSpPr/>
          <p:nvPr/>
        </p:nvGrpSpPr>
        <p:grpSpPr>
          <a:xfrm>
            <a:off x="3653582" y="4983113"/>
            <a:ext cx="1836836" cy="918418"/>
            <a:chOff x="1931461" y="4033040"/>
            <a:chExt cx="1836836" cy="918418"/>
          </a:xfrm>
        </p:grpSpPr>
        <p:sp>
          <p:nvSpPr>
            <p:cNvPr id="13" name="Rounded Rectangle 12"/>
            <p:cNvSpPr/>
            <p:nvPr/>
          </p:nvSpPr>
          <p:spPr>
            <a:xfrm>
              <a:off x="1931461" y="4033040"/>
              <a:ext cx="1836836" cy="918418"/>
            </a:xfrm>
            <a:prstGeom prst="roundRect">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4" name="Rounded Rectangle 11"/>
            <p:cNvSpPr/>
            <p:nvPr/>
          </p:nvSpPr>
          <p:spPr>
            <a:xfrm>
              <a:off x="1976294" y="4077873"/>
              <a:ext cx="1747170" cy="8287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a:t>3.Entering the market.</a:t>
              </a:r>
            </a:p>
          </p:txBody>
        </p:sp>
      </p:grpSp>
      <p:grpSp>
        <p:nvGrpSpPr>
          <p:cNvPr id="7" name="Group 6"/>
          <p:cNvGrpSpPr/>
          <p:nvPr/>
        </p:nvGrpSpPr>
        <p:grpSpPr>
          <a:xfrm>
            <a:off x="1907891" y="3975238"/>
            <a:ext cx="1836836" cy="918418"/>
            <a:chOff x="185770" y="3025165"/>
            <a:chExt cx="1836836" cy="918418"/>
          </a:xfrm>
        </p:grpSpPr>
        <p:sp>
          <p:nvSpPr>
            <p:cNvPr id="11" name="Rounded Rectangle 10"/>
            <p:cNvSpPr/>
            <p:nvPr/>
          </p:nvSpPr>
          <p:spPr>
            <a:xfrm>
              <a:off x="185770" y="3025165"/>
              <a:ext cx="1836836" cy="918418"/>
            </a:xfrm>
            <a:prstGeom prst="roundRect">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Rounded Rectangle 13"/>
            <p:cNvSpPr/>
            <p:nvPr/>
          </p:nvSpPr>
          <p:spPr>
            <a:xfrm>
              <a:off x="230603" y="3069998"/>
              <a:ext cx="1747170" cy="8287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a:t>4.Scaling.</a:t>
              </a:r>
            </a:p>
          </p:txBody>
        </p:sp>
      </p:grpSp>
      <p:grpSp>
        <p:nvGrpSpPr>
          <p:cNvPr id="8" name="Group 7"/>
          <p:cNvGrpSpPr/>
          <p:nvPr/>
        </p:nvGrpSpPr>
        <p:grpSpPr>
          <a:xfrm>
            <a:off x="1907891" y="1959488"/>
            <a:ext cx="1836836" cy="918418"/>
            <a:chOff x="185770" y="1009415"/>
            <a:chExt cx="1836836" cy="918418"/>
          </a:xfrm>
        </p:grpSpPr>
        <p:sp>
          <p:nvSpPr>
            <p:cNvPr id="9" name="Rounded Rectangle 8"/>
            <p:cNvSpPr/>
            <p:nvPr/>
          </p:nvSpPr>
          <p:spPr>
            <a:xfrm>
              <a:off x="185770" y="1009415"/>
              <a:ext cx="1836836" cy="918418"/>
            </a:xfrm>
            <a:prstGeom prst="roundRect">
              <a:avLst/>
            </a:prstGeom>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0" name="Rounded Rectangle 15"/>
            <p:cNvSpPr/>
            <p:nvPr/>
          </p:nvSpPr>
          <p:spPr>
            <a:xfrm>
              <a:off x="230603" y="1054248"/>
              <a:ext cx="1747170" cy="8287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a:t>5Maturity.</a:t>
              </a: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 4"/>
          <p:cNvSpPr/>
          <p:nvPr/>
        </p:nvSpPr>
        <p:spPr>
          <a:xfrm>
            <a:off x="-318124" y="3041857"/>
            <a:ext cx="1553572" cy="1553572"/>
          </a:xfrm>
          <a:prstGeom prst="leftCircularArrow">
            <a:avLst>
              <a:gd name="adj1" fmla="val 2306"/>
              <a:gd name="adj2" fmla="val 278266"/>
              <a:gd name="adj3" fmla="val 2183604"/>
              <a:gd name="adj4" fmla="val 9154316"/>
              <a:gd name="adj5" fmla="val 2691"/>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grpSp>
        <p:nvGrpSpPr>
          <p:cNvPr id="2" name="Group 3"/>
          <p:cNvGrpSpPr/>
          <p:nvPr/>
        </p:nvGrpSpPr>
        <p:grpSpPr>
          <a:xfrm>
            <a:off x="73657" y="4163975"/>
            <a:ext cx="1755143" cy="789025"/>
            <a:chOff x="5339" y="2519772"/>
            <a:chExt cx="1441180" cy="789025"/>
          </a:xfrm>
          <a:scene3d>
            <a:camera prst="orthographicFront"/>
            <a:lightRig rig="flat" dir="t"/>
          </a:scene3d>
        </p:grpSpPr>
        <p:sp>
          <p:nvSpPr>
            <p:cNvPr id="34" name="Rounded Rectangle 33"/>
            <p:cNvSpPr/>
            <p:nvPr/>
          </p:nvSpPr>
          <p:spPr>
            <a:xfrm>
              <a:off x="5339" y="2519772"/>
              <a:ext cx="1441180" cy="789025"/>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35" name="Rounded Rectangle 6"/>
            <p:cNvSpPr/>
            <p:nvPr/>
          </p:nvSpPr>
          <p:spPr>
            <a:xfrm>
              <a:off x="693681" y="2542882"/>
              <a:ext cx="729727" cy="74280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a:t>IDEA TO BE CONVERTED INTO STARTUP FOR WHICH TYPE OF MARKET </a:t>
              </a:r>
            </a:p>
          </p:txBody>
        </p:sp>
      </p:grpSp>
      <p:sp>
        <p:nvSpPr>
          <p:cNvPr id="5" name="Rounded Rectangle 4"/>
          <p:cNvSpPr/>
          <p:nvPr/>
        </p:nvSpPr>
        <p:spPr>
          <a:xfrm>
            <a:off x="811592" y="3236494"/>
            <a:ext cx="969056" cy="799268"/>
          </a:xfrm>
          <a:prstGeom prst="roundRect">
            <a:avLst>
              <a:gd name="adj" fmla="val 10000"/>
            </a:avLst>
          </a:pr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Circular Arrow 5"/>
          <p:cNvSpPr/>
          <p:nvPr/>
        </p:nvSpPr>
        <p:spPr>
          <a:xfrm>
            <a:off x="1308211" y="2323202"/>
            <a:ext cx="1647107" cy="1647107"/>
          </a:xfrm>
          <a:prstGeom prst="circularArrow">
            <a:avLst>
              <a:gd name="adj1" fmla="val 2175"/>
              <a:gd name="adj2" fmla="val 261674"/>
              <a:gd name="adj3" fmla="val 19634641"/>
              <a:gd name="adj4" fmla="val 12647337"/>
              <a:gd name="adj5" fmla="val 2538"/>
            </a:avLst>
          </a:prstGeom>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grpSp>
        <p:nvGrpSpPr>
          <p:cNvPr id="4" name="Group 6"/>
          <p:cNvGrpSpPr/>
          <p:nvPr/>
        </p:nvGrpSpPr>
        <p:grpSpPr>
          <a:xfrm>
            <a:off x="990600" y="2362200"/>
            <a:ext cx="1229796" cy="982853"/>
            <a:chOff x="1617143" y="1895287"/>
            <a:chExt cx="1525535" cy="982853"/>
          </a:xfrm>
          <a:scene3d>
            <a:camera prst="orthographicFront"/>
            <a:lightRig rig="flat" dir="t"/>
          </a:scene3d>
        </p:grpSpPr>
        <p:sp>
          <p:nvSpPr>
            <p:cNvPr id="32" name="Rounded Rectangle 31"/>
            <p:cNvSpPr/>
            <p:nvPr/>
          </p:nvSpPr>
          <p:spPr>
            <a:xfrm>
              <a:off x="1617143" y="1895287"/>
              <a:ext cx="1525535" cy="982853"/>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33" name="Rounded Rectangle 10"/>
            <p:cNvSpPr/>
            <p:nvPr/>
          </p:nvSpPr>
          <p:spPr>
            <a:xfrm>
              <a:off x="1645930" y="1924074"/>
              <a:ext cx="1467961" cy="92527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a:t>1.VILLAGE</a:t>
              </a:r>
            </a:p>
          </p:txBody>
        </p:sp>
      </p:grpSp>
      <p:sp>
        <p:nvSpPr>
          <p:cNvPr id="8" name="Rounded Rectangle 7"/>
          <p:cNvSpPr/>
          <p:nvPr/>
        </p:nvSpPr>
        <p:spPr>
          <a:xfrm>
            <a:off x="2439852" y="2944852"/>
            <a:ext cx="969056" cy="799268"/>
          </a:xfrm>
          <a:prstGeom prst="roundRect">
            <a:avLst>
              <a:gd name="adj" fmla="val 10000"/>
            </a:avLst>
          </a:prstGeom>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 12"/>
          <p:cNvSpPr/>
          <p:nvPr/>
        </p:nvSpPr>
        <p:spPr>
          <a:xfrm>
            <a:off x="2949204" y="3105205"/>
            <a:ext cx="1442391" cy="1442391"/>
          </a:xfrm>
          <a:prstGeom prst="leftCircularArrow">
            <a:avLst>
              <a:gd name="adj1" fmla="val 2484"/>
              <a:gd name="adj2" fmla="val 300949"/>
              <a:gd name="adj3" fmla="val 1988031"/>
              <a:gd name="adj4" fmla="val 8936060"/>
              <a:gd name="adj5" fmla="val 2898"/>
            </a:avLst>
          </a:prstGeom>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grpSp>
        <p:nvGrpSpPr>
          <p:cNvPr id="7" name="Group 9"/>
          <p:cNvGrpSpPr/>
          <p:nvPr/>
        </p:nvGrpSpPr>
        <p:grpSpPr>
          <a:xfrm>
            <a:off x="2391020" y="4084196"/>
            <a:ext cx="1389738" cy="868804"/>
            <a:chOff x="3313302" y="2459938"/>
            <a:chExt cx="1389738" cy="868804"/>
          </a:xfrm>
          <a:scene3d>
            <a:camera prst="orthographicFront"/>
            <a:lightRig rig="flat" dir="t"/>
          </a:scene3d>
        </p:grpSpPr>
        <p:sp>
          <p:nvSpPr>
            <p:cNvPr id="30" name="Rounded Rectangle 29"/>
            <p:cNvSpPr/>
            <p:nvPr/>
          </p:nvSpPr>
          <p:spPr>
            <a:xfrm>
              <a:off x="3313302" y="2459938"/>
              <a:ext cx="1389738" cy="868804"/>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31" name="Rounded Rectangle 14"/>
            <p:cNvSpPr/>
            <p:nvPr/>
          </p:nvSpPr>
          <p:spPr>
            <a:xfrm>
              <a:off x="3338748" y="2485384"/>
              <a:ext cx="1338846" cy="81791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a:t>2.TALUKHA</a:t>
              </a:r>
            </a:p>
          </p:txBody>
        </p:sp>
      </p:grpSp>
      <p:sp>
        <p:nvSpPr>
          <p:cNvPr id="11" name="Rounded Rectangle 10"/>
          <p:cNvSpPr/>
          <p:nvPr/>
        </p:nvSpPr>
        <p:spPr>
          <a:xfrm>
            <a:off x="3997677" y="3177458"/>
            <a:ext cx="969056" cy="799268"/>
          </a:xfrm>
          <a:prstGeom prst="roundRect">
            <a:avLst>
              <a:gd name="adj" fmla="val 10000"/>
            </a:avLst>
          </a:prstGeom>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Circular Arrow 11"/>
          <p:cNvSpPr/>
          <p:nvPr/>
        </p:nvSpPr>
        <p:spPr>
          <a:xfrm>
            <a:off x="4516358" y="2394136"/>
            <a:ext cx="1509746" cy="1509746"/>
          </a:xfrm>
          <a:prstGeom prst="circularArrow">
            <a:avLst>
              <a:gd name="adj1" fmla="val 2373"/>
              <a:gd name="adj2" fmla="val 286787"/>
              <a:gd name="adj3" fmla="val 19489882"/>
              <a:gd name="adj4" fmla="val 12527690"/>
              <a:gd name="adj5" fmla="val 2769"/>
            </a:avLst>
          </a:prstGeom>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grpSp>
        <p:nvGrpSpPr>
          <p:cNvPr id="10" name="Group 12"/>
          <p:cNvGrpSpPr/>
          <p:nvPr/>
        </p:nvGrpSpPr>
        <p:grpSpPr>
          <a:xfrm>
            <a:off x="3951383" y="2209800"/>
            <a:ext cx="1306418" cy="746711"/>
            <a:chOff x="4873664" y="1954323"/>
            <a:chExt cx="1384665" cy="746711"/>
          </a:xfrm>
          <a:scene3d>
            <a:camera prst="orthographicFront"/>
            <a:lightRig rig="flat" dir="t"/>
          </a:scene3d>
        </p:grpSpPr>
        <p:sp>
          <p:nvSpPr>
            <p:cNvPr id="28" name="Rounded Rectangle 27"/>
            <p:cNvSpPr/>
            <p:nvPr/>
          </p:nvSpPr>
          <p:spPr>
            <a:xfrm>
              <a:off x="4873664" y="1954323"/>
              <a:ext cx="1384665" cy="746711"/>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29" name="Rounded Rectangle 18"/>
            <p:cNvSpPr/>
            <p:nvPr/>
          </p:nvSpPr>
          <p:spPr>
            <a:xfrm>
              <a:off x="4895534" y="1976193"/>
              <a:ext cx="1340925" cy="70297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a:t>3.DISTRICT</a:t>
              </a:r>
            </a:p>
          </p:txBody>
        </p:sp>
      </p:grpSp>
      <p:sp>
        <p:nvSpPr>
          <p:cNvPr id="14" name="Rounded Rectangle 13"/>
          <p:cNvSpPr/>
          <p:nvPr/>
        </p:nvSpPr>
        <p:spPr>
          <a:xfrm>
            <a:off x="5506671" y="2958052"/>
            <a:ext cx="969056" cy="799268"/>
          </a:xfrm>
          <a:prstGeom prst="roundRect">
            <a:avLst>
              <a:gd name="adj" fmla="val 10000"/>
            </a:avLst>
          </a:pr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 20"/>
          <p:cNvSpPr/>
          <p:nvPr/>
        </p:nvSpPr>
        <p:spPr>
          <a:xfrm>
            <a:off x="6052120" y="3206352"/>
            <a:ext cx="1367156" cy="1367156"/>
          </a:xfrm>
          <a:prstGeom prst="leftCircularArrow">
            <a:avLst>
              <a:gd name="adj1" fmla="val 2621"/>
              <a:gd name="adj2" fmla="val 318520"/>
              <a:gd name="adj3" fmla="val 2352442"/>
              <a:gd name="adj4" fmla="val 9282901"/>
              <a:gd name="adj5" fmla="val 3058"/>
            </a:avLst>
          </a:prstGeom>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grpSp>
        <p:nvGrpSpPr>
          <p:cNvPr id="13" name="Group 15"/>
          <p:cNvGrpSpPr/>
          <p:nvPr/>
        </p:nvGrpSpPr>
        <p:grpSpPr>
          <a:xfrm>
            <a:off x="5507024" y="3984600"/>
            <a:ext cx="1198576" cy="816000"/>
            <a:chOff x="6429306" y="2499541"/>
            <a:chExt cx="1291368" cy="816000"/>
          </a:xfrm>
          <a:scene3d>
            <a:camera prst="orthographicFront"/>
            <a:lightRig rig="flat" dir="t"/>
          </a:scene3d>
        </p:grpSpPr>
        <p:sp>
          <p:nvSpPr>
            <p:cNvPr id="26" name="Rounded Rectangle 25"/>
            <p:cNvSpPr/>
            <p:nvPr/>
          </p:nvSpPr>
          <p:spPr>
            <a:xfrm>
              <a:off x="6429306" y="2499541"/>
              <a:ext cx="1291368" cy="816000"/>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27" name="Rounded Rectangle 22"/>
            <p:cNvSpPr/>
            <p:nvPr/>
          </p:nvSpPr>
          <p:spPr>
            <a:xfrm>
              <a:off x="6453206" y="2523441"/>
              <a:ext cx="1243568" cy="76820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a:t>4.STATE</a:t>
              </a:r>
            </a:p>
          </p:txBody>
        </p:sp>
      </p:grpSp>
      <p:sp>
        <p:nvSpPr>
          <p:cNvPr id="17" name="Rounded Rectangle 16"/>
          <p:cNvSpPr/>
          <p:nvPr/>
        </p:nvSpPr>
        <p:spPr>
          <a:xfrm>
            <a:off x="6996300" y="3278990"/>
            <a:ext cx="969056" cy="799268"/>
          </a:xfrm>
          <a:prstGeom prst="roundRect">
            <a:avLst>
              <a:gd name="adj" fmla="val 10000"/>
            </a:avLst>
          </a:pr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Circular Arrow 17"/>
          <p:cNvSpPr/>
          <p:nvPr/>
        </p:nvSpPr>
        <p:spPr>
          <a:xfrm>
            <a:off x="7502749" y="2262570"/>
            <a:ext cx="1650248" cy="1650248"/>
          </a:xfrm>
          <a:prstGeom prst="circularArrow">
            <a:avLst>
              <a:gd name="adj1" fmla="val 2171"/>
              <a:gd name="adj2" fmla="val 261151"/>
              <a:gd name="adj3" fmla="val 19547424"/>
              <a:gd name="adj4" fmla="val 12559597"/>
              <a:gd name="adj5" fmla="val 2533"/>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grpSp>
        <p:nvGrpSpPr>
          <p:cNvPr id="16" name="Group 18"/>
          <p:cNvGrpSpPr/>
          <p:nvPr/>
        </p:nvGrpSpPr>
        <p:grpSpPr>
          <a:xfrm>
            <a:off x="6969017" y="2286000"/>
            <a:ext cx="1336784" cy="1152837"/>
            <a:chOff x="7891298" y="1852791"/>
            <a:chExt cx="1346643" cy="1152837"/>
          </a:xfrm>
          <a:scene3d>
            <a:camera prst="orthographicFront"/>
            <a:lightRig rig="flat" dir="t"/>
          </a:scene3d>
        </p:grpSpPr>
        <p:sp>
          <p:nvSpPr>
            <p:cNvPr id="24" name="Rounded Rectangle 23"/>
            <p:cNvSpPr/>
            <p:nvPr/>
          </p:nvSpPr>
          <p:spPr>
            <a:xfrm>
              <a:off x="7891298" y="1852791"/>
              <a:ext cx="1346643" cy="1152837"/>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5" name="Rounded Rectangle 26"/>
            <p:cNvSpPr/>
            <p:nvPr/>
          </p:nvSpPr>
          <p:spPr>
            <a:xfrm>
              <a:off x="7925063" y="1886556"/>
              <a:ext cx="1279113" cy="108530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a:t>5.NATIONAL</a:t>
              </a:r>
            </a:p>
          </p:txBody>
        </p:sp>
      </p:grpSp>
      <p:grpSp>
        <p:nvGrpSpPr>
          <p:cNvPr id="19" name="Group 20"/>
          <p:cNvGrpSpPr/>
          <p:nvPr/>
        </p:nvGrpSpPr>
        <p:grpSpPr>
          <a:xfrm>
            <a:off x="7772400" y="3851042"/>
            <a:ext cx="1114917" cy="1178158"/>
            <a:chOff x="9408565" y="2227922"/>
            <a:chExt cx="1574660" cy="1178158"/>
          </a:xfrm>
          <a:scene3d>
            <a:camera prst="orthographicFront"/>
            <a:lightRig rig="flat" dir="t"/>
          </a:scene3d>
        </p:grpSpPr>
        <p:sp>
          <p:nvSpPr>
            <p:cNvPr id="22" name="Rounded Rectangle 21"/>
            <p:cNvSpPr/>
            <p:nvPr/>
          </p:nvSpPr>
          <p:spPr>
            <a:xfrm>
              <a:off x="9408565" y="2227922"/>
              <a:ext cx="1574660" cy="1178158"/>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23" name="Rounded Rectangle 29"/>
            <p:cNvSpPr/>
            <p:nvPr/>
          </p:nvSpPr>
          <p:spPr>
            <a:xfrm>
              <a:off x="9443072" y="2262429"/>
              <a:ext cx="1505646" cy="110914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n-US" sz="1000" kern="1200" dirty="0"/>
                <a:t>6.INTERNATIONAL</a:t>
              </a: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63049" y="1120049"/>
            <a:ext cx="2256830" cy="2256830"/>
            <a:chOff x="1755048" y="297088"/>
            <a:chExt cx="2256830" cy="2256830"/>
          </a:xfrm>
          <a:scene3d>
            <a:camera prst="orthographicFront">
              <a:rot lat="0" lon="0" rev="0"/>
            </a:camera>
            <a:lightRig rig="contrasting" dir="t">
              <a:rot lat="0" lon="0" rev="1200000"/>
            </a:lightRig>
          </a:scene3d>
        </p:grpSpPr>
        <p:sp>
          <p:nvSpPr>
            <p:cNvPr id="14" name="Pie 13"/>
            <p:cNvSpPr/>
            <p:nvPr/>
          </p:nvSpPr>
          <p:spPr>
            <a:xfrm>
              <a:off x="1755048" y="297088"/>
              <a:ext cx="2256830" cy="2256830"/>
            </a:xfrm>
            <a:prstGeom prst="pieWedge">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5" name="Pie 4"/>
            <p:cNvSpPr/>
            <p:nvPr/>
          </p:nvSpPr>
          <p:spPr>
            <a:xfrm>
              <a:off x="2416060" y="958096"/>
              <a:ext cx="1595818" cy="15958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a:t>GOVERNMENT POLICIES</a:t>
              </a:r>
            </a:p>
          </p:txBody>
        </p:sp>
      </p:grpSp>
      <p:grpSp>
        <p:nvGrpSpPr>
          <p:cNvPr id="3" name="Group 2"/>
          <p:cNvGrpSpPr/>
          <p:nvPr/>
        </p:nvGrpSpPr>
        <p:grpSpPr>
          <a:xfrm>
            <a:off x="4624121" y="1120049"/>
            <a:ext cx="2256830" cy="2256830"/>
            <a:chOff x="4116120" y="297088"/>
            <a:chExt cx="2256830" cy="2256830"/>
          </a:xfrm>
          <a:scene3d>
            <a:camera prst="orthographicFront">
              <a:rot lat="0" lon="0" rev="0"/>
            </a:camera>
            <a:lightRig rig="contrasting" dir="t">
              <a:rot lat="0" lon="0" rev="1200000"/>
            </a:lightRig>
          </a:scene3d>
        </p:grpSpPr>
        <p:sp>
          <p:nvSpPr>
            <p:cNvPr id="12" name="Pie 11"/>
            <p:cNvSpPr/>
            <p:nvPr/>
          </p:nvSpPr>
          <p:spPr>
            <a:xfrm rot="5400000">
              <a:off x="4116120" y="297088"/>
              <a:ext cx="2256830" cy="2256830"/>
            </a:xfrm>
            <a:prstGeom prst="pieWedge">
              <a:avLst/>
            </a:prstGeom>
            <a:sp3d contourW="19050" prstMaterial="metal">
              <a:bevelT w="88900" h="203200"/>
              <a:bevelB w="165100" h="254000"/>
            </a:sp3d>
          </p:spPr>
          <p:style>
            <a:lnRef idx="0">
              <a:schemeClr val="lt1">
                <a:hueOff val="0"/>
                <a:satOff val="0"/>
                <a:lumOff val="0"/>
                <a:alphaOff val="0"/>
              </a:schemeClr>
            </a:lnRef>
            <a:fillRef idx="1">
              <a:schemeClr val="accent4">
                <a:hueOff val="3266964"/>
                <a:satOff val="-13592"/>
                <a:lumOff val="3203"/>
                <a:alphaOff val="0"/>
              </a:schemeClr>
            </a:fillRef>
            <a:effectRef idx="2">
              <a:schemeClr val="accent4">
                <a:hueOff val="3266964"/>
                <a:satOff val="-13592"/>
                <a:lumOff val="3203"/>
                <a:alphaOff val="0"/>
              </a:schemeClr>
            </a:effectRef>
            <a:fontRef idx="minor">
              <a:schemeClr val="lt1"/>
            </a:fontRef>
          </p:style>
        </p:sp>
        <p:sp>
          <p:nvSpPr>
            <p:cNvPr id="13" name="Pie 6"/>
            <p:cNvSpPr/>
            <p:nvPr/>
          </p:nvSpPr>
          <p:spPr>
            <a:xfrm>
              <a:off x="4116120" y="958100"/>
              <a:ext cx="1595822" cy="15958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a:t>HOBBIES</a:t>
              </a:r>
            </a:p>
            <a:p>
              <a:pPr lvl="0" algn="ctr" defTabSz="755650">
                <a:lnSpc>
                  <a:spcPct val="90000"/>
                </a:lnSpc>
                <a:spcBef>
                  <a:spcPct val="0"/>
                </a:spcBef>
                <a:spcAft>
                  <a:spcPct val="35000"/>
                </a:spcAft>
              </a:pPr>
              <a:r>
                <a:rPr lang="en-US" sz="1700" kern="1200" dirty="0"/>
                <a:t>TRAVEL</a:t>
              </a:r>
            </a:p>
          </p:txBody>
        </p:sp>
      </p:grpSp>
      <p:grpSp>
        <p:nvGrpSpPr>
          <p:cNvPr id="4" name="Group 3"/>
          <p:cNvGrpSpPr/>
          <p:nvPr/>
        </p:nvGrpSpPr>
        <p:grpSpPr>
          <a:xfrm>
            <a:off x="4624121" y="3481121"/>
            <a:ext cx="2256830" cy="2256830"/>
            <a:chOff x="4116120" y="2658160"/>
            <a:chExt cx="2256830" cy="2256830"/>
          </a:xfrm>
          <a:scene3d>
            <a:camera prst="orthographicFront">
              <a:rot lat="0" lon="0" rev="0"/>
            </a:camera>
            <a:lightRig rig="contrasting" dir="t">
              <a:rot lat="0" lon="0" rev="1200000"/>
            </a:lightRig>
          </a:scene3d>
        </p:grpSpPr>
        <p:sp>
          <p:nvSpPr>
            <p:cNvPr id="10" name="Pie 9"/>
            <p:cNvSpPr/>
            <p:nvPr/>
          </p:nvSpPr>
          <p:spPr>
            <a:xfrm rot="10800000">
              <a:off x="4116120" y="2658160"/>
              <a:ext cx="2256830" cy="2256830"/>
            </a:xfrm>
            <a:prstGeom prst="pieWedge">
              <a:avLst/>
            </a:prstGeom>
            <a:sp3d contourW="19050" prstMaterial="metal">
              <a:bevelT w="88900" h="203200"/>
              <a:bevelB w="165100" h="254000"/>
            </a:sp3d>
          </p:spPr>
          <p:style>
            <a:lnRef idx="0">
              <a:schemeClr val="lt1">
                <a:hueOff val="0"/>
                <a:satOff val="0"/>
                <a:lumOff val="0"/>
                <a:alphaOff val="0"/>
              </a:schemeClr>
            </a:lnRef>
            <a:fillRef idx="1">
              <a:schemeClr val="accent4">
                <a:hueOff val="6533927"/>
                <a:satOff val="-27185"/>
                <a:lumOff val="6405"/>
                <a:alphaOff val="0"/>
              </a:schemeClr>
            </a:fillRef>
            <a:effectRef idx="2">
              <a:schemeClr val="accent4">
                <a:hueOff val="6533927"/>
                <a:satOff val="-27185"/>
                <a:lumOff val="6405"/>
                <a:alphaOff val="0"/>
              </a:schemeClr>
            </a:effectRef>
            <a:fontRef idx="minor">
              <a:schemeClr val="lt1"/>
            </a:fontRef>
          </p:style>
        </p:sp>
        <p:sp>
          <p:nvSpPr>
            <p:cNvPr id="11" name="Pie 8"/>
            <p:cNvSpPr/>
            <p:nvPr/>
          </p:nvSpPr>
          <p:spPr>
            <a:xfrm rot="21600000">
              <a:off x="4116120" y="2658160"/>
              <a:ext cx="1595818" cy="15958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a:t>SELF</a:t>
              </a:r>
            </a:p>
            <a:p>
              <a:pPr lvl="0" algn="ctr" defTabSz="755650">
                <a:lnSpc>
                  <a:spcPct val="90000"/>
                </a:lnSpc>
                <a:spcBef>
                  <a:spcPct val="0"/>
                </a:spcBef>
                <a:spcAft>
                  <a:spcPct val="35000"/>
                </a:spcAft>
              </a:pPr>
              <a:r>
                <a:rPr lang="en-US" sz="1700" kern="1200" dirty="0"/>
                <a:t>FAMILY</a:t>
              </a:r>
            </a:p>
            <a:p>
              <a:pPr lvl="0" algn="ctr" defTabSz="755650">
                <a:lnSpc>
                  <a:spcPct val="90000"/>
                </a:lnSpc>
                <a:spcBef>
                  <a:spcPct val="0"/>
                </a:spcBef>
                <a:spcAft>
                  <a:spcPct val="35000"/>
                </a:spcAft>
              </a:pPr>
              <a:r>
                <a:rPr lang="en-US" sz="1700" kern="1200" dirty="0"/>
                <a:t>FRIENDS</a:t>
              </a:r>
            </a:p>
          </p:txBody>
        </p:sp>
      </p:grpSp>
      <p:grpSp>
        <p:nvGrpSpPr>
          <p:cNvPr id="5" name="Group 4"/>
          <p:cNvGrpSpPr/>
          <p:nvPr/>
        </p:nvGrpSpPr>
        <p:grpSpPr>
          <a:xfrm>
            <a:off x="2263049" y="3481121"/>
            <a:ext cx="2256830" cy="2256830"/>
            <a:chOff x="1755048" y="2658160"/>
            <a:chExt cx="2256830" cy="2256830"/>
          </a:xfrm>
          <a:scene3d>
            <a:camera prst="orthographicFront">
              <a:rot lat="0" lon="0" rev="0"/>
            </a:camera>
            <a:lightRig rig="contrasting" dir="t">
              <a:rot lat="0" lon="0" rev="1200000"/>
            </a:lightRig>
          </a:scene3d>
        </p:grpSpPr>
        <p:sp>
          <p:nvSpPr>
            <p:cNvPr id="8" name="Pie 7"/>
            <p:cNvSpPr/>
            <p:nvPr/>
          </p:nvSpPr>
          <p:spPr>
            <a:xfrm rot="16200000">
              <a:off x="1755048" y="2658160"/>
              <a:ext cx="2256830" cy="2256830"/>
            </a:xfrm>
            <a:prstGeom prst="pieWedge">
              <a:avLst/>
            </a:prstGeom>
            <a:sp3d contourW="19050" prstMaterial="metal">
              <a:bevelT w="88900" h="203200"/>
              <a:bevelB w="165100" h="254000"/>
            </a:sp3d>
          </p:spPr>
          <p:style>
            <a:lnRef idx="0">
              <a:schemeClr val="lt1">
                <a:hueOff val="0"/>
                <a:satOff val="0"/>
                <a:lumOff val="0"/>
                <a:alphaOff val="0"/>
              </a:schemeClr>
            </a:lnRef>
            <a:fillRef idx="1">
              <a:schemeClr val="accent4">
                <a:hueOff val="9800891"/>
                <a:satOff val="-40777"/>
                <a:lumOff val="9608"/>
                <a:alphaOff val="0"/>
              </a:schemeClr>
            </a:fillRef>
            <a:effectRef idx="2">
              <a:schemeClr val="accent4">
                <a:hueOff val="9800891"/>
                <a:satOff val="-40777"/>
                <a:lumOff val="9608"/>
                <a:alphaOff val="0"/>
              </a:schemeClr>
            </a:effectRef>
            <a:fontRef idx="minor">
              <a:schemeClr val="lt1"/>
            </a:fontRef>
          </p:style>
        </p:sp>
        <p:sp>
          <p:nvSpPr>
            <p:cNvPr id="9" name="Pie 10"/>
            <p:cNvSpPr/>
            <p:nvPr/>
          </p:nvSpPr>
          <p:spPr>
            <a:xfrm rot="21600000">
              <a:off x="2416056" y="2658160"/>
              <a:ext cx="1595822" cy="15958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a:t>SOCIETY</a:t>
              </a:r>
            </a:p>
            <a:p>
              <a:pPr lvl="0" algn="ctr" defTabSz="755650">
                <a:lnSpc>
                  <a:spcPct val="90000"/>
                </a:lnSpc>
                <a:spcBef>
                  <a:spcPct val="0"/>
                </a:spcBef>
                <a:spcAft>
                  <a:spcPct val="35000"/>
                </a:spcAft>
              </a:pPr>
              <a:endParaRPr lang="en-US" sz="1700" kern="1200" dirty="0"/>
            </a:p>
          </p:txBody>
        </p:sp>
      </p:grpSp>
      <p:sp>
        <p:nvSpPr>
          <p:cNvPr id="6" name="Circular Arrow 5"/>
          <p:cNvSpPr/>
          <p:nvPr/>
        </p:nvSpPr>
        <p:spPr>
          <a:xfrm>
            <a:off x="4182398" y="2959913"/>
            <a:ext cx="779205" cy="677570"/>
          </a:xfrm>
          <a:prstGeom prst="circularArrow">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7" name="Circular Arrow 6"/>
          <p:cNvSpPr/>
          <p:nvPr/>
        </p:nvSpPr>
        <p:spPr>
          <a:xfrm rot="10800000">
            <a:off x="4182398" y="3220517"/>
            <a:ext cx="779205" cy="677570"/>
          </a:xfrm>
          <a:prstGeom prst="circularArrow">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0406" y="1630680"/>
            <a:ext cx="1469794" cy="3596640"/>
            <a:chOff x="4959" y="0"/>
            <a:chExt cx="1469794" cy="3596640"/>
          </a:xfrm>
          <a:scene3d>
            <a:camera prst="orthographicFront">
              <a:rot lat="0" lon="0" rev="0"/>
            </a:camera>
            <a:lightRig rig="contrasting" dir="t">
              <a:rot lat="0" lon="0" rev="1200000"/>
            </a:lightRig>
          </a:scene3d>
        </p:grpSpPr>
        <p:sp>
          <p:nvSpPr>
            <p:cNvPr id="21" name="Rounded Rectangle 20"/>
            <p:cNvSpPr/>
            <p:nvPr/>
          </p:nvSpPr>
          <p:spPr>
            <a:xfrm>
              <a:off x="4959" y="0"/>
              <a:ext cx="1469794" cy="3596640"/>
            </a:xfrm>
            <a:prstGeom prst="roundRect">
              <a:avLst>
                <a:gd name="adj" fmla="val 10000"/>
              </a:avLst>
            </a:prstGeom>
            <a:sp3d contourW="19050" prstMaterial="metal">
              <a:bevelT w="88900" h="203200"/>
              <a:bevelB w="165100" h="254000"/>
            </a:sp3d>
          </p:spPr>
          <p:style>
            <a:lnRef idx="1">
              <a:schemeClr val="accent2"/>
            </a:lnRef>
            <a:fillRef idx="2">
              <a:schemeClr val="accent2"/>
            </a:fillRef>
            <a:effectRef idx="1">
              <a:schemeClr val="accent2"/>
            </a:effectRef>
            <a:fontRef idx="minor">
              <a:schemeClr val="dk1"/>
            </a:fontRef>
          </p:style>
        </p:sp>
        <p:sp>
          <p:nvSpPr>
            <p:cNvPr id="22" name="Rounded Rectangle 4"/>
            <p:cNvSpPr/>
            <p:nvPr/>
          </p:nvSpPr>
          <p:spPr>
            <a:xfrm>
              <a:off x="48008" y="43049"/>
              <a:ext cx="1383696" cy="351054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390" tIns="72390" rIns="72390" bIns="72390" numCol="1" spcCol="1270" anchor="t" anchorCtr="0">
              <a:noAutofit/>
            </a:bodyPr>
            <a:lstStyle/>
            <a:p>
              <a:pPr lvl="0" algn="ctr" defTabSz="844550" rtl="0">
                <a:lnSpc>
                  <a:spcPct val="90000"/>
                </a:lnSpc>
                <a:spcBef>
                  <a:spcPct val="0"/>
                </a:spcBef>
                <a:spcAft>
                  <a:spcPct val="35000"/>
                </a:spcAft>
              </a:pPr>
              <a:r>
                <a:rPr lang="en-US" sz="1900" kern="1200" dirty="0">
                  <a:solidFill>
                    <a:schemeClr val="tx1"/>
                  </a:solidFill>
                </a:rPr>
                <a:t>Six Types of Startups .</a:t>
              </a:r>
            </a:p>
          </p:txBody>
        </p:sp>
      </p:grpSp>
      <p:grpSp>
        <p:nvGrpSpPr>
          <p:cNvPr id="3" name="Group 2"/>
          <p:cNvGrpSpPr/>
          <p:nvPr/>
        </p:nvGrpSpPr>
        <p:grpSpPr>
          <a:xfrm>
            <a:off x="1330823" y="2575560"/>
            <a:ext cx="1336177" cy="3596640"/>
            <a:chOff x="1660272" y="0"/>
            <a:chExt cx="1336177" cy="3596640"/>
          </a:xfrm>
          <a:scene3d>
            <a:camera prst="orthographicFront">
              <a:rot lat="0" lon="0" rev="0"/>
            </a:camera>
            <a:lightRig rig="contrasting" dir="t">
              <a:rot lat="0" lon="0" rev="1200000"/>
            </a:lightRig>
          </a:scene3d>
        </p:grpSpPr>
        <p:sp>
          <p:nvSpPr>
            <p:cNvPr id="19" name="Rounded Rectangle 18"/>
            <p:cNvSpPr/>
            <p:nvPr/>
          </p:nvSpPr>
          <p:spPr>
            <a:xfrm>
              <a:off x="1660272" y="0"/>
              <a:ext cx="1336177" cy="359664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0" name="Rounded Rectangle 6"/>
            <p:cNvSpPr/>
            <p:nvPr/>
          </p:nvSpPr>
          <p:spPr>
            <a:xfrm>
              <a:off x="1699407" y="39135"/>
              <a:ext cx="1257907" cy="35183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t" anchorCtr="0">
              <a:noAutofit/>
            </a:bodyPr>
            <a:lstStyle/>
            <a:p>
              <a:pPr lvl="0" algn="ctr" defTabSz="844550" rtl="0">
                <a:lnSpc>
                  <a:spcPct val="90000"/>
                </a:lnSpc>
                <a:spcBef>
                  <a:spcPct val="0"/>
                </a:spcBef>
                <a:spcAft>
                  <a:spcPct val="35000"/>
                </a:spcAft>
              </a:pPr>
              <a:r>
                <a:rPr lang="en-US" sz="1900" kern="1200" dirty="0">
                  <a:solidFill>
                    <a:schemeClr val="tx1"/>
                  </a:solidFill>
                </a:rPr>
                <a:t>1.Lifestyle Startups.</a:t>
              </a:r>
            </a:p>
          </p:txBody>
        </p:sp>
      </p:grpSp>
      <p:grpSp>
        <p:nvGrpSpPr>
          <p:cNvPr id="4" name="Group 3"/>
          <p:cNvGrpSpPr/>
          <p:nvPr/>
        </p:nvGrpSpPr>
        <p:grpSpPr>
          <a:xfrm>
            <a:off x="2625709" y="1630680"/>
            <a:ext cx="1104278" cy="3596640"/>
            <a:chOff x="3181968" y="0"/>
            <a:chExt cx="1104278" cy="3596640"/>
          </a:xfrm>
          <a:scene3d>
            <a:camera prst="orthographicFront">
              <a:rot lat="0" lon="0" rev="0"/>
            </a:camera>
            <a:lightRig rig="contrasting" dir="t">
              <a:rot lat="0" lon="0" rev="1200000"/>
            </a:lightRig>
          </a:scene3d>
        </p:grpSpPr>
        <p:sp>
          <p:nvSpPr>
            <p:cNvPr id="17" name="Rounded Rectangle 16"/>
            <p:cNvSpPr/>
            <p:nvPr/>
          </p:nvSpPr>
          <p:spPr>
            <a:xfrm>
              <a:off x="3181968" y="0"/>
              <a:ext cx="1104278" cy="3596640"/>
            </a:xfrm>
            <a:prstGeom prst="roundRect">
              <a:avLst>
                <a:gd name="adj" fmla="val 10000"/>
              </a:avLst>
            </a:prstGeom>
            <a:sp3d contourW="19050" prstMaterial="metal">
              <a:bevelT w="88900" h="203200"/>
              <a:bevelB w="165100" h="254000"/>
            </a:sp3d>
          </p:spPr>
          <p:style>
            <a:lnRef idx="1">
              <a:schemeClr val="accent1"/>
            </a:lnRef>
            <a:fillRef idx="2">
              <a:schemeClr val="accent1"/>
            </a:fillRef>
            <a:effectRef idx="1">
              <a:schemeClr val="accent1"/>
            </a:effectRef>
            <a:fontRef idx="minor">
              <a:schemeClr val="dk1"/>
            </a:fontRef>
          </p:style>
        </p:sp>
        <p:sp>
          <p:nvSpPr>
            <p:cNvPr id="18" name="Rounded Rectangle 8"/>
            <p:cNvSpPr/>
            <p:nvPr/>
          </p:nvSpPr>
          <p:spPr>
            <a:xfrm>
              <a:off x="3214311" y="32343"/>
              <a:ext cx="1039592" cy="353195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390" tIns="72390" rIns="72390" bIns="72390" numCol="1" spcCol="1270" anchor="t" anchorCtr="0">
              <a:noAutofit/>
            </a:bodyPr>
            <a:lstStyle/>
            <a:p>
              <a:pPr lvl="0" algn="ctr" defTabSz="844550" rtl="0">
                <a:lnSpc>
                  <a:spcPct val="90000"/>
                </a:lnSpc>
                <a:spcBef>
                  <a:spcPct val="0"/>
                </a:spcBef>
                <a:spcAft>
                  <a:spcPct val="35000"/>
                </a:spcAft>
              </a:pPr>
              <a:r>
                <a:rPr lang="en-US" sz="1900" kern="1200" dirty="0">
                  <a:solidFill>
                    <a:schemeClr val="tx1"/>
                  </a:solidFill>
                </a:rPr>
                <a:t>2.Small Business Startups.</a:t>
              </a:r>
            </a:p>
          </p:txBody>
        </p:sp>
      </p:grpSp>
      <p:grpSp>
        <p:nvGrpSpPr>
          <p:cNvPr id="5" name="Group 4"/>
          <p:cNvGrpSpPr/>
          <p:nvPr/>
        </p:nvGrpSpPr>
        <p:grpSpPr>
          <a:xfrm>
            <a:off x="3657600" y="2956560"/>
            <a:ext cx="1214706" cy="3596640"/>
            <a:chOff x="4471766" y="0"/>
            <a:chExt cx="1214706" cy="3596640"/>
          </a:xfrm>
          <a:scene3d>
            <a:camera prst="orthographicFront">
              <a:rot lat="0" lon="0" rev="0"/>
            </a:camera>
            <a:lightRig rig="contrasting" dir="t">
              <a:rot lat="0" lon="0" rev="1200000"/>
            </a:lightRig>
          </a:scene3d>
        </p:grpSpPr>
        <p:sp>
          <p:nvSpPr>
            <p:cNvPr id="15" name="Rounded Rectangle 14"/>
            <p:cNvSpPr/>
            <p:nvPr/>
          </p:nvSpPr>
          <p:spPr>
            <a:xfrm>
              <a:off x="4471766" y="0"/>
              <a:ext cx="1214706" cy="359664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6" name="Rounded Rectangle 10"/>
            <p:cNvSpPr/>
            <p:nvPr/>
          </p:nvSpPr>
          <p:spPr>
            <a:xfrm>
              <a:off x="4507345" y="35578"/>
              <a:ext cx="1143551" cy="35254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t" anchorCtr="0">
              <a:noAutofit/>
            </a:bodyPr>
            <a:lstStyle/>
            <a:p>
              <a:pPr lvl="0" algn="ctr" defTabSz="844550" rtl="0">
                <a:lnSpc>
                  <a:spcPct val="90000"/>
                </a:lnSpc>
                <a:spcBef>
                  <a:spcPct val="0"/>
                </a:spcBef>
                <a:spcAft>
                  <a:spcPct val="35000"/>
                </a:spcAft>
              </a:pPr>
              <a:r>
                <a:rPr lang="en-US" sz="1900" kern="1200" dirty="0">
                  <a:solidFill>
                    <a:schemeClr val="tx1"/>
                  </a:solidFill>
                </a:rPr>
                <a:t>3.Scalable Startups.</a:t>
              </a:r>
            </a:p>
          </p:txBody>
        </p:sp>
      </p:grpSp>
      <p:grpSp>
        <p:nvGrpSpPr>
          <p:cNvPr id="6" name="Group 5"/>
          <p:cNvGrpSpPr/>
          <p:nvPr/>
        </p:nvGrpSpPr>
        <p:grpSpPr>
          <a:xfrm>
            <a:off x="4953000" y="1630680"/>
            <a:ext cx="1336177" cy="3596640"/>
            <a:chOff x="5871991" y="0"/>
            <a:chExt cx="1336177" cy="3596640"/>
          </a:xfrm>
          <a:scene3d>
            <a:camera prst="orthographicFront">
              <a:rot lat="0" lon="0" rev="0"/>
            </a:camera>
            <a:lightRig rig="contrasting" dir="t">
              <a:rot lat="0" lon="0" rev="1200000"/>
            </a:lightRig>
          </a:scene3d>
        </p:grpSpPr>
        <p:sp>
          <p:nvSpPr>
            <p:cNvPr id="13" name="Rounded Rectangle 12"/>
            <p:cNvSpPr/>
            <p:nvPr/>
          </p:nvSpPr>
          <p:spPr>
            <a:xfrm>
              <a:off x="5871991" y="0"/>
              <a:ext cx="1336177" cy="3596640"/>
            </a:xfrm>
            <a:prstGeom prst="roundRect">
              <a:avLst>
                <a:gd name="adj" fmla="val 10000"/>
              </a:avLst>
            </a:prstGeom>
            <a:sp3d contourW="19050" prstMaterial="metal">
              <a:bevelT w="88900" h="203200"/>
              <a:bevelB w="165100" h="254000"/>
            </a:sp3d>
          </p:spPr>
          <p:style>
            <a:lnRef idx="1">
              <a:schemeClr val="accent6"/>
            </a:lnRef>
            <a:fillRef idx="2">
              <a:schemeClr val="accent6"/>
            </a:fillRef>
            <a:effectRef idx="1">
              <a:schemeClr val="accent6"/>
            </a:effectRef>
            <a:fontRef idx="minor">
              <a:schemeClr val="dk1"/>
            </a:fontRef>
          </p:style>
        </p:sp>
        <p:sp>
          <p:nvSpPr>
            <p:cNvPr id="14" name="Rounded Rectangle 12"/>
            <p:cNvSpPr/>
            <p:nvPr/>
          </p:nvSpPr>
          <p:spPr>
            <a:xfrm>
              <a:off x="5911127" y="39135"/>
              <a:ext cx="1257907" cy="351837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390" tIns="72390" rIns="72390" bIns="72390" numCol="1" spcCol="1270" anchor="t" anchorCtr="0">
              <a:noAutofit/>
            </a:bodyPr>
            <a:lstStyle/>
            <a:p>
              <a:pPr lvl="0" algn="ctr" defTabSz="844550" rtl="0">
                <a:lnSpc>
                  <a:spcPct val="90000"/>
                </a:lnSpc>
                <a:spcBef>
                  <a:spcPct val="0"/>
                </a:spcBef>
                <a:spcAft>
                  <a:spcPct val="35000"/>
                </a:spcAft>
              </a:pPr>
              <a:r>
                <a:rPr lang="en-US" sz="1900" kern="1200" dirty="0">
                  <a:solidFill>
                    <a:schemeClr val="tx1"/>
                  </a:solidFill>
                </a:rPr>
                <a:t>4.Buyable Startups.</a:t>
              </a:r>
            </a:p>
          </p:txBody>
        </p:sp>
      </p:grpSp>
      <p:grpSp>
        <p:nvGrpSpPr>
          <p:cNvPr id="7" name="Group 6"/>
          <p:cNvGrpSpPr/>
          <p:nvPr/>
        </p:nvGrpSpPr>
        <p:grpSpPr>
          <a:xfrm>
            <a:off x="6400800" y="2727960"/>
            <a:ext cx="1336177" cy="3596640"/>
            <a:chOff x="7393687" y="0"/>
            <a:chExt cx="1336177" cy="3596640"/>
          </a:xfrm>
          <a:scene3d>
            <a:camera prst="orthographicFront">
              <a:rot lat="0" lon="0" rev="0"/>
            </a:camera>
            <a:lightRig rig="contrasting" dir="t">
              <a:rot lat="0" lon="0" rev="1200000"/>
            </a:lightRig>
          </a:scene3d>
        </p:grpSpPr>
        <p:sp>
          <p:nvSpPr>
            <p:cNvPr id="11" name="Rounded Rectangle 10"/>
            <p:cNvSpPr/>
            <p:nvPr/>
          </p:nvSpPr>
          <p:spPr>
            <a:xfrm>
              <a:off x="7393687" y="0"/>
              <a:ext cx="1336177" cy="3596640"/>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2" name="Rounded Rectangle 14"/>
            <p:cNvSpPr/>
            <p:nvPr/>
          </p:nvSpPr>
          <p:spPr>
            <a:xfrm>
              <a:off x="7432822" y="39135"/>
              <a:ext cx="1257907" cy="35183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t" anchorCtr="0">
              <a:noAutofit/>
            </a:bodyPr>
            <a:lstStyle/>
            <a:p>
              <a:pPr lvl="0" algn="ctr" defTabSz="844550" rtl="0">
                <a:lnSpc>
                  <a:spcPct val="90000"/>
                </a:lnSpc>
                <a:spcBef>
                  <a:spcPct val="0"/>
                </a:spcBef>
                <a:spcAft>
                  <a:spcPct val="35000"/>
                </a:spcAft>
              </a:pPr>
              <a:r>
                <a:rPr lang="en-US" sz="1900" kern="1200" dirty="0">
                  <a:solidFill>
                    <a:schemeClr val="tx1"/>
                  </a:solidFill>
                </a:rPr>
                <a:t>5.Large Company Startups.</a:t>
              </a:r>
            </a:p>
          </p:txBody>
        </p:sp>
      </p:grpSp>
      <p:grpSp>
        <p:nvGrpSpPr>
          <p:cNvPr id="8" name="Group 7"/>
          <p:cNvGrpSpPr/>
          <p:nvPr/>
        </p:nvGrpSpPr>
        <p:grpSpPr>
          <a:xfrm>
            <a:off x="7696200" y="1584960"/>
            <a:ext cx="1336177" cy="3596640"/>
            <a:chOff x="8915383" y="0"/>
            <a:chExt cx="1336177" cy="3596640"/>
          </a:xfrm>
          <a:scene3d>
            <a:camera prst="orthographicFront">
              <a:rot lat="0" lon="0" rev="0"/>
            </a:camera>
            <a:lightRig rig="contrasting" dir="t">
              <a:rot lat="0" lon="0" rev="1200000"/>
            </a:lightRig>
          </a:scene3d>
        </p:grpSpPr>
        <p:sp>
          <p:nvSpPr>
            <p:cNvPr id="9" name="Rounded Rectangle 8"/>
            <p:cNvSpPr/>
            <p:nvPr/>
          </p:nvSpPr>
          <p:spPr>
            <a:xfrm>
              <a:off x="8915383" y="0"/>
              <a:ext cx="1336177" cy="3596640"/>
            </a:xfrm>
            <a:prstGeom prst="roundRect">
              <a:avLst>
                <a:gd name="adj" fmla="val 10000"/>
              </a:avLst>
            </a:prstGeom>
            <a:sp3d contourW="19050" prstMaterial="metal">
              <a:bevelT w="88900" h="203200"/>
              <a:bevelB w="165100" h="254000"/>
            </a:sp3d>
          </p:spPr>
          <p:style>
            <a:lnRef idx="1">
              <a:schemeClr val="accent3"/>
            </a:lnRef>
            <a:fillRef idx="2">
              <a:schemeClr val="accent3"/>
            </a:fillRef>
            <a:effectRef idx="1">
              <a:schemeClr val="accent3"/>
            </a:effectRef>
            <a:fontRef idx="minor">
              <a:schemeClr val="dk1"/>
            </a:fontRef>
          </p:style>
        </p:sp>
        <p:sp>
          <p:nvSpPr>
            <p:cNvPr id="10" name="Rounded Rectangle 16"/>
            <p:cNvSpPr/>
            <p:nvPr/>
          </p:nvSpPr>
          <p:spPr>
            <a:xfrm>
              <a:off x="8954518" y="39135"/>
              <a:ext cx="1257907" cy="351837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390" tIns="72390" rIns="72390" bIns="72390" numCol="1" spcCol="1270" anchor="t" anchorCtr="0">
              <a:noAutofit/>
            </a:bodyPr>
            <a:lstStyle/>
            <a:p>
              <a:pPr lvl="0" algn="ctr" defTabSz="844550" rtl="0">
                <a:lnSpc>
                  <a:spcPct val="90000"/>
                </a:lnSpc>
                <a:spcBef>
                  <a:spcPct val="0"/>
                </a:spcBef>
                <a:spcAft>
                  <a:spcPct val="35000"/>
                </a:spcAft>
              </a:pPr>
              <a:r>
                <a:rPr lang="en-US" sz="1900" kern="1200" dirty="0">
                  <a:solidFill>
                    <a:schemeClr val="tx1"/>
                  </a:solidFill>
                </a:rPr>
                <a:t>6.Social Startups.</a:t>
              </a: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w to Brainstorm New Startup Ideas? The Startup Idea Matrix - photo 7"/>
          <p:cNvPicPr>
            <a:picLocks noChangeAspect="1" noChangeArrowheads="1"/>
          </p:cNvPicPr>
          <p:nvPr/>
        </p:nvPicPr>
        <p:blipFill>
          <a:blip r:embed="rId2"/>
          <a:srcRect/>
          <a:stretch>
            <a:fillRect/>
          </a:stretch>
        </p:blipFill>
        <p:spPr bwMode="auto">
          <a:xfrm>
            <a:off x="1087821" y="2075793"/>
            <a:ext cx="7675179" cy="4167352"/>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600" y="914400"/>
          <a:ext cx="8136762" cy="5480092"/>
        </p:xfrm>
        <a:graphic>
          <a:graphicData uri="http://schemas.openxmlformats.org/drawingml/2006/table">
            <a:tbl>
              <a:tblPr firstRow="1" bandRow="1">
                <a:tableStyleId>{5C22544A-7EE6-4342-B048-85BDC9FD1C3A}</a:tableStyleId>
              </a:tblPr>
              <a:tblGrid>
                <a:gridCol w="1356127"/>
                <a:gridCol w="1356127"/>
                <a:gridCol w="1356127"/>
                <a:gridCol w="1356127"/>
                <a:gridCol w="1356127"/>
                <a:gridCol w="1356127"/>
              </a:tblGrid>
              <a:tr h="1545020">
                <a:tc>
                  <a:txBody>
                    <a:bodyPr/>
                    <a:lstStyle/>
                    <a:p>
                      <a:endParaRPr lang="en-US" dirty="0"/>
                    </a:p>
                  </a:txBody>
                  <a:tcPr/>
                </a:tc>
                <a:tc>
                  <a:txBody>
                    <a:bodyPr/>
                    <a:lstStyle/>
                    <a:p>
                      <a:r>
                        <a:rPr lang="en-US" dirty="0"/>
                        <a:t>Feasibility</a:t>
                      </a:r>
                    </a:p>
                  </a:txBody>
                  <a:tcPr/>
                </a:tc>
                <a:tc>
                  <a:txBody>
                    <a:bodyPr/>
                    <a:lstStyle/>
                    <a:p>
                      <a:r>
                        <a:rPr lang="en-US" dirty="0"/>
                        <a:t>Market Potential </a:t>
                      </a:r>
                    </a:p>
                  </a:txBody>
                  <a:tcPr/>
                </a:tc>
                <a:tc>
                  <a:txBody>
                    <a:bodyPr/>
                    <a:lstStyle/>
                    <a:p>
                      <a:r>
                        <a:rPr lang="en-US" dirty="0"/>
                        <a:t>Competitive Advantage </a:t>
                      </a:r>
                    </a:p>
                  </a:txBody>
                  <a:tcPr/>
                </a:tc>
                <a:tc>
                  <a:txBody>
                    <a:bodyPr/>
                    <a:lstStyle/>
                    <a:p>
                      <a:r>
                        <a:rPr lang="en-US" dirty="0"/>
                        <a:t> Resource Requirement </a:t>
                      </a:r>
                    </a:p>
                  </a:txBody>
                  <a:tcPr/>
                </a:tc>
                <a:tc>
                  <a:txBody>
                    <a:bodyPr/>
                    <a:lstStyle/>
                    <a:p>
                      <a:r>
                        <a:rPr lang="en-US" dirty="0"/>
                        <a:t>Overall Score</a:t>
                      </a:r>
                    </a:p>
                  </a:txBody>
                  <a:tcPr/>
                </a:tc>
              </a:tr>
              <a:tr h="618008">
                <a:tc>
                  <a:txBody>
                    <a:bodyPr/>
                    <a:lstStyle/>
                    <a:p>
                      <a:r>
                        <a:rPr lang="en-US" dirty="0"/>
                        <a:t>Idea 1</a:t>
                      </a:r>
                    </a:p>
                  </a:txBody>
                  <a:tcPr/>
                </a:tc>
                <a:tc>
                  <a:txBody>
                    <a:bodyPr/>
                    <a:lstStyle/>
                    <a:p>
                      <a:r>
                        <a:rPr lang="en-US" dirty="0"/>
                        <a:t>1-High</a:t>
                      </a:r>
                      <a:r>
                        <a:rPr lang="en-US" baseline="0" dirty="0"/>
                        <a:t> Feasible</a:t>
                      </a:r>
                    </a:p>
                    <a:p>
                      <a:r>
                        <a:rPr lang="en-US" baseline="0" dirty="0"/>
                        <a:t>5- Not feasible</a:t>
                      </a:r>
                      <a:endParaRPr lang="en-US" dirty="0"/>
                    </a:p>
                  </a:txBody>
                  <a:tcPr/>
                </a:tc>
                <a:tc>
                  <a:txBody>
                    <a:bodyPr/>
                    <a:lstStyle/>
                    <a:p>
                      <a:r>
                        <a:rPr lang="en-US" dirty="0"/>
                        <a:t>1-high potential</a:t>
                      </a:r>
                    </a:p>
                    <a:p>
                      <a:r>
                        <a:rPr lang="en-US" dirty="0"/>
                        <a:t>5-low potential</a:t>
                      </a:r>
                    </a:p>
                    <a:p>
                      <a:endParaRPr lang="en-US" dirty="0"/>
                    </a:p>
                  </a:txBody>
                  <a:tcPr/>
                </a:tc>
                <a:tc>
                  <a:txBody>
                    <a:bodyPr/>
                    <a:lstStyle/>
                    <a:p>
                      <a:r>
                        <a:rPr lang="en-US" dirty="0"/>
                        <a:t>1- Highly </a:t>
                      </a:r>
                    </a:p>
                    <a:p>
                      <a:endParaRPr lang="en-US" dirty="0"/>
                    </a:p>
                    <a:p>
                      <a:r>
                        <a:rPr lang="en-US" dirty="0"/>
                        <a:t>5- No Competitive edge</a:t>
                      </a:r>
                    </a:p>
                  </a:txBody>
                  <a:tcPr/>
                </a:tc>
                <a:tc>
                  <a:txBody>
                    <a:bodyPr/>
                    <a:lstStyle/>
                    <a:p>
                      <a:r>
                        <a:rPr lang="en-US" dirty="0"/>
                        <a:t>1-low resource</a:t>
                      </a:r>
                    </a:p>
                    <a:p>
                      <a:endParaRPr lang="en-US" dirty="0"/>
                    </a:p>
                    <a:p>
                      <a:r>
                        <a:rPr lang="en-US" dirty="0"/>
                        <a:t>5-high resource</a:t>
                      </a:r>
                    </a:p>
                  </a:txBody>
                  <a:tcPr/>
                </a:tc>
                <a:tc>
                  <a:txBody>
                    <a:bodyPr/>
                    <a:lstStyle/>
                    <a:p>
                      <a:r>
                        <a:rPr lang="en-US" dirty="0"/>
                        <a:t>Lower score means more favorable</a:t>
                      </a:r>
                    </a:p>
                    <a:p>
                      <a:endParaRPr lang="en-US" dirty="0"/>
                    </a:p>
                  </a:txBody>
                  <a:tcPr/>
                </a:tc>
              </a:tr>
              <a:tr h="618008">
                <a:tc>
                  <a:txBody>
                    <a:bodyPr/>
                    <a:lstStyle/>
                    <a:p>
                      <a:r>
                        <a:rPr lang="en-US" dirty="0"/>
                        <a:t>Idea 2</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18008">
                <a:tc>
                  <a:txBody>
                    <a:bodyPr/>
                    <a:lstStyle/>
                    <a:p>
                      <a:r>
                        <a:rPr lang="en-US" dirty="0"/>
                        <a:t>Idea 3</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18008">
                <a:tc>
                  <a:txBody>
                    <a:bodyPr/>
                    <a:lstStyle/>
                    <a:p>
                      <a:r>
                        <a:rPr lang="en-US" dirty="0"/>
                        <a:t>Idea 4</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18008">
                <a:tc>
                  <a:txBody>
                    <a:bodyPr/>
                    <a:lstStyle/>
                    <a:p>
                      <a:r>
                        <a:rPr lang="en-US" dirty="0"/>
                        <a:t>Idea 5</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61999"/>
            <a:ext cx="6629400" cy="5078313"/>
          </a:xfrm>
          <a:prstGeom prst="rect">
            <a:avLst/>
          </a:prstGeom>
        </p:spPr>
        <p:txBody>
          <a:bodyPr wrap="square">
            <a:spAutoFit/>
          </a:bodyPr>
          <a:lstStyle/>
          <a:p>
            <a:r>
              <a:rPr lang="en-US" dirty="0" smtClean="0"/>
              <a:t>Feasibility: Assess the technical feasibility of implementing the idea. Consider factors such as available technology, skills, and resources needed. Rate the feasibility on a scale of 1 to 5, with 1 being highly feasible and 5 being not feasible.</a:t>
            </a:r>
            <a:br>
              <a:rPr lang="en-US" dirty="0" smtClean="0"/>
            </a:br>
            <a:r>
              <a:rPr lang="en-US" dirty="0" smtClean="0"/>
              <a:t/>
            </a:r>
            <a:br>
              <a:rPr lang="en-US" dirty="0" smtClean="0"/>
            </a:br>
            <a:r>
              <a:rPr lang="en-US" dirty="0" smtClean="0"/>
              <a:t>Market Potential: Evaluate the market size and demand for the product or service associated with the idea. Consider factors such as target audience, market trends, and potential customer base. Rate the market potential on a scale of 1 to 5, with 1 being high potential and 5 being low potential.</a:t>
            </a:r>
            <a:br>
              <a:rPr lang="en-US" dirty="0" smtClean="0"/>
            </a:br>
            <a:r>
              <a:rPr lang="en-US" dirty="0" smtClean="0"/>
              <a:t/>
            </a:r>
            <a:br>
              <a:rPr lang="en-US" dirty="0" smtClean="0"/>
            </a:br>
            <a:r>
              <a:rPr lang="en-US" dirty="0" smtClean="0"/>
              <a:t>Competitive Advantage: Analyze the uniqueness and competitive advantage of the idea. Consider factors such as differentiation from existing solutions, intellectual property, or innovative features. Rate the competitive advantage on a scale of 1 to 5, with 1 being highly advantageous and 5 being no competitive advantage.</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914399"/>
            <a:ext cx="6172200" cy="5355312"/>
          </a:xfrm>
          <a:prstGeom prst="rect">
            <a:avLst/>
          </a:prstGeom>
        </p:spPr>
        <p:txBody>
          <a:bodyPr wrap="square">
            <a:spAutoFit/>
          </a:bodyPr>
          <a:lstStyle/>
          <a:p>
            <a:r>
              <a:rPr lang="en-US" dirty="0" smtClean="0"/>
              <a:t>Resource Requirement: Estimate the resources (financial, human, technological) required to develop and launch the idea. Consider factors such as capital investment, time commitment, and team size. Rate the resource requirement on a scale of 1 to 5, with 1 being low resource requirement and 5 being high resource requirement.</a:t>
            </a:r>
            <a:br>
              <a:rPr lang="en-US" dirty="0" smtClean="0"/>
            </a:br>
            <a:r>
              <a:rPr lang="en-US" dirty="0" smtClean="0"/>
              <a:t/>
            </a:r>
            <a:br>
              <a:rPr lang="en-US" dirty="0" smtClean="0"/>
            </a:br>
            <a:r>
              <a:rPr lang="en-US" dirty="0" smtClean="0"/>
              <a:t>Overall Score: Calculate the overall score for each idea by summing up the ratings in the previous columns. A lower overall score indicates a more favorable idea for further exploration.</a:t>
            </a:r>
            <a:br>
              <a:rPr lang="en-US" dirty="0" smtClean="0"/>
            </a:br>
            <a:r>
              <a:rPr lang="en-US" dirty="0" smtClean="0"/>
              <a:t/>
            </a:r>
            <a:br>
              <a:rPr lang="en-US" dirty="0" smtClean="0"/>
            </a:br>
            <a:r>
              <a:rPr lang="en-US" dirty="0" smtClean="0"/>
              <a:t>After evaluating and rating each idea in the matrix, you can prioritize the ideas based on their overall scores. The ideas with the lowest scores represent the most promising opportunities for your startup.</a:t>
            </a:r>
            <a:br>
              <a:rPr lang="en-US" dirty="0" smtClean="0"/>
            </a:br>
            <a:r>
              <a:rPr lang="en-US" dirty="0" smtClean="0"/>
              <a:t/>
            </a:r>
            <a:br>
              <a:rPr lang="en-US" dirty="0" smtClean="0"/>
            </a:br>
            <a:r>
              <a:rPr lang="en-US" dirty="0" smtClean="0"/>
              <a:t>Note: This is just a template to get you started. Feel free to modify or add additional columns and criteria that are relevant to your specific startup and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752600"/>
            <a:ext cx="6858000" cy="2785378"/>
          </a:xfrm>
          <a:prstGeom prst="rect">
            <a:avLst/>
          </a:prstGeom>
        </p:spPr>
        <p:txBody>
          <a:bodyPr wrap="square">
            <a:spAutoFit/>
          </a:bodyPr>
          <a:lstStyle/>
          <a:p>
            <a:r>
              <a:rPr lang="en-US" sz="2500" dirty="0" smtClean="0"/>
              <a:t>The primary sector of the state is mainly based upon Cash crops. </a:t>
            </a:r>
          </a:p>
          <a:p>
            <a:endParaRPr lang="en-US" sz="2500" dirty="0" smtClean="0"/>
          </a:p>
          <a:p>
            <a:r>
              <a:rPr lang="en-US" sz="2500" dirty="0" smtClean="0"/>
              <a:t>Kerala produces a significant amount of national output of the cash crops such as coconut, tea, coffee, pepper, natural rubber, cardamom, and cashew in India.</a:t>
            </a:r>
            <a:endParaRPr lang="en-US" sz="25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649041" y="1021080"/>
            <a:ext cx="7059684" cy="4815840"/>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 name="Group 2"/>
          <p:cNvGrpSpPr/>
          <p:nvPr/>
        </p:nvGrpSpPr>
        <p:grpSpPr>
          <a:xfrm>
            <a:off x="381000" y="1524000"/>
            <a:ext cx="8382000" cy="684752"/>
            <a:chOff x="657741" y="482054"/>
            <a:chExt cx="9916151" cy="684752"/>
          </a:xfrm>
        </p:grpSpPr>
        <p:sp>
          <p:nvSpPr>
            <p:cNvPr id="16" name="Rounded Rectangle 15"/>
            <p:cNvSpPr/>
            <p:nvPr/>
          </p:nvSpPr>
          <p:spPr>
            <a:xfrm>
              <a:off x="657741" y="482054"/>
              <a:ext cx="9916151" cy="684752"/>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ed Rectangle 5"/>
            <p:cNvSpPr/>
            <p:nvPr/>
          </p:nvSpPr>
          <p:spPr>
            <a:xfrm>
              <a:off x="691168" y="515481"/>
              <a:ext cx="9849297" cy="6178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a:solidFill>
                    <a:srgbClr val="FF0000"/>
                  </a:solidFill>
                </a:rPr>
                <a:t>WE HAVE TO MOVE FROM IDEA GENERATION TO IMPLEMENTATION</a:t>
              </a:r>
            </a:p>
          </p:txBody>
        </p:sp>
      </p:grpSp>
      <p:grpSp>
        <p:nvGrpSpPr>
          <p:cNvPr id="4" name="Group 3"/>
          <p:cNvGrpSpPr/>
          <p:nvPr/>
        </p:nvGrpSpPr>
        <p:grpSpPr>
          <a:xfrm>
            <a:off x="45968" y="2273480"/>
            <a:ext cx="9052064" cy="684752"/>
            <a:chOff x="1089784" y="1252400"/>
            <a:chExt cx="9052064" cy="684752"/>
          </a:xfrm>
        </p:grpSpPr>
        <p:sp>
          <p:nvSpPr>
            <p:cNvPr id="14" name="Rounded Rectangle 13"/>
            <p:cNvSpPr/>
            <p:nvPr/>
          </p:nvSpPr>
          <p:spPr>
            <a:xfrm>
              <a:off x="1089784" y="1252400"/>
              <a:ext cx="9052064" cy="684752"/>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ed Rectangle 7"/>
            <p:cNvSpPr/>
            <p:nvPr/>
          </p:nvSpPr>
          <p:spPr>
            <a:xfrm>
              <a:off x="1123211" y="1285827"/>
              <a:ext cx="8985210" cy="6178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a:t>OR</a:t>
              </a:r>
            </a:p>
          </p:txBody>
        </p:sp>
      </p:grpSp>
      <p:grpSp>
        <p:nvGrpSpPr>
          <p:cNvPr id="5" name="Group 4"/>
          <p:cNvGrpSpPr/>
          <p:nvPr/>
        </p:nvGrpSpPr>
        <p:grpSpPr>
          <a:xfrm>
            <a:off x="15495" y="3043826"/>
            <a:ext cx="8747505" cy="684752"/>
            <a:chOff x="1059311" y="2022746"/>
            <a:chExt cx="9113011" cy="684752"/>
          </a:xfrm>
        </p:grpSpPr>
        <p:sp>
          <p:nvSpPr>
            <p:cNvPr id="12" name="Rounded Rectangle 11"/>
            <p:cNvSpPr/>
            <p:nvPr/>
          </p:nvSpPr>
          <p:spPr>
            <a:xfrm>
              <a:off x="1059311" y="2022746"/>
              <a:ext cx="9113011" cy="684752"/>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ed Rectangle 9"/>
            <p:cNvSpPr/>
            <p:nvPr/>
          </p:nvSpPr>
          <p:spPr>
            <a:xfrm>
              <a:off x="1092738" y="2056173"/>
              <a:ext cx="9046157" cy="6178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a:solidFill>
                    <a:srgbClr val="FF0000"/>
                  </a:solidFill>
                </a:rPr>
                <a:t>IDEA IMPLEMENTATION TO IDEA GENERATION.</a:t>
              </a:r>
            </a:p>
          </p:txBody>
        </p:sp>
      </p:grpSp>
      <p:grpSp>
        <p:nvGrpSpPr>
          <p:cNvPr id="6" name="Group 5"/>
          <p:cNvGrpSpPr/>
          <p:nvPr/>
        </p:nvGrpSpPr>
        <p:grpSpPr>
          <a:xfrm>
            <a:off x="15495" y="3814173"/>
            <a:ext cx="8976105" cy="684752"/>
            <a:chOff x="1059311" y="2793093"/>
            <a:chExt cx="9113011" cy="684752"/>
          </a:xfrm>
        </p:grpSpPr>
        <p:sp>
          <p:nvSpPr>
            <p:cNvPr id="10" name="Rounded Rectangle 9"/>
            <p:cNvSpPr/>
            <p:nvPr/>
          </p:nvSpPr>
          <p:spPr>
            <a:xfrm>
              <a:off x="1059311" y="2793093"/>
              <a:ext cx="9113011" cy="684752"/>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ounded Rectangle 11"/>
            <p:cNvSpPr/>
            <p:nvPr/>
          </p:nvSpPr>
          <p:spPr>
            <a:xfrm>
              <a:off x="1353029" y="2826520"/>
              <a:ext cx="8785866" cy="6178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a:t>FORWARD INTERGRATION OF IDEA TO IMPLEMENTATION  </a:t>
              </a:r>
            </a:p>
          </p:txBody>
        </p:sp>
      </p:grpSp>
      <p:grpSp>
        <p:nvGrpSpPr>
          <p:cNvPr id="7" name="Group 6"/>
          <p:cNvGrpSpPr/>
          <p:nvPr/>
        </p:nvGrpSpPr>
        <p:grpSpPr>
          <a:xfrm>
            <a:off x="381000" y="4584519"/>
            <a:ext cx="8534400" cy="684752"/>
            <a:chOff x="906912" y="3563439"/>
            <a:chExt cx="9417808" cy="684752"/>
          </a:xfrm>
        </p:grpSpPr>
        <p:sp>
          <p:nvSpPr>
            <p:cNvPr id="8" name="Rounded Rectangle 7"/>
            <p:cNvSpPr/>
            <p:nvPr/>
          </p:nvSpPr>
          <p:spPr>
            <a:xfrm>
              <a:off x="906912" y="3563439"/>
              <a:ext cx="9417808" cy="684752"/>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13"/>
            <p:cNvSpPr/>
            <p:nvPr/>
          </p:nvSpPr>
          <p:spPr>
            <a:xfrm>
              <a:off x="940339" y="3596866"/>
              <a:ext cx="9350954" cy="6178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a:t>BACKWARD INTEGRATION FROM IMPLEMENTATION TO IDEA</a:t>
              </a:r>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438400" y="1143000"/>
          <a:ext cx="5519588"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219200"/>
            <a:ext cx="6629400" cy="3062377"/>
          </a:xfrm>
          <a:prstGeom prst="rect">
            <a:avLst/>
          </a:prstGeom>
        </p:spPr>
        <p:txBody>
          <a:bodyPr wrap="square">
            <a:spAutoFit/>
          </a:bodyPr>
          <a:lstStyle/>
          <a:p>
            <a:pPr>
              <a:defRPr/>
            </a:pPr>
            <a:r>
              <a:rPr lang="en-US" sz="2500" dirty="0" smtClean="0"/>
              <a:t>The one district one product programmed is the core concept of the government of Japan, launched in 1979. The objective of the ODOP is to optimize production, productivity, and income, preservation and development of local crafts, promotion of art, improvement in product quality, and skill development.</a:t>
            </a: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413338"/>
            <a:ext cx="4572000" cy="3554819"/>
          </a:xfrm>
          <a:prstGeom prst="rect">
            <a:avLst/>
          </a:prstGeom>
        </p:spPr>
        <p:txBody>
          <a:bodyPr>
            <a:spAutoFit/>
          </a:bodyPr>
          <a:lstStyle/>
          <a:p>
            <a:pPr algn="just"/>
            <a:r>
              <a:rPr lang="en-US" sz="2500" dirty="0" smtClean="0"/>
              <a:t>One District One Product (ODOP) is an initiative by the Government of Uttar Pradesh to encourage state's domestic production of various handicrafts, readymade clothes, leather products etc. The aim of state government is to encourage indigenous and specialized products district wise.</a:t>
            </a:r>
            <a:endParaRPr lang="en-US" sz="25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413338"/>
            <a:ext cx="4572000" cy="3554819"/>
          </a:xfrm>
          <a:prstGeom prst="rect">
            <a:avLst/>
          </a:prstGeom>
        </p:spPr>
        <p:txBody>
          <a:bodyPr>
            <a:spAutoFit/>
          </a:bodyPr>
          <a:lstStyle/>
          <a:p>
            <a:pPr algn="just"/>
            <a:r>
              <a:rPr lang="en-US" sz="2500" dirty="0" smtClean="0"/>
              <a:t>Central Government has initiated One District One Product (ODOP) in all States/UTs of the country, as a transformational step towards realizing the true potential of a district, fueling economic growth, generating employment and rural entrepreneurship, taking us to the goal of </a:t>
            </a:r>
            <a:r>
              <a:rPr lang="en-US" sz="2500" dirty="0" err="1" smtClean="0"/>
              <a:t>Aatmanirbhar</a:t>
            </a:r>
            <a:r>
              <a:rPr lang="en-US" sz="2500" dirty="0" smtClean="0"/>
              <a:t> Bharat</a:t>
            </a:r>
            <a:endParaRPr lang="en-US" sz="25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1246495"/>
          </a:xfrm>
          <a:prstGeom prst="rect">
            <a:avLst/>
          </a:prstGeom>
        </p:spPr>
        <p:txBody>
          <a:bodyPr>
            <a:spAutoFit/>
          </a:bodyPr>
          <a:lstStyle/>
          <a:p>
            <a:pPr algn="ctr"/>
            <a:r>
              <a:rPr lang="en-US" sz="2500" dirty="0" smtClean="0">
                <a:solidFill>
                  <a:srgbClr val="FF0000"/>
                </a:solidFill>
              </a:rPr>
              <a:t>IS UNICORN  STATUS  TRUE BENCHMARK FOR SUCCESSFUL IDEAS OF STARTUP</a:t>
            </a:r>
            <a:endParaRPr lang="en-US" sz="2500" dirty="0">
              <a:solidFill>
                <a:srgbClr val="FF00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34 Famous Bollywood Dialogues Every Fan Uses Daily | Bewakoof"/>
          <p:cNvPicPr>
            <a:picLocks noChangeAspect="1" noChangeArrowheads="1"/>
          </p:cNvPicPr>
          <p:nvPr/>
        </p:nvPicPr>
        <p:blipFill>
          <a:blip r:embed="rId2"/>
          <a:srcRect/>
          <a:stretch>
            <a:fillRect/>
          </a:stretch>
        </p:blipFill>
        <p:spPr bwMode="auto">
          <a:xfrm>
            <a:off x="1295400" y="2042160"/>
            <a:ext cx="6477000" cy="4382134"/>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9243" y="2209800"/>
            <a:ext cx="3213557" cy="1676401"/>
            <a:chOff x="414606" y="880310"/>
            <a:chExt cx="2979018" cy="2979018"/>
          </a:xfrm>
        </p:grpSpPr>
        <p:sp>
          <p:nvSpPr>
            <p:cNvPr id="12" name="Oval 11"/>
            <p:cNvSpPr/>
            <p:nvPr/>
          </p:nvSpPr>
          <p:spPr>
            <a:xfrm>
              <a:off x="414606" y="880310"/>
              <a:ext cx="2979018" cy="2979018"/>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13" name="Oval 4"/>
            <p:cNvSpPr/>
            <p:nvPr/>
          </p:nvSpPr>
          <p:spPr>
            <a:xfrm>
              <a:off x="439236" y="1316577"/>
              <a:ext cx="2106484" cy="210648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3945" tIns="53340" rIns="163945" bIns="53340" numCol="1" spcCol="1270" anchor="ctr" anchorCtr="0">
              <a:noAutofit/>
            </a:bodyPr>
            <a:lstStyle/>
            <a:p>
              <a:pPr lvl="0" algn="ctr" defTabSz="1866900" rtl="0">
                <a:lnSpc>
                  <a:spcPct val="90000"/>
                </a:lnSpc>
                <a:spcBef>
                  <a:spcPct val="0"/>
                </a:spcBef>
                <a:spcAft>
                  <a:spcPct val="35000"/>
                </a:spcAft>
              </a:pPr>
              <a:r>
                <a:rPr lang="en-US" sz="4200" kern="1200" dirty="0"/>
                <a:t>IDEAS MOTIVE </a:t>
              </a:r>
            </a:p>
          </p:txBody>
        </p:sp>
      </p:grpSp>
      <p:grpSp>
        <p:nvGrpSpPr>
          <p:cNvPr id="3" name="Group 2"/>
          <p:cNvGrpSpPr/>
          <p:nvPr/>
        </p:nvGrpSpPr>
        <p:grpSpPr>
          <a:xfrm>
            <a:off x="2002214" y="3200399"/>
            <a:ext cx="3213557" cy="1676401"/>
            <a:chOff x="2386183" y="880310"/>
            <a:chExt cx="2979018" cy="2979018"/>
          </a:xfrm>
        </p:grpSpPr>
        <p:sp>
          <p:nvSpPr>
            <p:cNvPr id="10" name="Oval 9"/>
            <p:cNvSpPr/>
            <p:nvPr/>
          </p:nvSpPr>
          <p:spPr>
            <a:xfrm>
              <a:off x="2386183" y="880310"/>
              <a:ext cx="2979018" cy="2979018"/>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1" name="Oval 6"/>
            <p:cNvSpPr/>
            <p:nvPr/>
          </p:nvSpPr>
          <p:spPr>
            <a:xfrm>
              <a:off x="2822450" y="1316577"/>
              <a:ext cx="2106484" cy="210648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3945" tIns="53340" rIns="163945" bIns="53340" numCol="1" spcCol="1270" anchor="ctr" anchorCtr="0">
              <a:noAutofit/>
            </a:bodyPr>
            <a:lstStyle/>
            <a:p>
              <a:pPr lvl="0" algn="ctr" defTabSz="1866900" rtl="0">
                <a:lnSpc>
                  <a:spcPct val="90000"/>
                </a:lnSpc>
                <a:spcBef>
                  <a:spcPct val="0"/>
                </a:spcBef>
                <a:spcAft>
                  <a:spcPct val="35000"/>
                </a:spcAft>
              </a:pPr>
              <a:r>
                <a:rPr lang="en-US" sz="4200" kern="1200" dirty="0"/>
                <a:t>PROFIT MOTIVE </a:t>
              </a:r>
            </a:p>
          </p:txBody>
        </p:sp>
      </p:grpSp>
      <p:grpSp>
        <p:nvGrpSpPr>
          <p:cNvPr id="4" name="Group 3"/>
          <p:cNvGrpSpPr/>
          <p:nvPr/>
        </p:nvGrpSpPr>
        <p:grpSpPr>
          <a:xfrm>
            <a:off x="4038600" y="2209800"/>
            <a:ext cx="3213557" cy="1676401"/>
            <a:chOff x="4769398" y="880310"/>
            <a:chExt cx="2979018" cy="2979018"/>
          </a:xfrm>
        </p:grpSpPr>
        <p:sp>
          <p:nvSpPr>
            <p:cNvPr id="8" name="Oval 7"/>
            <p:cNvSpPr/>
            <p:nvPr/>
          </p:nvSpPr>
          <p:spPr>
            <a:xfrm>
              <a:off x="4769398" y="880310"/>
              <a:ext cx="2979018" cy="2979018"/>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9" name="Oval 8"/>
            <p:cNvSpPr/>
            <p:nvPr/>
          </p:nvSpPr>
          <p:spPr>
            <a:xfrm>
              <a:off x="5205665" y="1316577"/>
              <a:ext cx="2106484" cy="210648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3945" tIns="53340" rIns="163945" bIns="53340" numCol="1" spcCol="1270" anchor="ctr" anchorCtr="0">
              <a:noAutofit/>
            </a:bodyPr>
            <a:lstStyle/>
            <a:p>
              <a:pPr lvl="0" algn="ctr" defTabSz="1866900" rtl="0">
                <a:lnSpc>
                  <a:spcPct val="90000"/>
                </a:lnSpc>
                <a:spcBef>
                  <a:spcPct val="0"/>
                </a:spcBef>
                <a:spcAft>
                  <a:spcPct val="35000"/>
                </a:spcAft>
              </a:pPr>
              <a:r>
                <a:rPr lang="en-US" sz="4200" kern="1200" dirty="0"/>
                <a:t>OR </a:t>
              </a:r>
            </a:p>
          </p:txBody>
        </p:sp>
      </p:grpSp>
      <p:grpSp>
        <p:nvGrpSpPr>
          <p:cNvPr id="5" name="Group 4"/>
          <p:cNvGrpSpPr/>
          <p:nvPr/>
        </p:nvGrpSpPr>
        <p:grpSpPr>
          <a:xfrm>
            <a:off x="5867400" y="3200399"/>
            <a:ext cx="3213557" cy="1676401"/>
            <a:chOff x="7152612" y="880310"/>
            <a:chExt cx="2979018" cy="2979018"/>
          </a:xfrm>
        </p:grpSpPr>
        <p:sp>
          <p:nvSpPr>
            <p:cNvPr id="6" name="Oval 5"/>
            <p:cNvSpPr/>
            <p:nvPr/>
          </p:nvSpPr>
          <p:spPr>
            <a:xfrm>
              <a:off x="7152612" y="880310"/>
              <a:ext cx="2979018" cy="2979018"/>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7" name="Oval 10"/>
            <p:cNvSpPr/>
            <p:nvPr/>
          </p:nvSpPr>
          <p:spPr>
            <a:xfrm>
              <a:off x="7588879" y="1316577"/>
              <a:ext cx="2106484" cy="210648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3945" tIns="53340" rIns="163945" bIns="53340" numCol="1" spcCol="1270" anchor="ctr" anchorCtr="0">
              <a:noAutofit/>
            </a:bodyPr>
            <a:lstStyle/>
            <a:p>
              <a:pPr lvl="0" algn="ctr" defTabSz="1866900" rtl="0">
                <a:lnSpc>
                  <a:spcPct val="90000"/>
                </a:lnSpc>
                <a:spcBef>
                  <a:spcPct val="0"/>
                </a:spcBef>
                <a:spcAft>
                  <a:spcPct val="35000"/>
                </a:spcAft>
              </a:pPr>
              <a:r>
                <a:rPr lang="en-US" sz="4200" kern="1200" dirty="0"/>
                <a:t>SOCIAL MOTIVE</a:t>
              </a:r>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inus 1"/>
          <p:cNvSpPr/>
          <p:nvPr/>
        </p:nvSpPr>
        <p:spPr>
          <a:xfrm rot="21300000">
            <a:off x="-184175" y="3012888"/>
            <a:ext cx="9512350" cy="832222"/>
          </a:xfrm>
          <a:prstGeom prst="mathMinus">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5">
              <a:tint val="40000"/>
              <a:hueOff val="0"/>
              <a:satOff val="0"/>
              <a:lumOff val="0"/>
              <a:alphaOff val="0"/>
            </a:schemeClr>
          </a:fillRef>
          <a:effectRef idx="3">
            <a:schemeClr val="accent5">
              <a:tint val="40000"/>
              <a:hueOff val="0"/>
              <a:satOff val="0"/>
              <a:lumOff val="0"/>
              <a:alphaOff val="0"/>
            </a:schemeClr>
          </a:effectRef>
          <a:fontRef idx="minor">
            <a:schemeClr val="dk1">
              <a:hueOff val="0"/>
              <a:satOff val="0"/>
              <a:lumOff val="0"/>
              <a:alphaOff val="0"/>
            </a:schemeClr>
          </a:fontRef>
        </p:style>
      </p:sp>
      <p:sp>
        <p:nvSpPr>
          <p:cNvPr id="3" name="Down Arrow 2"/>
          <p:cNvSpPr/>
          <p:nvPr/>
        </p:nvSpPr>
        <p:spPr>
          <a:xfrm>
            <a:off x="489205" y="1563624"/>
            <a:ext cx="3223260" cy="1658112"/>
          </a:xfrm>
          <a:prstGeom prst="downArrow">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grpSp>
        <p:nvGrpSpPr>
          <p:cNvPr id="4" name="Group 3"/>
          <p:cNvGrpSpPr/>
          <p:nvPr/>
        </p:nvGrpSpPr>
        <p:grpSpPr>
          <a:xfrm>
            <a:off x="4486649" y="1588620"/>
            <a:ext cx="4253499" cy="1276496"/>
            <a:chOff x="5286748" y="232260"/>
            <a:chExt cx="4253499" cy="1276496"/>
          </a:xfrm>
        </p:grpSpPr>
        <p:sp>
          <p:nvSpPr>
            <p:cNvPr id="9" name="Rectangle 8"/>
            <p:cNvSpPr/>
            <p:nvPr/>
          </p:nvSpPr>
          <p:spPr>
            <a:xfrm>
              <a:off x="5286748" y="232260"/>
              <a:ext cx="4253499" cy="1276496"/>
            </a:xfrm>
            <a:prstGeom prst="rect">
              <a:avLst/>
            </a:prstGeom>
          </p:spPr>
          <p:style>
            <a:lnRef idx="2">
              <a:schemeClr val="accent2">
                <a:shade val="50000"/>
              </a:schemeClr>
            </a:lnRef>
            <a:fillRef idx="1">
              <a:schemeClr val="accent2"/>
            </a:fillRef>
            <a:effectRef idx="0">
              <a:schemeClr val="accent2"/>
            </a:effectRef>
            <a:fontRef idx="minor">
              <a:schemeClr val="tx1">
                <a:hueOff val="0"/>
                <a:satOff val="0"/>
                <a:lumOff val="0"/>
                <a:alphaOff val="0"/>
              </a:schemeClr>
            </a:fontRef>
          </p:style>
        </p:sp>
        <p:sp>
          <p:nvSpPr>
            <p:cNvPr id="10" name="Rectangle 9"/>
            <p:cNvSpPr/>
            <p:nvPr/>
          </p:nvSpPr>
          <p:spPr>
            <a:xfrm>
              <a:off x="5286748" y="232260"/>
              <a:ext cx="4253499" cy="127649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a:solidFill>
                    <a:schemeClr val="bg1"/>
                  </a:solidFill>
                </a:rPr>
                <a:t>GREAT IDEA BUT IMPROPER EXECUTION</a:t>
              </a:r>
            </a:p>
            <a:p>
              <a:pPr lvl="0" algn="ctr" defTabSz="889000" rtl="0">
                <a:lnSpc>
                  <a:spcPct val="90000"/>
                </a:lnSpc>
                <a:spcBef>
                  <a:spcPct val="0"/>
                </a:spcBef>
                <a:spcAft>
                  <a:spcPct val="35000"/>
                </a:spcAft>
              </a:pPr>
              <a:r>
                <a:rPr lang="en-US" sz="2000" kern="1200" dirty="0">
                  <a:solidFill>
                    <a:schemeClr val="bg1"/>
                  </a:solidFill>
                </a:rPr>
                <a:t>FAILURE STARTUP STORIES</a:t>
              </a:r>
            </a:p>
          </p:txBody>
        </p:sp>
      </p:grpSp>
      <p:sp>
        <p:nvSpPr>
          <p:cNvPr id="5" name="Up Arrow 4"/>
          <p:cNvSpPr/>
          <p:nvPr/>
        </p:nvSpPr>
        <p:spPr>
          <a:xfrm>
            <a:off x="5431537" y="3636264"/>
            <a:ext cx="3223260" cy="1658112"/>
          </a:xfrm>
          <a:prstGeom prst="upArrow">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6758543"/>
              <a:satOff val="-17419"/>
              <a:lumOff val="-11765"/>
              <a:alphaOff val="0"/>
            </a:schemeClr>
          </a:fillRef>
          <a:effectRef idx="2">
            <a:schemeClr val="accent5">
              <a:hueOff val="-6758543"/>
              <a:satOff val="-17419"/>
              <a:lumOff val="-11765"/>
              <a:alphaOff val="0"/>
            </a:schemeClr>
          </a:effectRef>
          <a:fontRef idx="minor">
            <a:schemeClr val="lt1"/>
          </a:fontRef>
        </p:style>
      </p:sp>
      <p:grpSp>
        <p:nvGrpSpPr>
          <p:cNvPr id="6" name="Group 5"/>
          <p:cNvGrpSpPr/>
          <p:nvPr/>
        </p:nvGrpSpPr>
        <p:grpSpPr>
          <a:xfrm>
            <a:off x="83813" y="3992882"/>
            <a:ext cx="4893579" cy="1276496"/>
            <a:chOff x="883912" y="2636522"/>
            <a:chExt cx="4893579" cy="1276496"/>
          </a:xfrm>
        </p:grpSpPr>
        <p:sp>
          <p:nvSpPr>
            <p:cNvPr id="7" name="Rectangle 6"/>
            <p:cNvSpPr/>
            <p:nvPr/>
          </p:nvSpPr>
          <p:spPr>
            <a:xfrm>
              <a:off x="883912" y="2636522"/>
              <a:ext cx="4893579" cy="1276496"/>
            </a:xfrm>
            <a:prstGeom prst="rect">
              <a:avLst/>
            </a:prstGeom>
          </p:spPr>
          <p:style>
            <a:lnRef idx="1">
              <a:schemeClr val="accent4"/>
            </a:lnRef>
            <a:fillRef idx="3">
              <a:schemeClr val="accent4"/>
            </a:fillRef>
            <a:effectRef idx="2">
              <a:schemeClr val="accent4"/>
            </a:effectRef>
            <a:fontRef idx="minor">
              <a:schemeClr val="tx1">
                <a:hueOff val="0"/>
                <a:satOff val="0"/>
                <a:lumOff val="0"/>
                <a:alphaOff val="0"/>
              </a:schemeClr>
            </a:fontRef>
          </p:style>
        </p:sp>
        <p:sp>
          <p:nvSpPr>
            <p:cNvPr id="8" name="Rectangle 7"/>
            <p:cNvSpPr/>
            <p:nvPr/>
          </p:nvSpPr>
          <p:spPr>
            <a:xfrm>
              <a:off x="883912" y="2636522"/>
              <a:ext cx="4893579" cy="127649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a:solidFill>
                    <a:schemeClr val="bg1"/>
                  </a:solidFill>
                </a:rPr>
                <a:t>IMPROPER IDEA BUT GREAT EXECUTION</a:t>
              </a:r>
            </a:p>
            <a:p>
              <a:pPr lvl="0" algn="ctr" defTabSz="889000" rtl="0">
                <a:lnSpc>
                  <a:spcPct val="90000"/>
                </a:lnSpc>
                <a:spcBef>
                  <a:spcPct val="0"/>
                </a:spcBef>
                <a:spcAft>
                  <a:spcPct val="35000"/>
                </a:spcAft>
              </a:pPr>
              <a:r>
                <a:rPr lang="en-US" sz="2000" kern="1200" dirty="0">
                  <a:solidFill>
                    <a:schemeClr val="bg1"/>
                  </a:solidFill>
                </a:rPr>
                <a:t>SUCCESSFUL STORIES</a:t>
              </a:r>
            </a:p>
          </p:txBody>
        </p: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4747" y="1430728"/>
            <a:ext cx="3330453" cy="3996544"/>
            <a:chOff x="773" y="499394"/>
            <a:chExt cx="3330453" cy="3996544"/>
          </a:xfrm>
          <a:scene3d>
            <a:camera prst="orthographicFront">
              <a:rot lat="0" lon="0" rev="0"/>
            </a:camera>
            <a:lightRig rig="contrasting" dir="t">
              <a:rot lat="0" lon="0" rev="1200000"/>
            </a:lightRig>
          </a:scene3d>
        </p:grpSpPr>
        <p:sp>
          <p:nvSpPr>
            <p:cNvPr id="20" name="Rounded Rectangle 19"/>
            <p:cNvSpPr/>
            <p:nvPr/>
          </p:nvSpPr>
          <p:spPr>
            <a:xfrm>
              <a:off x="773" y="499394"/>
              <a:ext cx="3330453" cy="3996544"/>
            </a:xfrm>
            <a:prstGeom prst="roundRect">
              <a:avLst>
                <a:gd name="adj" fmla="val 5000"/>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1" name="Rounded Rectangle 4"/>
            <p:cNvSpPr/>
            <p:nvPr/>
          </p:nvSpPr>
          <p:spPr>
            <a:xfrm rot="16200000">
              <a:off x="-1304763" y="1804932"/>
              <a:ext cx="3277166" cy="66609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r>
                <a:rPr lang="en-US" sz="3200" kern="1200" dirty="0"/>
                <a:t>STARTUP</a:t>
              </a:r>
            </a:p>
          </p:txBody>
        </p:sp>
      </p:grpSp>
      <p:grpSp>
        <p:nvGrpSpPr>
          <p:cNvPr id="3" name="Group 2"/>
          <p:cNvGrpSpPr/>
          <p:nvPr/>
        </p:nvGrpSpPr>
        <p:grpSpPr>
          <a:xfrm>
            <a:off x="125845" y="1430728"/>
            <a:ext cx="2481187" cy="3996544"/>
            <a:chOff x="666864" y="499394"/>
            <a:chExt cx="2481187" cy="3996544"/>
          </a:xfrm>
          <a:scene3d>
            <a:camera prst="orthographicFront">
              <a:rot lat="0" lon="0" rev="0"/>
            </a:camera>
            <a:lightRig rig="contrasting" dir="t">
              <a:rot lat="0" lon="0" rev="1200000"/>
            </a:lightRig>
          </a:scene3d>
        </p:grpSpPr>
        <p:sp>
          <p:nvSpPr>
            <p:cNvPr id="18" name="Rectangle 17"/>
            <p:cNvSpPr/>
            <p:nvPr/>
          </p:nvSpPr>
          <p:spPr>
            <a:xfrm>
              <a:off x="666864" y="499394"/>
              <a:ext cx="2481187" cy="3996544"/>
            </a:xfrm>
            <a:prstGeom prst="rect">
              <a:avLst/>
            </a:prstGeom>
            <a:noFill/>
            <a:ln>
              <a:noFill/>
            </a:ln>
            <a:sp3d/>
          </p:spPr>
          <p:style>
            <a:lnRef idx="0">
              <a:scrgbClr r="0" g="0" b="0"/>
            </a:lnRef>
            <a:fillRef idx="1">
              <a:scrgbClr r="0" g="0" b="0"/>
            </a:fillRef>
            <a:effectRef idx="2">
              <a:schemeClr val="accent4">
                <a:hueOff val="0"/>
                <a:satOff val="0"/>
                <a:lumOff val="0"/>
                <a:alphaOff val="0"/>
              </a:schemeClr>
            </a:effectRef>
            <a:fontRef idx="minor">
              <a:schemeClr val="lt1"/>
            </a:fontRef>
          </p:style>
        </p:sp>
        <p:sp>
          <p:nvSpPr>
            <p:cNvPr id="19" name="Rectangle 18"/>
            <p:cNvSpPr/>
            <p:nvPr/>
          </p:nvSpPr>
          <p:spPr>
            <a:xfrm>
              <a:off x="666864" y="499394"/>
              <a:ext cx="2481187" cy="39965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23444" rIns="0" bIns="0" numCol="1" spcCol="1270" anchor="t" anchorCtr="0">
              <a:noAutofit/>
            </a:bodyPr>
            <a:lstStyle/>
            <a:p>
              <a:pPr lvl="0" algn="l" defTabSz="1600200">
                <a:lnSpc>
                  <a:spcPct val="90000"/>
                </a:lnSpc>
                <a:spcBef>
                  <a:spcPct val="0"/>
                </a:spcBef>
                <a:spcAft>
                  <a:spcPct val="35000"/>
                </a:spcAft>
              </a:pPr>
              <a:r>
                <a:rPr lang="en-US" sz="3600" kern="1200" dirty="0" smtClean="0"/>
                <a:t>              IDEA</a:t>
              </a:r>
              <a:endParaRPr lang="en-US" sz="3600" kern="1200" dirty="0"/>
            </a:p>
            <a:p>
              <a:pPr lvl="0" algn="l" defTabSz="1600200">
                <a:lnSpc>
                  <a:spcPct val="90000"/>
                </a:lnSpc>
                <a:spcBef>
                  <a:spcPct val="0"/>
                </a:spcBef>
                <a:spcAft>
                  <a:spcPct val="35000"/>
                </a:spcAft>
              </a:pPr>
              <a:r>
                <a:rPr lang="en-US" sz="3600" kern="1200" dirty="0" smtClean="0"/>
                <a:t>     TARGET</a:t>
              </a:r>
              <a:endParaRPr lang="en-US" sz="3600" kern="1200" dirty="0"/>
            </a:p>
          </p:txBody>
        </p:sp>
      </p:grpSp>
      <p:grpSp>
        <p:nvGrpSpPr>
          <p:cNvPr id="4" name="Group 3"/>
          <p:cNvGrpSpPr/>
          <p:nvPr/>
        </p:nvGrpSpPr>
        <p:grpSpPr>
          <a:xfrm>
            <a:off x="2906774" y="1430728"/>
            <a:ext cx="3330453" cy="3996544"/>
            <a:chOff x="3447793" y="499394"/>
            <a:chExt cx="3330453" cy="3996544"/>
          </a:xfrm>
          <a:scene3d>
            <a:camera prst="orthographicFront">
              <a:rot lat="0" lon="0" rev="0"/>
            </a:camera>
            <a:lightRig rig="contrasting" dir="t">
              <a:rot lat="0" lon="0" rev="1200000"/>
            </a:lightRig>
          </a:scene3d>
        </p:grpSpPr>
        <p:sp>
          <p:nvSpPr>
            <p:cNvPr id="16" name="Rounded Rectangle 15"/>
            <p:cNvSpPr/>
            <p:nvPr/>
          </p:nvSpPr>
          <p:spPr>
            <a:xfrm>
              <a:off x="3447793" y="499394"/>
              <a:ext cx="3330453" cy="3996544"/>
            </a:xfrm>
            <a:prstGeom prst="roundRect">
              <a:avLst>
                <a:gd name="adj" fmla="val 5000"/>
              </a:avLst>
            </a:prstGeom>
            <a:sp3d contourW="19050" prstMaterial="metal">
              <a:bevelT w="88900" h="203200"/>
              <a:bevelB w="165100" h="254000"/>
            </a:sp3d>
          </p:spPr>
          <p:style>
            <a:lnRef idx="0">
              <a:schemeClr val="lt1">
                <a:hueOff val="0"/>
                <a:satOff val="0"/>
                <a:lumOff val="0"/>
                <a:alphaOff val="0"/>
              </a:schemeClr>
            </a:lnRef>
            <a:fillRef idx="1">
              <a:schemeClr val="accent4">
                <a:hueOff val="4900445"/>
                <a:satOff val="-20388"/>
                <a:lumOff val="4804"/>
                <a:alphaOff val="0"/>
              </a:schemeClr>
            </a:fillRef>
            <a:effectRef idx="2">
              <a:schemeClr val="accent4">
                <a:hueOff val="4900445"/>
                <a:satOff val="-20388"/>
                <a:lumOff val="4804"/>
                <a:alphaOff val="0"/>
              </a:schemeClr>
            </a:effectRef>
            <a:fontRef idx="minor">
              <a:schemeClr val="lt1"/>
            </a:fontRef>
          </p:style>
        </p:sp>
        <p:sp>
          <p:nvSpPr>
            <p:cNvPr id="17" name="Rounded Rectangle 8"/>
            <p:cNvSpPr/>
            <p:nvPr/>
          </p:nvSpPr>
          <p:spPr>
            <a:xfrm rot="16200000">
              <a:off x="2142255" y="1804932"/>
              <a:ext cx="3277166" cy="66609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20015" rIns="155575" bIns="0" numCol="1" spcCol="1270" anchor="t" anchorCtr="0">
              <a:noAutofit/>
            </a:bodyPr>
            <a:lstStyle/>
            <a:p>
              <a:pPr lvl="0" algn="r" defTabSz="1555750">
                <a:lnSpc>
                  <a:spcPct val="90000"/>
                </a:lnSpc>
                <a:spcBef>
                  <a:spcPct val="0"/>
                </a:spcBef>
                <a:spcAft>
                  <a:spcPct val="35000"/>
                </a:spcAft>
              </a:pPr>
              <a:r>
                <a:rPr lang="en-US" sz="3500" kern="1200" dirty="0"/>
                <a:t>ELITE</a:t>
              </a:r>
            </a:p>
          </p:txBody>
        </p:sp>
      </p:grpSp>
      <p:sp>
        <p:nvSpPr>
          <p:cNvPr id="5" name="Flowchart: Extract 4"/>
          <p:cNvSpPr/>
          <p:nvPr/>
        </p:nvSpPr>
        <p:spPr>
          <a:xfrm rot="5400000">
            <a:off x="2629899" y="4605432"/>
            <a:ext cx="587055" cy="499568"/>
          </a:xfrm>
          <a:prstGeom prst="flowChartExtract">
            <a:avLst/>
          </a:pr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3572864" y="1430728"/>
            <a:ext cx="2481187" cy="3996544"/>
            <a:chOff x="4113883" y="499394"/>
            <a:chExt cx="2481187" cy="3996544"/>
          </a:xfrm>
          <a:scene3d>
            <a:camera prst="orthographicFront">
              <a:rot lat="0" lon="0" rev="0"/>
            </a:camera>
            <a:lightRig rig="contrasting" dir="t">
              <a:rot lat="0" lon="0" rev="1200000"/>
            </a:lightRig>
          </a:scene3d>
        </p:grpSpPr>
        <p:sp>
          <p:nvSpPr>
            <p:cNvPr id="14" name="Rectangle 13"/>
            <p:cNvSpPr/>
            <p:nvPr/>
          </p:nvSpPr>
          <p:spPr>
            <a:xfrm>
              <a:off x="4113883" y="499394"/>
              <a:ext cx="2481187" cy="3996544"/>
            </a:xfrm>
            <a:prstGeom prst="rect">
              <a:avLst/>
            </a:prstGeom>
            <a:noFill/>
            <a:ln>
              <a:noFill/>
            </a:ln>
            <a:sp3d/>
          </p:spPr>
          <p:style>
            <a:lnRef idx="0">
              <a:scrgbClr r="0" g="0" b="0"/>
            </a:lnRef>
            <a:fillRef idx="1">
              <a:scrgbClr r="0" g="0" b="0"/>
            </a:fillRef>
            <a:effectRef idx="2">
              <a:schemeClr val="accent4">
                <a:hueOff val="4900445"/>
                <a:satOff val="-20388"/>
                <a:lumOff val="4804"/>
                <a:alphaOff val="0"/>
              </a:schemeClr>
            </a:effectRef>
            <a:fontRef idx="minor">
              <a:schemeClr val="lt1"/>
            </a:fontRef>
          </p:style>
        </p:sp>
        <p:sp>
          <p:nvSpPr>
            <p:cNvPr id="15" name="Rectangle 14"/>
            <p:cNvSpPr/>
            <p:nvPr/>
          </p:nvSpPr>
          <p:spPr>
            <a:xfrm>
              <a:off x="4113883" y="499394"/>
              <a:ext cx="2481187" cy="39965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54305" rIns="0" bIns="0" numCol="1" spcCol="1270" anchor="t" anchorCtr="0">
              <a:noAutofit/>
            </a:bodyPr>
            <a:lstStyle/>
            <a:p>
              <a:pPr lvl="0" algn="l" defTabSz="2000250">
                <a:lnSpc>
                  <a:spcPct val="90000"/>
                </a:lnSpc>
                <a:spcBef>
                  <a:spcPct val="0"/>
                </a:spcBef>
                <a:spcAft>
                  <a:spcPct val="35000"/>
                </a:spcAft>
              </a:pPr>
              <a:r>
                <a:rPr lang="en-US" sz="4500" kern="1200" dirty="0"/>
                <a:t>CLASS</a:t>
              </a:r>
            </a:p>
          </p:txBody>
        </p:sp>
      </p:grpSp>
      <p:grpSp>
        <p:nvGrpSpPr>
          <p:cNvPr id="7" name="Group 6"/>
          <p:cNvGrpSpPr/>
          <p:nvPr/>
        </p:nvGrpSpPr>
        <p:grpSpPr>
          <a:xfrm>
            <a:off x="5257800" y="1447800"/>
            <a:ext cx="3886200" cy="3996544"/>
            <a:chOff x="6332219" y="253722"/>
            <a:chExt cx="3330453" cy="3996544"/>
          </a:xfrm>
          <a:scene3d>
            <a:camera prst="orthographicFront">
              <a:rot lat="0" lon="0" rev="0"/>
            </a:camera>
            <a:lightRig rig="contrasting" dir="t">
              <a:rot lat="0" lon="0" rev="1200000"/>
            </a:lightRig>
          </a:scene3d>
        </p:grpSpPr>
        <p:sp>
          <p:nvSpPr>
            <p:cNvPr id="12" name="Rounded Rectangle 11"/>
            <p:cNvSpPr/>
            <p:nvPr/>
          </p:nvSpPr>
          <p:spPr>
            <a:xfrm>
              <a:off x="6332219" y="253722"/>
              <a:ext cx="3330453" cy="3996544"/>
            </a:xfrm>
            <a:prstGeom prst="roundRect">
              <a:avLst>
                <a:gd name="adj" fmla="val 5000"/>
              </a:avLst>
            </a:prstGeom>
            <a:sp3d contourW="19050" prstMaterial="metal">
              <a:bevelT w="88900" h="203200"/>
              <a:bevelB w="165100" h="254000"/>
            </a:sp3d>
          </p:spPr>
          <p:style>
            <a:lnRef idx="0">
              <a:schemeClr val="lt1">
                <a:hueOff val="0"/>
                <a:satOff val="0"/>
                <a:lumOff val="0"/>
                <a:alphaOff val="0"/>
              </a:schemeClr>
            </a:lnRef>
            <a:fillRef idx="1">
              <a:schemeClr val="accent4">
                <a:hueOff val="9800891"/>
                <a:satOff val="-40777"/>
                <a:lumOff val="9608"/>
                <a:alphaOff val="0"/>
              </a:schemeClr>
            </a:fillRef>
            <a:effectRef idx="2">
              <a:schemeClr val="accent4">
                <a:hueOff val="9800891"/>
                <a:satOff val="-40777"/>
                <a:lumOff val="9608"/>
                <a:alphaOff val="0"/>
              </a:schemeClr>
            </a:effectRef>
            <a:fontRef idx="minor">
              <a:schemeClr val="lt1"/>
            </a:fontRef>
          </p:style>
        </p:sp>
        <p:sp>
          <p:nvSpPr>
            <p:cNvPr id="13" name="Rounded Rectangle 13"/>
            <p:cNvSpPr/>
            <p:nvPr/>
          </p:nvSpPr>
          <p:spPr>
            <a:xfrm rot="16200000">
              <a:off x="5589274" y="1804932"/>
              <a:ext cx="3277166" cy="66609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r>
                <a:rPr lang="en-US" sz="3200" kern="1200" dirty="0"/>
                <a:t>LOCAL OR GLOBAL</a:t>
              </a:r>
            </a:p>
          </p:txBody>
        </p:sp>
      </p:grpSp>
      <p:sp>
        <p:nvSpPr>
          <p:cNvPr id="8" name="Flowchart: Extract 7"/>
          <p:cNvSpPr/>
          <p:nvPr/>
        </p:nvSpPr>
        <p:spPr>
          <a:xfrm rot="5400000">
            <a:off x="6076918" y="4605432"/>
            <a:ext cx="587055" cy="499568"/>
          </a:xfrm>
          <a:prstGeom prst="flowChartExtract">
            <a:avLst/>
          </a:pr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4">
              <a:hueOff val="9800891"/>
              <a:satOff val="-40777"/>
              <a:lumOff val="960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9" name="Group 8"/>
          <p:cNvGrpSpPr/>
          <p:nvPr/>
        </p:nvGrpSpPr>
        <p:grpSpPr>
          <a:xfrm>
            <a:off x="7019884" y="1430728"/>
            <a:ext cx="2481187" cy="3996544"/>
            <a:chOff x="7560903" y="499394"/>
            <a:chExt cx="2481187" cy="3996544"/>
          </a:xfrm>
          <a:scene3d>
            <a:camera prst="orthographicFront">
              <a:rot lat="0" lon="0" rev="0"/>
            </a:camera>
            <a:lightRig rig="contrasting" dir="t">
              <a:rot lat="0" lon="0" rev="1200000"/>
            </a:lightRig>
          </a:scene3d>
        </p:grpSpPr>
        <p:sp>
          <p:nvSpPr>
            <p:cNvPr id="10" name="Rectangle 9"/>
            <p:cNvSpPr/>
            <p:nvPr/>
          </p:nvSpPr>
          <p:spPr>
            <a:xfrm>
              <a:off x="7560903" y="499394"/>
              <a:ext cx="2481187" cy="3996544"/>
            </a:xfrm>
            <a:prstGeom prst="rect">
              <a:avLst/>
            </a:prstGeom>
            <a:noFill/>
            <a:ln>
              <a:noFill/>
            </a:ln>
            <a:sp3d/>
          </p:spPr>
          <p:style>
            <a:lnRef idx="0">
              <a:scrgbClr r="0" g="0" b="0"/>
            </a:lnRef>
            <a:fillRef idx="1">
              <a:scrgbClr r="0" g="0" b="0"/>
            </a:fillRef>
            <a:effectRef idx="2">
              <a:schemeClr val="accent4">
                <a:hueOff val="9800891"/>
                <a:satOff val="-40777"/>
                <a:lumOff val="9608"/>
                <a:alphaOff val="0"/>
              </a:schemeClr>
            </a:effectRef>
            <a:fontRef idx="minor">
              <a:schemeClr val="lt1"/>
            </a:fontRef>
          </p:style>
        </p:sp>
        <p:sp>
          <p:nvSpPr>
            <p:cNvPr id="11" name="Rectangle 10"/>
            <p:cNvSpPr/>
            <p:nvPr/>
          </p:nvSpPr>
          <p:spPr>
            <a:xfrm>
              <a:off x="7560903" y="499394"/>
              <a:ext cx="2481187" cy="39965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23444" rIns="0" bIns="0" numCol="1" spcCol="1270" anchor="t" anchorCtr="0">
              <a:noAutofit/>
            </a:bodyPr>
            <a:lstStyle/>
            <a:p>
              <a:pPr lvl="0" algn="l" defTabSz="1600200">
                <a:lnSpc>
                  <a:spcPct val="90000"/>
                </a:lnSpc>
                <a:spcBef>
                  <a:spcPct val="0"/>
                </a:spcBef>
                <a:spcAft>
                  <a:spcPct val="35000"/>
                </a:spcAft>
              </a:pPr>
              <a:r>
                <a:rPr lang="en-US" sz="3600" kern="1200" dirty="0"/>
                <a:t>MASS </a:t>
              </a:r>
            </a:p>
            <a:p>
              <a:pPr lvl="0" algn="l" defTabSz="1600200">
                <a:lnSpc>
                  <a:spcPct val="90000"/>
                </a:lnSpc>
                <a:spcBef>
                  <a:spcPct val="0"/>
                </a:spcBef>
                <a:spcAft>
                  <a:spcPct val="35000"/>
                </a:spcAft>
              </a:pPr>
              <a:r>
                <a:rPr lang="en-US" sz="3600" kern="1200" dirty="0"/>
                <a:t>POPULATION</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828800"/>
            <a:ext cx="4572000" cy="4247317"/>
          </a:xfrm>
          <a:prstGeom prst="rect">
            <a:avLst/>
          </a:prstGeom>
        </p:spPr>
        <p:txBody>
          <a:bodyPr wrap="square">
            <a:spAutoFit/>
          </a:bodyPr>
          <a:lstStyle/>
          <a:p>
            <a:r>
              <a:rPr lang="en-US" sz="3000" dirty="0" smtClean="0"/>
              <a:t>Kerala does not fall in the list of the first 10 rich states in India, but the state has consistently been ranked on top in multiple indicators of social development such as literacy, healthcare, education, and standard of living</a:t>
            </a:r>
            <a:endParaRPr lang="en-US" sz="30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hank God | Dialogue Promo 08: Hamara Idea Chura Liya | Ajay Devgn,  Sidharth, Rakul | Bhushan Kumar - YouTube"/>
          <p:cNvPicPr>
            <a:picLocks noChangeAspect="1" noChangeArrowheads="1"/>
          </p:cNvPicPr>
          <p:nvPr/>
        </p:nvPicPr>
        <p:blipFill>
          <a:blip r:embed="rId2"/>
          <a:srcRect/>
          <a:stretch>
            <a:fillRect/>
          </a:stretch>
        </p:blipFill>
        <p:spPr bwMode="auto">
          <a:xfrm>
            <a:off x="1584960" y="2087880"/>
            <a:ext cx="6949440" cy="405384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0 Badass The Big Bull Dialogues - Abhishek Bachchan."/>
          <p:cNvPicPr>
            <a:picLocks noChangeAspect="1" noChangeArrowheads="1"/>
          </p:cNvPicPr>
          <p:nvPr/>
        </p:nvPicPr>
        <p:blipFill>
          <a:blip r:embed="rId2"/>
          <a:srcRect/>
          <a:stretch>
            <a:fillRect/>
          </a:stretch>
        </p:blipFill>
        <p:spPr bwMode="auto">
          <a:xfrm>
            <a:off x="762000" y="3185794"/>
            <a:ext cx="8214359" cy="3169285"/>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START UP EVENT\List-of-102-Unicorn-Startups-in-India-2022.png"/>
          <p:cNvPicPr>
            <a:picLocks noChangeAspect="1" noChangeArrowheads="1"/>
          </p:cNvPicPr>
          <p:nvPr/>
        </p:nvPicPr>
        <p:blipFill>
          <a:blip r:embed="rId2" cstate="print"/>
          <a:srcRect/>
          <a:stretch>
            <a:fillRect/>
          </a:stretch>
        </p:blipFill>
        <p:spPr bwMode="auto">
          <a:xfrm>
            <a:off x="1981200" y="1371600"/>
            <a:ext cx="5327650" cy="3779837"/>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ctorwise distribution of India's unicorn startups May-2022"/>
          <p:cNvPicPr>
            <a:picLocks noChangeAspect="1" noChangeArrowheads="1"/>
          </p:cNvPicPr>
          <p:nvPr/>
        </p:nvPicPr>
        <p:blipFill>
          <a:blip r:embed="rId2"/>
          <a:srcRect/>
          <a:stretch>
            <a:fillRect/>
          </a:stretch>
        </p:blipFill>
        <p:spPr bwMode="auto">
          <a:xfrm>
            <a:off x="838200" y="1661477"/>
            <a:ext cx="7696200" cy="4667251"/>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90 founders among 500 US unicorns were India born: study - The Economic  Times"/>
          <p:cNvPicPr>
            <a:picLocks noChangeAspect="1" noChangeArrowheads="1"/>
          </p:cNvPicPr>
          <p:nvPr/>
        </p:nvPicPr>
        <p:blipFill>
          <a:blip r:embed="rId2"/>
          <a:srcRect/>
          <a:stretch>
            <a:fillRect/>
          </a:stretch>
        </p:blipFill>
        <p:spPr bwMode="auto">
          <a:xfrm>
            <a:off x="304800" y="457200"/>
            <a:ext cx="8267700" cy="481965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551837"/>
            <a:ext cx="4572000" cy="2400657"/>
          </a:xfrm>
          <a:prstGeom prst="rect">
            <a:avLst/>
          </a:prstGeom>
        </p:spPr>
        <p:txBody>
          <a:bodyPr>
            <a:spAutoFit/>
          </a:bodyPr>
          <a:lstStyle/>
          <a:p>
            <a:pPr algn="ctr"/>
            <a:r>
              <a:rPr lang="en-US" sz="2500" dirty="0" smtClean="0"/>
              <a:t>WHAT IS THERE IN UNICORN </a:t>
            </a:r>
          </a:p>
          <a:p>
            <a:pPr algn="ctr"/>
            <a:endParaRPr lang="en-US" sz="2500" dirty="0" smtClean="0"/>
          </a:p>
          <a:p>
            <a:pPr algn="ctr"/>
            <a:r>
              <a:rPr lang="en-US" sz="2500" dirty="0" smtClean="0"/>
              <a:t>AND </a:t>
            </a:r>
          </a:p>
          <a:p>
            <a:pPr algn="ctr"/>
            <a:endParaRPr lang="en-US" sz="2500" dirty="0" smtClean="0"/>
          </a:p>
          <a:p>
            <a:pPr algn="ctr"/>
            <a:r>
              <a:rPr lang="en-US" sz="2500" dirty="0" smtClean="0"/>
              <a:t>WHAT NOT THERE IN UNICORN </a:t>
            </a:r>
          </a:p>
          <a:p>
            <a:endParaRPr lang="en-US" sz="25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What an Idea Sirji-SDA Bocconi Asia Center #ABGLPWooMe - InsideIIM"/>
          <p:cNvPicPr>
            <a:picLocks noChangeAspect="1" noChangeArrowheads="1"/>
          </p:cNvPicPr>
          <p:nvPr/>
        </p:nvPicPr>
        <p:blipFill>
          <a:blip r:embed="rId2"/>
          <a:srcRect/>
          <a:stretch>
            <a:fillRect/>
          </a:stretch>
        </p:blipFill>
        <p:spPr bwMode="auto">
          <a:xfrm>
            <a:off x="1219200" y="1524000"/>
            <a:ext cx="7334250" cy="3667126"/>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136339"/>
            <a:ext cx="6400800" cy="3554819"/>
          </a:xfrm>
          <a:prstGeom prst="rect">
            <a:avLst/>
          </a:prstGeom>
        </p:spPr>
        <p:txBody>
          <a:bodyPr wrap="square">
            <a:spAutoFit/>
          </a:bodyPr>
          <a:lstStyle/>
          <a:p>
            <a:r>
              <a:rPr lang="en-US" b="1" dirty="0" smtClean="0"/>
              <a:t> </a:t>
            </a:r>
            <a:r>
              <a:rPr lang="en-US" sz="2500" b="1" dirty="0" smtClean="0"/>
              <a:t>Best Sectors for Long-term Investment in India 2023</a:t>
            </a:r>
            <a:endParaRPr lang="en-US" sz="2500" dirty="0" smtClean="0"/>
          </a:p>
          <a:p>
            <a:r>
              <a:rPr lang="en-US" sz="2500" dirty="0" smtClean="0"/>
              <a:t>1.Information Technology (IT)</a:t>
            </a:r>
          </a:p>
          <a:p>
            <a:r>
              <a:rPr lang="en-US" sz="2500" dirty="0" smtClean="0"/>
              <a:t>2.FMCG (Fast-moving consumer goods)</a:t>
            </a:r>
          </a:p>
          <a:p>
            <a:r>
              <a:rPr lang="en-US" sz="2500" dirty="0" smtClean="0"/>
              <a:t>3.Housing finance companies</a:t>
            </a:r>
          </a:p>
          <a:p>
            <a:r>
              <a:rPr lang="en-US" sz="2500" dirty="0" smtClean="0"/>
              <a:t>4.Automobile Companies.-Having Alternative fuels</a:t>
            </a:r>
          </a:p>
          <a:p>
            <a:r>
              <a:rPr lang="en-US" sz="2500" dirty="0" smtClean="0"/>
              <a:t>5.Infrastructure</a:t>
            </a:r>
          </a:p>
          <a:p>
            <a:r>
              <a:rPr lang="en-US" sz="2500" dirty="0" smtClean="0"/>
              <a:t>6.Bonus: Pharmaceuticals </a:t>
            </a:r>
            <a:endParaRPr lang="en-US" sz="25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89844"/>
            <a:ext cx="7391400" cy="4524315"/>
          </a:xfrm>
          <a:prstGeom prst="rect">
            <a:avLst/>
          </a:prstGeom>
        </p:spPr>
        <p:txBody>
          <a:bodyPr wrap="square">
            <a:spAutoFit/>
          </a:bodyPr>
          <a:lstStyle/>
          <a:p>
            <a:r>
              <a:rPr lang="en-US" dirty="0" smtClean="0"/>
              <a:t>According to NITI AAYOG’S FIRST MULTIDIMENSIONAL POVERTY INDEX(MPI) 10 Poorest State of India </a:t>
            </a:r>
          </a:p>
          <a:p>
            <a:endParaRPr lang="en-US" dirty="0" smtClean="0"/>
          </a:p>
          <a:p>
            <a:r>
              <a:rPr lang="en-US" dirty="0" smtClean="0"/>
              <a:t>1.Odisha,</a:t>
            </a:r>
          </a:p>
          <a:p>
            <a:r>
              <a:rPr lang="en-US" dirty="0" smtClean="0"/>
              <a:t>2.Bihar, </a:t>
            </a:r>
          </a:p>
          <a:p>
            <a:r>
              <a:rPr lang="en-US" dirty="0" smtClean="0"/>
              <a:t>3.Madhya Pradesh, </a:t>
            </a:r>
          </a:p>
          <a:p>
            <a:r>
              <a:rPr lang="en-US" dirty="0" smtClean="0"/>
              <a:t>4.Chhattisgarh, </a:t>
            </a:r>
          </a:p>
          <a:p>
            <a:r>
              <a:rPr lang="en-US" dirty="0" smtClean="0"/>
              <a:t>5.Jharkhand, </a:t>
            </a:r>
          </a:p>
          <a:p>
            <a:r>
              <a:rPr lang="en-US" dirty="0" smtClean="0"/>
              <a:t>6.Arunachal Pradesh, </a:t>
            </a:r>
          </a:p>
          <a:p>
            <a:r>
              <a:rPr lang="en-US" dirty="0" smtClean="0"/>
              <a:t>7.Assam, </a:t>
            </a:r>
          </a:p>
          <a:p>
            <a:r>
              <a:rPr lang="en-US" dirty="0" smtClean="0"/>
              <a:t>8.Meghalaya, </a:t>
            </a:r>
          </a:p>
          <a:p>
            <a:r>
              <a:rPr lang="en-US" dirty="0" smtClean="0"/>
              <a:t>9.Uttar Pradesh and </a:t>
            </a:r>
          </a:p>
          <a:p>
            <a:r>
              <a:rPr lang="en-US" dirty="0" smtClean="0"/>
              <a:t>10.Rajasthan. </a:t>
            </a:r>
          </a:p>
          <a:p>
            <a:endParaRPr lang="en-US" dirty="0" smtClean="0"/>
          </a:p>
          <a:p>
            <a:r>
              <a:rPr lang="en-US" dirty="0" smtClean="0"/>
              <a:t>The seven most developed status are Goa, Kerala, Tamil Nadu, Punjab, Maharashtra, </a:t>
            </a:r>
            <a:r>
              <a:rPr lang="en-US" dirty="0" err="1" smtClean="0"/>
              <a:t>Uttarakhand</a:t>
            </a:r>
            <a:r>
              <a:rPr lang="en-US" dirty="0" smtClean="0"/>
              <a:t> and Haryana.</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136339"/>
            <a:ext cx="6477000" cy="2400657"/>
          </a:xfrm>
          <a:prstGeom prst="rect">
            <a:avLst/>
          </a:prstGeom>
        </p:spPr>
        <p:txBody>
          <a:bodyPr wrap="square">
            <a:spAutoFit/>
          </a:bodyPr>
          <a:lstStyle/>
          <a:p>
            <a:pPr fontAlgn="base"/>
            <a:r>
              <a:rPr lang="en-US" sz="2500" dirty="0" smtClean="0"/>
              <a:t>The Vision for '</a:t>
            </a:r>
            <a:r>
              <a:rPr lang="en-US" sz="2500" b="1" dirty="0" err="1" smtClean="0"/>
              <a:t>Amrit</a:t>
            </a:r>
            <a:r>
              <a:rPr lang="en-US" sz="2500" b="1" dirty="0" smtClean="0"/>
              <a:t> </a:t>
            </a:r>
            <a:r>
              <a:rPr lang="en-US" sz="2500" b="1" dirty="0" err="1" smtClean="0"/>
              <a:t>Kaal</a:t>
            </a:r>
            <a:r>
              <a:rPr lang="en-US" sz="2500" dirty="0" smtClean="0"/>
              <a:t>' articulated in the Union Budget for FY 2023-24 is centered around:</a:t>
            </a:r>
          </a:p>
          <a:p>
            <a:pPr fontAlgn="base"/>
            <a:r>
              <a:rPr lang="en-US" sz="2500" dirty="0" smtClean="0"/>
              <a:t>1.Opportunities for Citizens with focus on youth</a:t>
            </a:r>
          </a:p>
          <a:p>
            <a:pPr fontAlgn="base"/>
            <a:r>
              <a:rPr lang="en-US" sz="2500" dirty="0" smtClean="0"/>
              <a:t>2.Growth &amp; Job creation</a:t>
            </a:r>
          </a:p>
          <a:p>
            <a:pPr fontAlgn="base"/>
            <a:r>
              <a:rPr lang="en-US" sz="2500" dirty="0" smtClean="0"/>
              <a:t>3.Strong &amp; Stable Macro-Economic Environment</a:t>
            </a:r>
          </a:p>
          <a:p>
            <a:endParaRPr lang="en-US" sz="2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551837"/>
            <a:ext cx="4572000" cy="3554819"/>
          </a:xfrm>
          <a:prstGeom prst="rect">
            <a:avLst/>
          </a:prstGeom>
        </p:spPr>
        <p:txBody>
          <a:bodyPr>
            <a:spAutoFit/>
          </a:bodyPr>
          <a:lstStyle/>
          <a:p>
            <a:r>
              <a:rPr lang="en-US" sz="2500" dirty="0" smtClean="0"/>
              <a:t>The Kerala Startup Mission (KSUM) has been ranked as one of the world's top five business incubators in 2021-22. According to the 2021-22 World Benchmark Study on Startup Ecosystems, KSUM is among the top 5 public or private business incubators around the globe.</a:t>
            </a:r>
            <a:endParaRPr lang="en-US" sz="25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582341"/>
            <a:ext cx="7010400" cy="5093702"/>
          </a:xfrm>
          <a:prstGeom prst="rect">
            <a:avLst/>
          </a:prstGeom>
        </p:spPr>
        <p:txBody>
          <a:bodyPr wrap="square">
            <a:spAutoFit/>
          </a:bodyPr>
          <a:lstStyle/>
          <a:p>
            <a:pPr fontAlgn="base"/>
            <a:r>
              <a:rPr lang="en-US" sz="2500" dirty="0" smtClean="0"/>
              <a:t>The seven priorities, termed </a:t>
            </a:r>
            <a:r>
              <a:rPr lang="en-US" sz="2500" dirty="0" err="1" smtClean="0"/>
              <a:t>Saptarishi</a:t>
            </a:r>
            <a:r>
              <a:rPr lang="en-US" sz="2500" dirty="0" smtClean="0"/>
              <a:t>, adopted in the </a:t>
            </a:r>
            <a:r>
              <a:rPr lang="en-US" sz="2500" dirty="0" smtClean="0">
                <a:hlinkClick r:id="rId2"/>
              </a:rPr>
              <a:t>Union Budget for FY 2023-24</a:t>
            </a:r>
            <a:r>
              <a:rPr lang="en-US" sz="2500" dirty="0" smtClean="0"/>
              <a:t> to guide the country towards '</a:t>
            </a:r>
            <a:r>
              <a:rPr lang="en-US" sz="2500" b="1" dirty="0" err="1" smtClean="0"/>
              <a:t>Amrit</a:t>
            </a:r>
            <a:r>
              <a:rPr lang="en-US" sz="2500" b="1" dirty="0" smtClean="0"/>
              <a:t> </a:t>
            </a:r>
            <a:r>
              <a:rPr lang="en-US" sz="2500" b="1" dirty="0" err="1" smtClean="0"/>
              <a:t>Kaal</a:t>
            </a:r>
            <a:r>
              <a:rPr lang="en-US" sz="2500" dirty="0" smtClean="0"/>
              <a:t>', thus providing a blueprint for an empowered and inclusive economy, are:</a:t>
            </a:r>
          </a:p>
          <a:p>
            <a:pPr fontAlgn="base"/>
            <a:endParaRPr lang="en-US" sz="2500" dirty="0" smtClean="0"/>
          </a:p>
          <a:p>
            <a:pPr fontAlgn="base"/>
            <a:r>
              <a:rPr lang="en-US" sz="2500" dirty="0" smtClean="0"/>
              <a:t>1.Inclusive Development</a:t>
            </a:r>
          </a:p>
          <a:p>
            <a:pPr fontAlgn="base"/>
            <a:r>
              <a:rPr lang="en-US" sz="2500" dirty="0" smtClean="0"/>
              <a:t>2.Reaching the last mile</a:t>
            </a:r>
          </a:p>
          <a:p>
            <a:pPr fontAlgn="base"/>
            <a:r>
              <a:rPr lang="en-US" sz="2500" dirty="0" smtClean="0"/>
              <a:t>3.Infrastructure &amp; Investment</a:t>
            </a:r>
          </a:p>
          <a:p>
            <a:pPr fontAlgn="base"/>
            <a:r>
              <a:rPr lang="en-US" sz="2500" dirty="0" smtClean="0"/>
              <a:t>4.Unleashing the potential</a:t>
            </a:r>
          </a:p>
          <a:p>
            <a:pPr fontAlgn="base"/>
            <a:r>
              <a:rPr lang="en-US" sz="2500" dirty="0" smtClean="0"/>
              <a:t>5.Green Growth</a:t>
            </a:r>
          </a:p>
          <a:p>
            <a:pPr fontAlgn="base"/>
            <a:r>
              <a:rPr lang="en-US" sz="2500" dirty="0" smtClean="0"/>
              <a:t>6.Youth Power</a:t>
            </a:r>
          </a:p>
          <a:p>
            <a:pPr fontAlgn="base"/>
            <a:r>
              <a:rPr lang="en-US" sz="2500" dirty="0" smtClean="0"/>
              <a:t>7.Financial Sector</a:t>
            </a:r>
            <a:endParaRPr lang="en-US" sz="25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628507"/>
            <a:ext cx="6400800" cy="2677656"/>
          </a:xfrm>
          <a:prstGeom prst="rect">
            <a:avLst/>
          </a:prstGeom>
        </p:spPr>
        <p:txBody>
          <a:bodyPr wrap="square">
            <a:spAutoFit/>
          </a:bodyPr>
          <a:lstStyle/>
          <a:p>
            <a:r>
              <a:rPr lang="en-US" sz="2400" b="1" u="sng" dirty="0" smtClean="0"/>
              <a:t>SUMMING BRIEF FOR SUCCES OF STARTUP</a:t>
            </a:r>
          </a:p>
          <a:p>
            <a:endParaRPr lang="en-US" dirty="0" smtClean="0"/>
          </a:p>
          <a:p>
            <a:r>
              <a:rPr lang="en-US" b="1" u="sng" dirty="0" smtClean="0"/>
              <a:t>1.90/10 RULE </a:t>
            </a:r>
          </a:p>
          <a:p>
            <a:pPr algn="just"/>
            <a:endParaRPr lang="en-US" dirty="0" smtClean="0"/>
          </a:p>
          <a:p>
            <a:pPr algn="just"/>
            <a:r>
              <a:rPr lang="en-US" dirty="0" smtClean="0"/>
              <a:t>In fact, the 90/10 Rule tells us that during small business startups, 90% of your time should be spent on direct marketing activities and only 10% on building technical skills. The type of small business startup activities to spend 90% of your time on include: Prospecting. Lead generation</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133601"/>
            <a:ext cx="7010400" cy="646331"/>
          </a:xfrm>
          <a:prstGeom prst="rect">
            <a:avLst/>
          </a:prstGeom>
        </p:spPr>
        <p:txBody>
          <a:bodyPr wrap="square">
            <a:spAutoFit/>
          </a:bodyPr>
          <a:lstStyle/>
          <a:p>
            <a:r>
              <a:rPr lang="en-US" b="1" u="sng" dirty="0" smtClean="0"/>
              <a:t>2. What is the rule of 50 profitability?</a:t>
            </a:r>
          </a:p>
          <a:p>
            <a:r>
              <a:rPr lang="en-US" dirty="0" smtClean="0"/>
              <a:t>EBITA- If Company Giving greater than 50 % it will survive in long run</a:t>
            </a:r>
            <a:endParaRPr lang="en-US" dirty="0"/>
          </a:p>
        </p:txBody>
      </p:sp>
      <p:sp>
        <p:nvSpPr>
          <p:cNvPr id="3" name="Rectangle 2"/>
          <p:cNvSpPr/>
          <p:nvPr/>
        </p:nvSpPr>
        <p:spPr>
          <a:xfrm>
            <a:off x="914400" y="3276600"/>
            <a:ext cx="6781800" cy="923330"/>
          </a:xfrm>
          <a:prstGeom prst="rect">
            <a:avLst/>
          </a:prstGeom>
        </p:spPr>
        <p:txBody>
          <a:bodyPr wrap="square">
            <a:spAutoFit/>
          </a:bodyPr>
          <a:lstStyle/>
          <a:p>
            <a:r>
              <a:rPr lang="en-US" b="1" u="sng" dirty="0" smtClean="0"/>
              <a:t>3.What is the rule of 45 company?</a:t>
            </a:r>
          </a:p>
          <a:p>
            <a:r>
              <a:rPr lang="en-US" dirty="0" smtClean="0"/>
              <a:t>The Conversion Rate Of 45 % is to be there if not able to convert lead into revenue generation then some issues </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720840"/>
            <a:ext cx="5791200" cy="4339650"/>
          </a:xfrm>
          <a:prstGeom prst="rect">
            <a:avLst/>
          </a:prstGeom>
        </p:spPr>
        <p:txBody>
          <a:bodyPr wrap="square">
            <a:spAutoFit/>
          </a:bodyPr>
          <a:lstStyle/>
          <a:p>
            <a:r>
              <a:rPr lang="en-US" sz="2300" b="1" dirty="0" smtClean="0"/>
              <a:t>10 Most In-Demand Startup Trends Of 2023</a:t>
            </a:r>
          </a:p>
          <a:p>
            <a:endParaRPr lang="en-US" sz="2300" dirty="0" smtClean="0"/>
          </a:p>
          <a:p>
            <a:r>
              <a:rPr lang="en-US" sz="2300" dirty="0" smtClean="0"/>
              <a:t>1.Environment-Friendly Technology Startups.</a:t>
            </a:r>
          </a:p>
          <a:p>
            <a:r>
              <a:rPr lang="en-US" sz="2300" dirty="0" smtClean="0"/>
              <a:t>2.Super Apps.</a:t>
            </a:r>
          </a:p>
          <a:p>
            <a:r>
              <a:rPr lang="en-US" sz="2300" dirty="0" smtClean="0"/>
              <a:t>3.Digital health startup trends in 2023.</a:t>
            </a:r>
          </a:p>
          <a:p>
            <a:r>
              <a:rPr lang="en-US" sz="2300" dirty="0" smtClean="0"/>
              <a:t>4.Cloud Computing and Infrastructure startups.</a:t>
            </a:r>
          </a:p>
          <a:p>
            <a:r>
              <a:rPr lang="en-US" sz="2300" dirty="0" smtClean="0"/>
              <a:t>5.AgriTech startups.</a:t>
            </a:r>
          </a:p>
          <a:p>
            <a:r>
              <a:rPr lang="en-US" sz="2300" dirty="0" smtClean="0"/>
              <a:t>6.Metaverse Startups.</a:t>
            </a:r>
          </a:p>
          <a:p>
            <a:r>
              <a:rPr lang="en-US" sz="2300" dirty="0" smtClean="0"/>
              <a:t>7.Cybersecurity Solutions Startups.</a:t>
            </a:r>
          </a:p>
          <a:p>
            <a:r>
              <a:rPr lang="en-US" sz="2300" dirty="0" smtClean="0"/>
              <a:t>8.Quick Service Restaurants (QSR).</a:t>
            </a:r>
          </a:p>
          <a:p>
            <a:r>
              <a:rPr lang="en-US" sz="2300" dirty="0" smtClean="0"/>
              <a:t>9.EV Startup.</a:t>
            </a:r>
          </a:p>
          <a:p>
            <a:r>
              <a:rPr lang="en-US" sz="2300" dirty="0" smtClean="0"/>
              <a:t>10.Defence.</a:t>
            </a:r>
            <a:endParaRPr lang="en-US" sz="23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2438400"/>
            <a:ext cx="4876799" cy="477054"/>
          </a:xfrm>
          <a:prstGeom prst="rect">
            <a:avLst/>
          </a:prstGeom>
        </p:spPr>
        <p:txBody>
          <a:bodyPr wrap="square">
            <a:spAutoFit/>
          </a:bodyPr>
          <a:lstStyle/>
          <a:p>
            <a:r>
              <a:rPr lang="en-US" sz="2500" dirty="0" smtClean="0"/>
              <a:t>USE OF AI IN START UP </a:t>
            </a:r>
            <a:endParaRPr lang="en-US" sz="25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scrolldroll.com/wp-content/uploads/2020/11/Dialogues-From-scam-1992-the-harshad-mehta-story-2.jpg"/>
          <p:cNvPicPr>
            <a:picLocks noChangeAspect="1" noChangeArrowheads="1"/>
          </p:cNvPicPr>
          <p:nvPr/>
        </p:nvPicPr>
        <p:blipFill>
          <a:blip r:embed="rId2"/>
          <a:srcRect/>
          <a:stretch>
            <a:fillRect/>
          </a:stretch>
        </p:blipFill>
        <p:spPr bwMode="auto">
          <a:xfrm>
            <a:off x="792480" y="2011680"/>
            <a:ext cx="6141720" cy="3672840"/>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www.scrolldroll.com/wp-content/uploads/2020/11/Dialogues-From-scam-1992-the-harshad-mehta-story-9.jpg"/>
          <p:cNvPicPr>
            <a:picLocks noChangeAspect="1" noChangeArrowheads="1"/>
          </p:cNvPicPr>
          <p:nvPr/>
        </p:nvPicPr>
        <p:blipFill>
          <a:blip r:embed="rId2"/>
          <a:srcRect/>
          <a:stretch>
            <a:fillRect/>
          </a:stretch>
        </p:blipFill>
        <p:spPr bwMode="auto">
          <a:xfrm>
            <a:off x="1600200" y="1752600"/>
            <a:ext cx="5318760" cy="3764280"/>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_2023-06-25-14-12-08-70_f541918c7893c52dbd1ee5d319333948.jpg"/>
          <p:cNvPicPr>
            <a:picLocks noChangeAspect="1"/>
          </p:cNvPicPr>
          <p:nvPr/>
        </p:nvPicPr>
        <p:blipFill>
          <a:blip r:embed="rId2" cstate="print"/>
          <a:stretch>
            <a:fillRect/>
          </a:stretch>
        </p:blipFill>
        <p:spPr>
          <a:xfrm>
            <a:off x="304800" y="1143000"/>
            <a:ext cx="2571750" cy="5273040"/>
          </a:xfrm>
          <a:prstGeom prst="rect">
            <a:avLst/>
          </a:prstGeom>
          <a:noFill/>
          <a:ln>
            <a:noFill/>
          </a:ln>
        </p:spPr>
      </p:pic>
      <p:pic>
        <p:nvPicPr>
          <p:cNvPr id="4" name="Picture 3" descr="Screenshot_2023-06-25-14-13-32-91_f541918c7893c52dbd1ee5d319333948.jpg"/>
          <p:cNvPicPr>
            <a:picLocks noChangeAspect="1"/>
          </p:cNvPicPr>
          <p:nvPr/>
        </p:nvPicPr>
        <p:blipFill>
          <a:blip r:embed="rId3" cstate="print"/>
          <a:stretch>
            <a:fillRect/>
          </a:stretch>
        </p:blipFill>
        <p:spPr>
          <a:xfrm>
            <a:off x="5562600" y="1066800"/>
            <a:ext cx="3086100" cy="5425440"/>
          </a:xfrm>
          <a:prstGeom prst="rect">
            <a:avLst/>
          </a:prstGeom>
        </p:spPr>
      </p:pic>
      <p:pic>
        <p:nvPicPr>
          <p:cNvPr id="5" name="Picture 4" descr="Screenshot_2023-06-25-14-12-22-32_f541918c7893c52dbd1ee5d319333948.jpg"/>
          <p:cNvPicPr>
            <a:picLocks noChangeAspect="1"/>
          </p:cNvPicPr>
          <p:nvPr/>
        </p:nvPicPr>
        <p:blipFill>
          <a:blip r:embed="rId4" cstate="print"/>
          <a:stretch>
            <a:fillRect/>
          </a:stretch>
        </p:blipFill>
        <p:spPr>
          <a:xfrm>
            <a:off x="3124200" y="1066800"/>
            <a:ext cx="2286000" cy="5349240"/>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artup-Eco-System-in-Energy-sector_2.png"/>
          <p:cNvPicPr>
            <a:picLocks noGrp="1" noChangeAspect="1"/>
          </p:cNvPicPr>
          <p:nvPr>
            <p:ph idx="1"/>
          </p:nvPr>
        </p:nvPicPr>
        <p:blipFill>
          <a:blip r:embed="rId2"/>
          <a:stretch>
            <a:fillRect/>
          </a:stretch>
        </p:blipFill>
        <p:spPr>
          <a:xfrm>
            <a:off x="2309019" y="1481138"/>
            <a:ext cx="4525962" cy="4525962"/>
          </a:xfrm>
        </p:spPr>
      </p:pic>
      <p:sp>
        <p:nvSpPr>
          <p:cNvPr id="2" name="Title 1"/>
          <p:cNvSpPr>
            <a:spLocks noGrp="1"/>
          </p:cNvSpPr>
          <p:nvPr>
            <p:ph type="title"/>
          </p:nvPr>
        </p:nvSpPr>
        <p:spPr/>
        <p:txBody>
          <a:bodyPr/>
          <a:lstStyle/>
          <a:p>
            <a:r>
              <a:rPr lang="en-US" dirty="0" smtClean="0"/>
              <a:t>START-UP-ENERGY SECTOR</a:t>
            </a:r>
            <a:endParaRPr lang="en-US" dirty="0"/>
          </a:p>
        </p:txBody>
      </p:sp>
    </p:spTree>
    <p:extLst>
      <p:ext uri="{BB962C8B-B14F-4D97-AF65-F5344CB8AC3E}">
        <p14:creationId xmlns="" xmlns:p14="http://schemas.microsoft.com/office/powerpoint/2010/main" val="356212513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India's imports of petroleum, crude and its products were estimated at a value of </a:t>
            </a:r>
            <a:r>
              <a:rPr lang="en-US" b="1" dirty="0" smtClean="0"/>
              <a:t>over 12 trillion Indian rupees</a:t>
            </a:r>
            <a:r>
              <a:rPr lang="en-US" dirty="0" smtClean="0"/>
              <a:t> in financial year 2022</a:t>
            </a:r>
          </a:p>
          <a:p>
            <a:r>
              <a:rPr lang="en-US" dirty="0" smtClean="0"/>
              <a:t>India is the third-largest oil consumer in the world with 85% of which is imported, after China and the US.</a:t>
            </a:r>
            <a:endParaRPr lang="en-US" dirty="0"/>
          </a:p>
        </p:txBody>
      </p:sp>
      <p:sp>
        <p:nvSpPr>
          <p:cNvPr id="2" name="Title 1"/>
          <p:cNvSpPr>
            <a:spLocks noGrp="1"/>
          </p:cNvSpPr>
          <p:nvPr>
            <p:ph type="title"/>
          </p:nvPr>
        </p:nvSpPr>
        <p:spPr/>
        <p:txBody>
          <a:bodyPr/>
          <a:lstStyle/>
          <a:p>
            <a:r>
              <a:rPr lang="en-US" dirty="0" smtClean="0"/>
              <a:t>Import for fuels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371600"/>
            <a:ext cx="6477000" cy="3785652"/>
          </a:xfrm>
          <a:prstGeom prst="rect">
            <a:avLst/>
          </a:prstGeom>
        </p:spPr>
        <p:txBody>
          <a:bodyPr wrap="square">
            <a:spAutoFit/>
          </a:bodyPr>
          <a:lstStyle/>
          <a:p>
            <a:r>
              <a:rPr lang="en-US" sz="3000" dirty="0" smtClean="0"/>
              <a:t>How many startups are there in Kerala</a:t>
            </a:r>
            <a:r>
              <a:rPr lang="en-US" sz="3000" dirty="0" smtClean="0"/>
              <a:t>?</a:t>
            </a:r>
          </a:p>
          <a:p>
            <a:endParaRPr lang="en-US" sz="3000" dirty="0" smtClean="0"/>
          </a:p>
          <a:p>
            <a:r>
              <a:rPr lang="en-US" sz="3000" dirty="0" smtClean="0"/>
              <a:t>With over 3100+ startups, Kerala's startup ecosystem provides an attractive and world-class business infrastructure for entrepreneurs.</a:t>
            </a:r>
            <a:endParaRPr lang="en-US" sz="30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2"/>
          <a:stretch>
            <a:fillRect/>
          </a:stretch>
        </p:blipFill>
        <p:spPr>
          <a:xfrm>
            <a:off x="3195637" y="2915444"/>
            <a:ext cx="2752725" cy="1657350"/>
          </a:xfrm>
        </p:spPr>
      </p:pic>
      <p:sp>
        <p:nvSpPr>
          <p:cNvPr id="2" name="Title 1"/>
          <p:cNvSpPr>
            <a:spLocks noGrp="1"/>
          </p:cNvSpPr>
          <p:nvPr>
            <p:ph type="title"/>
          </p:nvPr>
        </p:nvSpPr>
        <p:spPr/>
        <p:txBody>
          <a:bodyPr/>
          <a:lstStyle/>
          <a:p>
            <a:r>
              <a:rPr lang="en-US" dirty="0" smtClean="0"/>
              <a:t>Agriculture start up</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at-Can-be-Mainly-Produced-by-Agriculture.jpg"/>
          <p:cNvPicPr>
            <a:picLocks noGrp="1" noChangeAspect="1"/>
          </p:cNvPicPr>
          <p:nvPr>
            <p:ph idx="1"/>
          </p:nvPr>
        </p:nvPicPr>
        <p:blipFill>
          <a:blip r:embed="rId2"/>
          <a:stretch>
            <a:fillRect/>
          </a:stretch>
        </p:blipFill>
        <p:spPr>
          <a:xfrm>
            <a:off x="548922" y="1481138"/>
            <a:ext cx="8046155" cy="4525962"/>
          </a:xfrm>
        </p:spPr>
      </p:pic>
      <p:sp>
        <p:nvSpPr>
          <p:cNvPr id="2" name="Title 1"/>
          <p:cNvSpPr>
            <a:spLocks noGrp="1"/>
          </p:cNvSpPr>
          <p:nvPr>
            <p:ph type="title"/>
          </p:nvPr>
        </p:nvSpPr>
        <p:spPr/>
        <p:txBody>
          <a:bodyPr>
            <a:normAutofit fontScale="90000"/>
          </a:bodyPr>
          <a:lstStyle/>
          <a:p>
            <a:r>
              <a:rPr lang="en-US" dirty="0" smtClean="0"/>
              <a:t>Various production from agriculture</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dirty="0" smtClean="0"/>
              <a:t>China</a:t>
            </a:r>
            <a:r>
              <a:rPr lang="en-US" dirty="0" smtClean="0"/>
              <a:t>. Production – China has only 10% of arable land worldwide and produces a quarter of the global grain output. China leads the agriculture production of fruit, vegetables, cereals, cotton, eggs and poultry.</a:t>
            </a:r>
          </a:p>
          <a:p>
            <a:r>
              <a:rPr lang="en-US" b="1" dirty="0" smtClean="0"/>
              <a:t>Arable land (%)</a:t>
            </a:r>
          </a:p>
          <a:p>
            <a:r>
              <a:rPr lang="en-US" b="1" dirty="0" smtClean="0"/>
              <a:t>WORLD -11.6 % 			     </a:t>
            </a:r>
          </a:p>
          <a:p>
            <a:r>
              <a:rPr lang="en-US" b="1" dirty="0" err="1" smtClean="0"/>
              <a:t>india</a:t>
            </a:r>
            <a:r>
              <a:rPr lang="en-US" b="1" dirty="0" smtClean="0"/>
              <a:t> – 50 %</a:t>
            </a:r>
          </a:p>
          <a:p>
            <a:r>
              <a:rPr lang="en-US" sz="3200" b="1" dirty="0" smtClean="0"/>
              <a:t>USA- 17 %</a:t>
            </a:r>
          </a:p>
          <a:p>
            <a:r>
              <a:rPr lang="en-US" sz="3200" b="1" dirty="0" smtClean="0"/>
              <a:t>CHINA-</a:t>
            </a:r>
            <a:r>
              <a:rPr lang="en-US" sz="3200" dirty="0" smtClean="0"/>
              <a:t> 12.9</a:t>
            </a:r>
            <a:endParaRPr lang="en-US" sz="3200" dirty="0"/>
          </a:p>
        </p:txBody>
      </p:sp>
      <p:sp>
        <p:nvSpPr>
          <p:cNvPr id="2" name="Title 1"/>
          <p:cNvSpPr>
            <a:spLocks noGrp="1"/>
          </p:cNvSpPr>
          <p:nvPr>
            <p:ph type="title"/>
          </p:nvPr>
        </p:nvSpPr>
        <p:spPr/>
        <p:txBody>
          <a:bodyPr/>
          <a:lstStyle/>
          <a:p>
            <a:r>
              <a:rPr lang="en-US" dirty="0" smtClean="0"/>
              <a:t>production</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jpg"/>
          <p:cNvPicPr>
            <a:picLocks noGrp="1" noChangeAspect="1"/>
          </p:cNvPicPr>
          <p:nvPr>
            <p:ph idx="1"/>
          </p:nvPr>
        </p:nvPicPr>
        <p:blipFill>
          <a:blip r:embed="rId2"/>
          <a:stretch>
            <a:fillRect/>
          </a:stretch>
        </p:blipFill>
        <p:spPr>
          <a:xfrm>
            <a:off x="3452812" y="2724944"/>
            <a:ext cx="2238375" cy="2038350"/>
          </a:xfrm>
        </p:spPr>
      </p:pic>
      <p:sp>
        <p:nvSpPr>
          <p:cNvPr id="2" name="Title 1"/>
          <p:cNvSpPr>
            <a:spLocks noGrp="1"/>
          </p:cNvSpPr>
          <p:nvPr>
            <p:ph type="title"/>
          </p:nvPr>
        </p:nvSpPr>
        <p:spPr/>
        <p:txBody>
          <a:bodyPr/>
          <a:lstStyle/>
          <a:p>
            <a:r>
              <a:rPr lang="en-US" dirty="0" err="1" smtClean="0"/>
              <a:t>Defence</a:t>
            </a:r>
            <a:r>
              <a:rPr lang="en-US" dirty="0" smtClean="0"/>
              <a:t> start up</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5.25  </a:t>
            </a:r>
            <a:r>
              <a:rPr lang="en-US" dirty="0" err="1" smtClean="0"/>
              <a:t>trillon</a:t>
            </a:r>
            <a:r>
              <a:rPr lang="en-US" dirty="0" smtClean="0"/>
              <a:t> budget</a:t>
            </a:r>
          </a:p>
          <a:p>
            <a:r>
              <a:rPr lang="en-US" dirty="0" smtClean="0"/>
              <a:t>60 % import.</a:t>
            </a:r>
          </a:p>
          <a:p>
            <a:r>
              <a:rPr lang="en-US" dirty="0" smtClean="0"/>
              <a:t>11 % of global import.</a:t>
            </a:r>
          </a:p>
          <a:p>
            <a:r>
              <a:rPr lang="en-US" dirty="0" err="1" smtClean="0"/>
              <a:t>Suport</a:t>
            </a:r>
            <a:r>
              <a:rPr lang="en-US" dirty="0" smtClean="0"/>
              <a:t> local </a:t>
            </a:r>
            <a:r>
              <a:rPr lang="en-US" dirty="0" err="1" smtClean="0"/>
              <a:t>defence</a:t>
            </a:r>
            <a:r>
              <a:rPr lang="en-US" dirty="0" smtClean="0"/>
              <a:t> innovative to reduce import reliance.</a:t>
            </a:r>
            <a:endParaRPr lang="en-US" dirty="0"/>
          </a:p>
        </p:txBody>
      </p:sp>
      <p:sp>
        <p:nvSpPr>
          <p:cNvPr id="2" name="Title 1"/>
          <p:cNvSpPr>
            <a:spLocks noGrp="1"/>
          </p:cNvSpPr>
          <p:nvPr>
            <p:ph type="title"/>
          </p:nvPr>
        </p:nvSpPr>
        <p:spPr/>
        <p:txBody>
          <a:bodyPr/>
          <a:lstStyle/>
          <a:p>
            <a:r>
              <a:rPr lang="en-US" dirty="0" smtClean="0"/>
              <a:t>Budget for </a:t>
            </a:r>
            <a:r>
              <a:rPr lang="en-US" dirty="0" err="1" smtClean="0"/>
              <a:t>defence</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1).jpg"/>
          <p:cNvPicPr>
            <a:picLocks noGrp="1" noChangeAspect="1"/>
          </p:cNvPicPr>
          <p:nvPr>
            <p:ph idx="1"/>
          </p:nvPr>
        </p:nvPicPr>
        <p:blipFill>
          <a:blip r:embed="rId2"/>
          <a:stretch>
            <a:fillRect/>
          </a:stretch>
        </p:blipFill>
        <p:spPr>
          <a:xfrm>
            <a:off x="3019425" y="3005931"/>
            <a:ext cx="3105150" cy="1476375"/>
          </a:xfrm>
        </p:spPr>
      </p:pic>
      <p:sp>
        <p:nvSpPr>
          <p:cNvPr id="2" name="Title 1"/>
          <p:cNvSpPr>
            <a:spLocks noGrp="1"/>
          </p:cNvSpPr>
          <p:nvPr>
            <p:ph type="title"/>
          </p:nvPr>
        </p:nvSpPr>
        <p:spPr/>
        <p:txBody>
          <a:bodyPr/>
          <a:lstStyle/>
          <a:p>
            <a:r>
              <a:rPr lang="en-US" dirty="0" smtClean="0"/>
              <a:t>Space start up</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 (1).jpg"/>
          <p:cNvPicPr>
            <a:picLocks noGrp="1" noChangeAspect="1"/>
          </p:cNvPicPr>
          <p:nvPr>
            <p:ph idx="1"/>
          </p:nvPr>
        </p:nvPicPr>
        <p:blipFill>
          <a:blip r:embed="rId2"/>
          <a:stretch>
            <a:fillRect/>
          </a:stretch>
        </p:blipFill>
        <p:spPr>
          <a:xfrm>
            <a:off x="3057525" y="2986881"/>
            <a:ext cx="3028950" cy="1514475"/>
          </a:xfrm>
        </p:spPr>
      </p:pic>
      <p:sp>
        <p:nvSpPr>
          <p:cNvPr id="2" name="Title 1"/>
          <p:cNvSpPr>
            <a:spLocks noGrp="1"/>
          </p:cNvSpPr>
          <p:nvPr>
            <p:ph type="title"/>
          </p:nvPr>
        </p:nvSpPr>
        <p:spPr/>
        <p:txBody>
          <a:bodyPr/>
          <a:lstStyle/>
          <a:p>
            <a:r>
              <a:rPr lang="en-US" dirty="0" err="1" smtClean="0"/>
              <a:t>Artifical</a:t>
            </a:r>
            <a:r>
              <a:rPr lang="en-US" dirty="0" smtClean="0"/>
              <a:t>  intelligence</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2).jpg"/>
          <p:cNvPicPr>
            <a:picLocks noGrp="1" noChangeAspect="1"/>
          </p:cNvPicPr>
          <p:nvPr>
            <p:ph idx="1"/>
          </p:nvPr>
        </p:nvPicPr>
        <p:blipFill>
          <a:blip r:embed="rId2"/>
          <a:stretch>
            <a:fillRect/>
          </a:stretch>
        </p:blipFill>
        <p:spPr>
          <a:xfrm>
            <a:off x="3057525" y="2986881"/>
            <a:ext cx="3028950" cy="1514475"/>
          </a:xfrm>
        </p:spPr>
      </p:pic>
      <p:sp>
        <p:nvSpPr>
          <p:cNvPr id="2" name="Title 1"/>
          <p:cNvSpPr>
            <a:spLocks noGrp="1"/>
          </p:cNvSpPr>
          <p:nvPr>
            <p:ph type="title"/>
          </p:nvPr>
        </p:nvSpPr>
        <p:spPr/>
        <p:txBody>
          <a:bodyPr/>
          <a:lstStyle/>
          <a:p>
            <a:r>
              <a:rPr lang="en-US" dirty="0" smtClean="0"/>
              <a:t>Artificial intelligence</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3).jpg"/>
          <p:cNvPicPr>
            <a:picLocks noGrp="1" noChangeAspect="1"/>
          </p:cNvPicPr>
          <p:nvPr>
            <p:ph idx="1"/>
          </p:nvPr>
        </p:nvPicPr>
        <p:blipFill>
          <a:blip r:embed="rId2"/>
          <a:stretch>
            <a:fillRect/>
          </a:stretch>
        </p:blipFill>
        <p:spPr>
          <a:xfrm>
            <a:off x="2857500" y="3077369"/>
            <a:ext cx="3429000" cy="1333500"/>
          </a:xfrm>
        </p:spPr>
      </p:pic>
      <p:sp>
        <p:nvSpPr>
          <p:cNvPr id="2" name="Title 1"/>
          <p:cNvSpPr>
            <a:spLocks noGrp="1"/>
          </p:cNvSpPr>
          <p:nvPr>
            <p:ph type="title"/>
          </p:nvPr>
        </p:nvSpPr>
        <p:spPr/>
        <p:txBody>
          <a:bodyPr/>
          <a:lstStyle/>
          <a:p>
            <a:r>
              <a:rPr lang="en-US" dirty="0" err="1" smtClean="0"/>
              <a:t>Pharma</a:t>
            </a:r>
            <a:r>
              <a:rPr lang="en-US" dirty="0" smtClean="0"/>
              <a:t> sector</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7).jpg"/>
          <p:cNvPicPr>
            <a:picLocks noGrp="1" noChangeAspect="1"/>
          </p:cNvPicPr>
          <p:nvPr>
            <p:ph idx="1"/>
          </p:nvPr>
        </p:nvPicPr>
        <p:blipFill>
          <a:blip r:embed="rId2"/>
          <a:stretch>
            <a:fillRect/>
          </a:stretch>
        </p:blipFill>
        <p:spPr>
          <a:xfrm>
            <a:off x="3148012" y="2944019"/>
            <a:ext cx="2847975" cy="1600200"/>
          </a:xfrm>
        </p:spPr>
      </p:pic>
      <p:sp>
        <p:nvSpPr>
          <p:cNvPr id="2" name="Title 1"/>
          <p:cNvSpPr>
            <a:spLocks noGrp="1"/>
          </p:cNvSpPr>
          <p:nvPr>
            <p:ph type="title"/>
          </p:nvPr>
        </p:nvSpPr>
        <p:spPr/>
        <p:txBody>
          <a:bodyPr>
            <a:normAutofit fontScale="90000"/>
          </a:bodyPr>
          <a:lstStyle/>
          <a:p>
            <a:r>
              <a:rPr lang="en-US" sz="3000" dirty="0" smtClean="0"/>
              <a:t>Robotics, AI and Agriculture.-</a:t>
            </a:r>
            <a:br>
              <a:rPr lang="en-US" sz="3000" dirty="0" smtClean="0"/>
            </a:br>
            <a:r>
              <a:rPr lang="en-US" sz="3000" dirty="0" smtClean="0"/>
              <a:t> combination of two or more sectors.</a:t>
            </a:r>
            <a:endParaRPr lang="en-US" sz="3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1055</TotalTime>
  <Words>5221</Words>
  <Application>Microsoft Office PowerPoint</Application>
  <PresentationFormat>On-screen Show (4:3)</PresentationFormat>
  <Paragraphs>821</Paragraphs>
  <Slides>209</Slides>
  <Notes>2</Notes>
  <HiddenSlides>0</HiddenSlides>
  <MMClips>0</MMClips>
  <ScaleCrop>false</ScaleCrop>
  <HeadingPairs>
    <vt:vector size="4" baseType="variant">
      <vt:variant>
        <vt:lpstr>Theme</vt:lpstr>
      </vt:variant>
      <vt:variant>
        <vt:i4>1</vt:i4>
      </vt:variant>
      <vt:variant>
        <vt:lpstr>Slide Titles</vt:lpstr>
      </vt:variant>
      <vt:variant>
        <vt:i4>209</vt:i4>
      </vt:variant>
    </vt:vector>
  </HeadingPairs>
  <TitlesOfParts>
    <vt:vector size="210" baseType="lpstr">
      <vt:lpstr>Concourse</vt:lpstr>
      <vt:lpstr>ICAI- RESIDENTIAL COURSE- SAMRUDDHI THROUGH DIGITAL TRANSFORMATION.</vt:lpstr>
      <vt:lpstr>Slide 2</vt:lpstr>
      <vt:lpstr>Slide 3</vt:lpstr>
      <vt:lpstr>Icai start-up .</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START-UP</vt:lpstr>
      <vt:lpstr>Slide 19</vt:lpstr>
      <vt:lpstr>START -UP</vt:lpstr>
      <vt:lpstr>DEFINATION OF START UP AS PER GOVERNMENT OF INDIA.- Department for Promotion of Industry and Internal Trade(DPIIT)</vt:lpstr>
      <vt:lpstr> Benefits of DPIIT Recognition  </vt:lpstr>
      <vt:lpstr>Start - up</vt:lpstr>
      <vt:lpstr>What is the difference between startup and MSME?</vt:lpstr>
      <vt:lpstr>Defination of msme</vt:lpstr>
      <vt:lpstr>Start up.</vt:lpstr>
      <vt:lpstr>Start up.</vt:lpstr>
      <vt:lpstr>Start up – countries </vt:lpstr>
      <vt:lpstr>Journey of start up in india.</vt:lpstr>
      <vt:lpstr>Start up - deals</vt:lpstr>
      <vt:lpstr>Start up - unicorn</vt:lpstr>
      <vt:lpstr>Start up – overseas oppurtinuties</vt:lpstr>
      <vt:lpstr>Start up – venture capitalist</vt:lpstr>
      <vt:lpstr>Start up - ecosystem</vt:lpstr>
      <vt:lpstr>Start – up ceo</vt:lpstr>
      <vt:lpstr>Start up – government defination</vt:lpstr>
      <vt:lpstr>Start- up – best cities</vt:lpstr>
      <vt:lpstr>Start – up </vt:lpstr>
      <vt:lpstr>START UP – INNOVATION WEEK</vt:lpstr>
      <vt:lpstr>START-UP REGISTRATION PROCESS</vt:lpstr>
      <vt:lpstr>START- UP – INDIAN LAWS</vt:lpstr>
      <vt:lpstr>START-UP- FAILURE</vt:lpstr>
      <vt:lpstr>Which sector is best for startup in India?</vt:lpstr>
      <vt:lpstr>      VARIOUS GOVERNMENT SCHEMES AND TAX ELEIGLIBITY. </vt:lpstr>
      <vt:lpstr> What are the prominent Indian government investment schemes for the startups of the country? </vt:lpstr>
      <vt:lpstr> What are the prominent Indian government investment schemes for the startups of the country? </vt:lpstr>
      <vt:lpstr>Start up – sector wise</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START-UP-ENERGY SECTOR</vt:lpstr>
      <vt:lpstr>Import for fuels</vt:lpstr>
      <vt:lpstr>Agriculture start up</vt:lpstr>
      <vt:lpstr>Various production from agriculture</vt:lpstr>
      <vt:lpstr>production</vt:lpstr>
      <vt:lpstr>Defence start up</vt:lpstr>
      <vt:lpstr>Budget for defence</vt:lpstr>
      <vt:lpstr>Space start up</vt:lpstr>
      <vt:lpstr>Artifical  intelligence</vt:lpstr>
      <vt:lpstr>Artificial intelligence</vt:lpstr>
      <vt:lpstr>Pharma sector</vt:lpstr>
      <vt:lpstr>Robotics, AI and Agriculture.-  combination of two or more sectors.</vt:lpstr>
      <vt:lpstr>Agriculture Robots</vt:lpstr>
      <vt:lpstr>Water start up</vt:lpstr>
      <vt:lpstr>Water start up challenge </vt:lpstr>
      <vt:lpstr>Cloud computing start up</vt:lpstr>
      <vt:lpstr>Mixing of area of many sectors together in start up.</vt:lpstr>
      <vt:lpstr>Combination of sector</vt:lpstr>
      <vt:lpstr>Pharmaceutical </vt:lpstr>
      <vt:lpstr>Area of penetration in start up</vt:lpstr>
      <vt:lpstr>Fintech companies</vt:lpstr>
      <vt:lpstr>Fintech Start up</vt:lpstr>
      <vt:lpstr>What is difference between NBFC and bank?</vt:lpstr>
      <vt:lpstr>Nbfc .</vt:lpstr>
      <vt:lpstr>START – UP - IDEA</vt:lpstr>
      <vt:lpstr>Area of penetration in start up</vt:lpstr>
      <vt:lpstr>Area of penetration in start up</vt:lpstr>
      <vt:lpstr>Area of penetration in start up</vt:lpstr>
      <vt:lpstr>START UP PROFESIONAL OPPURTINETIES</vt:lpstr>
      <vt:lpstr>Scalable startups.</vt:lpstr>
      <vt:lpstr>Building a scalable start-up</vt:lpstr>
      <vt:lpstr>What business is easily scalable?</vt:lpstr>
      <vt:lpstr>Small Bussiness scale start up</vt:lpstr>
      <vt:lpstr>Small Bussiness scale start up</vt:lpstr>
      <vt:lpstr>Small business startups</vt:lpstr>
      <vt:lpstr>Lifestyle startups.</vt:lpstr>
      <vt:lpstr>What is an example of a lifestyle business?</vt:lpstr>
      <vt:lpstr> How do I start a lifestyle business?</vt:lpstr>
      <vt:lpstr>How do I start a lifestyle business?</vt:lpstr>
      <vt:lpstr>What are the  types of lifestyle?</vt:lpstr>
      <vt:lpstr>List of 25 Lifestyle Business Ideas</vt:lpstr>
      <vt:lpstr>List of 25 Lifestyle Business Ideas</vt:lpstr>
      <vt:lpstr>List of 25 Lifestyle Business Ideas</vt:lpstr>
      <vt:lpstr>List of 25 Lifestyle Business Ideas</vt:lpstr>
      <vt:lpstr>Suceesful lifestyle start up</vt:lpstr>
      <vt:lpstr>Buyable startups. </vt:lpstr>
      <vt:lpstr>What is an example of a startup company?</vt:lpstr>
      <vt:lpstr>Big business startups. </vt:lpstr>
      <vt:lpstr>Social startups. </vt:lpstr>
      <vt:lpstr>Types of social enterprise</vt:lpstr>
      <vt:lpstr>Amazing Social Entrepreneurs In India who are Changing The Face Of Urban India</vt:lpstr>
      <vt:lpstr>URVASHI SAHNI</vt:lpstr>
      <vt:lpstr>HARISH HANDE </vt:lpstr>
      <vt:lpstr>JEROO BILLMORIA </vt:lpstr>
      <vt:lpstr>ANSHU GUPTA</vt:lpstr>
      <vt:lpstr>SANTOSH PARULEKAR</vt:lpstr>
      <vt:lpstr>SUMITA GHOSE</vt:lpstr>
      <vt:lpstr>YUJVENDRA MAHAJAN</vt:lpstr>
      <vt:lpstr>CA – START UP</vt:lpstr>
      <vt:lpstr>Chartered Accountant entrepreneurs in India to know about for start up</vt:lpstr>
      <vt:lpstr>FAILURE TO SUCESS</vt:lpstr>
      <vt:lpstr>  What is the role of CA in startup?  </vt:lpstr>
      <vt:lpstr>AGRICULTURE START UP</vt:lpstr>
      <vt:lpstr>  What is the role of CA in startup?  </vt:lpstr>
      <vt:lpstr>VARIOUS INCUBATION CENTRE IN INDIA</vt:lpstr>
      <vt:lpstr>START UP</vt:lpstr>
      <vt:lpstr> What are the prominent Indian government investment schemes for the startups of the country? </vt:lpstr>
      <vt:lpstr> What are the prominent Indian government investment schemes for the startups of the country? </vt:lpstr>
      <vt:lpstr>What are the types of business incubation Centres?</vt:lpstr>
      <vt:lpstr>Angel investors</vt:lpstr>
      <vt:lpstr>Advantages of business angel financing</vt:lpstr>
      <vt:lpstr>How to Attract Angel Investors</vt:lpstr>
      <vt:lpstr>Ways To Find Angel Investors</vt:lpstr>
      <vt:lpstr>What are the disadvantages of angel investors</vt:lpstr>
      <vt:lpstr>Are Shark Tank angel investors?</vt:lpstr>
      <vt:lpstr>Angel funding.</vt:lpstr>
      <vt:lpstr>Pros and Cons of Using an Angel Investor to Fund a Startup</vt:lpstr>
      <vt:lpstr>Venture capital.-vc.</vt:lpstr>
      <vt:lpstr>Who is an example of a venture capitalist?</vt:lpstr>
      <vt:lpstr>Is Shark Tank venture capitalist?  </vt:lpstr>
      <vt:lpstr>Angel investors v/s seed funding.</vt:lpstr>
      <vt:lpstr>HOW TO APPRAOCH VC</vt:lpstr>
      <vt:lpstr>What are the three types of venture capitalist</vt:lpstr>
      <vt:lpstr>Is Jeff Bezos a venture capitalist?</vt:lpstr>
      <vt:lpstr>What is the difference between angel investors and venture capitalists?</vt:lpstr>
      <vt:lpstr>                       Pros and Cons of Venture Capitalists </vt:lpstr>
      <vt:lpstr>Disadvantages of Venture Capital </vt:lpstr>
      <vt:lpstr>What is seeding funding?  </vt:lpstr>
      <vt:lpstr>SEED MONEY</vt:lpstr>
      <vt:lpstr>How to get pre-seed funding  </vt:lpstr>
      <vt:lpstr>Who provides seed funding?</vt:lpstr>
      <vt:lpstr>Does seed funding have to be paid back?</vt:lpstr>
      <vt:lpstr>Differences between Seed funding and Venture capital</vt:lpstr>
      <vt:lpstr> Venture Capital Versus Seed Capital </vt:lpstr>
      <vt:lpstr>Is early-stage VC the same as seed?  </vt:lpstr>
      <vt:lpstr>What is the difference between VC and hedge fund?  </vt:lpstr>
      <vt:lpstr>Table of Contents  </vt:lpstr>
      <vt:lpstr>WHO INVEST WHEN</vt:lpstr>
      <vt:lpstr>TEAM WORKS</vt:lpstr>
      <vt:lpstr>WIN WIN SITUTIONS.</vt:lpstr>
      <vt:lpstr>How do you value a startup in India?  </vt:lpstr>
      <vt:lpstr>START UP VALUATION</vt:lpstr>
      <vt:lpstr>1. Berkus method  </vt:lpstr>
      <vt:lpstr>FIVE KEY FACTORS</vt:lpstr>
      <vt:lpstr>2. Book value method  </vt:lpstr>
      <vt:lpstr>BOOK VALUE METHOD</vt:lpstr>
      <vt:lpstr>3. Comparable transactions method  </vt:lpstr>
      <vt:lpstr>4. Cost-to-duplicate approach  </vt:lpstr>
      <vt:lpstr>4. Cost-to-duplicate approach  </vt:lpstr>
      <vt:lpstr>5. Discounted cash flow method  </vt:lpstr>
      <vt:lpstr>6. First Chicago method  </vt:lpstr>
      <vt:lpstr>6. First Chicago method  </vt:lpstr>
      <vt:lpstr>7. Future valuation multiple method  </vt:lpstr>
      <vt:lpstr>8. Risk factor method  </vt:lpstr>
      <vt:lpstr>8. Risk factor method  </vt:lpstr>
      <vt:lpstr>9. Scorecard valuation method  </vt:lpstr>
      <vt:lpstr>10. Valuation by multiples method  </vt:lpstr>
      <vt:lpstr>10. Valuation by multiples method  </vt:lpstr>
      <vt:lpstr>How are valuations calculated for startups?  </vt:lpstr>
      <vt:lpstr>Failed start up</vt:lpstr>
      <vt:lpstr>Thanks </vt:lpstr>
      <vt:lpstr>Slide 209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UP #PROFESSIONAL OPPURTINUTIES# INCUBATOR CENTRE.</dc:title>
  <dc:creator>LENOVO</dc:creator>
  <cp:lastModifiedBy>DELL</cp:lastModifiedBy>
  <cp:revision>159</cp:revision>
  <dcterms:created xsi:type="dcterms:W3CDTF">2006-08-16T00:00:00Z</dcterms:created>
  <dcterms:modified xsi:type="dcterms:W3CDTF">2023-08-15T09:42:04Z</dcterms:modified>
</cp:coreProperties>
</file>