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2"/>
  </p:notesMasterIdLst>
  <p:sldIdLst>
    <p:sldId id="256" r:id="rId2"/>
    <p:sldId id="428" r:id="rId3"/>
    <p:sldId id="412" r:id="rId4"/>
    <p:sldId id="426" r:id="rId5"/>
    <p:sldId id="414" r:id="rId6"/>
    <p:sldId id="385" r:id="rId7"/>
    <p:sldId id="427" r:id="rId8"/>
    <p:sldId id="430" r:id="rId9"/>
    <p:sldId id="431" r:id="rId10"/>
    <p:sldId id="403" r:id="rId11"/>
    <p:sldId id="415" r:id="rId12"/>
    <p:sldId id="413" r:id="rId13"/>
    <p:sldId id="417" r:id="rId14"/>
    <p:sldId id="404" r:id="rId15"/>
    <p:sldId id="406" r:id="rId16"/>
    <p:sldId id="407" r:id="rId17"/>
    <p:sldId id="408" r:id="rId18"/>
    <p:sldId id="281" r:id="rId19"/>
    <p:sldId id="409" r:id="rId20"/>
    <p:sldId id="425" r:id="rId21"/>
    <p:sldId id="410" r:id="rId22"/>
    <p:sldId id="429" r:id="rId23"/>
    <p:sldId id="386" r:id="rId24"/>
    <p:sldId id="387" r:id="rId25"/>
    <p:sldId id="388" r:id="rId26"/>
    <p:sldId id="393" r:id="rId27"/>
    <p:sldId id="416" r:id="rId28"/>
    <p:sldId id="418" r:id="rId29"/>
    <p:sldId id="420" r:id="rId30"/>
    <p:sldId id="421" r:id="rId31"/>
    <p:sldId id="422" r:id="rId32"/>
    <p:sldId id="423" r:id="rId33"/>
    <p:sldId id="419" r:id="rId34"/>
    <p:sldId id="424" r:id="rId35"/>
    <p:sldId id="394" r:id="rId36"/>
    <p:sldId id="396" r:id="rId37"/>
    <p:sldId id="397" r:id="rId38"/>
    <p:sldId id="398" r:id="rId39"/>
    <p:sldId id="401" r:id="rId40"/>
    <p:sldId id="266" r:id="rId4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8B3F4C-F7C3-4174-9DDB-62F16CFF2807}">
          <p14:sldIdLst>
            <p14:sldId id="256"/>
            <p14:sldId id="428"/>
            <p14:sldId id="412"/>
            <p14:sldId id="426"/>
            <p14:sldId id="414"/>
            <p14:sldId id="385"/>
            <p14:sldId id="427"/>
            <p14:sldId id="430"/>
            <p14:sldId id="431"/>
            <p14:sldId id="403"/>
            <p14:sldId id="415"/>
            <p14:sldId id="413"/>
            <p14:sldId id="417"/>
            <p14:sldId id="404"/>
            <p14:sldId id="406"/>
            <p14:sldId id="407"/>
            <p14:sldId id="408"/>
            <p14:sldId id="281"/>
            <p14:sldId id="409"/>
            <p14:sldId id="425"/>
            <p14:sldId id="410"/>
            <p14:sldId id="429"/>
            <p14:sldId id="386"/>
            <p14:sldId id="387"/>
            <p14:sldId id="388"/>
            <p14:sldId id="393"/>
            <p14:sldId id="416"/>
            <p14:sldId id="418"/>
            <p14:sldId id="420"/>
            <p14:sldId id="421"/>
            <p14:sldId id="422"/>
            <p14:sldId id="423"/>
            <p14:sldId id="419"/>
            <p14:sldId id="424"/>
            <p14:sldId id="394"/>
            <p14:sldId id="396"/>
            <p14:sldId id="397"/>
          </p14:sldIdLst>
        </p14:section>
        <p14:section name="Untitled Section" id="{10A1572D-B525-4A18-88E6-CC6C6496EA88}">
          <p14:sldIdLst>
            <p14:sldId id="398"/>
            <p14:sldId id="401"/>
            <p14:sldId id="266"/>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90" autoAdjust="0"/>
  </p:normalViewPr>
  <p:slideViewPr>
    <p:cSldViewPr>
      <p:cViewPr varScale="1">
        <p:scale>
          <a:sx n="66" d="100"/>
          <a:sy n="66" d="100"/>
        </p:scale>
        <p:origin x="420" y="4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B0919E-ABBD-42A3-BE35-53061DA0671A}" type="datetimeFigureOut">
              <a:rPr lang="en-US" smtClean="0"/>
              <a:pPr/>
              <a:t>6/14/2023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1EFD1E-ED74-4644-A21E-D10178F32F2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1EFD1E-ED74-4644-A21E-D10178F32F2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6C1EFD1E-ED74-4644-A21E-D10178F32F25}" type="slidenum">
              <a:rPr lang="en-US" smtClean="0"/>
              <a:pPr/>
              <a:t>18</a:t>
            </a:fld>
            <a:endParaRPr lang="en-US"/>
          </a:p>
        </p:txBody>
      </p:sp>
    </p:spTree>
    <p:extLst>
      <p:ext uri="{BB962C8B-B14F-4D97-AF65-F5344CB8AC3E}">
        <p14:creationId xmlns:p14="http://schemas.microsoft.com/office/powerpoint/2010/main" val="35904344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3498110"/>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314451"/>
            <a:ext cx="7772400" cy="137232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2708705"/>
            <a:ext cx="7772400" cy="899778"/>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3714750"/>
            <a:ext cx="9147765" cy="1434066"/>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BD4A458-4353-4F19-9274-D8F177B950E9}" type="datetime1">
              <a:rPr lang="en-US" smtClean="0"/>
              <a:pPr/>
              <a:t>6/14/2023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a:t>Dr.CA.Phalguna Kumar.E</a:t>
            </a: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110997"/>
            <a:ext cx="8229600" cy="328955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0DDC4B-C04B-43F6-ABF9-222E63600279}" type="datetime1">
              <a:rPr lang="en-US" smtClean="0"/>
              <a:pPr/>
              <a:t>6/14/2023</a:t>
            </a:fld>
            <a:endParaRPr lang="en-US"/>
          </a:p>
        </p:txBody>
      </p:sp>
      <p:sp>
        <p:nvSpPr>
          <p:cNvPr id="5" name="Footer Placeholder 4"/>
          <p:cNvSpPr>
            <a:spLocks noGrp="1"/>
          </p:cNvSpPr>
          <p:nvPr>
            <p:ph type="ftr" sz="quarter" idx="11"/>
          </p:nvPr>
        </p:nvSpPr>
        <p:spPr/>
        <p:txBody>
          <a:bodyPr/>
          <a:lstStyle/>
          <a:p>
            <a:r>
              <a:rPr lang="en-US"/>
              <a:t>Dr.CA.Phalguna Kumar.E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05980"/>
            <a:ext cx="1777470" cy="419457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05981"/>
            <a:ext cx="6324600" cy="419457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E482197-AA9F-4AF0-828A-71F1E45E7193}" type="datetime1">
              <a:rPr lang="en-US" smtClean="0"/>
              <a:pPr/>
              <a:t>6/14/2023</a:t>
            </a:fld>
            <a:endParaRPr lang="en-US"/>
          </a:p>
        </p:txBody>
      </p:sp>
      <p:sp>
        <p:nvSpPr>
          <p:cNvPr id="5" name="Footer Placeholder 4"/>
          <p:cNvSpPr>
            <a:spLocks noGrp="1"/>
          </p:cNvSpPr>
          <p:nvPr>
            <p:ph type="ftr" sz="quarter" idx="11"/>
          </p:nvPr>
        </p:nvSpPr>
        <p:spPr/>
        <p:txBody>
          <a:bodyPr/>
          <a:lstStyle/>
          <a:p>
            <a:r>
              <a:rPr lang="en-US"/>
              <a:t>Dr.CA.Phalguna Kumar.E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1314E23-C44C-4057-BA4D-782B1926F346}" type="datetime1">
              <a:rPr lang="en-US" smtClean="0"/>
              <a:pPr/>
              <a:t>6/14/2023</a:t>
            </a:fld>
            <a:endParaRPr lang="en-US"/>
          </a:p>
        </p:txBody>
      </p:sp>
      <p:sp>
        <p:nvSpPr>
          <p:cNvPr id="5" name="Footer Placeholder 4"/>
          <p:cNvSpPr>
            <a:spLocks noGrp="1"/>
          </p:cNvSpPr>
          <p:nvPr>
            <p:ph type="ftr" sz="quarter" idx="11"/>
          </p:nvPr>
        </p:nvSpPr>
        <p:spPr/>
        <p:txBody>
          <a:bodyPr/>
          <a:lstStyle/>
          <a:p>
            <a:r>
              <a:rPr lang="en-US"/>
              <a:t>Dr.CA.Phalguna Kumar.E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794784"/>
            <a:ext cx="7772400" cy="13716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198784"/>
            <a:ext cx="4572000" cy="1091166"/>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A4CA167-A7CC-4DC0-B827-ED2A38BFE598}" type="datetime1">
              <a:rPr lang="en-US" smtClean="0"/>
              <a:pPr/>
              <a:t>6/14/2023</a:t>
            </a:fld>
            <a:endParaRPr lang="en-US"/>
          </a:p>
        </p:txBody>
      </p:sp>
      <p:sp>
        <p:nvSpPr>
          <p:cNvPr id="5" name="Footer Placeholder 4"/>
          <p:cNvSpPr>
            <a:spLocks noGrp="1"/>
          </p:cNvSpPr>
          <p:nvPr>
            <p:ph type="ftr" sz="quarter" idx="11"/>
          </p:nvPr>
        </p:nvSpPr>
        <p:spPr/>
        <p:txBody>
          <a:bodyPr/>
          <a:lstStyle/>
          <a:p>
            <a:r>
              <a:rPr lang="en-US"/>
              <a:t>Dr.CA.Phalguna Kumar.E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03146-84F9-483E-AD17-3ABE51793DE0}" type="datetime1">
              <a:rPr lang="en-US" smtClean="0"/>
              <a:pPr/>
              <a:t>6/14/2023</a:t>
            </a:fld>
            <a:endParaRPr lang="en-US"/>
          </a:p>
        </p:txBody>
      </p:sp>
      <p:sp>
        <p:nvSpPr>
          <p:cNvPr id="6" name="Footer Placeholder 5"/>
          <p:cNvSpPr>
            <a:spLocks noGrp="1"/>
          </p:cNvSpPr>
          <p:nvPr>
            <p:ph type="ftr" sz="quarter" idx="11"/>
          </p:nvPr>
        </p:nvSpPr>
        <p:spPr/>
        <p:txBody>
          <a:bodyPr/>
          <a:lstStyle/>
          <a:p>
            <a:r>
              <a:rPr lang="en-US"/>
              <a:t>Dr.CA.Phalguna Kumar.E</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4057650"/>
            <a:ext cx="4040188"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7" y="4057650"/>
            <a:ext cx="4041775"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083221"/>
            <a:ext cx="4040188" cy="2956322"/>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1083221"/>
            <a:ext cx="4041775" cy="2956322"/>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8E30341-C4C0-4569-B452-230B978F6147}" type="datetime1">
              <a:rPr lang="en-US" smtClean="0"/>
              <a:pPr/>
              <a:t>6/14/2023</a:t>
            </a:fld>
            <a:endParaRPr lang="en-US"/>
          </a:p>
        </p:txBody>
      </p:sp>
      <p:sp>
        <p:nvSpPr>
          <p:cNvPr id="8" name="Footer Placeholder 7"/>
          <p:cNvSpPr>
            <a:spLocks noGrp="1"/>
          </p:cNvSpPr>
          <p:nvPr>
            <p:ph type="ftr" sz="quarter" idx="11"/>
          </p:nvPr>
        </p:nvSpPr>
        <p:spPr/>
        <p:txBody>
          <a:bodyPr/>
          <a:lstStyle/>
          <a:p>
            <a:r>
              <a:rPr lang="en-US"/>
              <a:t>Dr.CA.Phalguna Kumar.E</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01AB6A0-BF6A-4879-9460-E2EEF8FD8241}" type="datetime1">
              <a:rPr lang="en-US" smtClean="0"/>
              <a:pPr/>
              <a:t>6/14/2023</a:t>
            </a:fld>
            <a:endParaRPr lang="en-US"/>
          </a:p>
        </p:txBody>
      </p:sp>
      <p:sp>
        <p:nvSpPr>
          <p:cNvPr id="4" name="Footer Placeholder 3"/>
          <p:cNvSpPr>
            <a:spLocks noGrp="1"/>
          </p:cNvSpPr>
          <p:nvPr>
            <p:ph type="ftr" sz="quarter" idx="11"/>
          </p:nvPr>
        </p:nvSpPr>
        <p:spPr/>
        <p:txBody>
          <a:bodyPr/>
          <a:lstStyle/>
          <a:p>
            <a:r>
              <a:rPr lang="en-US"/>
              <a:t>Dr.CA.Phalguna Kumar.E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631658-E3AF-41CB-8708-8F19902133F0}" type="datetime1">
              <a:rPr lang="en-US" smtClean="0"/>
              <a:pPr/>
              <a:t>6/14/2023</a:t>
            </a:fld>
            <a:endParaRPr lang="en-US"/>
          </a:p>
        </p:txBody>
      </p:sp>
      <p:sp>
        <p:nvSpPr>
          <p:cNvPr id="3" name="Footer Placeholder 2"/>
          <p:cNvSpPr>
            <a:spLocks noGrp="1"/>
          </p:cNvSpPr>
          <p:nvPr>
            <p:ph type="ftr" sz="quarter" idx="11"/>
          </p:nvPr>
        </p:nvSpPr>
        <p:spPr/>
        <p:txBody>
          <a:bodyPr/>
          <a:lstStyle/>
          <a:p>
            <a:r>
              <a:rPr lang="en-US"/>
              <a:t>Dr.CA.Phalguna Kumar.E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657600"/>
            <a:ext cx="7481776" cy="3429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4016327"/>
            <a:ext cx="3974592" cy="6858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05740"/>
            <a:ext cx="7479792" cy="3429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4805958"/>
            <a:ext cx="1920240" cy="274320"/>
          </a:xfrm>
        </p:spPr>
        <p:txBody>
          <a:bodyPr/>
          <a:lstStyle/>
          <a:p>
            <a:fld id="{AF5A7A7B-1F56-4C1F-BBA7-C0DFBE45EBC5}" type="datetime1">
              <a:rPr lang="en-US" smtClean="0"/>
              <a:pPr/>
              <a:t>6/14/2023</a:t>
            </a:fld>
            <a:endParaRPr lang="en-US"/>
          </a:p>
        </p:txBody>
      </p:sp>
      <p:sp>
        <p:nvSpPr>
          <p:cNvPr id="6" name="Footer Placeholder 5"/>
          <p:cNvSpPr>
            <a:spLocks noGrp="1"/>
          </p:cNvSpPr>
          <p:nvPr>
            <p:ph type="ftr" sz="quarter" idx="11"/>
          </p:nvPr>
        </p:nvSpPr>
        <p:spPr/>
        <p:txBody>
          <a:bodyPr/>
          <a:lstStyle/>
          <a:p>
            <a:r>
              <a:rPr lang="en-US"/>
              <a:t>Dr.CA.Phalguna Kumar.E</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4082552"/>
            <a:ext cx="7162800" cy="486174"/>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42476"/>
            <a:ext cx="8686800" cy="329184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0C2516A-789E-452D-8FEA-9877FCEA9BF1}" type="datetime1">
              <a:rPr lang="en-US" smtClean="0"/>
              <a:pPr/>
              <a:t>6/14/2023</a:t>
            </a:fld>
            <a:endParaRPr lang="en-US"/>
          </a:p>
        </p:txBody>
      </p:sp>
      <p:sp>
        <p:nvSpPr>
          <p:cNvPr id="6" name="Footer Placeholder 5"/>
          <p:cNvSpPr>
            <a:spLocks noGrp="1"/>
          </p:cNvSpPr>
          <p:nvPr>
            <p:ph type="ftr" sz="quarter" idx="11"/>
          </p:nvPr>
        </p:nvSpPr>
        <p:spPr>
          <a:xfrm>
            <a:off x="4380073" y="4805958"/>
            <a:ext cx="2350681" cy="273844"/>
          </a:xfrm>
        </p:spPr>
        <p:txBody>
          <a:bodyPr/>
          <a:lstStyle>
            <a:lvl1pPr>
              <a:defRPr>
                <a:solidFill>
                  <a:schemeClr val="tx1"/>
                </a:solidFill>
              </a:defRPr>
            </a:lvl1pPr>
            <a:extLst/>
          </a:lstStyle>
          <a:p>
            <a:r>
              <a:rPr lang="en-US"/>
              <a:t>Dr.CA.Phalguna Kumar.E</a:t>
            </a: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3648842"/>
            <a:ext cx="8075432" cy="422004"/>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7" y="3751495"/>
            <a:ext cx="3802003" cy="108233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4338767"/>
            <a:ext cx="3802003" cy="6286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4343440"/>
            <a:ext cx="3402314" cy="810651"/>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4340804"/>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7" y="3751495"/>
            <a:ext cx="3802003" cy="108233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4338767"/>
            <a:ext cx="3802003" cy="6286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4343440"/>
            <a:ext cx="3402314" cy="810651"/>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4340804"/>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05979"/>
            <a:ext cx="8229600" cy="85725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110997"/>
            <a:ext cx="8229600" cy="339447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4805958"/>
            <a:ext cx="1920240" cy="274320"/>
          </a:xfrm>
          <a:prstGeom prst="rect">
            <a:avLst/>
          </a:prstGeom>
        </p:spPr>
        <p:txBody>
          <a:bodyPr vert="horz" anchor="b"/>
          <a:lstStyle>
            <a:lvl1pPr algn="l" eaLnBrk="1" latinLnBrk="0" hangingPunct="1">
              <a:defRPr kumimoji="0" sz="1000">
                <a:solidFill>
                  <a:schemeClr val="tx1"/>
                </a:solidFill>
              </a:defRPr>
            </a:lvl1pPr>
            <a:extLst/>
          </a:lstStyle>
          <a:p>
            <a:fld id="{8D6F01B0-3F6B-41B6-8192-A934B6884D26}" type="datetime1">
              <a:rPr lang="en-US" smtClean="0"/>
              <a:pPr/>
              <a:t>6/14/2023</a:t>
            </a:fld>
            <a:endParaRPr lang="en-US"/>
          </a:p>
        </p:txBody>
      </p:sp>
      <p:sp>
        <p:nvSpPr>
          <p:cNvPr id="22" name="Footer Placeholder 21"/>
          <p:cNvSpPr>
            <a:spLocks noGrp="1"/>
          </p:cNvSpPr>
          <p:nvPr>
            <p:ph type="ftr" sz="quarter" idx="3"/>
          </p:nvPr>
        </p:nvSpPr>
        <p:spPr>
          <a:xfrm>
            <a:off x="4380073" y="4805958"/>
            <a:ext cx="2350681" cy="273844"/>
          </a:xfrm>
          <a:prstGeom prst="rect">
            <a:avLst/>
          </a:prstGeom>
        </p:spPr>
        <p:txBody>
          <a:bodyPr vert="horz" anchor="b"/>
          <a:lstStyle>
            <a:lvl1pPr algn="r" eaLnBrk="1" latinLnBrk="0" hangingPunct="1">
              <a:defRPr kumimoji="0" sz="1000">
                <a:solidFill>
                  <a:schemeClr val="tx1"/>
                </a:solidFill>
              </a:defRPr>
            </a:lvl1pPr>
            <a:extLst/>
          </a:lstStyle>
          <a:p>
            <a:r>
              <a:rPr lang="en-US"/>
              <a:t>Dr.CA.Phalguna Kumar.E</a:t>
            </a:r>
          </a:p>
        </p:txBody>
      </p:sp>
      <p:sp>
        <p:nvSpPr>
          <p:cNvPr id="18" name="Slide Number Placeholder 17"/>
          <p:cNvSpPr>
            <a:spLocks noGrp="1"/>
          </p:cNvSpPr>
          <p:nvPr>
            <p:ph type="sldNum" sz="quarter" idx="4"/>
          </p:nvPr>
        </p:nvSpPr>
        <p:spPr>
          <a:xfrm>
            <a:off x="8647272" y="4805958"/>
            <a:ext cx="365760" cy="273844"/>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New%20form%2010-B.pdf" TargetMode="External"/><Relationship Id="rId2" Type="http://schemas.openxmlformats.org/officeDocument/2006/relationships/hyperlink" Target="FORM%20NO%2010BB.pdf" TargetMode="External"/><Relationship Id="rId1" Type="http://schemas.openxmlformats.org/officeDocument/2006/relationships/slideLayout" Target="../slideLayouts/slideLayout2.xml"/><Relationship Id="rId4" Type="http://schemas.openxmlformats.org/officeDocument/2006/relationships/hyperlink" Target="New%20form%2010-BB.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86795"/>
            <a:ext cx="7772400" cy="1622955"/>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600" b="0" dirty="0">
                <a:solidFill>
                  <a:srgbClr val="222222"/>
                </a:solidFill>
                <a:effectLst/>
                <a:latin typeface="Arial" panose="020B0604020202020204" pitchFamily="34" charset="0"/>
              </a:rPr>
              <a:t>“ TAXATION</a:t>
            </a:r>
            <a:r>
              <a:rPr lang="en-GB" sz="3600" b="0" i="0" dirty="0">
                <a:solidFill>
                  <a:srgbClr val="222222"/>
                </a:solidFill>
                <a:effectLst/>
                <a:latin typeface="Arial" panose="020B0604020202020204" pitchFamily="34" charset="0"/>
              </a:rPr>
              <a:t>  of Charitable TRUSTS  ” </a:t>
            </a:r>
            <a:endParaRPr lang="en-IN" sz="8000" dirty="0">
              <a:ln w="11430"/>
              <a:solidFill>
                <a:srgbClr val="0070C0"/>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85720" y="1714494"/>
            <a:ext cx="8382000" cy="3124200"/>
          </a:xfrm>
          <a:noFill/>
        </p:spPr>
        <p:txBody>
          <a:bodyPr>
            <a:normAutofit fontScale="92500" lnSpcReduction="20000"/>
          </a:bodyPr>
          <a:lstStyle/>
          <a:p>
            <a:pPr algn="ctr"/>
            <a:r>
              <a:rPr lang="en-US" dirty="0">
                <a:solidFill>
                  <a:srgbClr val="002060"/>
                </a:solidFill>
                <a:latin typeface="Bookman Old Style" pitchFamily="18" charset="0"/>
              </a:rPr>
              <a:t>by</a:t>
            </a:r>
          </a:p>
          <a:p>
            <a:pPr algn="ctr"/>
            <a:r>
              <a:rPr lang="en-US" sz="5400" dirty="0" err="1">
                <a:solidFill>
                  <a:srgbClr val="00B050"/>
                </a:solidFill>
                <a:latin typeface="Bookman Old Style" pitchFamily="18" charset="0"/>
              </a:rPr>
              <a:t>Dr.CA.Phalguna</a:t>
            </a:r>
            <a:r>
              <a:rPr lang="en-US" sz="5400" dirty="0">
                <a:solidFill>
                  <a:srgbClr val="00B050"/>
                </a:solidFill>
                <a:latin typeface="Bookman Old Style" pitchFamily="18" charset="0"/>
              </a:rPr>
              <a:t> Kumar.E</a:t>
            </a:r>
            <a:r>
              <a:rPr lang="en-US" sz="2800" dirty="0">
                <a:solidFill>
                  <a:srgbClr val="00B050"/>
                </a:solidFill>
                <a:latin typeface="Bookman Old Style" pitchFamily="18" charset="0"/>
              </a:rPr>
              <a:t>      </a:t>
            </a:r>
          </a:p>
          <a:p>
            <a:r>
              <a:rPr lang="en-US" sz="2800" dirty="0">
                <a:solidFill>
                  <a:srgbClr val="002060"/>
                </a:solidFill>
                <a:latin typeface="Bookman Old Style" pitchFamily="18" charset="0"/>
              </a:rPr>
              <a:t> </a:t>
            </a:r>
            <a:r>
              <a:rPr lang="en-US" dirty="0">
                <a:solidFill>
                  <a:srgbClr val="002060"/>
                </a:solidFill>
                <a:latin typeface="Bookman Old Style" pitchFamily="18" charset="0"/>
              </a:rPr>
              <a:t> M.Com,M.A,MBA.,BL,FCS,FCA.,DISA.,</a:t>
            </a:r>
            <a:r>
              <a:rPr lang="en-US" dirty="0" err="1">
                <a:solidFill>
                  <a:srgbClr val="002060"/>
                </a:solidFill>
                <a:latin typeface="Bookman Old Style" pitchFamily="18" charset="0"/>
              </a:rPr>
              <a:t>Ph.D</a:t>
            </a:r>
            <a:r>
              <a:rPr lang="en-US" dirty="0">
                <a:solidFill>
                  <a:srgbClr val="002060"/>
                </a:solidFill>
                <a:latin typeface="Bookman Old Style" pitchFamily="18" charset="0"/>
              </a:rPr>
              <a:t>.,</a:t>
            </a:r>
          </a:p>
          <a:p>
            <a:pPr algn="ctr"/>
            <a:r>
              <a:rPr lang="en-US" dirty="0">
                <a:solidFill>
                  <a:srgbClr val="002060"/>
                </a:solidFill>
                <a:latin typeface="Bookman Old Style" pitchFamily="18" charset="0"/>
              </a:rPr>
              <a:t>SIRC of ICAI ,</a:t>
            </a:r>
            <a:r>
              <a:rPr lang="en-US" dirty="0" err="1">
                <a:solidFill>
                  <a:srgbClr val="002060"/>
                </a:solidFill>
                <a:latin typeface="Bookman Old Style" pitchFamily="18" charset="0"/>
              </a:rPr>
              <a:t>KottayamBr</a:t>
            </a:r>
            <a:endParaRPr lang="en-IN" dirty="0">
              <a:solidFill>
                <a:srgbClr val="002060"/>
              </a:solidFill>
              <a:latin typeface="Bookman Old Style" pitchFamily="18" charset="0"/>
            </a:endParaRPr>
          </a:p>
          <a:p>
            <a:pPr algn="ctr"/>
            <a:r>
              <a:rPr lang="en-IN" dirty="0">
                <a:solidFill>
                  <a:srgbClr val="002060"/>
                </a:solidFill>
                <a:latin typeface="Bookman Old Style" pitchFamily="18" charset="0"/>
              </a:rPr>
              <a:t>On 16.06.2023</a:t>
            </a:r>
          </a:p>
          <a:p>
            <a:pPr algn="ctr"/>
            <a:endParaRPr lang="en-IN" dirty="0">
              <a:solidFill>
                <a:srgbClr val="002060"/>
              </a:solidFill>
              <a:latin typeface="Bookman Old Style" pitchFamily="18" charset="0"/>
            </a:endParaRPr>
          </a:p>
          <a:p>
            <a:pPr algn="ctr"/>
            <a:r>
              <a:rPr lang="en-IN" dirty="0">
                <a:solidFill>
                  <a:srgbClr val="002060"/>
                </a:solidFill>
                <a:latin typeface="Bookman Old Style" pitchFamily="18" charset="0"/>
              </a:rPr>
              <a:t>  </a:t>
            </a:r>
          </a:p>
          <a:p>
            <a:endParaRPr lang="en-US" dirty="0">
              <a:solidFill>
                <a:srgbClr val="002060"/>
              </a:solidFill>
              <a:latin typeface="Bookman Old Style" pitchFamily="18" charset="0"/>
            </a:endParaRPr>
          </a:p>
          <a:p>
            <a:endParaRPr lang="en-US" dirty="0">
              <a:solidFill>
                <a:srgbClr val="002060"/>
              </a:solidFill>
              <a:latin typeface="Bookman Old Style" pitchFamily="18" charset="0"/>
            </a:endParaRPr>
          </a:p>
          <a:p>
            <a:endParaRPr lang="en-US" dirty="0">
              <a:solidFill>
                <a:srgbClr val="002060"/>
              </a:solidFill>
              <a:latin typeface="Bookman Old Style" pitchFamily="18" charset="0"/>
            </a:endParaRPr>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27F929-0634-54CA-9C0E-D41F29B3087C}"/>
              </a:ext>
            </a:extLst>
          </p:cNvPr>
          <p:cNvSpPr>
            <a:spLocks noGrp="1"/>
          </p:cNvSpPr>
          <p:nvPr>
            <p:ph idx="1"/>
          </p:nvPr>
        </p:nvSpPr>
        <p:spPr/>
        <p:txBody>
          <a:bodyPr/>
          <a:lstStyle/>
          <a:p>
            <a:endParaRPr lang="x-none" dirty="0"/>
          </a:p>
        </p:txBody>
      </p:sp>
      <p:sp>
        <p:nvSpPr>
          <p:cNvPr id="3" name="Title 2">
            <a:extLst>
              <a:ext uri="{FF2B5EF4-FFF2-40B4-BE49-F238E27FC236}">
                <a16:creationId xmlns:a16="http://schemas.microsoft.com/office/drawing/2014/main" id="{81A2E0BD-B438-8740-F47B-87CB5BB822F1}"/>
              </a:ext>
            </a:extLst>
          </p:cNvPr>
          <p:cNvSpPr>
            <a:spLocks noGrp="1"/>
          </p:cNvSpPr>
          <p:nvPr>
            <p:ph type="title"/>
          </p:nvPr>
        </p:nvSpPr>
        <p:spPr>
          <a:xfrm>
            <a:off x="500034" y="0"/>
            <a:ext cx="8229600" cy="929879"/>
          </a:xfrm>
          <a:ln>
            <a:noFill/>
          </a:ln>
        </p:spPr>
        <p:txBody>
          <a:bodyPr>
            <a:noAutofit/>
          </a:bodyPr>
          <a:lstStyle/>
          <a:p>
            <a:pPr algn="ctr"/>
            <a:r>
              <a:rPr lang="en-IN" sz="2400" dirty="0">
                <a:solidFill>
                  <a:schemeClr val="tx1"/>
                </a:solidFill>
                <a:effectLst/>
                <a:latin typeface="Arial Black" panose="020B0A04020102020204" pitchFamily="34" charset="0"/>
              </a:rPr>
              <a:t>For Sec.11  Exemption -Conditions to be complied [also for Sec.10(23C)]</a:t>
            </a:r>
            <a:br>
              <a:rPr lang="en-IN" sz="2400" dirty="0">
                <a:solidFill>
                  <a:schemeClr val="tx1"/>
                </a:solidFill>
                <a:effectLst/>
                <a:latin typeface="Arial Black" panose="020B0A04020102020204" pitchFamily="34" charset="0"/>
              </a:rPr>
            </a:br>
            <a:endParaRPr lang="x-none" sz="2400" dirty="0">
              <a:solidFill>
                <a:schemeClr val="tx1"/>
              </a:solidFill>
              <a:effectLst/>
              <a:latin typeface="Arial Black" panose="020B0A04020102020204" pitchFamily="34" charset="0"/>
            </a:endParaRPr>
          </a:p>
        </p:txBody>
      </p:sp>
      <p:graphicFrame>
        <p:nvGraphicFramePr>
          <p:cNvPr id="6" name="Content Placeholder 3">
            <a:extLst>
              <a:ext uri="{FF2B5EF4-FFF2-40B4-BE49-F238E27FC236}">
                <a16:creationId xmlns:a16="http://schemas.microsoft.com/office/drawing/2014/main" id="{F4868C6F-CF62-A317-04B9-D506C2BDFB87}"/>
              </a:ext>
            </a:extLst>
          </p:cNvPr>
          <p:cNvGraphicFramePr>
            <a:graphicFrameLocks/>
          </p:cNvGraphicFramePr>
          <p:nvPr>
            <p:extLst>
              <p:ext uri="{D42A27DB-BD31-4B8C-83A1-F6EECF244321}">
                <p14:modId xmlns:p14="http://schemas.microsoft.com/office/powerpoint/2010/main" val="2117962820"/>
              </p:ext>
            </p:extLst>
          </p:nvPr>
        </p:nvGraphicFramePr>
        <p:xfrm>
          <a:off x="357158" y="714362"/>
          <a:ext cx="8823354" cy="4231640"/>
        </p:xfrm>
        <a:graphic>
          <a:graphicData uri="http://schemas.openxmlformats.org/drawingml/2006/table">
            <a:tbl>
              <a:tblPr firstRow="1" bandRow="1">
                <a:tableStyleId>{5C22544A-7EE6-4342-B048-85BDC9FD1C3A}</a:tableStyleId>
              </a:tblPr>
              <a:tblGrid>
                <a:gridCol w="635246">
                  <a:extLst>
                    <a:ext uri="{9D8B030D-6E8A-4147-A177-3AD203B41FA5}">
                      <a16:colId xmlns:a16="http://schemas.microsoft.com/office/drawing/2014/main" val="20000"/>
                    </a:ext>
                  </a:extLst>
                </a:gridCol>
                <a:gridCol w="1637812">
                  <a:extLst>
                    <a:ext uri="{9D8B030D-6E8A-4147-A177-3AD203B41FA5}">
                      <a16:colId xmlns:a16="http://schemas.microsoft.com/office/drawing/2014/main" val="20001"/>
                    </a:ext>
                  </a:extLst>
                </a:gridCol>
                <a:gridCol w="6550296">
                  <a:extLst>
                    <a:ext uri="{9D8B030D-6E8A-4147-A177-3AD203B41FA5}">
                      <a16:colId xmlns:a16="http://schemas.microsoft.com/office/drawing/2014/main" val="20002"/>
                    </a:ext>
                  </a:extLst>
                </a:gridCol>
              </a:tblGrid>
              <a:tr h="370840">
                <a:tc>
                  <a:txBody>
                    <a:bodyPr/>
                    <a:lstStyle/>
                    <a:p>
                      <a:pPr algn="ctr"/>
                      <a:r>
                        <a:rPr lang="en-IN" dirty="0" err="1">
                          <a:latin typeface="Times New Roman" pitchFamily="18" charset="0"/>
                          <a:cs typeface="Times New Roman" pitchFamily="18" charset="0"/>
                        </a:rPr>
                        <a:t>S.No</a:t>
                      </a:r>
                      <a:r>
                        <a:rPr lang="en-IN" dirty="0">
                          <a:latin typeface="Times New Roman" pitchFamily="18" charset="0"/>
                          <a:cs typeface="Times New Roman" pitchFamily="18" charset="0"/>
                        </a:rPr>
                        <a:t> </a:t>
                      </a:r>
                      <a:endParaRPr lang="en-US" dirty="0">
                        <a:latin typeface="Times New Roman" pitchFamily="18" charset="0"/>
                        <a:cs typeface="Times New Roman" pitchFamily="18" charset="0"/>
                      </a:endParaRPr>
                    </a:p>
                  </a:txBody>
                  <a:tcPr/>
                </a:tc>
                <a:tc>
                  <a:txBody>
                    <a:bodyPr/>
                    <a:lstStyle/>
                    <a:p>
                      <a:pPr algn="ctr"/>
                      <a:r>
                        <a:rPr lang="en-IN" dirty="0">
                          <a:latin typeface="Times New Roman" pitchFamily="18" charset="0"/>
                          <a:cs typeface="Times New Roman" pitchFamily="18" charset="0"/>
                        </a:rPr>
                        <a:t>Sections</a:t>
                      </a:r>
                      <a:endParaRPr lang="en-US" dirty="0">
                        <a:latin typeface="Times New Roman" pitchFamily="18" charset="0"/>
                        <a:cs typeface="Times New Roman" pitchFamily="18" charset="0"/>
                      </a:endParaRPr>
                    </a:p>
                  </a:txBody>
                  <a:tcPr/>
                </a:tc>
                <a:tc>
                  <a:txBody>
                    <a:bodyPr/>
                    <a:lstStyle/>
                    <a:p>
                      <a:pPr algn="ctr"/>
                      <a:r>
                        <a:rPr lang="en-IN" dirty="0">
                          <a:latin typeface="Times New Roman" pitchFamily="18" charset="0"/>
                          <a:cs typeface="Times New Roman" pitchFamily="18" charset="0"/>
                        </a:rPr>
                        <a:t>Conditions for Exemptions</a:t>
                      </a:r>
                      <a:endParaRPr lang="en-US"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370840">
                <a:tc>
                  <a:txBody>
                    <a:bodyPr/>
                    <a:lstStyle/>
                    <a:p>
                      <a:pPr algn="ctr"/>
                      <a:r>
                        <a:rPr lang="en-IN" dirty="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tc>
                <a:tc>
                  <a:txBody>
                    <a:bodyPr/>
                    <a:lstStyle/>
                    <a:p>
                      <a:r>
                        <a:rPr lang="en-GB" dirty="0">
                          <a:latin typeface="Times New Roman" pitchFamily="18" charset="0"/>
                          <a:cs typeface="Times New Roman" pitchFamily="18" charset="0"/>
                        </a:rPr>
                        <a:t>12A(1)(a)</a:t>
                      </a:r>
                      <a:endParaRPr lang="en-US" dirty="0">
                        <a:latin typeface="Times New Roman" pitchFamily="18" charset="0"/>
                        <a:cs typeface="Times New Roman" pitchFamily="18" charset="0"/>
                      </a:endParaRPr>
                    </a:p>
                  </a:txBody>
                  <a:tcPr/>
                </a:tc>
                <a:tc>
                  <a:txBody>
                    <a:bodyPr/>
                    <a:lstStyle/>
                    <a:p>
                      <a:r>
                        <a:rPr lang="en-GB" baseline="0" dirty="0">
                          <a:latin typeface="Times New Roman" pitchFamily="18" charset="0"/>
                          <a:cs typeface="Times New Roman" pitchFamily="18" charset="0"/>
                        </a:rPr>
                        <a:t>Registration u/s .12AB</a:t>
                      </a:r>
                    </a:p>
                  </a:txBody>
                  <a:tcPr/>
                </a:tc>
                <a:extLst>
                  <a:ext uri="{0D108BD9-81ED-4DB2-BD59-A6C34878D82A}">
                    <a16:rowId xmlns:a16="http://schemas.microsoft.com/office/drawing/2014/main" val="10001"/>
                  </a:ext>
                </a:extLst>
              </a:tr>
              <a:tr h="370840">
                <a:tc>
                  <a:txBody>
                    <a:bodyPr/>
                    <a:lstStyle/>
                    <a:p>
                      <a:pPr algn="ctr"/>
                      <a:r>
                        <a:rPr lang="en-GB" dirty="0">
                          <a:latin typeface="Times New Roman" pitchFamily="18" charset="0"/>
                          <a:cs typeface="Times New Roman" pitchFamily="18" charset="0"/>
                        </a:rPr>
                        <a:t>2</a:t>
                      </a:r>
                    </a:p>
                  </a:txBody>
                  <a:tcPr/>
                </a:tc>
                <a:tc>
                  <a:txBody>
                    <a:bodyPr/>
                    <a:lstStyle/>
                    <a:p>
                      <a:r>
                        <a:rPr lang="en-GB" dirty="0">
                          <a:latin typeface="Times New Roman" pitchFamily="18" charset="0"/>
                          <a:cs typeface="Times New Roman" pitchFamily="18" charset="0"/>
                        </a:rPr>
                        <a:t>12A(1)(</a:t>
                      </a:r>
                      <a:r>
                        <a:rPr lang="en-GB" dirty="0" err="1">
                          <a:latin typeface="Times New Roman" pitchFamily="18" charset="0"/>
                          <a:cs typeface="Times New Roman" pitchFamily="18" charset="0"/>
                        </a:rPr>
                        <a:t>ab</a:t>
                      </a:r>
                      <a:r>
                        <a:rPr lang="en-GB" dirty="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c>
                  <a:txBody>
                    <a:bodyPr/>
                    <a:lstStyle/>
                    <a:p>
                      <a:r>
                        <a:rPr lang="en-GB" dirty="0">
                          <a:latin typeface="Times New Roman" pitchFamily="18" charset="0"/>
                          <a:cs typeface="Times New Roman" pitchFamily="18" charset="0"/>
                        </a:rPr>
                        <a:t>Modification of objects, apply for registration</a:t>
                      </a:r>
                      <a:r>
                        <a:rPr lang="en-GB" baseline="0" dirty="0">
                          <a:latin typeface="Times New Roman" pitchFamily="18" charset="0"/>
                          <a:cs typeface="Times New Roman" pitchFamily="18" charset="0"/>
                        </a:rPr>
                        <a:t> within 30 days</a:t>
                      </a:r>
                    </a:p>
                  </a:txBody>
                  <a:tcPr/>
                </a:tc>
                <a:extLst>
                  <a:ext uri="{0D108BD9-81ED-4DB2-BD59-A6C34878D82A}">
                    <a16:rowId xmlns:a16="http://schemas.microsoft.com/office/drawing/2014/main" val="10002"/>
                  </a:ext>
                </a:extLst>
              </a:tr>
              <a:tr h="370840">
                <a:tc>
                  <a:txBody>
                    <a:bodyPr/>
                    <a:lstStyle/>
                    <a:p>
                      <a:pPr algn="ctr"/>
                      <a:r>
                        <a:rPr lang="en-GB" dirty="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tc>
                <a:tc>
                  <a:txBody>
                    <a:bodyPr/>
                    <a:lstStyle/>
                    <a:p>
                      <a:r>
                        <a:rPr lang="en-GB" dirty="0">
                          <a:latin typeface="Times New Roman" pitchFamily="18" charset="0"/>
                          <a:cs typeface="Times New Roman" pitchFamily="18" charset="0"/>
                        </a:rPr>
                        <a:t>12A(1)(b)</a:t>
                      </a:r>
                      <a:endParaRPr lang="en-US" dirty="0">
                        <a:latin typeface="Times New Roman" pitchFamily="18" charset="0"/>
                        <a:cs typeface="Times New Roman" pitchFamily="18" charset="0"/>
                      </a:endParaRPr>
                    </a:p>
                  </a:txBody>
                  <a:tcPr/>
                </a:tc>
                <a:tc>
                  <a:txBody>
                    <a:bodyPr/>
                    <a:lstStyle/>
                    <a:p>
                      <a:r>
                        <a:rPr lang="en-GB" dirty="0">
                          <a:latin typeface="Times New Roman" pitchFamily="18" charset="0"/>
                          <a:cs typeface="Times New Roman" pitchFamily="18" charset="0"/>
                        </a:rPr>
                        <a:t>Audit and Submission</a:t>
                      </a:r>
                      <a:r>
                        <a:rPr lang="en-GB" baseline="0" dirty="0">
                          <a:latin typeface="Times New Roman" pitchFamily="18" charset="0"/>
                          <a:cs typeface="Times New Roman" pitchFamily="18" charset="0"/>
                        </a:rPr>
                        <a:t> of audit Report within the due date</a:t>
                      </a:r>
                      <a:endParaRPr lang="en-US"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370840">
                <a:tc>
                  <a:txBody>
                    <a:bodyPr/>
                    <a:lstStyle/>
                    <a:p>
                      <a:pPr algn="ctr"/>
                      <a:r>
                        <a:rPr lang="en-GB" dirty="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tc>
                <a:tc>
                  <a:txBody>
                    <a:bodyPr/>
                    <a:lstStyle/>
                    <a:p>
                      <a:r>
                        <a:rPr lang="en-GB" dirty="0">
                          <a:latin typeface="Times New Roman" pitchFamily="18" charset="0"/>
                          <a:cs typeface="Times New Roman" pitchFamily="18" charset="0"/>
                        </a:rPr>
                        <a:t>12A(1)(</a:t>
                      </a:r>
                      <a:r>
                        <a:rPr lang="en-GB" dirty="0" err="1">
                          <a:latin typeface="Times New Roman" pitchFamily="18" charset="0"/>
                          <a:cs typeface="Times New Roman" pitchFamily="18" charset="0"/>
                        </a:rPr>
                        <a:t>ba</a:t>
                      </a:r>
                      <a:r>
                        <a:rPr lang="en-GB" dirty="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c>
                  <a:txBody>
                    <a:bodyPr/>
                    <a:lstStyle/>
                    <a:p>
                      <a:r>
                        <a:rPr lang="en-GB" dirty="0">
                          <a:latin typeface="Times New Roman" pitchFamily="18" charset="0"/>
                          <a:cs typeface="Times New Roman" pitchFamily="18" charset="0"/>
                        </a:rPr>
                        <a:t>Filing of Return of Income-ITR -7</a:t>
                      </a:r>
                      <a:r>
                        <a:rPr lang="en-GB" baseline="0" dirty="0">
                          <a:latin typeface="Times New Roman" pitchFamily="18" charset="0"/>
                          <a:cs typeface="Times New Roman" pitchFamily="18" charset="0"/>
                        </a:rPr>
                        <a:t> within ROI due date</a:t>
                      </a:r>
                      <a:endParaRPr lang="en-US"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370840">
                <a:tc>
                  <a:txBody>
                    <a:bodyPr/>
                    <a:lstStyle/>
                    <a:p>
                      <a:pPr algn="ctr"/>
                      <a:r>
                        <a:rPr lang="en-GB" b="0" dirty="0">
                          <a:latin typeface="Times New Roman" pitchFamily="18" charset="0"/>
                          <a:cs typeface="Times New Roman" pitchFamily="18" charset="0"/>
                        </a:rPr>
                        <a:t>5</a:t>
                      </a:r>
                      <a:endParaRPr lang="en-US" b="0"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c>
                  <a:txBody>
                    <a:bodyPr/>
                    <a:lstStyle/>
                    <a:p>
                      <a:r>
                        <a:rPr lang="en-IN" dirty="0">
                          <a:latin typeface="Times New Roman" pitchFamily="18" charset="0"/>
                          <a:cs typeface="Times New Roman" pitchFamily="18" charset="0"/>
                        </a:rPr>
                        <a:t>Implied Conditions-bifurcation of income and expenditure</a:t>
                      </a:r>
                    </a:p>
                  </a:txBody>
                  <a:tcPr/>
                </a:tc>
                <a:extLst>
                  <a:ext uri="{0D108BD9-81ED-4DB2-BD59-A6C34878D82A}">
                    <a16:rowId xmlns:a16="http://schemas.microsoft.com/office/drawing/2014/main" val="10005"/>
                  </a:ext>
                </a:extLst>
              </a:tr>
              <a:tr h="370840">
                <a:tc>
                  <a:txBody>
                    <a:bodyPr/>
                    <a:lstStyle/>
                    <a:p>
                      <a:pPr algn="ctr"/>
                      <a:r>
                        <a:rPr lang="en-GB" b="0" dirty="0">
                          <a:latin typeface="Times New Roman" pitchFamily="18" charset="0"/>
                          <a:cs typeface="Times New Roman" pitchFamily="18" charset="0"/>
                        </a:rPr>
                        <a:t>6</a:t>
                      </a:r>
                      <a:endParaRPr lang="en-US" b="0" dirty="0">
                        <a:latin typeface="Times New Roman" pitchFamily="18" charset="0"/>
                        <a:cs typeface="Times New Roman" pitchFamily="18" charset="0"/>
                      </a:endParaRPr>
                    </a:p>
                  </a:txBody>
                  <a:tcPr/>
                </a:tc>
                <a:tc>
                  <a:txBody>
                    <a:bodyPr/>
                    <a:lstStyle/>
                    <a:p>
                      <a:r>
                        <a:rPr lang="en-GB" dirty="0">
                          <a:latin typeface="Times New Roman" pitchFamily="18" charset="0"/>
                          <a:cs typeface="Times New Roman" pitchFamily="18" charset="0"/>
                        </a:rPr>
                        <a:t>11(1)(a)</a:t>
                      </a:r>
                      <a:endParaRPr lang="en-US" dirty="0">
                        <a:latin typeface="Times New Roman" pitchFamily="18" charset="0"/>
                        <a:cs typeface="Times New Roman" pitchFamily="18" charset="0"/>
                      </a:endParaRPr>
                    </a:p>
                  </a:txBody>
                  <a:tcPr/>
                </a:tc>
                <a:tc>
                  <a:txBody>
                    <a:bodyPr/>
                    <a:lstStyle/>
                    <a:p>
                      <a:r>
                        <a:rPr lang="en-IN" dirty="0">
                          <a:latin typeface="Times New Roman" pitchFamily="18" charset="0"/>
                          <a:cs typeface="Times New Roman" pitchFamily="18" charset="0"/>
                        </a:rPr>
                        <a:t>Application of income</a:t>
                      </a:r>
                      <a:r>
                        <a:rPr lang="en-IN" baseline="0" dirty="0">
                          <a:latin typeface="Times New Roman" pitchFamily="18" charset="0"/>
                          <a:cs typeface="Times New Roman" pitchFamily="18" charset="0"/>
                        </a:rPr>
                        <a:t> 85% in the same year</a:t>
                      </a:r>
                      <a:endParaRPr lang="en-IN" dirty="0">
                        <a:latin typeface="Times New Roman" pitchFamily="18" charset="0"/>
                        <a:cs typeface="Times New Roman" pitchFamily="18" charset="0"/>
                      </a:endParaRPr>
                    </a:p>
                  </a:txBody>
                  <a:tcPr/>
                </a:tc>
                <a:extLst>
                  <a:ext uri="{0D108BD9-81ED-4DB2-BD59-A6C34878D82A}">
                    <a16:rowId xmlns:a16="http://schemas.microsoft.com/office/drawing/2014/main" val="10006"/>
                  </a:ext>
                </a:extLst>
              </a:tr>
              <a:tr h="370840">
                <a:tc>
                  <a:txBody>
                    <a:bodyPr/>
                    <a:lstStyle/>
                    <a:p>
                      <a:pPr algn="ctr"/>
                      <a:r>
                        <a:rPr lang="en-GB" b="0" dirty="0">
                          <a:latin typeface="Times New Roman" pitchFamily="18" charset="0"/>
                          <a:cs typeface="Times New Roman" pitchFamily="18" charset="0"/>
                        </a:rPr>
                        <a:t>7</a:t>
                      </a:r>
                      <a:endParaRPr lang="en-US" b="0" dirty="0">
                        <a:latin typeface="Times New Roman" pitchFamily="18" charset="0"/>
                        <a:cs typeface="Times New Roman" pitchFamily="18" charset="0"/>
                      </a:endParaRPr>
                    </a:p>
                  </a:txBody>
                  <a:tcPr/>
                </a:tc>
                <a:tc>
                  <a:txBody>
                    <a:bodyPr/>
                    <a:lstStyle/>
                    <a:p>
                      <a:r>
                        <a:rPr lang="en-GB" dirty="0">
                          <a:latin typeface="Times New Roman" pitchFamily="18" charset="0"/>
                          <a:cs typeface="Times New Roman" pitchFamily="18" charset="0"/>
                        </a:rPr>
                        <a:t>11(1)</a:t>
                      </a:r>
                      <a:r>
                        <a:rPr lang="en-GB" baseline="0" dirty="0">
                          <a:latin typeface="Times New Roman" pitchFamily="18" charset="0"/>
                          <a:cs typeface="Times New Roman" pitchFamily="18" charset="0"/>
                        </a:rPr>
                        <a:t> &amp; (2)</a:t>
                      </a:r>
                      <a:endParaRPr lang="en-US" dirty="0">
                        <a:latin typeface="Times New Roman" pitchFamily="18" charset="0"/>
                        <a:cs typeface="Times New Roman" pitchFamily="18" charset="0"/>
                      </a:endParaRPr>
                    </a:p>
                  </a:txBody>
                  <a:tcPr/>
                </a:tc>
                <a:tc>
                  <a:txBody>
                    <a:bodyPr/>
                    <a:lstStyle/>
                    <a:p>
                      <a:r>
                        <a:rPr lang="en-IN" dirty="0">
                          <a:latin typeface="Times New Roman" pitchFamily="18" charset="0"/>
                          <a:cs typeface="Times New Roman" pitchFamily="18" charset="0"/>
                        </a:rPr>
                        <a:t>Accumulation</a:t>
                      </a:r>
                      <a:r>
                        <a:rPr lang="en-IN" baseline="0" dirty="0">
                          <a:latin typeface="Times New Roman" pitchFamily="18" charset="0"/>
                          <a:cs typeface="Times New Roman" pitchFamily="18" charset="0"/>
                        </a:rPr>
                        <a:t> of Income Form 9A or Form 10- Apply within 5years</a:t>
                      </a:r>
                    </a:p>
                  </a:txBody>
                  <a:tcPr/>
                </a:tc>
                <a:extLst>
                  <a:ext uri="{0D108BD9-81ED-4DB2-BD59-A6C34878D82A}">
                    <a16:rowId xmlns:a16="http://schemas.microsoft.com/office/drawing/2014/main" val="10007"/>
                  </a:ext>
                </a:extLst>
              </a:tr>
              <a:tr h="995680">
                <a:tc>
                  <a:txBody>
                    <a:bodyPr/>
                    <a:lstStyle/>
                    <a:p>
                      <a:pPr algn="ctr"/>
                      <a:r>
                        <a:rPr lang="en-GB" b="0" dirty="0">
                          <a:latin typeface="Times New Roman" pitchFamily="18" charset="0"/>
                          <a:cs typeface="Times New Roman" pitchFamily="18" charset="0"/>
                        </a:rPr>
                        <a:t>8</a:t>
                      </a:r>
                    </a:p>
                    <a:p>
                      <a:pPr algn="ctr"/>
                      <a:r>
                        <a:rPr lang="en-GB" b="0" dirty="0">
                          <a:latin typeface="Times New Roman" pitchFamily="18" charset="0"/>
                          <a:cs typeface="Times New Roman" pitchFamily="18" charset="0"/>
                        </a:rPr>
                        <a:t>9</a:t>
                      </a:r>
                    </a:p>
                    <a:p>
                      <a:pPr algn="ctr"/>
                      <a:r>
                        <a:rPr lang="en-GB" b="0" dirty="0">
                          <a:latin typeface="Times New Roman" pitchFamily="18" charset="0"/>
                          <a:cs typeface="Times New Roman" pitchFamily="18" charset="0"/>
                        </a:rPr>
                        <a:t>10</a:t>
                      </a:r>
                      <a:endParaRPr lang="en-US" b="0" dirty="0">
                        <a:latin typeface="Times New Roman" pitchFamily="18" charset="0"/>
                        <a:cs typeface="Times New Roman" pitchFamily="18" charset="0"/>
                      </a:endParaRPr>
                    </a:p>
                  </a:txBody>
                  <a:tcPr/>
                </a:tc>
                <a:tc>
                  <a:txBody>
                    <a:bodyPr/>
                    <a:lstStyle/>
                    <a:p>
                      <a:r>
                        <a:rPr lang="en-GB" dirty="0">
                          <a:latin typeface="Times New Roman" pitchFamily="18" charset="0"/>
                          <a:cs typeface="Times New Roman" pitchFamily="18" charset="0"/>
                        </a:rPr>
                        <a:t>11(5)</a:t>
                      </a:r>
                    </a:p>
                    <a:p>
                      <a:r>
                        <a:rPr lang="en-GB" dirty="0">
                          <a:latin typeface="Times New Roman" pitchFamily="18" charset="0"/>
                          <a:cs typeface="Times New Roman" pitchFamily="18" charset="0"/>
                        </a:rPr>
                        <a:t>11(1A)</a:t>
                      </a:r>
                    </a:p>
                    <a:p>
                      <a:r>
                        <a:rPr lang="en-GB" dirty="0">
                          <a:latin typeface="Times New Roman" pitchFamily="18" charset="0"/>
                          <a:cs typeface="Times New Roman" pitchFamily="18" charset="0"/>
                        </a:rPr>
                        <a:t>13(1) to (9)</a:t>
                      </a:r>
                      <a:endParaRPr lang="en-US" dirty="0">
                        <a:latin typeface="Times New Roman" pitchFamily="18" charset="0"/>
                        <a:cs typeface="Times New Roman" pitchFamily="18" charset="0"/>
                      </a:endParaRPr>
                    </a:p>
                  </a:txBody>
                  <a:tcPr/>
                </a:tc>
                <a:tc>
                  <a:txBody>
                    <a:bodyPr/>
                    <a:lstStyle/>
                    <a:p>
                      <a:r>
                        <a:rPr lang="en-IN" baseline="0" dirty="0">
                          <a:latin typeface="Times New Roman" pitchFamily="18" charset="0"/>
                          <a:cs typeface="Times New Roman" pitchFamily="18" charset="0"/>
                        </a:rPr>
                        <a:t>Investment in Prescribed Modes</a:t>
                      </a:r>
                    </a:p>
                    <a:p>
                      <a:r>
                        <a:rPr lang="en-IN" baseline="0" dirty="0">
                          <a:latin typeface="Times New Roman" pitchFamily="18" charset="0"/>
                          <a:cs typeface="Times New Roman" pitchFamily="18" charset="0"/>
                        </a:rPr>
                        <a:t>Sale of Capital Asset and on reinvestment exemption</a:t>
                      </a:r>
                    </a:p>
                    <a:p>
                      <a:r>
                        <a:rPr lang="en-IN" baseline="0" dirty="0">
                          <a:latin typeface="Times New Roman" pitchFamily="18" charset="0"/>
                          <a:cs typeface="Times New Roman" pitchFamily="18" charset="0"/>
                        </a:rPr>
                        <a:t>Negative conditions shall not get attracted</a:t>
                      </a:r>
                    </a:p>
                  </a:txBody>
                  <a:tcPr/>
                </a:tc>
                <a:extLst>
                  <a:ext uri="{0D108BD9-81ED-4DB2-BD59-A6C34878D82A}">
                    <a16:rowId xmlns:a16="http://schemas.microsoft.com/office/drawing/2014/main" val="10008"/>
                  </a:ext>
                </a:extLst>
              </a:tr>
            </a:tbl>
          </a:graphicData>
        </a:graphic>
      </p:graphicFrame>
      <p:sp>
        <p:nvSpPr>
          <p:cNvPr id="7" name="Title 4">
            <a:extLst>
              <a:ext uri="{FF2B5EF4-FFF2-40B4-BE49-F238E27FC236}">
                <a16:creationId xmlns:a16="http://schemas.microsoft.com/office/drawing/2014/main" id="{64CDF796-EE6F-BD9D-1C2F-B2FAAA5ABFC6}"/>
              </a:ext>
            </a:extLst>
          </p:cNvPr>
          <p:cNvSpPr txBox="1">
            <a:spLocks/>
          </p:cNvSpPr>
          <p:nvPr/>
        </p:nvSpPr>
        <p:spPr>
          <a:xfrm>
            <a:off x="571472" y="142858"/>
            <a:ext cx="8229600" cy="857250"/>
          </a:xfrm>
          <a:prstGeom prst="rect">
            <a:avLst/>
          </a:prstGeom>
        </p:spPr>
        <p:txBody>
          <a:bodyPr vert="horz" rtlCol="0" anchor="ctr">
            <a:normAutofit fontScale="975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endParaRPr lang="en-IN" sz="2800" dirty="0">
              <a:solidFill>
                <a:schemeClr val="tx1"/>
              </a:solidFill>
              <a:latin typeface="Bookman Old Style" pitchFamily="18"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10</a:t>
            </a:fld>
            <a:endParaRPr lang="en-US"/>
          </a:p>
        </p:txBody>
      </p:sp>
      <p:sp>
        <p:nvSpPr>
          <p:cNvPr id="9" name="Footer Placeholder 8"/>
          <p:cNvSpPr>
            <a:spLocks noGrp="1"/>
          </p:cNvSpPr>
          <p:nvPr>
            <p:ph type="ftr" sz="quarter" idx="11"/>
          </p:nvPr>
        </p:nvSpPr>
        <p:spPr/>
        <p:txBody>
          <a:bodyPr/>
          <a:lstStyle/>
          <a:p>
            <a:r>
              <a:rPr lang="en-US"/>
              <a:t>Dr.CA.Phalguna Kumar.E</a:t>
            </a:r>
          </a:p>
        </p:txBody>
      </p:sp>
    </p:spTree>
    <p:extLst>
      <p:ext uri="{BB962C8B-B14F-4D97-AF65-F5344CB8AC3E}">
        <p14:creationId xmlns:p14="http://schemas.microsoft.com/office/powerpoint/2010/main" val="2164850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71486"/>
            <a:ext cx="9144000" cy="4071966"/>
          </a:xfrm>
          <a:ln>
            <a:solidFill>
              <a:schemeClr val="tx1"/>
            </a:solidFill>
            <a:prstDash val="sysDot"/>
          </a:ln>
        </p:spPr>
        <p:txBody>
          <a:bodyPr>
            <a:noAutofit/>
          </a:bodyPr>
          <a:lstStyle/>
          <a:p>
            <a:pPr marL="452628" indent="-342900" algn="ctr">
              <a:lnSpc>
                <a:spcPct val="150000"/>
              </a:lnSpc>
              <a:buNone/>
            </a:pPr>
            <a:r>
              <a:rPr lang="en-US" sz="2000" b="1" dirty="0">
                <a:latin typeface="Bookman Old Style" pitchFamily="18" charset="0"/>
                <a:cs typeface="Times New Roman" pitchFamily="18" charset="0"/>
              </a:rPr>
              <a:t>Receipts	  Amount(Rs) 	 	Payments	 Amount(Rs)</a:t>
            </a:r>
          </a:p>
          <a:p>
            <a:pPr marL="452628" indent="-342900">
              <a:lnSpc>
                <a:spcPct val="150000"/>
              </a:lnSpc>
              <a:buNone/>
            </a:pPr>
            <a:r>
              <a:rPr lang="en-US" sz="1400" b="1" u="sng" dirty="0">
                <a:latin typeface="Bookman Old Style" pitchFamily="18" charset="0"/>
                <a:cs typeface="Times New Roman" pitchFamily="18" charset="0"/>
              </a:rPr>
              <a:t>Revenue Receipts from </a:t>
            </a:r>
            <a:r>
              <a:rPr lang="en-US" sz="1400" b="1" dirty="0">
                <a:latin typeface="Bookman Old Style" pitchFamily="18" charset="0"/>
                <a:cs typeface="Times New Roman" pitchFamily="18" charset="0"/>
              </a:rPr>
              <a:t>:-</a:t>
            </a:r>
            <a:r>
              <a:rPr lang="en-US" sz="1200" b="1" dirty="0">
                <a:latin typeface="Bookman Old Style" pitchFamily="18" charset="0"/>
                <a:cs typeface="Times New Roman" pitchFamily="18" charset="0"/>
              </a:rPr>
              <a:t>			</a:t>
            </a:r>
            <a:r>
              <a:rPr lang="en-US" sz="1400" b="1" u="sng" dirty="0">
                <a:latin typeface="Bookman Old Style" pitchFamily="18" charset="0"/>
                <a:cs typeface="Times New Roman" pitchFamily="18" charset="0"/>
              </a:rPr>
              <a:t>Revenue Payments to</a:t>
            </a:r>
            <a:r>
              <a:rPr lang="en-US" sz="1400" b="1" dirty="0">
                <a:latin typeface="Bookman Old Style" pitchFamily="18" charset="0"/>
                <a:cs typeface="Times New Roman" pitchFamily="18" charset="0"/>
              </a:rPr>
              <a:t>:-</a:t>
            </a:r>
          </a:p>
          <a:p>
            <a:pPr>
              <a:buNone/>
            </a:pPr>
            <a:r>
              <a:rPr lang="en-US" sz="1400" dirty="0">
                <a:latin typeface="Bookman Old Style" pitchFamily="18" charset="0"/>
              </a:rPr>
              <a:t> " Objects related  Revenue 			 " Objects -related charity 	</a:t>
            </a:r>
          </a:p>
          <a:p>
            <a:pPr>
              <a:buNone/>
            </a:pPr>
            <a:r>
              <a:rPr lang="en-US" sz="1400" dirty="0">
                <a:latin typeface="Bookman Old Style" pitchFamily="18" charset="0"/>
              </a:rPr>
              <a:t> " Property &amp; Investments income 		  " Administrative Expenses	</a:t>
            </a:r>
          </a:p>
          <a:p>
            <a:pPr>
              <a:buNone/>
            </a:pPr>
            <a:r>
              <a:rPr lang="en-US" sz="1400" dirty="0">
                <a:latin typeface="Bookman Old Style" pitchFamily="18" charset="0"/>
              </a:rPr>
              <a:t> " Business receipts 			 " Business Expenditure 	</a:t>
            </a:r>
          </a:p>
          <a:p>
            <a:pPr>
              <a:buNone/>
            </a:pPr>
            <a:r>
              <a:rPr lang="en-US" sz="1400" dirty="0">
                <a:latin typeface="Bookman Old Style" pitchFamily="18" charset="0"/>
              </a:rPr>
              <a:t> " Normal donation 				 " donation to other trust - 	</a:t>
            </a:r>
          </a:p>
          <a:p>
            <a:pPr>
              <a:buNone/>
            </a:pPr>
            <a:r>
              <a:rPr lang="en-US" sz="1400" dirty="0">
                <a:latin typeface="Bookman Old Style" pitchFamily="18" charset="0"/>
              </a:rPr>
              <a:t>   - Identified 				          Revenue</a:t>
            </a:r>
            <a:endParaRPr lang="en-US" sz="1400" b="1" u="sng" dirty="0">
              <a:latin typeface="Bookman Old Style" pitchFamily="18" charset="0"/>
            </a:endParaRPr>
          </a:p>
          <a:p>
            <a:pPr>
              <a:buNone/>
            </a:pPr>
            <a:r>
              <a:rPr lang="en-US" sz="1400" dirty="0">
                <a:latin typeface="Bookman Old Style" pitchFamily="18" charset="0"/>
              </a:rPr>
              <a:t>   - Anonymous				         corpus</a:t>
            </a:r>
          </a:p>
          <a:p>
            <a:pPr>
              <a:buNone/>
            </a:pPr>
            <a:r>
              <a:rPr lang="en-US" sz="1400" dirty="0">
                <a:latin typeface="Bookman Old Style" pitchFamily="18" charset="0"/>
              </a:rPr>
              <a:t> 	</a:t>
            </a:r>
            <a:r>
              <a:rPr lang="en-US" sz="1400" b="1" u="sng" dirty="0">
                <a:latin typeface="Bookman Old Style" pitchFamily="18" charset="0"/>
              </a:rPr>
              <a:t>Capital Receipts</a:t>
            </a:r>
            <a:r>
              <a:rPr lang="en-US" sz="1400" b="1" dirty="0">
                <a:latin typeface="Bookman Old Style" pitchFamily="18" charset="0"/>
              </a:rPr>
              <a:t>                                             </a:t>
            </a:r>
            <a:r>
              <a:rPr lang="en-US" sz="1400" b="1" u="sng" dirty="0">
                <a:latin typeface="Bookman Old Style" pitchFamily="18" charset="0"/>
              </a:rPr>
              <a:t>Capital Payments</a:t>
            </a:r>
            <a:endParaRPr lang="en-US" sz="1400" u="sng" dirty="0">
              <a:latin typeface="Bookman Old Style" pitchFamily="18" charset="0"/>
            </a:endParaRPr>
          </a:p>
          <a:p>
            <a:pPr>
              <a:buNone/>
            </a:pPr>
            <a:r>
              <a:rPr lang="en-US" sz="1400" b="1" dirty="0">
                <a:latin typeface="Bookman Old Style" pitchFamily="18" charset="0"/>
              </a:rPr>
              <a:t>  </a:t>
            </a:r>
            <a:r>
              <a:rPr lang="en-US" sz="1400" dirty="0">
                <a:latin typeface="Bookman Old Style" pitchFamily="18" charset="0"/>
              </a:rPr>
              <a:t>" Corpus Fund Donation                                       Sec. 11(5)- Investments</a:t>
            </a:r>
          </a:p>
          <a:p>
            <a:pPr>
              <a:buNone/>
            </a:pPr>
            <a:r>
              <a:rPr lang="en-US" sz="1400" dirty="0">
                <a:latin typeface="Bookman Old Style" pitchFamily="18" charset="0"/>
              </a:rPr>
              <a:t>     </a:t>
            </a:r>
            <a:r>
              <a:rPr lang="en-US" sz="1400" b="1" dirty="0">
                <a:latin typeface="Bookman Old Style" pitchFamily="18" charset="0"/>
              </a:rPr>
              <a:t>Sale of Assets</a:t>
            </a:r>
            <a:r>
              <a:rPr lang="en-US" sz="1400" dirty="0">
                <a:latin typeface="Bookman Old Style" pitchFamily="18" charset="0"/>
              </a:rPr>
              <a:t>				</a:t>
            </a:r>
            <a:r>
              <a:rPr lang="en-US" sz="1400" b="1" dirty="0">
                <a:latin typeface="Bookman Old Style" pitchFamily="18" charset="0"/>
              </a:rPr>
              <a:t>Purchase of Assets</a:t>
            </a:r>
            <a:r>
              <a:rPr lang="en-US" sz="1400" dirty="0">
                <a:latin typeface="Bookman Old Style" pitchFamily="18" charset="0"/>
              </a:rPr>
              <a:t>	</a:t>
            </a:r>
          </a:p>
          <a:p>
            <a:pPr>
              <a:buNone/>
            </a:pPr>
            <a:r>
              <a:rPr lang="en-US" sz="1400" b="1" dirty="0">
                <a:latin typeface="Bookman Old Style" pitchFamily="18" charset="0"/>
              </a:rPr>
              <a:t>    Loans Received</a:t>
            </a:r>
            <a:r>
              <a:rPr lang="en-US" sz="1400" dirty="0">
                <a:latin typeface="Bookman Old Style" pitchFamily="18" charset="0"/>
              </a:rPr>
              <a:t>				</a:t>
            </a:r>
            <a:r>
              <a:rPr lang="en-US" sz="1400" b="1" dirty="0">
                <a:latin typeface="Bookman Old Style" pitchFamily="18" charset="0"/>
              </a:rPr>
              <a:t>Loans Repaid</a:t>
            </a:r>
          </a:p>
          <a:p>
            <a:pPr>
              <a:buNone/>
            </a:pPr>
            <a:r>
              <a:rPr lang="en-US" sz="1200" dirty="0">
                <a:latin typeface="Bookman Old Style" pitchFamily="18" charset="0"/>
              </a:rPr>
              <a:t>				</a:t>
            </a:r>
            <a:r>
              <a:rPr lang="en-US" sz="1200" b="1" dirty="0">
                <a:latin typeface="Bookman Old Style" pitchFamily="18" charset="0"/>
              </a:rPr>
              <a:t>---------------					--------------</a:t>
            </a:r>
          </a:p>
          <a:p>
            <a:pPr>
              <a:buNone/>
            </a:pPr>
            <a:r>
              <a:rPr lang="en-US" sz="1200" b="1" dirty="0">
                <a:latin typeface="Bookman Old Style" pitchFamily="18" charset="0"/>
              </a:rPr>
              <a:t>				---------------</a:t>
            </a:r>
            <a:r>
              <a:rPr lang="en-US" sz="1200" dirty="0">
                <a:latin typeface="Bookman Old Style" pitchFamily="18" charset="0"/>
              </a:rPr>
              <a:t>					</a:t>
            </a:r>
            <a:r>
              <a:rPr lang="en-US" sz="1200" b="1" dirty="0">
                <a:latin typeface="Bookman Old Style" pitchFamily="18" charset="0"/>
              </a:rPr>
              <a:t>--------------</a:t>
            </a:r>
          </a:p>
        </p:txBody>
      </p:sp>
      <p:sp>
        <p:nvSpPr>
          <p:cNvPr id="3" name="Title 2"/>
          <p:cNvSpPr>
            <a:spLocks noGrp="1"/>
          </p:cNvSpPr>
          <p:nvPr>
            <p:ph type="title"/>
          </p:nvPr>
        </p:nvSpPr>
        <p:spPr>
          <a:xfrm>
            <a:off x="428596" y="0"/>
            <a:ext cx="8229600" cy="613171"/>
          </a:xfrm>
        </p:spPr>
        <p:txBody>
          <a:bodyPr>
            <a:noAutofit/>
          </a:bodyPr>
          <a:lstStyle/>
          <a:p>
            <a:pPr marL="452628" indent="-342900" algn="ctr">
              <a:lnSpc>
                <a:spcPct val="150000"/>
              </a:lnSpc>
            </a:pPr>
            <a:r>
              <a:rPr lang="en-US" sz="1800" dirty="0">
                <a:solidFill>
                  <a:schemeClr val="tx1"/>
                </a:solidFill>
                <a:latin typeface="Arial Black" panose="020B0A04020102020204" pitchFamily="34" charset="0"/>
                <a:cs typeface="Times New Roman" pitchFamily="18" charset="0"/>
              </a:rPr>
              <a:t>Receipts and Payment A/c for the year ending on 31.03.2023</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
        <p:nvSpPr>
          <p:cNvPr id="8" name="Footer Placeholder 7"/>
          <p:cNvSpPr>
            <a:spLocks noGrp="1"/>
          </p:cNvSpPr>
          <p:nvPr>
            <p:ph type="ftr" sz="quarter" idx="11"/>
          </p:nvPr>
        </p:nvSpPr>
        <p:spPr/>
        <p:txBody>
          <a:bodyPr/>
          <a:lstStyle/>
          <a:p>
            <a:r>
              <a:rPr lang="en-US"/>
              <a:t>Dr.CA.Phalguna Kumar.E</a:t>
            </a:r>
          </a:p>
        </p:txBody>
      </p:sp>
    </p:spTree>
    <p:extLst>
      <p:ext uri="{BB962C8B-B14F-4D97-AF65-F5344CB8AC3E}">
        <p14:creationId xmlns:p14="http://schemas.microsoft.com/office/powerpoint/2010/main" val="1961680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B6CCEF-E875-23D2-DB39-8F0076336922}"/>
              </a:ext>
            </a:extLst>
          </p:cNvPr>
          <p:cNvSpPr>
            <a:spLocks noGrp="1"/>
          </p:cNvSpPr>
          <p:nvPr>
            <p:ph idx="1"/>
          </p:nvPr>
        </p:nvSpPr>
        <p:spPr>
          <a:xfrm>
            <a:off x="285720" y="1110997"/>
            <a:ext cx="8858280" cy="3826524"/>
          </a:xfrm>
        </p:spPr>
        <p:txBody>
          <a:bodyPr>
            <a:normAutofit fontScale="92500" lnSpcReduction="10000"/>
          </a:bodyPr>
          <a:lstStyle/>
          <a:p>
            <a:pPr>
              <a:buNone/>
            </a:pPr>
            <a:r>
              <a:rPr lang="en-GB" dirty="0">
                <a:latin typeface="Bookman Old Style" pitchFamily="18" charset="0"/>
              </a:rPr>
              <a:t>Statement of Particulars</a:t>
            </a:r>
          </a:p>
          <a:p>
            <a:pPr>
              <a:buNone/>
            </a:pPr>
            <a:r>
              <a:rPr lang="en-GB" dirty="0">
                <a:latin typeface="Bookman Old Style" pitchFamily="18" charset="0"/>
              </a:rPr>
              <a:t>	A. Positive-compliances</a:t>
            </a:r>
          </a:p>
          <a:p>
            <a:pPr>
              <a:buNone/>
            </a:pPr>
            <a:r>
              <a:rPr lang="en-GB" dirty="0">
                <a:latin typeface="Bookman Old Style" pitchFamily="18" charset="0"/>
              </a:rPr>
              <a:t>	    a) Income of the year – components</a:t>
            </a:r>
          </a:p>
          <a:p>
            <a:pPr>
              <a:buNone/>
            </a:pPr>
            <a:r>
              <a:rPr lang="en-GB" dirty="0">
                <a:latin typeface="Bookman Old Style" pitchFamily="18" charset="0"/>
              </a:rPr>
              <a:t>	    b) Applied during the year- components</a:t>
            </a:r>
          </a:p>
          <a:p>
            <a:pPr lvl="1">
              <a:buNone/>
            </a:pPr>
            <a:r>
              <a:rPr lang="en-GB" dirty="0">
                <a:latin typeface="Bookman Old Style" pitchFamily="18" charset="0"/>
              </a:rPr>
              <a:t>     c) Deemed to have Applied-F.9A &amp; F.10</a:t>
            </a:r>
          </a:p>
          <a:p>
            <a:pPr>
              <a:buNone/>
            </a:pPr>
            <a:r>
              <a:rPr lang="en-GB" dirty="0">
                <a:latin typeface="Bookman Old Style" pitchFamily="18" charset="0"/>
              </a:rPr>
              <a:t>	B. Negative –Violations</a:t>
            </a:r>
          </a:p>
          <a:p>
            <a:pPr>
              <a:buNone/>
            </a:pPr>
            <a:r>
              <a:rPr lang="en-GB" dirty="0">
                <a:latin typeface="Bookman Old Style" pitchFamily="18" charset="0"/>
              </a:rPr>
              <a:t>	    a) applied for other than objectives</a:t>
            </a:r>
          </a:p>
          <a:p>
            <a:pPr>
              <a:buNone/>
            </a:pPr>
            <a:r>
              <a:rPr lang="en-GB" dirty="0">
                <a:latin typeface="Bookman Old Style" pitchFamily="18" charset="0"/>
              </a:rPr>
              <a:t>	    b) Other than Sec.11(5) mode investments</a:t>
            </a:r>
          </a:p>
          <a:p>
            <a:pPr>
              <a:buNone/>
            </a:pPr>
            <a:r>
              <a:rPr lang="en-GB" dirty="0">
                <a:latin typeface="Bookman Old Style" pitchFamily="18" charset="0"/>
              </a:rPr>
              <a:t>	    c) Payments to sec13(3) related persons-13(1)(C)</a:t>
            </a:r>
            <a:endParaRPr lang="x-none" dirty="0">
              <a:latin typeface="Bookman Old Style" pitchFamily="18" charset="0"/>
            </a:endParaRPr>
          </a:p>
          <a:p>
            <a:endParaRPr lang="x-none" dirty="0">
              <a:latin typeface="Bookman Old Style" pitchFamily="18" charset="0"/>
            </a:endParaRPr>
          </a:p>
        </p:txBody>
      </p:sp>
      <p:sp>
        <p:nvSpPr>
          <p:cNvPr id="3" name="Title 2">
            <a:extLst>
              <a:ext uri="{FF2B5EF4-FFF2-40B4-BE49-F238E27FC236}">
                <a16:creationId xmlns:a16="http://schemas.microsoft.com/office/drawing/2014/main" id="{5A06A1F9-ED2E-3D72-B8BB-BCDB52B27FEE}"/>
              </a:ext>
            </a:extLst>
          </p:cNvPr>
          <p:cNvSpPr>
            <a:spLocks noGrp="1"/>
          </p:cNvSpPr>
          <p:nvPr>
            <p:ph type="title"/>
          </p:nvPr>
        </p:nvSpPr>
        <p:spPr>
          <a:xfrm>
            <a:off x="0" y="205979"/>
            <a:ext cx="9144000" cy="857250"/>
          </a:xfrm>
        </p:spPr>
        <p:txBody>
          <a:bodyPr>
            <a:normAutofit/>
          </a:bodyPr>
          <a:lstStyle/>
          <a:p>
            <a:r>
              <a:rPr lang="en-GB" sz="3200" dirty="0">
                <a:solidFill>
                  <a:schemeClr val="tx1"/>
                </a:solidFill>
                <a:latin typeface="Arial Black" panose="020B0A04020102020204" pitchFamily="34" charset="0"/>
              </a:rPr>
              <a:t>  Audit Objective--</a:t>
            </a:r>
            <a:r>
              <a:rPr lang="en-GB" sz="3200" dirty="0" err="1">
                <a:solidFill>
                  <a:schemeClr val="tx1"/>
                </a:solidFill>
                <a:latin typeface="Arial Black" panose="020B0A04020102020204" pitchFamily="34" charset="0"/>
              </a:rPr>
              <a:t>I.Tax</a:t>
            </a:r>
            <a:r>
              <a:rPr lang="en-GB" sz="3200" dirty="0">
                <a:solidFill>
                  <a:schemeClr val="tx1"/>
                </a:solidFill>
                <a:latin typeface="Arial Black" panose="020B0A04020102020204" pitchFamily="34" charset="0"/>
              </a:rPr>
              <a:t> Act perspective</a:t>
            </a:r>
            <a:endParaRPr lang="x-none" sz="3200" dirty="0">
              <a:solidFill>
                <a:schemeClr val="tx1"/>
              </a:solidFill>
              <a:latin typeface="Arial Black" panose="020B0A04020102020204"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
        <p:nvSpPr>
          <p:cNvPr id="7" name="Footer Placeholder 6"/>
          <p:cNvSpPr>
            <a:spLocks noGrp="1"/>
          </p:cNvSpPr>
          <p:nvPr>
            <p:ph type="ftr" sz="quarter" idx="11"/>
          </p:nvPr>
        </p:nvSpPr>
        <p:spPr/>
        <p:txBody>
          <a:bodyPr/>
          <a:lstStyle/>
          <a:p>
            <a:r>
              <a:rPr lang="en-US"/>
              <a:t>Dr.CA.Phalguna Kumar.E</a:t>
            </a:r>
          </a:p>
        </p:txBody>
      </p:sp>
    </p:spTree>
    <p:extLst>
      <p:ext uri="{BB962C8B-B14F-4D97-AF65-F5344CB8AC3E}">
        <p14:creationId xmlns:p14="http://schemas.microsoft.com/office/powerpoint/2010/main" val="589494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2B456C-C638-A37D-5CF0-22A255A5D234}"/>
              </a:ext>
            </a:extLst>
          </p:cNvPr>
          <p:cNvSpPr>
            <a:spLocks noGrp="1"/>
          </p:cNvSpPr>
          <p:nvPr>
            <p:ph idx="1"/>
          </p:nvPr>
        </p:nvSpPr>
        <p:spPr>
          <a:xfrm>
            <a:off x="0" y="1110997"/>
            <a:ext cx="9013032" cy="3394472"/>
          </a:xfrm>
        </p:spPr>
        <p:txBody>
          <a:bodyPr>
            <a:normAutofit fontScale="85000" lnSpcReduction="20000"/>
          </a:bodyPr>
          <a:lstStyle/>
          <a:p>
            <a:r>
              <a:rPr lang="en-GB" dirty="0" err="1"/>
              <a:t>Pr</a:t>
            </a:r>
            <a:r>
              <a:rPr lang="en-GB" dirty="0"/>
              <a:t> CIT  can cancel the Approval/Regn if there is    	</a:t>
            </a:r>
            <a:r>
              <a:rPr lang="en-GB" b="1" dirty="0">
                <a:solidFill>
                  <a:srgbClr val="FF0000"/>
                </a:solidFill>
              </a:rPr>
              <a:t>Specified Violation</a:t>
            </a:r>
            <a:r>
              <a:rPr lang="en-GB" dirty="0">
                <a:solidFill>
                  <a:srgbClr val="FF0000"/>
                </a:solidFill>
              </a:rPr>
              <a:t>.</a:t>
            </a:r>
            <a:r>
              <a:rPr lang="en-GB" dirty="0"/>
              <a:t>—means</a:t>
            </a:r>
          </a:p>
          <a:p>
            <a:r>
              <a:rPr lang="en-GB" dirty="0"/>
              <a:t>1. Applied income for other than objects</a:t>
            </a:r>
          </a:p>
          <a:p>
            <a:r>
              <a:rPr lang="en-GB" dirty="0"/>
              <a:t>2. Business other than incidental or No </a:t>
            </a:r>
          </a:p>
          <a:p>
            <a:pPr marL="109728" indent="0">
              <a:buNone/>
            </a:pPr>
            <a:r>
              <a:rPr lang="en-GB" dirty="0"/>
              <a:t>       separate books of accounts for business 11(4A)</a:t>
            </a:r>
          </a:p>
          <a:p>
            <a:pPr marL="109728" indent="0">
              <a:buNone/>
            </a:pPr>
            <a:r>
              <a:rPr lang="en-GB" dirty="0"/>
              <a:t>   3. Private Religious or 13(1)(b)</a:t>
            </a:r>
          </a:p>
          <a:p>
            <a:r>
              <a:rPr lang="en-GB" dirty="0"/>
              <a:t>4. Any activity is not genuine/Not as </a:t>
            </a:r>
            <a:r>
              <a:rPr lang="en-GB"/>
              <a:t>per Regn conditions</a:t>
            </a:r>
            <a:endParaRPr lang="en-GB" dirty="0"/>
          </a:p>
          <a:p>
            <a:r>
              <a:rPr lang="en-GB" dirty="0"/>
              <a:t>5. Has not complied with any other law</a:t>
            </a:r>
          </a:p>
          <a:p>
            <a:r>
              <a:rPr lang="en-GB" dirty="0"/>
              <a:t>6. </a:t>
            </a:r>
            <a:r>
              <a:rPr lang="en-GB" dirty="0">
                <a:solidFill>
                  <a:srgbClr val="FF0000"/>
                </a:solidFill>
              </a:rPr>
              <a:t>If the Application for Regn is</a:t>
            </a:r>
            <a:r>
              <a:rPr lang="en-GB" sz="3000" b="0" i="0" u="none" strike="noStrike" baseline="0" dirty="0">
                <a:solidFill>
                  <a:srgbClr val="FF0000"/>
                </a:solidFill>
                <a:latin typeface="MyriadWebPro-Condensed"/>
              </a:rPr>
              <a:t> not complete or it 	contains false or incorrect information</a:t>
            </a:r>
            <a:endParaRPr lang="x-none" dirty="0">
              <a:solidFill>
                <a:srgbClr val="FF0000"/>
              </a:solidFill>
            </a:endParaRPr>
          </a:p>
        </p:txBody>
      </p:sp>
      <p:sp>
        <p:nvSpPr>
          <p:cNvPr id="3" name="Footer Placeholder 2">
            <a:extLst>
              <a:ext uri="{FF2B5EF4-FFF2-40B4-BE49-F238E27FC236}">
                <a16:creationId xmlns:a16="http://schemas.microsoft.com/office/drawing/2014/main" id="{4A07281A-C80F-DA31-2014-DBD3D2216A1A}"/>
              </a:ext>
            </a:extLst>
          </p:cNvPr>
          <p:cNvSpPr>
            <a:spLocks noGrp="1"/>
          </p:cNvSpPr>
          <p:nvPr>
            <p:ph type="ftr" sz="quarter" idx="11"/>
          </p:nvPr>
        </p:nvSpPr>
        <p:spPr/>
        <p:txBody>
          <a:bodyPr/>
          <a:lstStyle/>
          <a:p>
            <a:r>
              <a:rPr lang="en-US"/>
              <a:t>Dr.CA.Phalguna Kumar.E</a:t>
            </a:r>
          </a:p>
        </p:txBody>
      </p:sp>
      <p:sp>
        <p:nvSpPr>
          <p:cNvPr id="4" name="Slide Number Placeholder 3">
            <a:extLst>
              <a:ext uri="{FF2B5EF4-FFF2-40B4-BE49-F238E27FC236}">
                <a16:creationId xmlns:a16="http://schemas.microsoft.com/office/drawing/2014/main" id="{7BEC1EFB-A99B-7DAA-3977-07595BA74ED6}"/>
              </a:ext>
            </a:extLst>
          </p:cNvPr>
          <p:cNvSpPr>
            <a:spLocks noGrp="1"/>
          </p:cNvSpPr>
          <p:nvPr>
            <p:ph type="sldNum" sz="quarter" idx="12"/>
          </p:nvPr>
        </p:nvSpPr>
        <p:spPr/>
        <p:txBody>
          <a:bodyPr/>
          <a:lstStyle/>
          <a:p>
            <a:fld id="{B6F15528-21DE-4FAA-801E-634DDDAF4B2B}" type="slidenum">
              <a:rPr lang="en-US" smtClean="0"/>
              <a:pPr/>
              <a:t>13</a:t>
            </a:fld>
            <a:endParaRPr lang="en-US"/>
          </a:p>
        </p:txBody>
      </p:sp>
      <p:sp>
        <p:nvSpPr>
          <p:cNvPr id="5" name="Title 4">
            <a:extLst>
              <a:ext uri="{FF2B5EF4-FFF2-40B4-BE49-F238E27FC236}">
                <a16:creationId xmlns:a16="http://schemas.microsoft.com/office/drawing/2014/main" id="{E45DDE8D-60C9-7A9C-7553-5B91C297AF86}"/>
              </a:ext>
            </a:extLst>
          </p:cNvPr>
          <p:cNvSpPr>
            <a:spLocks noGrp="1"/>
          </p:cNvSpPr>
          <p:nvPr>
            <p:ph type="title"/>
          </p:nvPr>
        </p:nvSpPr>
        <p:spPr/>
        <p:txBody>
          <a:bodyPr>
            <a:noAutofit/>
          </a:bodyPr>
          <a:lstStyle/>
          <a:p>
            <a:r>
              <a:rPr lang="en-GB" sz="2800" dirty="0"/>
              <a:t>SPECIFIED VIOLATION- 10(23C)-15</a:t>
            </a:r>
            <a:r>
              <a:rPr lang="en-GB" sz="2800" baseline="30000" dirty="0"/>
              <a:t>th</a:t>
            </a:r>
            <a:r>
              <a:rPr lang="en-GB" sz="2800" dirty="0"/>
              <a:t> </a:t>
            </a:r>
            <a:r>
              <a:rPr lang="en-GB" sz="2800" dirty="0" err="1"/>
              <a:t>Provis</a:t>
            </a:r>
            <a:r>
              <a:rPr lang="en-GB" sz="2800" dirty="0"/>
              <a:t>/	              Sec.12AB(4) Explanation</a:t>
            </a:r>
            <a:endParaRPr lang="x-none" sz="2800" dirty="0"/>
          </a:p>
        </p:txBody>
      </p:sp>
    </p:spTree>
    <p:extLst>
      <p:ext uri="{BB962C8B-B14F-4D97-AF65-F5344CB8AC3E}">
        <p14:creationId xmlns:p14="http://schemas.microsoft.com/office/powerpoint/2010/main" val="3338228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206DDC1-0FF1-3651-2D6E-DCCCFDEFB9AD}"/>
              </a:ext>
            </a:extLst>
          </p:cNvPr>
          <p:cNvSpPr>
            <a:spLocks noGrp="1"/>
          </p:cNvSpPr>
          <p:nvPr>
            <p:ph idx="1"/>
          </p:nvPr>
        </p:nvSpPr>
        <p:spPr>
          <a:xfrm>
            <a:off x="0" y="857238"/>
            <a:ext cx="9001156" cy="4000528"/>
          </a:xfrm>
        </p:spPr>
        <p:txBody>
          <a:bodyPr>
            <a:normAutofit fontScale="77500" lnSpcReduction="20000"/>
          </a:bodyPr>
          <a:lstStyle/>
          <a:p>
            <a:r>
              <a:rPr lang="en-IN" sz="2800" dirty="0">
                <a:latin typeface="Bookman Old Style" pitchFamily="18" charset="0"/>
                <a:cs typeface="Times New Roman" pitchFamily="18" charset="0"/>
              </a:rPr>
              <a:t>Capital Exp-Depreciation-Sec.11(6)--</a:t>
            </a:r>
            <a:r>
              <a:rPr lang="en-IN" sz="2800" dirty="0" err="1">
                <a:latin typeface="Bookman Old Style" pitchFamily="18" charset="0"/>
                <a:cs typeface="Times New Roman" pitchFamily="18" charset="0"/>
              </a:rPr>
              <a:t>wef</a:t>
            </a:r>
            <a:r>
              <a:rPr lang="en-IN" sz="2800" dirty="0">
                <a:latin typeface="Bookman Old Style" pitchFamily="18" charset="0"/>
                <a:cs typeface="Times New Roman" pitchFamily="18" charset="0"/>
              </a:rPr>
              <a:t> 15-16 Asst year.</a:t>
            </a:r>
          </a:p>
          <a:p>
            <a:pPr marL="109728" indent="0">
              <a:buNone/>
            </a:pPr>
            <a:r>
              <a:rPr lang="en-IN" sz="2800" dirty="0">
                <a:latin typeface="Bookman Old Style" pitchFamily="18" charset="0"/>
                <a:cs typeface="Times New Roman" pitchFamily="18" charset="0"/>
              </a:rPr>
              <a:t>   	CIT </a:t>
            </a:r>
            <a:r>
              <a:rPr lang="en-IN" sz="2800" dirty="0" err="1">
                <a:latin typeface="Bookman Old Style" pitchFamily="18" charset="0"/>
                <a:cs typeface="Times New Roman" pitchFamily="18" charset="0"/>
              </a:rPr>
              <a:t>vs.Kongunadu</a:t>
            </a:r>
            <a:r>
              <a:rPr lang="en-IN" sz="2800" dirty="0">
                <a:latin typeface="Bookman Old Style" pitchFamily="18" charset="0"/>
                <a:cs typeface="Times New Roman" pitchFamily="18" charset="0"/>
              </a:rPr>
              <a:t> Arts &amp;Science College Council</a:t>
            </a:r>
          </a:p>
          <a:p>
            <a:pPr marL="109728" indent="0">
              <a:buNone/>
            </a:pPr>
            <a:r>
              <a:rPr lang="en-IN" sz="2800" dirty="0">
                <a:latin typeface="Bookman Old Style" pitchFamily="18" charset="0"/>
                <a:cs typeface="Times New Roman" pitchFamily="18" charset="0"/>
              </a:rPr>
              <a:t>         	282 Taxman 158 (Mad HC) (2021) </a:t>
            </a:r>
          </a:p>
          <a:p>
            <a:pPr marL="109728" indent="0">
              <a:buNone/>
            </a:pPr>
            <a:r>
              <a:rPr lang="en-GB" sz="2800" baseline="0" dirty="0">
                <a:latin typeface="Bookman Old Style" pitchFamily="18" charset="0"/>
                <a:cs typeface="Times New Roman" pitchFamily="18" charset="0"/>
              </a:rPr>
              <a:t>    	</a:t>
            </a:r>
            <a:r>
              <a:rPr lang="en-GB" sz="2800" b="0" dirty="0">
                <a:effectLst/>
                <a:latin typeface="Bookman Old Style" pitchFamily="18" charset="0"/>
              </a:rPr>
              <a:t>CIT vs. Rajasthan and Gujarati Charitable Foundation </a:t>
            </a:r>
          </a:p>
          <a:p>
            <a:pPr marL="109728" indent="0">
              <a:buNone/>
            </a:pPr>
            <a:r>
              <a:rPr lang="en-GB" sz="2800" b="0" dirty="0">
                <a:effectLst/>
                <a:latin typeface="Bookman Old Style" pitchFamily="18" charset="0"/>
              </a:rPr>
              <a:t>          402 ITR 441 (S.C)</a:t>
            </a:r>
            <a:r>
              <a:rPr lang="en-GB" sz="4000" b="0" dirty="0">
                <a:effectLst/>
                <a:latin typeface="Bookman Old Style" pitchFamily="18" charset="0"/>
              </a:rPr>
              <a:t> </a:t>
            </a:r>
            <a:r>
              <a:rPr lang="en-GB" sz="3100" b="0" dirty="0">
                <a:effectLst/>
                <a:latin typeface="Bookman Old Style" pitchFamily="18" charset="0"/>
              </a:rPr>
              <a:t>(2018)</a:t>
            </a:r>
            <a:endParaRPr lang="en-IN" sz="3800" dirty="0">
              <a:latin typeface="Bookman Old Style" pitchFamily="18" charset="0"/>
              <a:cs typeface="Times New Roman" pitchFamily="18" charset="0"/>
            </a:endParaRPr>
          </a:p>
          <a:p>
            <a:r>
              <a:rPr lang="en-IN" sz="2800" dirty="0">
                <a:latin typeface="Bookman Old Style" pitchFamily="18" charset="0"/>
                <a:cs typeface="Times New Roman" pitchFamily="18" charset="0"/>
              </a:rPr>
              <a:t>Applied- Sec.40A(3) and Sec.40(a)(</a:t>
            </a:r>
            <a:r>
              <a:rPr lang="en-IN" sz="2800" dirty="0" err="1">
                <a:latin typeface="Bookman Old Style" pitchFamily="18" charset="0"/>
                <a:cs typeface="Times New Roman" pitchFamily="18" charset="0"/>
              </a:rPr>
              <a:t>ia</a:t>
            </a:r>
            <a:r>
              <a:rPr lang="en-IN" sz="2800" dirty="0">
                <a:latin typeface="Bookman Old Style" pitchFamily="18" charset="0"/>
                <a:cs typeface="Times New Roman" pitchFamily="18" charset="0"/>
              </a:rPr>
              <a:t>)-w.e.f AY.2019-20   </a:t>
            </a:r>
          </a:p>
          <a:p>
            <a:pPr marL="109728" indent="0">
              <a:buNone/>
            </a:pPr>
            <a:r>
              <a:rPr lang="en-IN" sz="2800" dirty="0">
                <a:latin typeface="Bookman Old Style" pitchFamily="18" charset="0"/>
                <a:cs typeface="Times New Roman" pitchFamily="18" charset="0"/>
              </a:rPr>
              <a:t>    Sec 11(1)(explanation- 3) mutatis mutandis applicable</a:t>
            </a:r>
          </a:p>
          <a:p>
            <a:pPr marL="109728" indent="0">
              <a:buNone/>
            </a:pPr>
            <a:endParaRPr lang="en-IN" sz="2800" dirty="0">
              <a:latin typeface="Bookman Old Style" pitchFamily="18" charset="0"/>
              <a:cs typeface="Times New Roman" pitchFamily="18" charset="0"/>
            </a:endParaRPr>
          </a:p>
          <a:p>
            <a:pPr algn="just"/>
            <a:r>
              <a:rPr lang="en-IN" sz="2800" dirty="0">
                <a:latin typeface="Bookman Old Style" pitchFamily="18" charset="0"/>
                <a:cs typeface="Times New Roman" pitchFamily="18" charset="0"/>
              </a:rPr>
              <a:t>Sec.12AA(1)(a)(ii) compliance of the requirements of</a:t>
            </a:r>
            <a:r>
              <a:rPr lang="en-IN" sz="2800" dirty="0">
                <a:solidFill>
                  <a:srgbClr val="FF0000"/>
                </a:solidFill>
                <a:latin typeface="Bookman Old Style" pitchFamily="18" charset="0"/>
                <a:cs typeface="Times New Roman" pitchFamily="18" charset="0"/>
              </a:rPr>
              <a:t> any other law </a:t>
            </a:r>
            <a:r>
              <a:rPr lang="en-IN" sz="2800" dirty="0">
                <a:latin typeface="Bookman Old Style" pitchFamily="18" charset="0"/>
                <a:cs typeface="Times New Roman" pitchFamily="18" charset="0"/>
              </a:rPr>
              <a:t>as are material for the purpose of achieving its objects.-order, direction  or decree. W.e.f 01.09.2019.</a:t>
            </a:r>
          </a:p>
          <a:p>
            <a:endParaRPr lang="x-none" dirty="0">
              <a:latin typeface="Bookman Old Style" pitchFamily="18" charset="0"/>
            </a:endParaRPr>
          </a:p>
        </p:txBody>
      </p:sp>
      <p:sp>
        <p:nvSpPr>
          <p:cNvPr id="3" name="Title 2">
            <a:extLst>
              <a:ext uri="{FF2B5EF4-FFF2-40B4-BE49-F238E27FC236}">
                <a16:creationId xmlns:a16="http://schemas.microsoft.com/office/drawing/2014/main" id="{1790B823-EC08-F3D8-A0DB-CF2BAA4B8D03}"/>
              </a:ext>
            </a:extLst>
          </p:cNvPr>
          <p:cNvSpPr>
            <a:spLocks noGrp="1"/>
          </p:cNvSpPr>
          <p:nvPr>
            <p:ph type="title"/>
          </p:nvPr>
        </p:nvSpPr>
        <p:spPr>
          <a:xfrm>
            <a:off x="0" y="0"/>
            <a:ext cx="9001156" cy="857250"/>
          </a:xfrm>
        </p:spPr>
        <p:txBody>
          <a:bodyPr>
            <a:normAutofit fontScale="90000"/>
          </a:bodyPr>
          <a:lstStyle/>
          <a:p>
            <a:pPr algn="ctr"/>
            <a:r>
              <a:rPr lang="en-IN" dirty="0">
                <a:solidFill>
                  <a:schemeClr val="tx1"/>
                </a:solidFill>
                <a:latin typeface="Arial Black" panose="020B0A04020102020204" pitchFamily="34" charset="0"/>
              </a:rPr>
              <a:t>Recent Restrictive  Amendments</a:t>
            </a:r>
            <a:endParaRPr lang="x-none" dirty="0">
              <a:latin typeface="Arial Black" panose="020B0A04020102020204"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
        <p:nvSpPr>
          <p:cNvPr id="7" name="Footer Placeholder 6"/>
          <p:cNvSpPr>
            <a:spLocks noGrp="1"/>
          </p:cNvSpPr>
          <p:nvPr>
            <p:ph type="ftr" sz="quarter" idx="11"/>
          </p:nvPr>
        </p:nvSpPr>
        <p:spPr/>
        <p:txBody>
          <a:bodyPr/>
          <a:lstStyle/>
          <a:p>
            <a:r>
              <a:rPr lang="en-US"/>
              <a:t>Dr.CA.Phalguna Kumar.E</a:t>
            </a:r>
          </a:p>
        </p:txBody>
      </p:sp>
    </p:spTree>
    <p:extLst>
      <p:ext uri="{BB962C8B-B14F-4D97-AF65-F5344CB8AC3E}">
        <p14:creationId xmlns:p14="http://schemas.microsoft.com/office/powerpoint/2010/main" val="791891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634187-910A-03AF-6C4B-2E33E4E91296}"/>
              </a:ext>
            </a:extLst>
          </p:cNvPr>
          <p:cNvSpPr>
            <a:spLocks noGrp="1"/>
          </p:cNvSpPr>
          <p:nvPr>
            <p:ph idx="1"/>
          </p:nvPr>
        </p:nvSpPr>
        <p:spPr>
          <a:xfrm>
            <a:off x="0" y="714363"/>
            <a:ext cx="9144000" cy="3786214"/>
          </a:xfrm>
        </p:spPr>
        <p:txBody>
          <a:bodyPr>
            <a:normAutofit fontScale="85000" lnSpcReduction="10000"/>
          </a:bodyPr>
          <a:lstStyle/>
          <a:p>
            <a:pPr lvl="0"/>
            <a:r>
              <a:rPr lang="en-US" sz="2800" dirty="0">
                <a:latin typeface="Bookman Old Style" pitchFamily="18" charset="0"/>
                <a:cs typeface="Times New Roman" pitchFamily="18" charset="0"/>
              </a:rPr>
              <a:t>Sec. 11(1) Explanation 2. Only Normal Income going for capital expenditure  shall be allowed as Application</a:t>
            </a:r>
          </a:p>
          <a:p>
            <a:pPr lvl="0"/>
            <a:r>
              <a:rPr lang="en-IN" sz="2800" dirty="0">
                <a:latin typeface="Bookman Old Style" pitchFamily="18" charset="0"/>
                <a:cs typeface="Times New Roman" pitchFamily="18" charset="0"/>
              </a:rPr>
              <a:t>Explanation 4. Corpus fund  money  or Specific Donations or Loans-related (source ) application ---- is not  going to be taken into account.</a:t>
            </a:r>
          </a:p>
          <a:p>
            <a:r>
              <a:rPr lang="en-GB" sz="2800" dirty="0">
                <a:latin typeface="Bookman Old Style" pitchFamily="18" charset="0"/>
                <a:cs typeface="Times New Roman" pitchFamily="18" charset="0"/>
              </a:rPr>
              <a:t>Corpus donations shall be exempt 11(1)(d)subject to the condition that such voluntary contributions </a:t>
            </a:r>
            <a:r>
              <a:rPr lang="en-GB" sz="2800" b="1" dirty="0">
                <a:latin typeface="Bookman Old Style" pitchFamily="18" charset="0"/>
                <a:cs typeface="Times New Roman" pitchFamily="18" charset="0"/>
              </a:rPr>
              <a:t>are invested or deposited in forms or modes specified in section 11(5) (‘Permissible Mode’) </a:t>
            </a:r>
            <a:r>
              <a:rPr lang="en-GB" sz="2800" b="1" dirty="0">
                <a:solidFill>
                  <a:srgbClr val="FF0000"/>
                </a:solidFill>
                <a:latin typeface="Bookman Old Style" pitchFamily="18" charset="0"/>
                <a:cs typeface="Times New Roman" pitchFamily="18" charset="0"/>
              </a:rPr>
              <a:t>maintained specifically</a:t>
            </a:r>
            <a:r>
              <a:rPr lang="en-GB" sz="2800" b="1" dirty="0">
                <a:latin typeface="Bookman Old Style" pitchFamily="18" charset="0"/>
                <a:cs typeface="Times New Roman" pitchFamily="18" charset="0"/>
              </a:rPr>
              <a:t> for such corpus.  Upto what time ? Within 5 years to..</a:t>
            </a:r>
          </a:p>
          <a:p>
            <a:pPr lvl="0"/>
            <a:endParaRPr lang="en-US" sz="2400" dirty="0">
              <a:latin typeface="Times New Roman" pitchFamily="18" charset="0"/>
              <a:cs typeface="Times New Roman" pitchFamily="18" charset="0"/>
            </a:endParaRPr>
          </a:p>
          <a:p>
            <a:endParaRPr lang="en-IN" sz="2400" dirty="0">
              <a:latin typeface="Times New Roman" pitchFamily="18" charset="0"/>
              <a:cs typeface="Times New Roman" pitchFamily="18" charset="0"/>
            </a:endParaRPr>
          </a:p>
          <a:p>
            <a:endParaRPr lang="x-none" dirty="0"/>
          </a:p>
        </p:txBody>
      </p:sp>
      <p:sp>
        <p:nvSpPr>
          <p:cNvPr id="3" name="Title 2">
            <a:extLst>
              <a:ext uri="{FF2B5EF4-FFF2-40B4-BE49-F238E27FC236}">
                <a16:creationId xmlns:a16="http://schemas.microsoft.com/office/drawing/2014/main" id="{10B0D2ED-2DAD-B4F9-6912-F389666FB039}"/>
              </a:ext>
            </a:extLst>
          </p:cNvPr>
          <p:cNvSpPr>
            <a:spLocks noGrp="1"/>
          </p:cNvSpPr>
          <p:nvPr>
            <p:ph type="title"/>
          </p:nvPr>
        </p:nvSpPr>
        <p:spPr>
          <a:xfrm>
            <a:off x="428596" y="142858"/>
            <a:ext cx="8229600" cy="571486"/>
          </a:xfrm>
          <a:effectLst>
            <a:glow rad="63500">
              <a:schemeClr val="accent2">
                <a:satMod val="175000"/>
                <a:alpha val="40000"/>
              </a:schemeClr>
            </a:glow>
          </a:effectLst>
        </p:spPr>
        <p:txBody>
          <a:bodyPr>
            <a:noAutofit/>
          </a:bodyPr>
          <a:lstStyle/>
          <a:p>
            <a:pPr algn="ctr"/>
            <a:r>
              <a:rPr lang="en-IN" sz="2800" dirty="0">
                <a:solidFill>
                  <a:schemeClr val="tx1"/>
                </a:solidFill>
                <a:effectLst>
                  <a:outerShdw blurRad="38100" dist="38100" dir="2700000" algn="tl">
                    <a:srgbClr val="000000">
                      <a:alpha val="43137"/>
                    </a:srgbClr>
                  </a:outerShdw>
                </a:effectLst>
                <a:latin typeface="Arial Black" panose="020B0A04020102020204" pitchFamily="34" charset="0"/>
              </a:rPr>
              <a:t>Corpus Fund Donations-</a:t>
            </a:r>
            <a:r>
              <a:rPr lang="en-US" sz="2800" dirty="0" err="1">
                <a:solidFill>
                  <a:schemeClr val="tx1"/>
                </a:solidFill>
                <a:effectLst>
                  <a:outerShdw blurRad="38100" dist="38100" dir="2700000" algn="tl">
                    <a:srgbClr val="000000">
                      <a:alpha val="43137"/>
                    </a:srgbClr>
                  </a:outerShdw>
                </a:effectLst>
                <a:latin typeface="Arial Black" panose="020B0A04020102020204" pitchFamily="34" charset="0"/>
                <a:cs typeface="Times New Roman" pitchFamily="18" charset="0"/>
              </a:rPr>
              <a:t>wef</a:t>
            </a:r>
            <a:r>
              <a:rPr lang="en-US" sz="2800" dirty="0">
                <a:solidFill>
                  <a:schemeClr val="tx1"/>
                </a:solidFill>
                <a:effectLst>
                  <a:outerShdw blurRad="38100" dist="38100" dir="2700000" algn="tl">
                    <a:srgbClr val="000000">
                      <a:alpha val="43137"/>
                    </a:srgbClr>
                  </a:outerShdw>
                </a:effectLst>
                <a:latin typeface="Arial Black" panose="020B0A04020102020204" pitchFamily="34" charset="0"/>
                <a:cs typeface="Times New Roman" pitchFamily="18" charset="0"/>
              </a:rPr>
              <a:t>  AY. 2022-23</a:t>
            </a:r>
            <a:endParaRPr lang="x-none" sz="2800" dirty="0">
              <a:solidFill>
                <a:schemeClr val="tx1"/>
              </a:solidFill>
              <a:effectLst>
                <a:outerShdw blurRad="38100" dist="38100" dir="2700000" algn="tl">
                  <a:srgbClr val="000000">
                    <a:alpha val="43137"/>
                  </a:srgbClr>
                </a:outerShdw>
              </a:effectLst>
              <a:latin typeface="Arial Black" panose="020B0A04020102020204"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
        <p:nvSpPr>
          <p:cNvPr id="7" name="Footer Placeholder 6"/>
          <p:cNvSpPr>
            <a:spLocks noGrp="1"/>
          </p:cNvSpPr>
          <p:nvPr>
            <p:ph type="ftr" sz="quarter" idx="11"/>
          </p:nvPr>
        </p:nvSpPr>
        <p:spPr/>
        <p:txBody>
          <a:bodyPr/>
          <a:lstStyle/>
          <a:p>
            <a:r>
              <a:rPr lang="en-US"/>
              <a:t>Dr.CA.Phalguna Kumar.E</a:t>
            </a:r>
          </a:p>
        </p:txBody>
      </p:sp>
    </p:spTree>
    <p:extLst>
      <p:ext uri="{BB962C8B-B14F-4D97-AF65-F5344CB8AC3E}">
        <p14:creationId xmlns:p14="http://schemas.microsoft.com/office/powerpoint/2010/main" val="3758893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5BF6B79-5884-6835-5DC7-61F07A09CCC9}"/>
              </a:ext>
            </a:extLst>
          </p:cNvPr>
          <p:cNvSpPr>
            <a:spLocks noGrp="1"/>
          </p:cNvSpPr>
          <p:nvPr>
            <p:ph idx="1"/>
          </p:nvPr>
        </p:nvSpPr>
        <p:spPr>
          <a:xfrm>
            <a:off x="0" y="714362"/>
            <a:ext cx="9144000" cy="3981033"/>
          </a:xfrm>
        </p:spPr>
        <p:txBody>
          <a:bodyPr>
            <a:normAutofit lnSpcReduction="10000"/>
          </a:bodyPr>
          <a:lstStyle/>
          <a:p>
            <a:pPr algn="just">
              <a:buNone/>
            </a:pPr>
            <a:r>
              <a:rPr lang="en-GB" dirty="0">
                <a:latin typeface="Bookman Old Style" pitchFamily="18" charset="0"/>
              </a:rPr>
              <a:t>4).	(</a:t>
            </a:r>
            <a:r>
              <a:rPr lang="en-GB" dirty="0" err="1">
                <a:latin typeface="Bookman Old Style" pitchFamily="18" charset="0"/>
              </a:rPr>
              <a:t>i</a:t>
            </a:r>
            <a:r>
              <a:rPr lang="en-GB" dirty="0">
                <a:latin typeface="Bookman Old Style" pitchFamily="18" charset="0"/>
              </a:rPr>
              <a:t>) If 11(1)(d) denied amount is invested or 	</a:t>
            </a:r>
            <a:r>
              <a:rPr lang="en-GB" dirty="0">
                <a:solidFill>
                  <a:srgbClr val="00B050"/>
                </a:solidFill>
                <a:latin typeface="Bookman Old Style" pitchFamily="18" charset="0"/>
              </a:rPr>
              <a:t>deposited back, as per 11(5)</a:t>
            </a:r>
            <a:r>
              <a:rPr lang="en-GB" dirty="0">
                <a:latin typeface="Bookman Old Style" pitchFamily="18" charset="0"/>
              </a:rPr>
              <a:t>, then it shall be 	treated as  Application as per 11(1)(a). 5years</a:t>
            </a:r>
          </a:p>
          <a:p>
            <a:pPr marL="109728" indent="0" algn="just">
              <a:buNone/>
            </a:pPr>
            <a:r>
              <a:rPr lang="en-GB" dirty="0">
                <a:latin typeface="Bookman Old Style" pitchFamily="18" charset="0"/>
              </a:rPr>
              <a:t>       (ii) Application from </a:t>
            </a:r>
            <a:r>
              <a:rPr lang="en-GB" dirty="0">
                <a:solidFill>
                  <a:srgbClr val="00B050"/>
                </a:solidFill>
                <a:latin typeface="Bookman Old Style" pitchFamily="18" charset="0"/>
              </a:rPr>
              <a:t>Loan or </a:t>
            </a:r>
            <a:r>
              <a:rPr lang="en-GB" dirty="0" err="1">
                <a:solidFill>
                  <a:srgbClr val="00B050"/>
                </a:solidFill>
                <a:latin typeface="Bookman Old Style" pitchFamily="18" charset="0"/>
              </a:rPr>
              <a:t>borrowal</a:t>
            </a:r>
            <a:r>
              <a:rPr lang="en-GB" dirty="0">
                <a:latin typeface="Bookman Old Style" pitchFamily="18" charset="0"/>
              </a:rPr>
              <a:t> shall      </a:t>
            </a:r>
          </a:p>
          <a:p>
            <a:pPr marL="109728" indent="0" algn="just">
              <a:buNone/>
            </a:pPr>
            <a:r>
              <a:rPr lang="en-GB" dirty="0">
                <a:latin typeface="Bookman Old Style" pitchFamily="18" charset="0"/>
              </a:rPr>
              <a:t>         	not be considered. But in the year of    </a:t>
            </a:r>
          </a:p>
          <a:p>
            <a:pPr marL="109728" indent="0" algn="just">
              <a:buNone/>
            </a:pPr>
            <a:r>
              <a:rPr lang="en-GB" dirty="0">
                <a:latin typeface="Bookman Old Style" pitchFamily="18" charset="0"/>
              </a:rPr>
              <a:t>      	</a:t>
            </a:r>
            <a:r>
              <a:rPr lang="en-GB" dirty="0">
                <a:solidFill>
                  <a:srgbClr val="00B050"/>
                </a:solidFill>
                <a:latin typeface="Bookman Old Style" pitchFamily="18" charset="0"/>
              </a:rPr>
              <a:t>repayment,</a:t>
            </a:r>
            <a:r>
              <a:rPr lang="en-GB" dirty="0">
                <a:latin typeface="Bookman Old Style" pitchFamily="18" charset="0"/>
              </a:rPr>
              <a:t> within 5 years ,it shall be treated as </a:t>
            </a:r>
          </a:p>
          <a:p>
            <a:pPr marL="109728" indent="0" algn="just">
              <a:buNone/>
            </a:pPr>
            <a:r>
              <a:rPr lang="en-GB" dirty="0">
                <a:latin typeface="Bookman Old Style" pitchFamily="18" charset="0"/>
              </a:rPr>
              <a:t>                                                         Application </a:t>
            </a:r>
          </a:p>
          <a:p>
            <a:pPr>
              <a:buNone/>
            </a:pPr>
            <a:r>
              <a:rPr lang="en-GB" dirty="0">
                <a:latin typeface="Bookman Old Style" pitchFamily="18" charset="0"/>
              </a:rPr>
              <a:t>5). No setoff or deduction or Allowance of any 	</a:t>
            </a:r>
            <a:r>
              <a:rPr lang="en-GB" dirty="0">
                <a:solidFill>
                  <a:srgbClr val="00B050"/>
                </a:solidFill>
                <a:latin typeface="Bookman Old Style" pitchFamily="18" charset="0"/>
              </a:rPr>
              <a:t>excess  Application </a:t>
            </a:r>
            <a:r>
              <a:rPr lang="en-GB" dirty="0">
                <a:latin typeface="Bookman Old Style" pitchFamily="18" charset="0"/>
              </a:rPr>
              <a:t>of earlier years is allowed</a:t>
            </a:r>
            <a:endParaRPr lang="x-none" dirty="0">
              <a:latin typeface="Bookman Old Style" pitchFamily="18" charset="0"/>
            </a:endParaRPr>
          </a:p>
        </p:txBody>
      </p:sp>
      <p:sp>
        <p:nvSpPr>
          <p:cNvPr id="3" name="Title 2">
            <a:extLst>
              <a:ext uri="{FF2B5EF4-FFF2-40B4-BE49-F238E27FC236}">
                <a16:creationId xmlns:a16="http://schemas.microsoft.com/office/drawing/2014/main" id="{5DCEEEB5-222A-5563-81A1-1593DDB7CFE8}"/>
              </a:ext>
            </a:extLst>
          </p:cNvPr>
          <p:cNvSpPr>
            <a:spLocks noGrp="1"/>
          </p:cNvSpPr>
          <p:nvPr>
            <p:ph type="title"/>
          </p:nvPr>
        </p:nvSpPr>
        <p:spPr>
          <a:xfrm>
            <a:off x="285720" y="0"/>
            <a:ext cx="8686800" cy="857250"/>
          </a:xfrm>
        </p:spPr>
        <p:txBody>
          <a:bodyPr>
            <a:noAutofit/>
          </a:bodyPr>
          <a:lstStyle/>
          <a:p>
            <a:pPr algn="ctr"/>
            <a:r>
              <a:rPr lang="en-GB" sz="2800" dirty="0">
                <a:solidFill>
                  <a:schemeClr val="tx1"/>
                </a:solidFill>
                <a:latin typeface="Arial Black" panose="020B0A04020102020204" pitchFamily="34" charset="0"/>
              </a:rPr>
              <a:t>Sec.11(1) </a:t>
            </a:r>
            <a:r>
              <a:rPr lang="en-GB" sz="2800" dirty="0" err="1">
                <a:solidFill>
                  <a:schemeClr val="tx1"/>
                </a:solidFill>
                <a:latin typeface="Arial Black" panose="020B0A04020102020204" pitchFamily="34" charset="0"/>
              </a:rPr>
              <a:t>Expln</a:t>
            </a:r>
            <a:r>
              <a:rPr lang="en-GB" sz="2800" dirty="0">
                <a:solidFill>
                  <a:schemeClr val="tx1"/>
                </a:solidFill>
                <a:latin typeface="Arial Black" panose="020B0A04020102020204" pitchFamily="34" charset="0"/>
              </a:rPr>
              <a:t> 4 &amp; 5 </a:t>
            </a:r>
            <a:r>
              <a:rPr lang="en-GB" sz="2800" dirty="0" err="1">
                <a:solidFill>
                  <a:schemeClr val="tx1"/>
                </a:solidFill>
                <a:latin typeface="Arial Black" panose="020B0A04020102020204" pitchFamily="34" charset="0"/>
              </a:rPr>
              <a:t>wef</a:t>
            </a:r>
            <a:r>
              <a:rPr lang="en-GB" sz="2800" dirty="0">
                <a:solidFill>
                  <a:schemeClr val="tx1"/>
                </a:solidFill>
                <a:latin typeface="Arial Black" panose="020B0A04020102020204" pitchFamily="34" charset="0"/>
              </a:rPr>
              <a:t> 22-23 </a:t>
            </a:r>
            <a:r>
              <a:rPr lang="en-GB" sz="2800" dirty="0" err="1">
                <a:solidFill>
                  <a:schemeClr val="tx1"/>
                </a:solidFill>
                <a:latin typeface="Arial Black" panose="020B0A04020102020204" pitchFamily="34" charset="0"/>
              </a:rPr>
              <a:t>Asst.Year</a:t>
            </a:r>
            <a:r>
              <a:rPr lang="en-GB" sz="2800" dirty="0">
                <a:solidFill>
                  <a:schemeClr val="tx1"/>
                </a:solidFill>
                <a:latin typeface="Arial Black" panose="020B0A04020102020204" pitchFamily="34" charset="0"/>
              </a:rPr>
              <a:t> </a:t>
            </a:r>
            <a:endParaRPr lang="x-none" sz="2800" dirty="0">
              <a:solidFill>
                <a:schemeClr val="tx1"/>
              </a:solidFill>
              <a:latin typeface="Arial Black" panose="020B0A04020102020204"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
        <p:nvSpPr>
          <p:cNvPr id="7" name="Footer Placeholder 6"/>
          <p:cNvSpPr>
            <a:spLocks noGrp="1"/>
          </p:cNvSpPr>
          <p:nvPr>
            <p:ph type="ftr" sz="quarter" idx="11"/>
          </p:nvPr>
        </p:nvSpPr>
        <p:spPr/>
        <p:txBody>
          <a:bodyPr/>
          <a:lstStyle/>
          <a:p>
            <a:r>
              <a:rPr lang="en-US"/>
              <a:t>Dr.CA.Phalguna Kumar.E</a:t>
            </a:r>
          </a:p>
        </p:txBody>
      </p:sp>
    </p:spTree>
    <p:extLst>
      <p:ext uri="{BB962C8B-B14F-4D97-AF65-F5344CB8AC3E}">
        <p14:creationId xmlns:p14="http://schemas.microsoft.com/office/powerpoint/2010/main" val="1070553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FFF739-84C0-8781-8E5E-36E97E7805DE}"/>
              </a:ext>
            </a:extLst>
          </p:cNvPr>
          <p:cNvSpPr>
            <a:spLocks noGrp="1"/>
          </p:cNvSpPr>
          <p:nvPr>
            <p:ph idx="1"/>
          </p:nvPr>
        </p:nvSpPr>
        <p:spPr>
          <a:xfrm>
            <a:off x="142844" y="785801"/>
            <a:ext cx="9001156" cy="3714776"/>
          </a:xfrm>
        </p:spPr>
        <p:txBody>
          <a:bodyPr>
            <a:normAutofit lnSpcReduction="10000"/>
          </a:bodyPr>
          <a:lstStyle/>
          <a:p>
            <a:r>
              <a:rPr lang="en-GB" dirty="0">
                <a:latin typeface="Bookman Old Style" pitchFamily="18" charset="0"/>
              </a:rPr>
              <a:t>11(2) Accumulated amount shall be </a:t>
            </a:r>
          </a:p>
          <a:p>
            <a:r>
              <a:rPr lang="en-GB" dirty="0">
                <a:latin typeface="Bookman Old Style" pitchFamily="18" charset="0"/>
              </a:rPr>
              <a:t>     applied within 5 years only. Not 6</a:t>
            </a:r>
            <a:r>
              <a:rPr lang="en-GB" baseline="30000" dirty="0">
                <a:latin typeface="Bookman Old Style" pitchFamily="18" charset="0"/>
              </a:rPr>
              <a:t>th</a:t>
            </a:r>
            <a:r>
              <a:rPr lang="en-GB" dirty="0">
                <a:latin typeface="Bookman Old Style" pitchFamily="18" charset="0"/>
              </a:rPr>
              <a:t> year.</a:t>
            </a:r>
          </a:p>
          <a:p>
            <a:pPr marL="109728" indent="0">
              <a:buNone/>
            </a:pPr>
            <a:r>
              <a:rPr lang="en-GB" dirty="0">
                <a:latin typeface="Bookman Old Style" pitchFamily="18" charset="0"/>
              </a:rPr>
              <a:t>        -Shall not be used for any other </a:t>
            </a:r>
            <a:r>
              <a:rPr lang="en-GB" dirty="0">
                <a:solidFill>
                  <a:srgbClr val="FF0000"/>
                </a:solidFill>
                <a:latin typeface="Bookman Old Style" pitchFamily="18" charset="0"/>
              </a:rPr>
              <a:t>purpose</a:t>
            </a:r>
          </a:p>
          <a:p>
            <a:pPr marL="109728" indent="0">
              <a:buNone/>
            </a:pPr>
            <a:r>
              <a:rPr lang="en-GB" dirty="0">
                <a:latin typeface="Bookman Old Style" pitchFamily="18" charset="0"/>
              </a:rPr>
              <a:t>        -Shall not be paid or credited to another    </a:t>
            </a:r>
          </a:p>
          <a:p>
            <a:pPr marL="109728" indent="0">
              <a:buNone/>
            </a:pPr>
            <a:r>
              <a:rPr lang="en-GB" dirty="0">
                <a:latin typeface="Bookman Old Style" pitchFamily="18" charset="0"/>
              </a:rPr>
              <a:t>             trust having sec.12AB or 10(23)(C) .</a:t>
            </a:r>
          </a:p>
          <a:p>
            <a:pPr marL="109728" indent="0">
              <a:buNone/>
            </a:pPr>
            <a:r>
              <a:rPr lang="en-GB" dirty="0">
                <a:latin typeface="Bookman Old Style" pitchFamily="18" charset="0"/>
              </a:rPr>
              <a:t>  CIT Vs. Hotel &amp; Restaurant Assn 261 ITR 190(Del)</a:t>
            </a:r>
          </a:p>
          <a:p>
            <a:pPr marL="109728" indent="0">
              <a:buNone/>
            </a:pPr>
            <a:r>
              <a:rPr lang="en-GB" dirty="0">
                <a:latin typeface="Bookman Old Style" pitchFamily="18" charset="0"/>
              </a:rPr>
              <a:t>  DIT (E) Vs. </a:t>
            </a:r>
            <a:r>
              <a:rPr lang="en-GB" dirty="0" err="1">
                <a:latin typeface="Bookman Old Style" pitchFamily="18" charset="0"/>
              </a:rPr>
              <a:t>Gokula</a:t>
            </a:r>
            <a:r>
              <a:rPr lang="en-GB" dirty="0">
                <a:latin typeface="Bookman Old Style" pitchFamily="18" charset="0"/>
              </a:rPr>
              <a:t> Education Foundation</a:t>
            </a:r>
          </a:p>
          <a:p>
            <a:pPr marL="109728" indent="0">
              <a:buNone/>
            </a:pPr>
            <a:r>
              <a:rPr lang="en-GB" dirty="0">
                <a:latin typeface="Bookman Old Style" pitchFamily="18" charset="0"/>
              </a:rPr>
              <a:t>            394 ITR 236 (Karnataka HC)- </a:t>
            </a:r>
            <a:r>
              <a:rPr lang="en-GB" dirty="0">
                <a:solidFill>
                  <a:srgbClr val="FF0000"/>
                </a:solidFill>
                <a:latin typeface="Bookman Old Style" pitchFamily="18" charset="0"/>
              </a:rPr>
              <a:t>Broad objects </a:t>
            </a:r>
            <a:endParaRPr lang="x-none" dirty="0">
              <a:solidFill>
                <a:srgbClr val="FF0000"/>
              </a:solidFill>
              <a:latin typeface="Bookman Old Style" pitchFamily="18" charset="0"/>
            </a:endParaRPr>
          </a:p>
        </p:txBody>
      </p:sp>
      <p:sp>
        <p:nvSpPr>
          <p:cNvPr id="3" name="Title 2">
            <a:extLst>
              <a:ext uri="{FF2B5EF4-FFF2-40B4-BE49-F238E27FC236}">
                <a16:creationId xmlns:a16="http://schemas.microsoft.com/office/drawing/2014/main" id="{9EF3B161-C501-1621-40BC-5A0268960A0D}"/>
              </a:ext>
            </a:extLst>
          </p:cNvPr>
          <p:cNvSpPr>
            <a:spLocks noGrp="1"/>
          </p:cNvSpPr>
          <p:nvPr>
            <p:ph type="title"/>
          </p:nvPr>
        </p:nvSpPr>
        <p:spPr>
          <a:xfrm>
            <a:off x="214282" y="0"/>
            <a:ext cx="8543956" cy="857250"/>
          </a:xfrm>
        </p:spPr>
        <p:txBody>
          <a:bodyPr>
            <a:normAutofit fontScale="90000"/>
          </a:bodyPr>
          <a:lstStyle/>
          <a:p>
            <a:pPr algn="ctr"/>
            <a:br>
              <a:rPr lang="en-GB" dirty="0">
                <a:solidFill>
                  <a:schemeClr val="tx1"/>
                </a:solidFill>
                <a:latin typeface="Arial Black" panose="020B0A04020102020204" pitchFamily="34" charset="0"/>
              </a:rPr>
            </a:br>
            <a:r>
              <a:rPr lang="en-GB" dirty="0">
                <a:solidFill>
                  <a:schemeClr val="tx1"/>
                </a:solidFill>
                <a:latin typeface="Arial Black" panose="020B0A04020102020204" pitchFamily="34" charset="0"/>
              </a:rPr>
              <a:t>Sec. 11(3)  Restrictions</a:t>
            </a:r>
            <a:br>
              <a:rPr lang="en-GB" dirty="0">
                <a:solidFill>
                  <a:schemeClr val="tx1"/>
                </a:solidFill>
                <a:latin typeface="Arial Black" panose="020B0A04020102020204" pitchFamily="34" charset="0"/>
              </a:rPr>
            </a:br>
            <a:endParaRPr lang="x-none" dirty="0">
              <a:solidFill>
                <a:schemeClr val="tx1"/>
              </a:solidFill>
              <a:latin typeface="Arial Black" panose="020B0A04020102020204"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a:p>
        </p:txBody>
      </p:sp>
      <p:sp>
        <p:nvSpPr>
          <p:cNvPr id="7" name="Footer Placeholder 6"/>
          <p:cNvSpPr>
            <a:spLocks noGrp="1"/>
          </p:cNvSpPr>
          <p:nvPr>
            <p:ph type="ftr" sz="quarter" idx="11"/>
          </p:nvPr>
        </p:nvSpPr>
        <p:spPr/>
        <p:txBody>
          <a:bodyPr/>
          <a:lstStyle/>
          <a:p>
            <a:r>
              <a:rPr lang="en-US"/>
              <a:t>Dr.CA.Phalguna Kumar.E</a:t>
            </a:r>
          </a:p>
        </p:txBody>
      </p:sp>
    </p:spTree>
    <p:extLst>
      <p:ext uri="{BB962C8B-B14F-4D97-AF65-F5344CB8AC3E}">
        <p14:creationId xmlns:p14="http://schemas.microsoft.com/office/powerpoint/2010/main" val="1243820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857238"/>
            <a:ext cx="8786874" cy="4222564"/>
          </a:xfrm>
        </p:spPr>
        <p:txBody>
          <a:bodyPr>
            <a:noAutofit/>
          </a:bodyPr>
          <a:lstStyle/>
          <a:p>
            <a:pPr algn="just">
              <a:buFont typeface="Arial" panose="020B0604020202020204" pitchFamily="34" charset="0"/>
              <a:buChar char="•"/>
            </a:pPr>
            <a:r>
              <a:rPr lang="en-US" sz="2000" dirty="0">
                <a:latin typeface="Bookman Old Style" pitchFamily="18" charset="0"/>
                <a:cs typeface="Times New Roman" pitchFamily="18" charset="0"/>
              </a:rPr>
              <a:t>Virtually Sec.43B applies - but all types of expenses. i.e., cash paid </a:t>
            </a:r>
          </a:p>
          <a:p>
            <a:pPr algn="just">
              <a:buFont typeface="Arial" panose="020B0604020202020204" pitchFamily="34" charset="0"/>
              <a:buChar char="•"/>
            </a:pPr>
            <a:r>
              <a:rPr lang="en-US" sz="2000" dirty="0">
                <a:latin typeface="Bookman Old Style" pitchFamily="18" charset="0"/>
                <a:cs typeface="Times New Roman" pitchFamily="18" charset="0"/>
              </a:rPr>
              <a:t>Advances for both Revenue &amp; Capital Exp shall be taken as </a:t>
            </a:r>
          </a:p>
          <a:p>
            <a:pPr marL="109728" indent="0" algn="just">
              <a:buNone/>
            </a:pPr>
            <a:r>
              <a:rPr lang="en-US" sz="2000" b="1" dirty="0">
                <a:latin typeface="Bookman Old Style" pitchFamily="18" charset="0"/>
                <a:cs typeface="Times New Roman" pitchFamily="18" charset="0"/>
              </a:rPr>
              <a:t>                                                                           APPLICATION</a:t>
            </a:r>
            <a:r>
              <a:rPr lang="en-US" sz="2000" dirty="0">
                <a:latin typeface="Bookman Old Style" pitchFamily="18" charset="0"/>
                <a:cs typeface="Times New Roman" pitchFamily="18" charset="0"/>
              </a:rPr>
              <a:t>.</a:t>
            </a:r>
          </a:p>
          <a:p>
            <a:pPr algn="just">
              <a:buFont typeface="Arial" panose="020B0604020202020204" pitchFamily="34" charset="0"/>
              <a:buChar char="•"/>
            </a:pPr>
            <a:r>
              <a:rPr lang="en-US" sz="2000" dirty="0">
                <a:latin typeface="Bookman Old Style" pitchFamily="18" charset="0"/>
                <a:cs typeface="Times New Roman" pitchFamily="18" charset="0"/>
              </a:rPr>
              <a:t>Accrual can be still be followed-- but allowable is only </a:t>
            </a:r>
            <a:r>
              <a:rPr lang="en-US" sz="2000" b="1" dirty="0">
                <a:latin typeface="Bookman Old Style" pitchFamily="18" charset="0"/>
                <a:cs typeface="Times New Roman" pitchFamily="18" charset="0"/>
              </a:rPr>
              <a:t>Cash Paid   </a:t>
            </a:r>
          </a:p>
          <a:p>
            <a:pPr marL="109728" indent="0" algn="just">
              <a:buNone/>
            </a:pPr>
            <a:r>
              <a:rPr lang="en-US" sz="2000" b="1" dirty="0">
                <a:latin typeface="Bookman Old Style" pitchFamily="18" charset="0"/>
                <a:cs typeface="Times New Roman" pitchFamily="18" charset="0"/>
              </a:rPr>
              <a:t>                                                                              Expenses</a:t>
            </a:r>
            <a:r>
              <a:rPr lang="en-US" sz="2000" dirty="0">
                <a:latin typeface="Bookman Old Style" pitchFamily="18" charset="0"/>
                <a:cs typeface="Times New Roman" pitchFamily="18" charset="0"/>
              </a:rPr>
              <a:t>.</a:t>
            </a:r>
          </a:p>
          <a:p>
            <a:pPr algn="just">
              <a:buFont typeface="Arial" panose="020B0604020202020204" pitchFamily="34" charset="0"/>
              <a:buChar char="•"/>
            </a:pPr>
            <a:r>
              <a:rPr lang="en-US" sz="2000" dirty="0">
                <a:latin typeface="Bookman Old Style" pitchFamily="18" charset="0"/>
                <a:cs typeface="Times New Roman" pitchFamily="18" charset="0"/>
              </a:rPr>
              <a:t>CIT vs Ganga Charity Trust Fund  - 115 CTR 325 (Guj HC) (1993)  </a:t>
            </a:r>
          </a:p>
          <a:p>
            <a:pPr marL="109728" indent="0" algn="just">
              <a:buNone/>
            </a:pPr>
            <a:r>
              <a:rPr lang="en-US" sz="2000" dirty="0">
                <a:latin typeface="Bookman Old Style" pitchFamily="18" charset="0"/>
                <a:cs typeface="Times New Roman" pitchFamily="18" charset="0"/>
              </a:rPr>
              <a:t>           Held that –a Trust can change from Mercantile to Cash basis </a:t>
            </a:r>
          </a:p>
          <a:p>
            <a:pPr algn="just">
              <a:buFont typeface="Arial" panose="020B0604020202020204" pitchFamily="34" charset="0"/>
              <a:buChar char="•"/>
            </a:pPr>
            <a:r>
              <a:rPr lang="en-US" sz="2000" dirty="0">
                <a:latin typeface="Bookman Old Style" pitchFamily="18" charset="0"/>
                <a:cs typeface="Times New Roman" pitchFamily="18" charset="0"/>
              </a:rPr>
              <a:t>Cheque dealing in----- date of payment is treated as </a:t>
            </a:r>
            <a:r>
              <a:rPr lang="en-US" sz="2000" b="1" dirty="0">
                <a:latin typeface="Bookman Old Style" pitchFamily="18" charset="0"/>
                <a:cs typeface="Times New Roman" pitchFamily="18" charset="0"/>
              </a:rPr>
              <a:t>PAID</a:t>
            </a:r>
            <a:r>
              <a:rPr lang="en-US" sz="2000" dirty="0">
                <a:latin typeface="Bookman Old Style" pitchFamily="18" charset="0"/>
                <a:cs typeface="Times New Roman" pitchFamily="18" charset="0"/>
              </a:rPr>
              <a:t>.</a:t>
            </a:r>
          </a:p>
          <a:p>
            <a:pPr marL="109728" indent="0" algn="just">
              <a:buNone/>
            </a:pPr>
            <a:r>
              <a:rPr lang="en-US" sz="2000" dirty="0">
                <a:latin typeface="Bookman Old Style" pitchFamily="18" charset="0"/>
                <a:cs typeface="Times New Roman" pitchFamily="18" charset="0"/>
              </a:rPr>
              <a:t>             CIT  Vs  Ogale Glass Works Ltd.</a:t>
            </a:r>
            <a:r>
              <a:rPr lang="en-GB" sz="1400" b="0" i="0" dirty="0">
                <a:solidFill>
                  <a:srgbClr val="222222"/>
                </a:solidFill>
                <a:effectLst/>
                <a:latin typeface="Bookman Old Style" pitchFamily="18" charset="0"/>
              </a:rPr>
              <a:t> </a:t>
            </a:r>
            <a:r>
              <a:rPr lang="en-GB" sz="2000" b="0" i="0" dirty="0">
                <a:solidFill>
                  <a:srgbClr val="222222"/>
                </a:solidFill>
                <a:effectLst/>
                <a:latin typeface="Bookman Old Style" pitchFamily="18" charset="0"/>
              </a:rPr>
              <a:t>(1954) 25 ITR 529 (SC)</a:t>
            </a:r>
            <a:endParaRPr lang="en-US" sz="2000" dirty="0">
              <a:latin typeface="Bookman Old Style" pitchFamily="18" charset="0"/>
              <a:cs typeface="Times New Roman" pitchFamily="18" charset="0"/>
            </a:endParaRPr>
          </a:p>
          <a:p>
            <a:pPr algn="just">
              <a:buFont typeface="Arial" panose="020B0604020202020204" pitchFamily="34" charset="0"/>
              <a:buChar char="•"/>
            </a:pPr>
            <a:r>
              <a:rPr lang="en-US" sz="2000" dirty="0">
                <a:latin typeface="Bookman Old Style" pitchFamily="18" charset="0"/>
                <a:cs typeface="Times New Roman" pitchFamily="18" charset="0"/>
              </a:rPr>
              <a:t>For shortage ---Form 9A can solve the difficulty for </a:t>
            </a:r>
            <a:r>
              <a:rPr lang="en-US" sz="2000" b="1" dirty="0">
                <a:latin typeface="Bookman Old Style" pitchFamily="18" charset="0"/>
                <a:cs typeface="Times New Roman" pitchFamily="18" charset="0"/>
              </a:rPr>
              <a:t>Accrued Expenses</a:t>
            </a:r>
            <a:r>
              <a:rPr lang="en-US" sz="2000" dirty="0">
                <a:latin typeface="Bookman Old Style" pitchFamily="18" charset="0"/>
                <a:cs typeface="Times New Roman" pitchFamily="18" charset="0"/>
              </a:rPr>
              <a:t>.</a:t>
            </a:r>
          </a:p>
        </p:txBody>
      </p:sp>
      <p:sp>
        <p:nvSpPr>
          <p:cNvPr id="3" name="Title 2"/>
          <p:cNvSpPr>
            <a:spLocks noGrp="1"/>
          </p:cNvSpPr>
          <p:nvPr>
            <p:ph type="title"/>
          </p:nvPr>
        </p:nvSpPr>
        <p:spPr>
          <a:xfrm>
            <a:off x="0" y="214296"/>
            <a:ext cx="8929718" cy="613171"/>
          </a:xfrm>
        </p:spPr>
        <p:txBody>
          <a:bodyPr>
            <a:noAutofit/>
          </a:bodyPr>
          <a:lstStyle/>
          <a:p>
            <a:pPr algn="ctr"/>
            <a:r>
              <a:rPr lang="en-US" sz="2000" dirty="0">
                <a:solidFill>
                  <a:schemeClr val="tx1"/>
                </a:solidFill>
                <a:latin typeface="Algerian" pitchFamily="82" charset="0"/>
                <a:cs typeface="Times New Roman" pitchFamily="18" charset="0"/>
              </a:rPr>
              <a:t>   “</a:t>
            </a:r>
            <a:r>
              <a:rPr lang="en-US" sz="2000" dirty="0" err="1">
                <a:solidFill>
                  <a:schemeClr val="tx1"/>
                </a:solidFill>
                <a:latin typeface="Arial Black" panose="020B0A04020102020204" pitchFamily="34" charset="0"/>
                <a:cs typeface="Times New Roman" pitchFamily="18" charset="0"/>
              </a:rPr>
              <a:t>Applictn</a:t>
            </a:r>
            <a:r>
              <a:rPr lang="en-US" sz="2000" dirty="0">
                <a:solidFill>
                  <a:schemeClr val="tx1"/>
                </a:solidFill>
                <a:latin typeface="Arial Black" panose="020B0A04020102020204" pitchFamily="34" charset="0"/>
                <a:cs typeface="Times New Roman" pitchFamily="18" charset="0"/>
              </a:rPr>
              <a:t> of Income” limited to Actual Payment </a:t>
            </a:r>
            <a:r>
              <a:rPr lang="en-US" sz="2000" dirty="0" err="1">
                <a:solidFill>
                  <a:schemeClr val="tx1"/>
                </a:solidFill>
                <a:latin typeface="Arial Black" panose="020B0A04020102020204" pitchFamily="34" charset="0"/>
                <a:cs typeface="Times New Roman" pitchFamily="18" charset="0"/>
              </a:rPr>
              <a:t>Expl</a:t>
            </a:r>
            <a:r>
              <a:rPr lang="en-US" sz="2000" dirty="0">
                <a:solidFill>
                  <a:schemeClr val="tx1"/>
                </a:solidFill>
                <a:latin typeface="Arial Black" panose="020B0A04020102020204" pitchFamily="34" charset="0"/>
                <a:cs typeface="Times New Roman" pitchFamily="18" charset="0"/>
              </a:rPr>
              <a:t> to sec.11(7)    </a:t>
            </a:r>
            <a:r>
              <a:rPr lang="en-US" sz="2000" dirty="0" err="1">
                <a:solidFill>
                  <a:schemeClr val="tx1"/>
                </a:solidFill>
                <a:latin typeface="Arial Black" panose="020B0A04020102020204" pitchFamily="34" charset="0"/>
                <a:cs typeface="Times New Roman" pitchFamily="18" charset="0"/>
              </a:rPr>
              <a:t>wef</a:t>
            </a:r>
            <a:r>
              <a:rPr lang="en-US" sz="2000" dirty="0">
                <a:solidFill>
                  <a:schemeClr val="tx1"/>
                </a:solidFill>
                <a:latin typeface="Arial Black" panose="020B0A04020102020204" pitchFamily="34" charset="0"/>
                <a:cs typeface="Times New Roman" pitchFamily="18" charset="0"/>
              </a:rPr>
              <a:t>   23-24     Asst year </a:t>
            </a:r>
            <a:endParaRPr lang="en-US" sz="2000" dirty="0">
              <a:solidFill>
                <a:schemeClr val="tx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sp>
        <p:nvSpPr>
          <p:cNvPr id="7" name="Footer Placeholder 6"/>
          <p:cNvSpPr>
            <a:spLocks noGrp="1"/>
          </p:cNvSpPr>
          <p:nvPr>
            <p:ph type="ftr" sz="quarter" idx="11"/>
          </p:nvPr>
        </p:nvSpPr>
        <p:spPr/>
        <p:txBody>
          <a:bodyPr/>
          <a:lstStyle/>
          <a:p>
            <a:r>
              <a:rPr lang="en-US"/>
              <a:t>Dr.CA.Phalguna Kumar.E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2520A9B-4127-407D-4ACB-89085BD2ED00}"/>
              </a:ext>
            </a:extLst>
          </p:cNvPr>
          <p:cNvSpPr>
            <a:spLocks noGrp="1"/>
          </p:cNvSpPr>
          <p:nvPr>
            <p:ph idx="1"/>
          </p:nvPr>
        </p:nvSpPr>
        <p:spPr>
          <a:xfrm>
            <a:off x="0" y="785800"/>
            <a:ext cx="9144000" cy="4032503"/>
          </a:xfrm>
        </p:spPr>
        <p:txBody>
          <a:bodyPr>
            <a:normAutofit fontScale="92500" lnSpcReduction="20000"/>
          </a:bodyPr>
          <a:lstStyle/>
          <a:p>
            <a:r>
              <a:rPr lang="en-GB" dirty="0">
                <a:latin typeface="Bookman Old Style" pitchFamily="18" charset="0"/>
              </a:rPr>
              <a:t>Conditional Grants:-  are they income on the day of </a:t>
            </a:r>
          </a:p>
          <a:p>
            <a:pPr marL="109728" indent="0">
              <a:buNone/>
            </a:pPr>
            <a:r>
              <a:rPr lang="en-GB" dirty="0">
                <a:latin typeface="Bookman Old Style" pitchFamily="18" charset="0"/>
              </a:rPr>
              <a:t>         receipt. --- FCRA grants, CSR Funds etc.</a:t>
            </a:r>
          </a:p>
          <a:p>
            <a:r>
              <a:rPr lang="en-GB" dirty="0">
                <a:latin typeface="Bookman Old Style" pitchFamily="18" charset="0"/>
              </a:rPr>
              <a:t>CIT vs. Karnataka Urban Infra  Dev.&amp; Fin </a:t>
            </a:r>
            <a:r>
              <a:rPr lang="en-GB" dirty="0" err="1">
                <a:latin typeface="Bookman Old Style" pitchFamily="18" charset="0"/>
              </a:rPr>
              <a:t>Corpn</a:t>
            </a:r>
            <a:endParaRPr lang="en-GB" dirty="0">
              <a:latin typeface="Bookman Old Style" pitchFamily="18" charset="0"/>
            </a:endParaRPr>
          </a:p>
          <a:p>
            <a:pPr marL="109728" indent="0">
              <a:buNone/>
            </a:pPr>
            <a:r>
              <a:rPr lang="en-GB" dirty="0">
                <a:latin typeface="Bookman Old Style" pitchFamily="18" charset="0"/>
              </a:rPr>
              <a:t>                                        284 ITR 582 (Kar HC)</a:t>
            </a:r>
          </a:p>
          <a:p>
            <a:pPr marL="109728" indent="0">
              <a:buNone/>
            </a:pPr>
            <a:r>
              <a:rPr lang="en-GB" dirty="0">
                <a:latin typeface="Bookman Old Style" pitchFamily="18" charset="0"/>
              </a:rPr>
              <a:t>   Karnataka Municipal Data Society Vs. ITO </a:t>
            </a:r>
          </a:p>
          <a:p>
            <a:pPr marL="109728" indent="0">
              <a:buNone/>
            </a:pPr>
            <a:r>
              <a:rPr lang="en-GB" dirty="0">
                <a:latin typeface="Bookman Old Style" pitchFamily="18" charset="0"/>
              </a:rPr>
              <a:t>                               76 taxmann.com 167(Kar HC)</a:t>
            </a:r>
          </a:p>
          <a:p>
            <a:pPr marL="109728" indent="0">
              <a:buNone/>
            </a:pPr>
            <a:r>
              <a:rPr lang="en-GB" dirty="0">
                <a:latin typeface="Bookman Old Style" pitchFamily="18" charset="0"/>
              </a:rPr>
              <a:t>DIT (E ) Vs. Gujarat State Council for Blood Transfusion.        221 Taxman 126 (</a:t>
            </a:r>
            <a:r>
              <a:rPr lang="en-GB" dirty="0" err="1">
                <a:latin typeface="Bookman Old Style" pitchFamily="18" charset="0"/>
              </a:rPr>
              <a:t>Guj</a:t>
            </a:r>
            <a:r>
              <a:rPr lang="en-GB" dirty="0">
                <a:latin typeface="Bookman Old Style" pitchFamily="18" charset="0"/>
              </a:rPr>
              <a:t> HC)</a:t>
            </a:r>
          </a:p>
          <a:p>
            <a:pPr marL="109728" indent="0">
              <a:buNone/>
            </a:pPr>
            <a:r>
              <a:rPr lang="en-GB" dirty="0">
                <a:latin typeface="Bookman Old Style" pitchFamily="18" charset="0"/>
              </a:rPr>
              <a:t>Held that the Govt grants too cannot be taken as income , merely on receipt, for the purpose of Sec.11</a:t>
            </a:r>
          </a:p>
          <a:p>
            <a:pPr marL="109728" indent="0">
              <a:buNone/>
            </a:pPr>
            <a:r>
              <a:rPr lang="en-GB" dirty="0">
                <a:latin typeface="Bookman Old Style" pitchFamily="18" charset="0"/>
              </a:rPr>
              <a:t>	ICDS  effect – Sec.2(24)(</a:t>
            </a:r>
            <a:r>
              <a:rPr lang="en-GB" dirty="0" err="1">
                <a:latin typeface="Bookman Old Style" pitchFamily="18" charset="0"/>
              </a:rPr>
              <a:t>iia</a:t>
            </a:r>
            <a:r>
              <a:rPr lang="en-GB" dirty="0">
                <a:latin typeface="Bookman Old Style" pitchFamily="18" charset="0"/>
              </a:rPr>
              <a:t>)+(xviii).</a:t>
            </a:r>
            <a:endParaRPr lang="x-none" dirty="0">
              <a:latin typeface="Bookman Old Style" pitchFamily="18" charset="0"/>
            </a:endParaRPr>
          </a:p>
        </p:txBody>
      </p:sp>
      <p:sp>
        <p:nvSpPr>
          <p:cNvPr id="3" name="Title 2">
            <a:extLst>
              <a:ext uri="{FF2B5EF4-FFF2-40B4-BE49-F238E27FC236}">
                <a16:creationId xmlns:a16="http://schemas.microsoft.com/office/drawing/2014/main" id="{A1FAE932-ADFE-324F-215F-7A1BA3601CE0}"/>
              </a:ext>
            </a:extLst>
          </p:cNvPr>
          <p:cNvSpPr>
            <a:spLocks noGrp="1"/>
          </p:cNvSpPr>
          <p:nvPr>
            <p:ph type="title"/>
          </p:nvPr>
        </p:nvSpPr>
        <p:spPr>
          <a:xfrm>
            <a:off x="428596" y="0"/>
            <a:ext cx="8229600" cy="857250"/>
          </a:xfrm>
        </p:spPr>
        <p:txBody>
          <a:bodyPr/>
          <a:lstStyle/>
          <a:p>
            <a:pPr algn="ctr"/>
            <a:r>
              <a:rPr lang="en-GB" dirty="0">
                <a:solidFill>
                  <a:schemeClr val="tx1"/>
                </a:solidFill>
                <a:latin typeface="Arial Black" panose="020B0A04020102020204" pitchFamily="34" charset="0"/>
              </a:rPr>
              <a:t>What about the income side </a:t>
            </a:r>
            <a:endParaRPr lang="x-none" dirty="0">
              <a:solidFill>
                <a:schemeClr val="tx1"/>
              </a:solidFill>
              <a:latin typeface="Arial Black" panose="020B0A04020102020204"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a:p>
        </p:txBody>
      </p:sp>
      <p:sp>
        <p:nvSpPr>
          <p:cNvPr id="7" name="Footer Placeholder 6"/>
          <p:cNvSpPr>
            <a:spLocks noGrp="1"/>
          </p:cNvSpPr>
          <p:nvPr>
            <p:ph type="ftr" sz="quarter" idx="11"/>
          </p:nvPr>
        </p:nvSpPr>
        <p:spPr/>
        <p:txBody>
          <a:bodyPr/>
          <a:lstStyle/>
          <a:p>
            <a:r>
              <a:rPr lang="en-US"/>
              <a:t>Dr.CA.Phalguna Kumar.E</a:t>
            </a:r>
          </a:p>
        </p:txBody>
      </p:sp>
    </p:spTree>
    <p:extLst>
      <p:ext uri="{BB962C8B-B14F-4D97-AF65-F5344CB8AC3E}">
        <p14:creationId xmlns:p14="http://schemas.microsoft.com/office/powerpoint/2010/main" val="1048371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6714CED2-4DE9-B3B6-2C5D-748CD198E7CC}"/>
              </a:ext>
            </a:extLst>
          </p:cNvPr>
          <p:cNvGraphicFramePr>
            <a:graphicFrameLocks noGrp="1"/>
          </p:cNvGraphicFramePr>
          <p:nvPr>
            <p:ph idx="1"/>
            <p:extLst>
              <p:ext uri="{D42A27DB-BD31-4B8C-83A1-F6EECF244321}">
                <p14:modId xmlns:p14="http://schemas.microsoft.com/office/powerpoint/2010/main" val="68473612"/>
              </p:ext>
            </p:extLst>
          </p:nvPr>
        </p:nvGraphicFramePr>
        <p:xfrm>
          <a:off x="990600" y="895350"/>
          <a:ext cx="7467600" cy="4170507"/>
        </p:xfrm>
        <a:graphic>
          <a:graphicData uri="http://schemas.openxmlformats.org/drawingml/2006/table">
            <a:tbl>
              <a:tblPr firstRow="1" firstCol="1" bandRow="1">
                <a:tableStyleId>{5C22544A-7EE6-4342-B048-85BDC9FD1C3A}</a:tableStyleId>
              </a:tblPr>
              <a:tblGrid>
                <a:gridCol w="700709">
                  <a:extLst>
                    <a:ext uri="{9D8B030D-6E8A-4147-A177-3AD203B41FA5}">
                      <a16:colId xmlns:a16="http://schemas.microsoft.com/office/drawing/2014/main" val="2350154482"/>
                    </a:ext>
                  </a:extLst>
                </a:gridCol>
                <a:gridCol w="2935356">
                  <a:extLst>
                    <a:ext uri="{9D8B030D-6E8A-4147-A177-3AD203B41FA5}">
                      <a16:colId xmlns:a16="http://schemas.microsoft.com/office/drawing/2014/main" val="3440452544"/>
                    </a:ext>
                  </a:extLst>
                </a:gridCol>
                <a:gridCol w="3831535">
                  <a:extLst>
                    <a:ext uri="{9D8B030D-6E8A-4147-A177-3AD203B41FA5}">
                      <a16:colId xmlns:a16="http://schemas.microsoft.com/office/drawing/2014/main" val="1554914364"/>
                    </a:ext>
                  </a:extLst>
                </a:gridCol>
              </a:tblGrid>
              <a:tr h="322082">
                <a:tc>
                  <a:txBody>
                    <a:bodyPr/>
                    <a:lstStyle/>
                    <a:p>
                      <a:pPr>
                        <a:lnSpc>
                          <a:spcPct val="107000"/>
                        </a:lnSpc>
                        <a:spcAft>
                          <a:spcPts val="800"/>
                        </a:spcAft>
                      </a:pPr>
                      <a:r>
                        <a:rPr lang="en-GB" sz="1000" kern="100">
                          <a:effectLst/>
                        </a:rPr>
                        <a:t>Sl. No.</a:t>
                      </a:r>
                      <a:endParaRPr lang="en-AE" sz="1000" kern="100">
                        <a:effectLst/>
                        <a:latin typeface="Calibri" panose="020F0502020204030204" pitchFamily="34" charset="0"/>
                        <a:ea typeface="Calibri" panose="020F0502020204030204" pitchFamily="34" charset="0"/>
                        <a:cs typeface="Arial" panose="020B0604020202020204" pitchFamily="34" charset="0"/>
                      </a:endParaRPr>
                    </a:p>
                  </a:txBody>
                  <a:tcPr marL="61042" marR="61042" marT="0" marB="0"/>
                </a:tc>
                <a:tc>
                  <a:txBody>
                    <a:bodyPr/>
                    <a:lstStyle/>
                    <a:p>
                      <a:pPr>
                        <a:lnSpc>
                          <a:spcPct val="107000"/>
                        </a:lnSpc>
                        <a:spcAft>
                          <a:spcPts val="800"/>
                        </a:spcAft>
                      </a:pPr>
                      <a:r>
                        <a:rPr lang="en-GB" sz="1000" kern="100">
                          <a:effectLst/>
                        </a:rPr>
                        <a:t>                     Trusts</a:t>
                      </a:r>
                      <a:endParaRPr lang="en-AE" sz="1000" kern="100">
                        <a:effectLst/>
                        <a:latin typeface="Calibri" panose="020F0502020204030204" pitchFamily="34" charset="0"/>
                        <a:ea typeface="Calibri" panose="020F0502020204030204" pitchFamily="34" charset="0"/>
                        <a:cs typeface="Arial" panose="020B0604020202020204" pitchFamily="34" charset="0"/>
                      </a:endParaRPr>
                    </a:p>
                  </a:txBody>
                  <a:tcPr marL="61042" marR="61042" marT="0" marB="0"/>
                </a:tc>
                <a:tc>
                  <a:txBody>
                    <a:bodyPr/>
                    <a:lstStyle/>
                    <a:p>
                      <a:pPr>
                        <a:lnSpc>
                          <a:spcPct val="107000"/>
                        </a:lnSpc>
                        <a:spcAft>
                          <a:spcPts val="800"/>
                        </a:spcAft>
                      </a:pPr>
                      <a:r>
                        <a:rPr lang="en-GB" sz="1000" kern="100">
                          <a:effectLst/>
                        </a:rPr>
                        <a:t>                        Other Persons</a:t>
                      </a:r>
                      <a:endParaRPr lang="en-AE" sz="1000" kern="100">
                        <a:effectLst/>
                        <a:latin typeface="Calibri" panose="020F0502020204030204" pitchFamily="34" charset="0"/>
                        <a:ea typeface="Calibri" panose="020F0502020204030204" pitchFamily="34" charset="0"/>
                        <a:cs typeface="Arial" panose="020B0604020202020204" pitchFamily="34" charset="0"/>
                      </a:endParaRPr>
                    </a:p>
                  </a:txBody>
                  <a:tcPr marL="61042" marR="61042" marT="0" marB="0"/>
                </a:tc>
                <a:extLst>
                  <a:ext uri="{0D108BD9-81ED-4DB2-BD59-A6C34878D82A}">
                    <a16:rowId xmlns:a16="http://schemas.microsoft.com/office/drawing/2014/main" val="458808625"/>
                  </a:ext>
                </a:extLst>
              </a:tr>
              <a:tr h="490638">
                <a:tc>
                  <a:txBody>
                    <a:bodyPr/>
                    <a:lstStyle/>
                    <a:p>
                      <a:pPr>
                        <a:lnSpc>
                          <a:spcPct val="107000"/>
                        </a:lnSpc>
                        <a:spcAft>
                          <a:spcPts val="800"/>
                        </a:spcAft>
                      </a:pPr>
                      <a:r>
                        <a:rPr lang="en-GB" sz="1000" kern="100">
                          <a:effectLst/>
                        </a:rPr>
                        <a:t>1</a:t>
                      </a:r>
                      <a:endParaRPr lang="en-AE" sz="1000" kern="100">
                        <a:effectLst/>
                        <a:latin typeface="Calibri" panose="020F0502020204030204" pitchFamily="34" charset="0"/>
                        <a:ea typeface="Calibri" panose="020F0502020204030204" pitchFamily="34" charset="0"/>
                        <a:cs typeface="Arial" panose="020B0604020202020204" pitchFamily="34" charset="0"/>
                      </a:endParaRPr>
                    </a:p>
                  </a:txBody>
                  <a:tcPr marL="61042" marR="61042" marT="0" marB="0"/>
                </a:tc>
                <a:tc>
                  <a:txBody>
                    <a:bodyPr/>
                    <a:lstStyle/>
                    <a:p>
                      <a:pPr>
                        <a:lnSpc>
                          <a:spcPct val="107000"/>
                        </a:lnSpc>
                        <a:spcAft>
                          <a:spcPts val="800"/>
                        </a:spcAft>
                      </a:pPr>
                      <a:r>
                        <a:rPr lang="en-GB" sz="1000" kern="100">
                          <a:effectLst/>
                        </a:rPr>
                        <a:t>Focus is on real net income earned</a:t>
                      </a:r>
                      <a:endParaRPr lang="en-AE" sz="1000" kern="100">
                        <a:effectLst/>
                        <a:latin typeface="Calibri" panose="020F0502020204030204" pitchFamily="34" charset="0"/>
                        <a:ea typeface="Calibri" panose="020F0502020204030204" pitchFamily="34" charset="0"/>
                        <a:cs typeface="Arial" panose="020B0604020202020204" pitchFamily="34" charset="0"/>
                      </a:endParaRPr>
                    </a:p>
                  </a:txBody>
                  <a:tcPr marL="61042" marR="61042" marT="0" marB="0"/>
                </a:tc>
                <a:tc>
                  <a:txBody>
                    <a:bodyPr/>
                    <a:lstStyle/>
                    <a:p>
                      <a:pPr>
                        <a:lnSpc>
                          <a:spcPct val="107000"/>
                        </a:lnSpc>
                        <a:spcAft>
                          <a:spcPts val="800"/>
                        </a:spcAft>
                      </a:pPr>
                      <a:r>
                        <a:rPr lang="en-GB" sz="1000" kern="100">
                          <a:effectLst/>
                        </a:rPr>
                        <a:t>Focus is on expenditure to be incurred . That is why a minimum of 85%  to be applied  in the same  year is prescribed.</a:t>
                      </a:r>
                      <a:endParaRPr lang="en-AE" sz="1000" kern="100">
                        <a:effectLst/>
                        <a:latin typeface="Calibri" panose="020F0502020204030204" pitchFamily="34" charset="0"/>
                        <a:ea typeface="Calibri" panose="020F0502020204030204" pitchFamily="34" charset="0"/>
                        <a:cs typeface="Arial" panose="020B0604020202020204" pitchFamily="34" charset="0"/>
                      </a:endParaRPr>
                    </a:p>
                  </a:txBody>
                  <a:tcPr marL="61042" marR="61042" marT="0" marB="0"/>
                </a:tc>
                <a:extLst>
                  <a:ext uri="{0D108BD9-81ED-4DB2-BD59-A6C34878D82A}">
                    <a16:rowId xmlns:a16="http://schemas.microsoft.com/office/drawing/2014/main" val="3379627793"/>
                  </a:ext>
                </a:extLst>
              </a:tr>
              <a:tr h="654184">
                <a:tc>
                  <a:txBody>
                    <a:bodyPr/>
                    <a:lstStyle/>
                    <a:p>
                      <a:pPr>
                        <a:lnSpc>
                          <a:spcPct val="107000"/>
                        </a:lnSpc>
                        <a:spcAft>
                          <a:spcPts val="800"/>
                        </a:spcAft>
                      </a:pPr>
                      <a:r>
                        <a:rPr lang="en-GB" sz="1000" kern="100">
                          <a:effectLst/>
                        </a:rPr>
                        <a:t>2</a:t>
                      </a:r>
                      <a:endParaRPr lang="en-AE" sz="1000" kern="100">
                        <a:effectLst/>
                        <a:latin typeface="Calibri" panose="020F0502020204030204" pitchFamily="34" charset="0"/>
                        <a:ea typeface="Calibri" panose="020F0502020204030204" pitchFamily="34" charset="0"/>
                        <a:cs typeface="Arial" panose="020B0604020202020204" pitchFamily="34" charset="0"/>
                      </a:endParaRPr>
                    </a:p>
                  </a:txBody>
                  <a:tcPr marL="61042" marR="61042" marT="0" marB="0"/>
                </a:tc>
                <a:tc>
                  <a:txBody>
                    <a:bodyPr/>
                    <a:lstStyle/>
                    <a:p>
                      <a:pPr>
                        <a:lnSpc>
                          <a:spcPct val="107000"/>
                        </a:lnSpc>
                        <a:spcAft>
                          <a:spcPts val="800"/>
                        </a:spcAft>
                      </a:pPr>
                      <a:r>
                        <a:rPr lang="en-GB" sz="1000" kern="100">
                          <a:effectLst/>
                        </a:rPr>
                        <a:t>Rev. Expenditure necessary to earn such  income is only deducted</a:t>
                      </a:r>
                      <a:endParaRPr lang="en-AE" sz="1000" kern="100">
                        <a:effectLst/>
                        <a:latin typeface="Calibri" panose="020F0502020204030204" pitchFamily="34" charset="0"/>
                        <a:ea typeface="Calibri" panose="020F0502020204030204" pitchFamily="34" charset="0"/>
                        <a:cs typeface="Arial" panose="020B0604020202020204" pitchFamily="34" charset="0"/>
                      </a:endParaRPr>
                    </a:p>
                  </a:txBody>
                  <a:tcPr marL="61042" marR="61042" marT="0" marB="0"/>
                </a:tc>
                <a:tc>
                  <a:txBody>
                    <a:bodyPr/>
                    <a:lstStyle/>
                    <a:p>
                      <a:pPr>
                        <a:lnSpc>
                          <a:spcPct val="107000"/>
                        </a:lnSpc>
                        <a:spcAft>
                          <a:spcPts val="800"/>
                        </a:spcAft>
                      </a:pPr>
                      <a:r>
                        <a:rPr lang="en-GB" sz="1000" kern="100" dirty="0">
                          <a:effectLst/>
                        </a:rPr>
                        <a:t>Both </a:t>
                      </a:r>
                      <a:r>
                        <a:rPr lang="en-GB" sz="1000" kern="100" dirty="0" err="1">
                          <a:effectLst/>
                        </a:rPr>
                        <a:t>Rev.Exp</a:t>
                      </a:r>
                      <a:r>
                        <a:rPr lang="en-GB" sz="1000" kern="100" dirty="0">
                          <a:effectLst/>
                        </a:rPr>
                        <a:t> and Capital expenditure of the same year are allowed to arrive net income taxable. Because the max benefit to go to public immediately.</a:t>
                      </a:r>
                      <a:endParaRPr lang="en-AE" sz="1000" kern="100" dirty="0">
                        <a:effectLst/>
                        <a:latin typeface="Calibri" panose="020F0502020204030204" pitchFamily="34" charset="0"/>
                        <a:ea typeface="Calibri" panose="020F0502020204030204" pitchFamily="34" charset="0"/>
                        <a:cs typeface="Arial" panose="020B0604020202020204" pitchFamily="34" charset="0"/>
                      </a:endParaRPr>
                    </a:p>
                  </a:txBody>
                  <a:tcPr marL="61042" marR="61042" marT="0" marB="0"/>
                </a:tc>
                <a:extLst>
                  <a:ext uri="{0D108BD9-81ED-4DB2-BD59-A6C34878D82A}">
                    <a16:rowId xmlns:a16="http://schemas.microsoft.com/office/drawing/2014/main" val="1061237141"/>
                  </a:ext>
                </a:extLst>
              </a:tr>
              <a:tr h="966245">
                <a:tc>
                  <a:txBody>
                    <a:bodyPr/>
                    <a:lstStyle/>
                    <a:p>
                      <a:pPr>
                        <a:lnSpc>
                          <a:spcPct val="107000"/>
                        </a:lnSpc>
                        <a:spcAft>
                          <a:spcPts val="800"/>
                        </a:spcAft>
                      </a:pPr>
                      <a:r>
                        <a:rPr lang="en-GB" sz="1000" kern="100">
                          <a:effectLst/>
                        </a:rPr>
                        <a:t>3</a:t>
                      </a:r>
                      <a:endParaRPr lang="en-AE" sz="1000" kern="100">
                        <a:effectLst/>
                        <a:latin typeface="Calibri" panose="020F0502020204030204" pitchFamily="34" charset="0"/>
                        <a:ea typeface="Calibri" panose="020F0502020204030204" pitchFamily="34" charset="0"/>
                        <a:cs typeface="Arial" panose="020B0604020202020204" pitchFamily="34" charset="0"/>
                      </a:endParaRPr>
                    </a:p>
                  </a:txBody>
                  <a:tcPr marL="61042" marR="61042" marT="0" marB="0"/>
                </a:tc>
                <a:tc>
                  <a:txBody>
                    <a:bodyPr/>
                    <a:lstStyle/>
                    <a:p>
                      <a:pPr>
                        <a:lnSpc>
                          <a:spcPct val="107000"/>
                        </a:lnSpc>
                        <a:spcAft>
                          <a:spcPts val="800"/>
                        </a:spcAft>
                      </a:pPr>
                      <a:r>
                        <a:rPr lang="en-GB" sz="1000" kern="100">
                          <a:effectLst/>
                        </a:rPr>
                        <a:t>No gross income is directly taxed</a:t>
                      </a:r>
                      <a:endParaRPr lang="en-AE" sz="1000" kern="100">
                        <a:effectLst/>
                        <a:latin typeface="Calibri" panose="020F0502020204030204" pitchFamily="34" charset="0"/>
                        <a:ea typeface="Calibri" panose="020F0502020204030204" pitchFamily="34" charset="0"/>
                        <a:cs typeface="Arial" panose="020B0604020202020204" pitchFamily="34" charset="0"/>
                      </a:endParaRPr>
                    </a:p>
                  </a:txBody>
                  <a:tcPr marL="61042" marR="61042" marT="0" marB="0"/>
                </a:tc>
                <a:tc>
                  <a:txBody>
                    <a:bodyPr/>
                    <a:lstStyle/>
                    <a:p>
                      <a:pPr>
                        <a:lnSpc>
                          <a:spcPct val="107000"/>
                        </a:lnSpc>
                        <a:spcAft>
                          <a:spcPts val="800"/>
                        </a:spcAft>
                      </a:pPr>
                      <a:r>
                        <a:rPr lang="en-GB" sz="1000" kern="100">
                          <a:effectLst/>
                        </a:rPr>
                        <a:t>Some Gross Incomes are taxed directly without allowing any exp. Eg. Anonymous Donations. Income  of Interested persons. Gross Sale of Asset value if no  new Asset is bought.115BC. 115TD, 115BBI, Sec. 11(1A)</a:t>
                      </a:r>
                      <a:endParaRPr lang="en-AE" sz="1000" kern="100">
                        <a:effectLst/>
                        <a:latin typeface="Calibri" panose="020F0502020204030204" pitchFamily="34" charset="0"/>
                        <a:ea typeface="Calibri" panose="020F0502020204030204" pitchFamily="34" charset="0"/>
                        <a:cs typeface="Arial" panose="020B0604020202020204" pitchFamily="34" charset="0"/>
                      </a:endParaRPr>
                    </a:p>
                  </a:txBody>
                  <a:tcPr marL="61042" marR="61042" marT="0" marB="0"/>
                </a:tc>
                <a:extLst>
                  <a:ext uri="{0D108BD9-81ED-4DB2-BD59-A6C34878D82A}">
                    <a16:rowId xmlns:a16="http://schemas.microsoft.com/office/drawing/2014/main" val="3335303907"/>
                  </a:ext>
                </a:extLst>
              </a:tr>
              <a:tr h="756082">
                <a:tc>
                  <a:txBody>
                    <a:bodyPr/>
                    <a:lstStyle/>
                    <a:p>
                      <a:pPr>
                        <a:lnSpc>
                          <a:spcPct val="107000"/>
                        </a:lnSpc>
                        <a:spcAft>
                          <a:spcPts val="800"/>
                        </a:spcAft>
                      </a:pPr>
                      <a:r>
                        <a:rPr lang="en-GB" sz="1000" kern="100">
                          <a:effectLst/>
                        </a:rPr>
                        <a:t>4</a:t>
                      </a:r>
                      <a:endParaRPr lang="en-AE" sz="1000" kern="100">
                        <a:effectLst/>
                        <a:latin typeface="Calibri" panose="020F0502020204030204" pitchFamily="34" charset="0"/>
                        <a:ea typeface="Calibri" panose="020F0502020204030204" pitchFamily="34" charset="0"/>
                        <a:cs typeface="Arial" panose="020B0604020202020204" pitchFamily="34" charset="0"/>
                      </a:endParaRPr>
                    </a:p>
                  </a:txBody>
                  <a:tcPr marL="61042" marR="61042" marT="0" marB="0"/>
                </a:tc>
                <a:tc>
                  <a:txBody>
                    <a:bodyPr/>
                    <a:lstStyle/>
                    <a:p>
                      <a:pPr>
                        <a:lnSpc>
                          <a:spcPct val="107000"/>
                        </a:lnSpc>
                        <a:spcAft>
                          <a:spcPts val="800"/>
                        </a:spcAft>
                      </a:pPr>
                      <a:r>
                        <a:rPr lang="en-GB" sz="1000" kern="100">
                          <a:effectLst/>
                        </a:rPr>
                        <a:t>Loss of one year can be carry forwarded for 8 years subject  to conditions</a:t>
                      </a:r>
                      <a:endParaRPr lang="en-AE" sz="1000" kern="100">
                        <a:effectLst/>
                        <a:latin typeface="Calibri" panose="020F0502020204030204" pitchFamily="34" charset="0"/>
                        <a:ea typeface="Calibri" panose="020F0502020204030204" pitchFamily="34" charset="0"/>
                        <a:cs typeface="Arial" panose="020B0604020202020204" pitchFamily="34" charset="0"/>
                      </a:endParaRPr>
                    </a:p>
                  </a:txBody>
                  <a:tcPr marL="61042" marR="61042" marT="0" marB="0"/>
                </a:tc>
                <a:tc>
                  <a:txBody>
                    <a:bodyPr/>
                    <a:lstStyle/>
                    <a:p>
                      <a:pPr>
                        <a:lnSpc>
                          <a:spcPct val="107000"/>
                        </a:lnSpc>
                        <a:spcAft>
                          <a:spcPts val="800"/>
                        </a:spcAft>
                      </a:pPr>
                      <a:r>
                        <a:rPr lang="en-GB" sz="1000" kern="100">
                          <a:effectLst/>
                        </a:rPr>
                        <a:t>No such c/f. But income of one year can be utilised in the next 5 years, subject to conditions.</a:t>
                      </a:r>
                      <a:endParaRPr lang="en-AE" sz="1000" kern="100">
                        <a:effectLst/>
                      </a:endParaRPr>
                    </a:p>
                    <a:p>
                      <a:pPr>
                        <a:lnSpc>
                          <a:spcPct val="107000"/>
                        </a:lnSpc>
                        <a:spcAft>
                          <a:spcPts val="800"/>
                        </a:spcAft>
                      </a:pPr>
                      <a:r>
                        <a:rPr lang="en-GB" sz="1000" kern="100">
                          <a:effectLst/>
                        </a:rPr>
                        <a:t>Form 9A, form 10.</a:t>
                      </a:r>
                      <a:endParaRPr lang="en-AE" sz="1000" kern="100">
                        <a:effectLst/>
                        <a:latin typeface="Calibri" panose="020F0502020204030204" pitchFamily="34" charset="0"/>
                        <a:ea typeface="Calibri" panose="020F0502020204030204" pitchFamily="34" charset="0"/>
                        <a:cs typeface="Arial" panose="020B0604020202020204" pitchFamily="34" charset="0"/>
                      </a:endParaRPr>
                    </a:p>
                  </a:txBody>
                  <a:tcPr marL="61042" marR="61042" marT="0" marB="0"/>
                </a:tc>
                <a:extLst>
                  <a:ext uri="{0D108BD9-81ED-4DB2-BD59-A6C34878D82A}">
                    <a16:rowId xmlns:a16="http://schemas.microsoft.com/office/drawing/2014/main" val="1272253304"/>
                  </a:ext>
                </a:extLst>
              </a:tr>
              <a:tr h="327092">
                <a:tc>
                  <a:txBody>
                    <a:bodyPr/>
                    <a:lstStyle/>
                    <a:p>
                      <a:pPr>
                        <a:lnSpc>
                          <a:spcPct val="107000"/>
                        </a:lnSpc>
                        <a:spcAft>
                          <a:spcPts val="800"/>
                        </a:spcAft>
                      </a:pPr>
                      <a:r>
                        <a:rPr lang="en-GB" sz="1000" kern="100">
                          <a:effectLst/>
                        </a:rPr>
                        <a:t>5</a:t>
                      </a:r>
                      <a:endParaRPr lang="en-AE" sz="1000" kern="100">
                        <a:effectLst/>
                        <a:latin typeface="Calibri" panose="020F0502020204030204" pitchFamily="34" charset="0"/>
                        <a:ea typeface="Calibri" panose="020F0502020204030204" pitchFamily="34" charset="0"/>
                        <a:cs typeface="Arial" panose="020B0604020202020204" pitchFamily="34" charset="0"/>
                      </a:endParaRPr>
                    </a:p>
                  </a:txBody>
                  <a:tcPr marL="61042" marR="61042" marT="0" marB="0"/>
                </a:tc>
                <a:tc>
                  <a:txBody>
                    <a:bodyPr/>
                    <a:lstStyle/>
                    <a:p>
                      <a:pPr>
                        <a:lnSpc>
                          <a:spcPct val="107000"/>
                        </a:lnSpc>
                        <a:spcAft>
                          <a:spcPts val="800"/>
                        </a:spcAft>
                      </a:pPr>
                      <a:r>
                        <a:rPr lang="en-GB" sz="1000" kern="100">
                          <a:effectLst/>
                        </a:rPr>
                        <a:t>Accrued expenditure is allowable, except Sec. 43B</a:t>
                      </a:r>
                      <a:endParaRPr lang="en-AE" sz="1000" kern="100">
                        <a:effectLst/>
                        <a:latin typeface="Calibri" panose="020F0502020204030204" pitchFamily="34" charset="0"/>
                        <a:ea typeface="Calibri" panose="020F0502020204030204" pitchFamily="34" charset="0"/>
                        <a:cs typeface="Arial" panose="020B0604020202020204" pitchFamily="34" charset="0"/>
                      </a:endParaRPr>
                    </a:p>
                  </a:txBody>
                  <a:tcPr marL="61042" marR="61042" marT="0" marB="0"/>
                </a:tc>
                <a:tc>
                  <a:txBody>
                    <a:bodyPr/>
                    <a:lstStyle/>
                    <a:p>
                      <a:pPr>
                        <a:lnSpc>
                          <a:spcPct val="107000"/>
                        </a:lnSpc>
                        <a:spcAft>
                          <a:spcPts val="800"/>
                        </a:spcAft>
                      </a:pPr>
                      <a:r>
                        <a:rPr lang="en-GB" sz="1000" kern="100">
                          <a:effectLst/>
                        </a:rPr>
                        <a:t>Only cash exp is allowable .</a:t>
                      </a:r>
                      <a:endParaRPr lang="en-AE" sz="1000" kern="100">
                        <a:effectLst/>
                        <a:latin typeface="Calibri" panose="020F0502020204030204" pitchFamily="34" charset="0"/>
                        <a:ea typeface="Calibri" panose="020F0502020204030204" pitchFamily="34" charset="0"/>
                        <a:cs typeface="Arial" panose="020B0604020202020204" pitchFamily="34" charset="0"/>
                      </a:endParaRPr>
                    </a:p>
                  </a:txBody>
                  <a:tcPr marL="61042" marR="61042" marT="0" marB="0"/>
                </a:tc>
                <a:extLst>
                  <a:ext uri="{0D108BD9-81ED-4DB2-BD59-A6C34878D82A}">
                    <a16:rowId xmlns:a16="http://schemas.microsoft.com/office/drawing/2014/main" val="2519237551"/>
                  </a:ext>
                </a:extLst>
              </a:tr>
              <a:tr h="654184">
                <a:tc>
                  <a:txBody>
                    <a:bodyPr/>
                    <a:lstStyle/>
                    <a:p>
                      <a:pPr>
                        <a:lnSpc>
                          <a:spcPct val="107000"/>
                        </a:lnSpc>
                        <a:spcAft>
                          <a:spcPts val="800"/>
                        </a:spcAft>
                      </a:pPr>
                      <a:r>
                        <a:rPr lang="en-GB" sz="1000" kern="100">
                          <a:effectLst/>
                        </a:rPr>
                        <a:t>6</a:t>
                      </a:r>
                      <a:endParaRPr lang="en-AE" sz="1000" kern="100">
                        <a:effectLst/>
                        <a:latin typeface="Calibri" panose="020F0502020204030204" pitchFamily="34" charset="0"/>
                        <a:ea typeface="Calibri" panose="020F0502020204030204" pitchFamily="34" charset="0"/>
                        <a:cs typeface="Arial" panose="020B0604020202020204" pitchFamily="34" charset="0"/>
                      </a:endParaRPr>
                    </a:p>
                  </a:txBody>
                  <a:tcPr marL="61042" marR="61042" marT="0" marB="0"/>
                </a:tc>
                <a:tc>
                  <a:txBody>
                    <a:bodyPr/>
                    <a:lstStyle/>
                    <a:p>
                      <a:pPr>
                        <a:lnSpc>
                          <a:spcPct val="107000"/>
                        </a:lnSpc>
                        <a:spcAft>
                          <a:spcPts val="800"/>
                        </a:spcAft>
                      </a:pPr>
                      <a:r>
                        <a:rPr lang="en-GB" sz="1000" kern="100">
                          <a:effectLst/>
                        </a:rPr>
                        <a:t>Capital Receipts are not income . Loan repayment is not exp.</a:t>
                      </a:r>
                      <a:endParaRPr lang="en-AE" sz="1000" kern="100">
                        <a:effectLst/>
                        <a:latin typeface="Calibri" panose="020F0502020204030204" pitchFamily="34" charset="0"/>
                        <a:ea typeface="Calibri" panose="020F0502020204030204" pitchFamily="34" charset="0"/>
                        <a:cs typeface="Arial" panose="020B0604020202020204" pitchFamily="34" charset="0"/>
                      </a:endParaRPr>
                    </a:p>
                  </a:txBody>
                  <a:tcPr marL="61042" marR="61042" marT="0" marB="0"/>
                </a:tc>
                <a:tc>
                  <a:txBody>
                    <a:bodyPr/>
                    <a:lstStyle/>
                    <a:p>
                      <a:pPr>
                        <a:lnSpc>
                          <a:spcPct val="107000"/>
                        </a:lnSpc>
                        <a:spcAft>
                          <a:spcPts val="800"/>
                        </a:spcAft>
                      </a:pPr>
                      <a:r>
                        <a:rPr lang="en-GB" sz="1000" kern="100" dirty="0">
                          <a:effectLst/>
                        </a:rPr>
                        <a:t>All Capital receipts  non-repayable are  treated as income. Loan repayment is taken as Application of Income, though Loan is not taken of Income.</a:t>
                      </a:r>
                      <a:endParaRPr lang="en-AE" sz="1000" kern="100" dirty="0">
                        <a:effectLst/>
                        <a:latin typeface="Calibri" panose="020F0502020204030204" pitchFamily="34" charset="0"/>
                        <a:ea typeface="Calibri" panose="020F0502020204030204" pitchFamily="34" charset="0"/>
                        <a:cs typeface="Arial" panose="020B0604020202020204" pitchFamily="34" charset="0"/>
                      </a:endParaRPr>
                    </a:p>
                  </a:txBody>
                  <a:tcPr marL="61042" marR="61042" marT="0" marB="0"/>
                </a:tc>
                <a:extLst>
                  <a:ext uri="{0D108BD9-81ED-4DB2-BD59-A6C34878D82A}">
                    <a16:rowId xmlns:a16="http://schemas.microsoft.com/office/drawing/2014/main" val="4207254751"/>
                  </a:ext>
                </a:extLst>
              </a:tr>
            </a:tbl>
          </a:graphicData>
        </a:graphic>
      </p:graphicFrame>
      <p:sp>
        <p:nvSpPr>
          <p:cNvPr id="3" name="Footer Placeholder 2">
            <a:extLst>
              <a:ext uri="{FF2B5EF4-FFF2-40B4-BE49-F238E27FC236}">
                <a16:creationId xmlns:a16="http://schemas.microsoft.com/office/drawing/2014/main" id="{429DF9AC-C49B-5E61-2C54-1ED6BE24B22F}"/>
              </a:ext>
            </a:extLst>
          </p:cNvPr>
          <p:cNvSpPr>
            <a:spLocks noGrp="1"/>
          </p:cNvSpPr>
          <p:nvPr>
            <p:ph type="ftr" sz="quarter" idx="11"/>
          </p:nvPr>
        </p:nvSpPr>
        <p:spPr/>
        <p:txBody>
          <a:bodyPr/>
          <a:lstStyle/>
          <a:p>
            <a:r>
              <a:rPr lang="en-US"/>
              <a:t>Dr.CA.Phalguna Kumar.E</a:t>
            </a:r>
          </a:p>
        </p:txBody>
      </p:sp>
      <p:sp>
        <p:nvSpPr>
          <p:cNvPr id="4" name="Slide Number Placeholder 3">
            <a:extLst>
              <a:ext uri="{FF2B5EF4-FFF2-40B4-BE49-F238E27FC236}">
                <a16:creationId xmlns:a16="http://schemas.microsoft.com/office/drawing/2014/main" id="{110332AC-1DA2-A7DE-67C1-929490CB13E3}"/>
              </a:ext>
            </a:extLst>
          </p:cNvPr>
          <p:cNvSpPr>
            <a:spLocks noGrp="1"/>
          </p:cNvSpPr>
          <p:nvPr>
            <p:ph type="sldNum" sz="quarter" idx="12"/>
          </p:nvPr>
        </p:nvSpPr>
        <p:spPr/>
        <p:txBody>
          <a:bodyPr/>
          <a:lstStyle/>
          <a:p>
            <a:fld id="{B6F15528-21DE-4FAA-801E-634DDDAF4B2B}" type="slidenum">
              <a:rPr lang="en-US" smtClean="0"/>
              <a:pPr/>
              <a:t>2</a:t>
            </a:fld>
            <a:endParaRPr lang="en-US"/>
          </a:p>
        </p:txBody>
      </p:sp>
      <p:sp>
        <p:nvSpPr>
          <p:cNvPr id="5" name="Title 4">
            <a:extLst>
              <a:ext uri="{FF2B5EF4-FFF2-40B4-BE49-F238E27FC236}">
                <a16:creationId xmlns:a16="http://schemas.microsoft.com/office/drawing/2014/main" id="{740A6302-91AE-61EF-6F90-197FD85F2EA8}"/>
              </a:ext>
            </a:extLst>
          </p:cNvPr>
          <p:cNvSpPr>
            <a:spLocks noGrp="1"/>
          </p:cNvSpPr>
          <p:nvPr>
            <p:ph type="title"/>
          </p:nvPr>
        </p:nvSpPr>
        <p:spPr/>
        <p:txBody>
          <a:bodyPr/>
          <a:lstStyle/>
          <a:p>
            <a:r>
              <a:rPr lang="en-GB" dirty="0"/>
              <a:t>Charitable Trusts Vs. Business</a:t>
            </a:r>
            <a:endParaRPr lang="en-AE" dirty="0"/>
          </a:p>
        </p:txBody>
      </p:sp>
    </p:spTree>
    <p:extLst>
      <p:ext uri="{BB962C8B-B14F-4D97-AF65-F5344CB8AC3E}">
        <p14:creationId xmlns:p14="http://schemas.microsoft.com/office/powerpoint/2010/main" val="36892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96885C2-5E9D-4D68-90A7-568660375E26}"/>
              </a:ext>
            </a:extLst>
          </p:cNvPr>
          <p:cNvSpPr>
            <a:spLocks noGrp="1"/>
          </p:cNvSpPr>
          <p:nvPr>
            <p:ph idx="1"/>
          </p:nvPr>
        </p:nvSpPr>
        <p:spPr/>
        <p:txBody>
          <a:bodyPr>
            <a:normAutofit lnSpcReduction="10000"/>
          </a:bodyPr>
          <a:lstStyle/>
          <a:p>
            <a:r>
              <a:rPr lang="en-GB" dirty="0"/>
              <a:t>New Noble Educational Society&amp; Others Vs. CCIT (2022)</a:t>
            </a:r>
            <a:r>
              <a:rPr lang="en-GB" b="0" i="0" dirty="0">
                <a:solidFill>
                  <a:srgbClr val="333333"/>
                </a:solidFill>
                <a:effectLst/>
                <a:latin typeface="Bookman Light"/>
              </a:rPr>
              <a:t>  448 ITR 594 (SC)</a:t>
            </a:r>
            <a:endParaRPr lang="en-GB" dirty="0"/>
          </a:p>
          <a:p>
            <a:r>
              <a:rPr lang="en-GB" dirty="0"/>
              <a:t>Solely for Education-Scholastic </a:t>
            </a:r>
          </a:p>
          <a:p>
            <a:r>
              <a:rPr lang="en-GB" dirty="0"/>
              <a:t>Not for the purpose of profit- markup</a:t>
            </a:r>
          </a:p>
          <a:p>
            <a:pPr marL="109728" indent="0">
              <a:buNone/>
            </a:pPr>
            <a:r>
              <a:rPr lang="en-GB" dirty="0"/>
              <a:t>     Incidental activities—income under Other </a:t>
            </a:r>
          </a:p>
          <a:p>
            <a:pPr marL="109728" indent="0">
              <a:buNone/>
            </a:pPr>
            <a:r>
              <a:rPr lang="en-GB" dirty="0"/>
              <a:t>							sources</a:t>
            </a:r>
          </a:p>
          <a:p>
            <a:r>
              <a:rPr lang="en-GB" dirty="0"/>
              <a:t>Regn should be with  State Endowments dept</a:t>
            </a:r>
          </a:p>
          <a:p>
            <a:pPr marL="109728" indent="0">
              <a:buNone/>
            </a:pPr>
            <a:r>
              <a:rPr lang="en-GB" dirty="0"/>
              <a:t>     -  in future</a:t>
            </a:r>
          </a:p>
          <a:p>
            <a:endParaRPr lang="x-none" dirty="0"/>
          </a:p>
        </p:txBody>
      </p:sp>
      <p:sp>
        <p:nvSpPr>
          <p:cNvPr id="3" name="Footer Placeholder 2">
            <a:extLst>
              <a:ext uri="{FF2B5EF4-FFF2-40B4-BE49-F238E27FC236}">
                <a16:creationId xmlns:a16="http://schemas.microsoft.com/office/drawing/2014/main" id="{E7CFAD9B-3B6D-8F60-4561-7441450A700C}"/>
              </a:ext>
            </a:extLst>
          </p:cNvPr>
          <p:cNvSpPr>
            <a:spLocks noGrp="1"/>
          </p:cNvSpPr>
          <p:nvPr>
            <p:ph type="ftr" sz="quarter" idx="11"/>
          </p:nvPr>
        </p:nvSpPr>
        <p:spPr/>
        <p:txBody>
          <a:bodyPr/>
          <a:lstStyle/>
          <a:p>
            <a:r>
              <a:rPr lang="en-US"/>
              <a:t>Dr.CA.Phalguna Kumar.E</a:t>
            </a:r>
          </a:p>
        </p:txBody>
      </p:sp>
      <p:sp>
        <p:nvSpPr>
          <p:cNvPr id="4" name="Slide Number Placeholder 3">
            <a:extLst>
              <a:ext uri="{FF2B5EF4-FFF2-40B4-BE49-F238E27FC236}">
                <a16:creationId xmlns:a16="http://schemas.microsoft.com/office/drawing/2014/main" id="{766F8B40-AE08-E892-8B54-38DE6136A9C0}"/>
              </a:ext>
            </a:extLst>
          </p:cNvPr>
          <p:cNvSpPr>
            <a:spLocks noGrp="1"/>
          </p:cNvSpPr>
          <p:nvPr>
            <p:ph type="sldNum" sz="quarter" idx="12"/>
          </p:nvPr>
        </p:nvSpPr>
        <p:spPr/>
        <p:txBody>
          <a:bodyPr/>
          <a:lstStyle/>
          <a:p>
            <a:fld id="{B6F15528-21DE-4FAA-801E-634DDDAF4B2B}" type="slidenum">
              <a:rPr lang="en-US" smtClean="0"/>
              <a:pPr/>
              <a:t>20</a:t>
            </a:fld>
            <a:endParaRPr lang="en-US"/>
          </a:p>
        </p:txBody>
      </p:sp>
      <p:sp>
        <p:nvSpPr>
          <p:cNvPr id="5" name="Title 4">
            <a:extLst>
              <a:ext uri="{FF2B5EF4-FFF2-40B4-BE49-F238E27FC236}">
                <a16:creationId xmlns:a16="http://schemas.microsoft.com/office/drawing/2014/main" id="{0867CEDB-2580-A91E-C6CE-4F9F84D16C00}"/>
              </a:ext>
            </a:extLst>
          </p:cNvPr>
          <p:cNvSpPr>
            <a:spLocks noGrp="1"/>
          </p:cNvSpPr>
          <p:nvPr>
            <p:ph type="title"/>
          </p:nvPr>
        </p:nvSpPr>
        <p:spPr>
          <a:xfrm>
            <a:off x="45720" y="244945"/>
            <a:ext cx="9052560" cy="779318"/>
          </a:xfrm>
        </p:spPr>
        <p:txBody>
          <a:bodyPr>
            <a:normAutofit fontScale="90000"/>
          </a:bodyPr>
          <a:lstStyle/>
          <a:p>
            <a:r>
              <a:rPr lang="en-GB" dirty="0"/>
              <a:t> </a:t>
            </a:r>
            <a:r>
              <a:rPr lang="en-GB" sz="4600" dirty="0">
                <a:latin typeface="Arial Black" panose="020B0A04020102020204" pitchFamily="34" charset="0"/>
              </a:rPr>
              <a:t>SC</a:t>
            </a:r>
            <a:r>
              <a:rPr lang="en-GB" dirty="0"/>
              <a:t> </a:t>
            </a:r>
            <a:r>
              <a:rPr lang="en-GB" dirty="0">
                <a:latin typeface="Arial Black" panose="020B0A04020102020204" pitchFamily="34" charset="0"/>
              </a:rPr>
              <a:t>decision</a:t>
            </a:r>
            <a:r>
              <a:rPr lang="en-GB" dirty="0"/>
              <a:t> </a:t>
            </a:r>
            <a:r>
              <a:rPr lang="en-GB" dirty="0">
                <a:latin typeface="Arial Black" panose="020B0A04020102020204" pitchFamily="34" charset="0"/>
                <a:cs typeface="Arial" panose="020B0604020202020204" pitchFamily="34" charset="0"/>
              </a:rPr>
              <a:t>in New Noble </a:t>
            </a:r>
            <a:r>
              <a:rPr lang="en-GB" dirty="0" err="1">
                <a:latin typeface="Arial Black" panose="020B0A04020102020204" pitchFamily="34" charset="0"/>
                <a:cs typeface="Arial" panose="020B0604020202020204" pitchFamily="34" charset="0"/>
              </a:rPr>
              <a:t>EdnSty</a:t>
            </a:r>
            <a:r>
              <a:rPr lang="en-GB" dirty="0"/>
              <a:t>  </a:t>
            </a:r>
            <a:endParaRPr lang="x-none" dirty="0"/>
          </a:p>
        </p:txBody>
      </p:sp>
    </p:spTree>
    <p:extLst>
      <p:ext uri="{BB962C8B-B14F-4D97-AF65-F5344CB8AC3E}">
        <p14:creationId xmlns:p14="http://schemas.microsoft.com/office/powerpoint/2010/main" val="2670557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B0FA59-1B8D-5A6E-2794-9BC51A29A924}"/>
              </a:ext>
            </a:extLst>
          </p:cNvPr>
          <p:cNvSpPr>
            <a:spLocks noGrp="1"/>
          </p:cNvSpPr>
          <p:nvPr>
            <p:ph idx="1"/>
          </p:nvPr>
        </p:nvSpPr>
        <p:spPr>
          <a:xfrm>
            <a:off x="0" y="857238"/>
            <a:ext cx="9144000" cy="4222563"/>
          </a:xfrm>
        </p:spPr>
        <p:txBody>
          <a:bodyPr>
            <a:normAutofit fontScale="62500" lnSpcReduction="20000"/>
          </a:bodyPr>
          <a:lstStyle/>
          <a:p>
            <a:r>
              <a:rPr lang="en-GB" dirty="0">
                <a:latin typeface="Bookman Old Style" pitchFamily="18" charset="0"/>
              </a:rPr>
              <a:t> A business is carried on as per sec.2(15)- Advancement of </a:t>
            </a:r>
          </a:p>
          <a:p>
            <a:pPr marL="109728" indent="0">
              <a:buNone/>
            </a:pPr>
            <a:r>
              <a:rPr lang="en-GB" dirty="0">
                <a:latin typeface="Bookman Old Style" pitchFamily="18" charset="0"/>
              </a:rPr>
              <a:t>        any other object of General Public Utility— (GPU)</a:t>
            </a:r>
          </a:p>
          <a:p>
            <a:pPr marL="109728" indent="0">
              <a:buNone/>
            </a:pPr>
            <a:r>
              <a:rPr lang="en-GB">
                <a:latin typeface="Bookman Old Style" pitchFamily="18" charset="0"/>
              </a:rPr>
              <a:t>                       Proviso (ii)-    </a:t>
            </a:r>
            <a:r>
              <a:rPr lang="en-GB" dirty="0">
                <a:latin typeface="Bookman Old Style" pitchFamily="18" charset="0"/>
              </a:rPr>
              <a:t>20% &gt;of gross receipts- </a:t>
            </a:r>
            <a:r>
              <a:rPr lang="en-GB">
                <a:latin typeface="Bookman Old Style" pitchFamily="18" charset="0"/>
              </a:rPr>
              <a:t>Not Charitable </a:t>
            </a:r>
            <a:endParaRPr lang="en-GB" dirty="0">
              <a:latin typeface="Bookman Old Style" pitchFamily="18" charset="0"/>
            </a:endParaRPr>
          </a:p>
          <a:p>
            <a:pPr marL="109728" indent="0">
              <a:buNone/>
            </a:pPr>
            <a:r>
              <a:rPr lang="en-GB" dirty="0">
                <a:latin typeface="Bookman Old Style" pitchFamily="18" charset="0"/>
              </a:rPr>
              <a:t>   CIT Vs. Ahmedabad Urban Dev. Authority 400 ITR 1</a:t>
            </a:r>
          </a:p>
          <a:p>
            <a:r>
              <a:rPr lang="en-GB" dirty="0">
                <a:latin typeface="Bookman Old Style" pitchFamily="18" charset="0"/>
              </a:rPr>
              <a:t>If Govt promoted –profit is not a concern.</a:t>
            </a:r>
          </a:p>
          <a:p>
            <a:r>
              <a:rPr lang="en-GB" dirty="0">
                <a:latin typeface="Bookman Old Style" pitchFamily="18" charset="0"/>
              </a:rPr>
              <a:t>If  others promote “Profit should not be a predominant one”. Nominal Mark-up.</a:t>
            </a:r>
          </a:p>
          <a:p>
            <a:r>
              <a:rPr lang="en-GB" dirty="0" err="1"/>
              <a:t>Eg</a:t>
            </a:r>
            <a:r>
              <a:rPr lang="en-GB" dirty="0"/>
              <a:t>:- where activities are not in nature of business .</a:t>
            </a:r>
          </a:p>
          <a:p>
            <a:r>
              <a:rPr lang="en-GB" dirty="0"/>
              <a:t> Gandhi Peace Foundation disseminating Mahatma Gandhi’s philosophy through museums and exhibitions and publishing his works, for nominal cost is not business or</a:t>
            </a:r>
          </a:p>
          <a:p>
            <a:r>
              <a:rPr lang="en-GB" dirty="0"/>
              <a:t> providing access to low-cost hostels to weaker segments of society, where the fee or charges recovered cover the costs (including administrative expenditure) plus nominal mark up; </a:t>
            </a:r>
          </a:p>
          <a:p>
            <a:r>
              <a:rPr lang="en-GB" dirty="0"/>
              <a:t> renting marriage halls for low amounts, again with a fee meant to cover costs; </a:t>
            </a:r>
          </a:p>
          <a:p>
            <a:r>
              <a:rPr lang="en-GB" dirty="0"/>
              <a:t> blood bank services, again with fee to cover costs</a:t>
            </a:r>
            <a:endParaRPr lang="en-GB" dirty="0">
              <a:latin typeface="Bookman Old Style" pitchFamily="18" charset="0"/>
            </a:endParaRPr>
          </a:p>
          <a:p>
            <a:endParaRPr lang="x-none" dirty="0">
              <a:latin typeface="Bookman Old Style" pitchFamily="18" charset="0"/>
            </a:endParaRPr>
          </a:p>
        </p:txBody>
      </p:sp>
      <p:sp>
        <p:nvSpPr>
          <p:cNvPr id="3" name="Title 2">
            <a:extLst>
              <a:ext uri="{FF2B5EF4-FFF2-40B4-BE49-F238E27FC236}">
                <a16:creationId xmlns:a16="http://schemas.microsoft.com/office/drawing/2014/main" id="{09F0384E-06FF-1B33-B90D-449B87DBF4B2}"/>
              </a:ext>
            </a:extLst>
          </p:cNvPr>
          <p:cNvSpPr>
            <a:spLocks noGrp="1"/>
          </p:cNvSpPr>
          <p:nvPr>
            <p:ph type="title"/>
          </p:nvPr>
        </p:nvSpPr>
        <p:spPr>
          <a:xfrm>
            <a:off x="0" y="0"/>
            <a:ext cx="9072594" cy="857250"/>
          </a:xfrm>
        </p:spPr>
        <p:txBody>
          <a:bodyPr>
            <a:noAutofit/>
          </a:bodyPr>
          <a:lstStyle/>
          <a:p>
            <a:pPr algn="ctr"/>
            <a:r>
              <a:rPr lang="en-GB" sz="3600" dirty="0" err="1">
                <a:solidFill>
                  <a:schemeClr val="tx1"/>
                </a:solidFill>
                <a:latin typeface="Arial Black" panose="020B0A04020102020204" pitchFamily="34" charset="0"/>
              </a:rPr>
              <a:t>S.C.decision</a:t>
            </a:r>
            <a:r>
              <a:rPr lang="en-GB" sz="3600" dirty="0">
                <a:solidFill>
                  <a:schemeClr val="tx1"/>
                </a:solidFill>
                <a:latin typeface="Arial Black" panose="020B0A04020102020204" pitchFamily="34" charset="0"/>
              </a:rPr>
              <a:t> in </a:t>
            </a:r>
            <a:r>
              <a:rPr lang="en-GB" sz="3600" dirty="0">
                <a:latin typeface="Arial Black" panose="020B0A04020102020204" pitchFamily="34" charset="0"/>
                <a:cs typeface="Arial" panose="020B0604020202020204" pitchFamily="34" charset="0"/>
              </a:rPr>
              <a:t>Ahmedabad</a:t>
            </a:r>
            <a:r>
              <a:rPr lang="en-GB" sz="3200" dirty="0">
                <a:latin typeface="Bookman Old Style" pitchFamily="18" charset="0"/>
              </a:rPr>
              <a:t> </a:t>
            </a:r>
            <a:r>
              <a:rPr lang="en-GB" sz="3600" dirty="0">
                <a:latin typeface="Arial Black" panose="020B0A04020102020204" pitchFamily="34" charset="0"/>
              </a:rPr>
              <a:t>Urban </a:t>
            </a:r>
            <a:r>
              <a:rPr lang="en-GB" sz="3600" dirty="0" err="1">
                <a:latin typeface="Arial Black" panose="020B0A04020102020204" pitchFamily="34" charset="0"/>
              </a:rPr>
              <a:t>Dev.Authority</a:t>
            </a:r>
            <a:r>
              <a:rPr lang="en-GB" sz="3600" dirty="0">
                <a:latin typeface="Arial Black" panose="020B0A04020102020204" pitchFamily="34" charset="0"/>
              </a:rPr>
              <a:t> (AUDA)</a:t>
            </a:r>
            <a:endParaRPr lang="x-none" sz="3600" dirty="0">
              <a:solidFill>
                <a:schemeClr val="tx1"/>
              </a:solidFill>
              <a:latin typeface="Arial Black" panose="020B0A04020102020204"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a:p>
        </p:txBody>
      </p:sp>
      <p:sp>
        <p:nvSpPr>
          <p:cNvPr id="7" name="Footer Placeholder 6"/>
          <p:cNvSpPr>
            <a:spLocks noGrp="1"/>
          </p:cNvSpPr>
          <p:nvPr>
            <p:ph type="ftr" sz="quarter" idx="11"/>
          </p:nvPr>
        </p:nvSpPr>
        <p:spPr/>
        <p:txBody>
          <a:bodyPr/>
          <a:lstStyle/>
          <a:p>
            <a:r>
              <a:rPr lang="en-US"/>
              <a:t>Dr.CA.Phalguna Kumar.E</a:t>
            </a:r>
          </a:p>
        </p:txBody>
      </p:sp>
    </p:spTree>
    <p:extLst>
      <p:ext uri="{BB962C8B-B14F-4D97-AF65-F5344CB8AC3E}">
        <p14:creationId xmlns:p14="http://schemas.microsoft.com/office/powerpoint/2010/main" val="3190360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F74DC4-1D76-7182-6076-16529407FB55}"/>
              </a:ext>
            </a:extLst>
          </p:cNvPr>
          <p:cNvSpPr>
            <a:spLocks noGrp="1"/>
          </p:cNvSpPr>
          <p:nvPr>
            <p:ph idx="1"/>
          </p:nvPr>
        </p:nvSpPr>
        <p:spPr/>
        <p:txBody>
          <a:bodyPr>
            <a:normAutofit fontScale="92500" lnSpcReduction="20000"/>
          </a:bodyPr>
          <a:lstStyle/>
          <a:p>
            <a:r>
              <a:rPr lang="en-GB" dirty="0"/>
              <a:t> </a:t>
            </a:r>
            <a:r>
              <a:rPr lang="en-GB" dirty="0">
                <a:latin typeface="Bookman Old Style" pitchFamily="18" charset="0"/>
              </a:rPr>
              <a:t>“Business”-  Sec.2(13)– includes Trade, commerce or </a:t>
            </a:r>
            <a:r>
              <a:rPr lang="en-GB" dirty="0" err="1">
                <a:latin typeface="Bookman Old Style" pitchFamily="18" charset="0"/>
              </a:rPr>
              <a:t>mfg</a:t>
            </a:r>
            <a:r>
              <a:rPr lang="en-GB" dirty="0">
                <a:latin typeface="Bookman Old Style" pitchFamily="18" charset="0"/>
              </a:rPr>
              <a:t> or any adventure in the nature of trade, commerce, or mfg.</a:t>
            </a:r>
          </a:p>
          <a:p>
            <a:r>
              <a:rPr lang="en-GB" dirty="0">
                <a:latin typeface="Bookman Old Style" pitchFamily="18" charset="0"/>
              </a:rPr>
              <a:t>Exemption is given subject to :- </a:t>
            </a:r>
          </a:p>
          <a:p>
            <a:pPr marL="109728" indent="0">
              <a:buNone/>
            </a:pPr>
            <a:r>
              <a:rPr lang="en-GB" dirty="0"/>
              <a:t>       </a:t>
            </a:r>
            <a:r>
              <a:rPr lang="en-GB" dirty="0" err="1"/>
              <a:t>i</a:t>
            </a:r>
            <a:r>
              <a:rPr lang="en-GB" dirty="0"/>
              <a:t>)It should be incidental to main activity </a:t>
            </a:r>
          </a:p>
          <a:p>
            <a:pPr marL="109728" indent="0">
              <a:buNone/>
            </a:pPr>
            <a:r>
              <a:rPr lang="en-GB" dirty="0"/>
              <a:t>      ii) Separate set of Books of accounts are to be </a:t>
            </a:r>
          </a:p>
          <a:p>
            <a:pPr marL="109728" indent="0">
              <a:buNone/>
            </a:pPr>
            <a:r>
              <a:rPr lang="en-GB" dirty="0"/>
              <a:t>                                             maintained.</a:t>
            </a:r>
          </a:p>
          <a:p>
            <a:pPr marL="109728" indent="0">
              <a:buNone/>
            </a:pPr>
            <a:r>
              <a:rPr lang="en-GB" dirty="0"/>
              <a:t>     iii) Profit should be used for main activity</a:t>
            </a:r>
          </a:p>
          <a:p>
            <a:pPr marL="109728" indent="0">
              <a:buNone/>
            </a:pPr>
            <a:r>
              <a:rPr lang="en-GB" dirty="0"/>
              <a:t>      iv) Tax Audit U/sec.44AB is applicable.</a:t>
            </a:r>
            <a:endParaRPr lang="en-AE" dirty="0"/>
          </a:p>
        </p:txBody>
      </p:sp>
      <p:sp>
        <p:nvSpPr>
          <p:cNvPr id="3" name="Footer Placeholder 2">
            <a:extLst>
              <a:ext uri="{FF2B5EF4-FFF2-40B4-BE49-F238E27FC236}">
                <a16:creationId xmlns:a16="http://schemas.microsoft.com/office/drawing/2014/main" id="{E47B3797-315E-940B-09E3-596AFEC4A3F7}"/>
              </a:ext>
            </a:extLst>
          </p:cNvPr>
          <p:cNvSpPr>
            <a:spLocks noGrp="1"/>
          </p:cNvSpPr>
          <p:nvPr>
            <p:ph type="ftr" sz="quarter" idx="11"/>
          </p:nvPr>
        </p:nvSpPr>
        <p:spPr/>
        <p:txBody>
          <a:bodyPr/>
          <a:lstStyle/>
          <a:p>
            <a:r>
              <a:rPr lang="en-US"/>
              <a:t>Dr.CA.Phalguna Kumar.E</a:t>
            </a:r>
          </a:p>
        </p:txBody>
      </p:sp>
      <p:sp>
        <p:nvSpPr>
          <p:cNvPr id="4" name="Slide Number Placeholder 3">
            <a:extLst>
              <a:ext uri="{FF2B5EF4-FFF2-40B4-BE49-F238E27FC236}">
                <a16:creationId xmlns:a16="http://schemas.microsoft.com/office/drawing/2014/main" id="{EB1C4FAC-BFAA-C61E-54CE-699FD93D7AD5}"/>
              </a:ext>
            </a:extLst>
          </p:cNvPr>
          <p:cNvSpPr>
            <a:spLocks noGrp="1"/>
          </p:cNvSpPr>
          <p:nvPr>
            <p:ph type="sldNum" sz="quarter" idx="12"/>
          </p:nvPr>
        </p:nvSpPr>
        <p:spPr/>
        <p:txBody>
          <a:bodyPr/>
          <a:lstStyle/>
          <a:p>
            <a:fld id="{B6F15528-21DE-4FAA-801E-634DDDAF4B2B}" type="slidenum">
              <a:rPr lang="en-US" smtClean="0"/>
              <a:pPr/>
              <a:t>22</a:t>
            </a:fld>
            <a:endParaRPr lang="en-US"/>
          </a:p>
        </p:txBody>
      </p:sp>
      <p:sp>
        <p:nvSpPr>
          <p:cNvPr id="5" name="Title 4">
            <a:extLst>
              <a:ext uri="{FF2B5EF4-FFF2-40B4-BE49-F238E27FC236}">
                <a16:creationId xmlns:a16="http://schemas.microsoft.com/office/drawing/2014/main" id="{03384EC8-8ADB-D72B-32FC-81027DFC8238}"/>
              </a:ext>
            </a:extLst>
          </p:cNvPr>
          <p:cNvSpPr>
            <a:spLocks noGrp="1"/>
          </p:cNvSpPr>
          <p:nvPr>
            <p:ph type="title"/>
          </p:nvPr>
        </p:nvSpPr>
        <p:spPr/>
        <p:txBody>
          <a:bodyPr/>
          <a:lstStyle/>
          <a:p>
            <a:r>
              <a:rPr lang="en-GB" dirty="0"/>
              <a:t>Business U/sec.11(4A) </a:t>
            </a:r>
            <a:endParaRPr lang="en-AE" dirty="0"/>
          </a:p>
        </p:txBody>
      </p:sp>
    </p:spTree>
    <p:extLst>
      <p:ext uri="{BB962C8B-B14F-4D97-AF65-F5344CB8AC3E}">
        <p14:creationId xmlns:p14="http://schemas.microsoft.com/office/powerpoint/2010/main" val="196577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857238"/>
            <a:ext cx="8786874" cy="4738848"/>
          </a:xfrm>
        </p:spPr>
        <p:txBody>
          <a:bodyPr>
            <a:noAutofit/>
          </a:bodyPr>
          <a:lstStyle/>
          <a:p>
            <a:pPr algn="just">
              <a:buFont typeface="Arial" panose="020B0604020202020204" pitchFamily="34" charset="0"/>
              <a:buChar char="•"/>
            </a:pPr>
            <a:r>
              <a:rPr lang="en-US" sz="1600" dirty="0">
                <a:latin typeface="Bookman Old Style" pitchFamily="18" charset="0"/>
                <a:cs typeface="Times New Roman" pitchFamily="18" charset="0"/>
              </a:rPr>
              <a:t>Pre-Amended Law :- Only the income applied for the benefit of interested person is </a:t>
            </a:r>
            <a:r>
              <a:rPr lang="en-US" sz="1600" b="1" dirty="0">
                <a:latin typeface="Bookman Old Style" pitchFamily="18" charset="0"/>
                <a:cs typeface="Times New Roman" pitchFamily="18" charset="0"/>
              </a:rPr>
              <a:t>Denied.  But  not entire income will lose the benefit  of Sec 11.</a:t>
            </a:r>
          </a:p>
          <a:p>
            <a:pPr algn="just">
              <a:buFont typeface="Arial" panose="020B0604020202020204" pitchFamily="34" charset="0"/>
              <a:buChar char="•"/>
            </a:pPr>
            <a:r>
              <a:rPr lang="en-US" sz="1600" b="1" dirty="0">
                <a:latin typeface="Bookman Old Style" pitchFamily="18" charset="0"/>
                <a:cs typeface="Times New Roman" pitchFamily="18" charset="0"/>
              </a:rPr>
              <a:t>Confirming the FR Mullers  Charitable </a:t>
            </a:r>
            <a:r>
              <a:rPr lang="en-US" sz="1600" b="1" dirty="0" err="1">
                <a:latin typeface="Bookman Old Style" pitchFamily="18" charset="0"/>
                <a:cs typeface="Times New Roman" pitchFamily="18" charset="0"/>
              </a:rPr>
              <a:t>Insttns</a:t>
            </a:r>
            <a:r>
              <a:rPr lang="en-US" sz="1600" b="1" dirty="0">
                <a:latin typeface="Bookman Old Style" pitchFamily="18" charset="0"/>
                <a:cs typeface="Times New Roman" pitchFamily="18" charset="0"/>
              </a:rPr>
              <a:t> 363 ITR 230 (Karnataka HC ) decision in the matters of Sec.13(1)(d) </a:t>
            </a:r>
          </a:p>
          <a:p>
            <a:pPr algn="just">
              <a:buFont typeface="Arial" panose="020B0604020202020204" pitchFamily="34" charset="0"/>
              <a:buChar char="•"/>
            </a:pPr>
            <a:r>
              <a:rPr lang="en-US" sz="1600" dirty="0">
                <a:latin typeface="Bookman Old Style" pitchFamily="18" charset="0"/>
                <a:cs typeface="Times New Roman" pitchFamily="18" charset="0"/>
              </a:rPr>
              <a:t>Now</a:t>
            </a:r>
            <a:r>
              <a:rPr lang="en-US" sz="1600" b="1" dirty="0">
                <a:latin typeface="Bookman Old Style" pitchFamily="18" charset="0"/>
                <a:cs typeface="Times New Roman" pitchFamily="18" charset="0"/>
              </a:rPr>
              <a:t> </a:t>
            </a:r>
            <a:r>
              <a:rPr lang="en-US" sz="1600" dirty="0">
                <a:latin typeface="Bookman Old Style" pitchFamily="18" charset="0"/>
                <a:cs typeface="Times New Roman" pitchFamily="18" charset="0"/>
              </a:rPr>
              <a:t>w.e.f. from 2023-24, Applicable Sec.13(2), Sec.13(4), Sec.13(6) says </a:t>
            </a:r>
          </a:p>
          <a:p>
            <a:pPr>
              <a:buNone/>
            </a:pPr>
            <a:r>
              <a:rPr lang="en-US" sz="1600" dirty="0">
                <a:latin typeface="Bookman Old Style" pitchFamily="18" charset="0"/>
                <a:cs typeface="Times New Roman" pitchFamily="18" charset="0"/>
              </a:rPr>
              <a:t>       a) 	That the income applied for the benefit of interested person is taxable even if 	it is   less than 15% and that income is not entitled to sec.11(1)(a) &amp;11(2) 	deemed application.</a:t>
            </a:r>
          </a:p>
          <a:p>
            <a:pPr>
              <a:buNone/>
            </a:pPr>
            <a:r>
              <a:rPr lang="en-US" sz="1600" dirty="0">
                <a:latin typeface="Bookman Old Style" pitchFamily="18" charset="0"/>
                <a:cs typeface="Times New Roman" pitchFamily="18" charset="0"/>
              </a:rPr>
              <a:t>       b) 	All the above income is also required to be taxed at special rate  </a:t>
            </a:r>
          </a:p>
          <a:p>
            <a:pPr>
              <a:buNone/>
            </a:pPr>
            <a:r>
              <a:rPr lang="en-US" sz="1600" dirty="0">
                <a:latin typeface="Bookman Old Style" pitchFamily="18" charset="0"/>
                <a:cs typeface="Times New Roman" pitchFamily="18" charset="0"/>
              </a:rPr>
              <a:t>           	i.e.30%  U/sec.115BBI &amp;       liable for penalty u/sec.271AAE.</a:t>
            </a:r>
          </a:p>
          <a:p>
            <a:pPr>
              <a:buNone/>
            </a:pPr>
            <a:r>
              <a:rPr lang="en-US" sz="1600" dirty="0">
                <a:latin typeface="Bookman Old Style" pitchFamily="18" charset="0"/>
                <a:cs typeface="Times New Roman" pitchFamily="18" charset="0"/>
              </a:rPr>
              <a:t>       c) 	above income is liable for tax in the hands of recipient hands also.</a:t>
            </a:r>
          </a:p>
          <a:p>
            <a:pPr>
              <a:buNone/>
            </a:pPr>
            <a:r>
              <a:rPr lang="en-US" sz="1600" dirty="0">
                <a:latin typeface="Bookman Old Style" pitchFamily="18" charset="0"/>
                <a:cs typeface="Times New Roman" pitchFamily="18" charset="0"/>
              </a:rPr>
              <a:t>       d)	 No exception in  Sec.56(2)(x)  Proviso (vi)(vii) applicable.</a:t>
            </a:r>
          </a:p>
          <a:p>
            <a:pPr>
              <a:buFont typeface="Arial" pitchFamily="34" charset="0"/>
              <a:buChar char="•"/>
            </a:pPr>
            <a:endParaRPr lang="en-US" sz="1400" dirty="0">
              <a:latin typeface="Bookman Old Style" pitchFamily="18" charset="0"/>
              <a:cs typeface="Times New Roman" pitchFamily="18" charset="0"/>
            </a:endParaRPr>
          </a:p>
        </p:txBody>
      </p:sp>
      <p:sp>
        <p:nvSpPr>
          <p:cNvPr id="3" name="Title 2"/>
          <p:cNvSpPr>
            <a:spLocks noGrp="1"/>
          </p:cNvSpPr>
          <p:nvPr>
            <p:ph type="title"/>
          </p:nvPr>
        </p:nvSpPr>
        <p:spPr>
          <a:xfrm>
            <a:off x="0" y="142858"/>
            <a:ext cx="9144000" cy="613171"/>
          </a:xfrm>
        </p:spPr>
        <p:txBody>
          <a:bodyPr>
            <a:noAutofit/>
          </a:bodyPr>
          <a:lstStyle/>
          <a:p>
            <a:pPr algn="ctr"/>
            <a:r>
              <a:rPr lang="en-US" sz="2800" dirty="0">
                <a:solidFill>
                  <a:schemeClr val="tx1"/>
                </a:solidFill>
                <a:latin typeface="Arial Black" panose="020B0A04020102020204" pitchFamily="34" charset="0"/>
                <a:cs typeface="Times New Roman" pitchFamily="18" charset="0"/>
              </a:rPr>
              <a:t>Benefit to Interested Persons – Sec.13(1)(c)</a:t>
            </a:r>
            <a:endParaRPr lang="en-US" sz="2800" dirty="0">
              <a:solidFill>
                <a:schemeClr val="tx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sp>
        <p:nvSpPr>
          <p:cNvPr id="7" name="Footer Placeholder 6"/>
          <p:cNvSpPr>
            <a:spLocks noGrp="1"/>
          </p:cNvSpPr>
          <p:nvPr>
            <p:ph type="ftr" sz="quarter" idx="11"/>
          </p:nvPr>
        </p:nvSpPr>
        <p:spPr/>
        <p:txBody>
          <a:bodyPr/>
          <a:lstStyle/>
          <a:p>
            <a:r>
              <a:rPr lang="en-US"/>
              <a:t>Dr.CA.Phalguna Kumar.E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857238"/>
            <a:ext cx="8786874" cy="3714776"/>
          </a:xfrm>
        </p:spPr>
        <p:txBody>
          <a:bodyPr>
            <a:noAutofit/>
          </a:bodyPr>
          <a:lstStyle/>
          <a:p>
            <a:pPr algn="just">
              <a:lnSpc>
                <a:spcPct val="150000"/>
              </a:lnSpc>
              <a:buFont typeface="Arial" panose="020B0604020202020204" pitchFamily="34" charset="0"/>
              <a:buChar char="•"/>
            </a:pPr>
            <a:r>
              <a:rPr lang="en-US" sz="1600" b="1" dirty="0">
                <a:latin typeface="Bookman Old Style" pitchFamily="18" charset="0"/>
                <a:cs typeface="Times New Roman" pitchFamily="18" charset="0"/>
              </a:rPr>
              <a:t>Before Amendment </a:t>
            </a:r>
            <a:r>
              <a:rPr lang="en-US" sz="1600" dirty="0">
                <a:latin typeface="Bookman Old Style" pitchFamily="18" charset="0"/>
                <a:cs typeface="Times New Roman" pitchFamily="18" charset="0"/>
              </a:rPr>
              <a:t>– I</a:t>
            </a:r>
            <a:r>
              <a:rPr lang="en-IN" sz="1600" dirty="0">
                <a:latin typeface="Bookman Old Style" pitchFamily="18" charset="0"/>
                <a:cs typeface="Times New Roman" pitchFamily="18" charset="0"/>
              </a:rPr>
              <a:t>t is only the income from such investment or deposit, which has been made in violation of section 11(5) of the Act, that is liable to be taxed and violation of section 13(1)(d) does not result in denial of Total exemption under section 11 to the total income of the assessee trust.</a:t>
            </a:r>
          </a:p>
          <a:p>
            <a:pPr algn="just">
              <a:lnSpc>
                <a:spcPct val="150000"/>
              </a:lnSpc>
              <a:buFont typeface="Arial" panose="020B0604020202020204" pitchFamily="34" charset="0"/>
              <a:buChar char="•"/>
            </a:pPr>
            <a:r>
              <a:rPr lang="en-IN" sz="1600" b="1" dirty="0">
                <a:latin typeface="Bookman Old Style" pitchFamily="18" charset="0"/>
                <a:cs typeface="Times New Roman" pitchFamily="18" charset="0"/>
              </a:rPr>
              <a:t>After Amendment </a:t>
            </a:r>
            <a:r>
              <a:rPr lang="en-IN" sz="1600" dirty="0">
                <a:latin typeface="Bookman Old Style" pitchFamily="18" charset="0"/>
                <a:cs typeface="Times New Roman" pitchFamily="18" charset="0"/>
              </a:rPr>
              <a:t>– Only that violated investment  is now liable for 30% tax u/sec.115 BBI.</a:t>
            </a:r>
          </a:p>
          <a:p>
            <a:pPr algn="just">
              <a:lnSpc>
                <a:spcPct val="150000"/>
              </a:lnSpc>
              <a:buFont typeface="Arial" panose="020B0604020202020204" pitchFamily="34" charset="0"/>
              <a:buChar char="•"/>
            </a:pPr>
            <a:r>
              <a:rPr lang="en-IN" sz="1600" dirty="0">
                <a:latin typeface="Bookman Old Style" pitchFamily="18" charset="0"/>
                <a:cs typeface="Times New Roman" pitchFamily="18" charset="0"/>
              </a:rPr>
              <a:t>But not liable for sec.271AAE penalty even if the investment is  from current year income, or  from accumulated funds.</a:t>
            </a:r>
          </a:p>
          <a:p>
            <a:pPr>
              <a:lnSpc>
                <a:spcPct val="150000"/>
              </a:lnSpc>
              <a:buNone/>
            </a:pPr>
            <a:br>
              <a:rPr lang="en-IN" sz="1600" dirty="0">
                <a:latin typeface="Bookman Old Style" pitchFamily="18" charset="0"/>
                <a:cs typeface="Times New Roman" pitchFamily="18" charset="0"/>
              </a:rPr>
            </a:br>
            <a:br>
              <a:rPr lang="en-IN" sz="1600" dirty="0">
                <a:latin typeface="Bookman Old Style" pitchFamily="18" charset="0"/>
                <a:cs typeface="Times New Roman" pitchFamily="18" charset="0"/>
              </a:rPr>
            </a:br>
            <a:endParaRPr lang="en-US" sz="1600" dirty="0">
              <a:latin typeface="Bookman Old Style" pitchFamily="18" charset="0"/>
              <a:cs typeface="Times New Roman" pitchFamily="18" charset="0"/>
            </a:endParaRPr>
          </a:p>
        </p:txBody>
      </p:sp>
      <p:sp>
        <p:nvSpPr>
          <p:cNvPr id="3" name="Title 2"/>
          <p:cNvSpPr>
            <a:spLocks noGrp="1"/>
          </p:cNvSpPr>
          <p:nvPr>
            <p:ph type="title"/>
          </p:nvPr>
        </p:nvSpPr>
        <p:spPr>
          <a:xfrm>
            <a:off x="357158" y="214296"/>
            <a:ext cx="8229600" cy="613171"/>
          </a:xfrm>
        </p:spPr>
        <p:txBody>
          <a:bodyPr>
            <a:noAutofit/>
          </a:bodyPr>
          <a:lstStyle/>
          <a:p>
            <a:pPr algn="ctr"/>
            <a:r>
              <a:rPr lang="en-US" sz="2800" dirty="0">
                <a:solidFill>
                  <a:schemeClr val="tx1"/>
                </a:solidFill>
                <a:latin typeface="Arial Black" panose="020B0A04020102020204" pitchFamily="34" charset="0"/>
                <a:cs typeface="Times New Roman" pitchFamily="18" charset="0"/>
              </a:rPr>
              <a:t>Impermissible Investment – Sec.13(1)(d)</a:t>
            </a:r>
            <a:endParaRPr lang="en-US" sz="2800" dirty="0">
              <a:solidFill>
                <a:schemeClr val="tx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24</a:t>
            </a:fld>
            <a:endParaRPr lang="en-US"/>
          </a:p>
        </p:txBody>
      </p:sp>
      <p:sp>
        <p:nvSpPr>
          <p:cNvPr id="7" name="Footer Placeholder 6"/>
          <p:cNvSpPr>
            <a:spLocks noGrp="1"/>
          </p:cNvSpPr>
          <p:nvPr>
            <p:ph type="ftr" sz="quarter" idx="11"/>
          </p:nvPr>
        </p:nvSpPr>
        <p:spPr/>
        <p:txBody>
          <a:bodyPr/>
          <a:lstStyle/>
          <a:p>
            <a:r>
              <a:rPr lang="en-US"/>
              <a:t>Dr.CA.Phalguna Kumar.E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857238"/>
            <a:ext cx="9001156" cy="3714776"/>
          </a:xfrm>
        </p:spPr>
        <p:txBody>
          <a:bodyPr>
            <a:noAutofit/>
          </a:bodyPr>
          <a:lstStyle/>
          <a:p>
            <a:pPr>
              <a:buNone/>
            </a:pPr>
            <a:r>
              <a:rPr lang="en-IN" sz="2000" dirty="0">
                <a:latin typeface="Bookman Old Style" pitchFamily="18" charset="0"/>
                <a:cs typeface="Times New Roman" pitchFamily="18" charset="0"/>
              </a:rPr>
              <a:t>a) If got as Donation other  than shares :-</a:t>
            </a:r>
          </a:p>
          <a:p>
            <a:pPr>
              <a:buNone/>
            </a:pPr>
            <a:r>
              <a:rPr lang="en-IN" sz="2000" dirty="0">
                <a:latin typeface="Bookman Old Style" pitchFamily="18" charset="0"/>
                <a:cs typeface="Times New Roman" pitchFamily="18" charset="0"/>
              </a:rPr>
              <a:t>      </a:t>
            </a:r>
            <a:r>
              <a:rPr lang="en-IN" sz="2000" dirty="0" err="1">
                <a:latin typeface="Bookman Old Style" pitchFamily="18" charset="0"/>
                <a:cs typeface="Times New Roman" pitchFamily="18" charset="0"/>
              </a:rPr>
              <a:t>i</a:t>
            </a:r>
            <a:r>
              <a:rPr lang="en-IN" sz="2000" dirty="0">
                <a:latin typeface="Bookman Old Style" pitchFamily="18" charset="0"/>
                <a:cs typeface="Times New Roman" pitchFamily="18" charset="0"/>
              </a:rPr>
              <a:t>) CBDT circular No.580 dated 14- 09-1990 if received as    </a:t>
            </a:r>
          </a:p>
          <a:p>
            <a:pPr>
              <a:buNone/>
            </a:pPr>
            <a:r>
              <a:rPr lang="en-IN" sz="2000" dirty="0">
                <a:latin typeface="Bookman Old Style" pitchFamily="18" charset="0"/>
                <a:cs typeface="Times New Roman" pitchFamily="18" charset="0"/>
              </a:rPr>
              <a:t>         donation i.e. Jewellery, furniture or other  article. No violation.</a:t>
            </a:r>
          </a:p>
          <a:p>
            <a:pPr>
              <a:buNone/>
            </a:pPr>
            <a:r>
              <a:rPr lang="en-IN" sz="2000" dirty="0">
                <a:latin typeface="Bookman Old Style" pitchFamily="18" charset="0"/>
                <a:cs typeface="Times New Roman" pitchFamily="18" charset="0"/>
              </a:rPr>
              <a:t>     If got as donation the Shares ,</a:t>
            </a:r>
            <a:r>
              <a:rPr lang="en-US" sz="2000" dirty="0">
                <a:latin typeface="Bookman Old Style" pitchFamily="18" charset="0"/>
                <a:cs typeface="Times New Roman" pitchFamily="18" charset="0"/>
              </a:rPr>
              <a:t> whether corpus or non corpus</a:t>
            </a:r>
            <a:r>
              <a:rPr lang="en-IN" sz="2000" dirty="0">
                <a:latin typeface="Bookman Old Style" pitchFamily="18" charset="0"/>
                <a:cs typeface="Times New Roman" pitchFamily="18" charset="0"/>
              </a:rPr>
              <a:t> from the Author of trust etc.,  not a violation of  Sec. 13(2)(h)</a:t>
            </a:r>
          </a:p>
          <a:p>
            <a:r>
              <a:rPr lang="en-IN" sz="2000" dirty="0">
                <a:latin typeface="Bookman Old Style" pitchFamily="18" charset="0"/>
                <a:cs typeface="Times New Roman" pitchFamily="18" charset="0"/>
              </a:rPr>
              <a:t>CIT vs Sir Shri Ram Foundation,  (2001)116 Taxman 113 (Del HC)</a:t>
            </a:r>
          </a:p>
          <a:p>
            <a:r>
              <a:rPr lang="en-IN" sz="2000" dirty="0">
                <a:latin typeface="Bookman Old Style" pitchFamily="18" charset="0"/>
                <a:cs typeface="Times New Roman" pitchFamily="18" charset="0"/>
              </a:rPr>
              <a:t>CIT vs Birla Charity Trust. (1988) 34 Taxman 504 (Cal HC)</a:t>
            </a:r>
          </a:p>
          <a:p>
            <a:pPr>
              <a:buNone/>
            </a:pPr>
            <a:r>
              <a:rPr lang="en-US" sz="2000" dirty="0">
                <a:latin typeface="Bookman Old Style" pitchFamily="18" charset="0"/>
                <a:cs typeface="Times New Roman" pitchFamily="18" charset="0"/>
              </a:rPr>
              <a:t>      </a:t>
            </a:r>
            <a:r>
              <a:rPr lang="en-IN" sz="2000" dirty="0">
                <a:latin typeface="Bookman Old Style" pitchFamily="18" charset="0"/>
                <a:cs typeface="Times New Roman" pitchFamily="18" charset="0"/>
              </a:rPr>
              <a:t>b) If purchase of shares :- then taxable –in  year one--even the 	investment is not allowed as application. Income from it is 	taxable.</a:t>
            </a:r>
            <a:br>
              <a:rPr lang="en-IN" sz="2000" dirty="0">
                <a:latin typeface="Bookman Old Style" pitchFamily="18" charset="0"/>
                <a:cs typeface="Times New Roman" pitchFamily="18" charset="0"/>
              </a:rPr>
            </a:br>
            <a:endParaRPr lang="en-US" sz="2000" dirty="0">
              <a:latin typeface="Bookman Old Style" pitchFamily="18" charset="0"/>
              <a:cs typeface="Times New Roman" pitchFamily="18" charset="0"/>
            </a:endParaRPr>
          </a:p>
        </p:txBody>
      </p:sp>
      <p:sp>
        <p:nvSpPr>
          <p:cNvPr id="3" name="Title 2"/>
          <p:cNvSpPr>
            <a:spLocks noGrp="1"/>
          </p:cNvSpPr>
          <p:nvPr>
            <p:ph type="title"/>
          </p:nvPr>
        </p:nvSpPr>
        <p:spPr>
          <a:xfrm>
            <a:off x="0" y="0"/>
            <a:ext cx="9144000" cy="827467"/>
          </a:xfrm>
        </p:spPr>
        <p:txBody>
          <a:bodyPr>
            <a:noAutofit/>
          </a:bodyPr>
          <a:lstStyle/>
          <a:p>
            <a:pPr algn="ctr"/>
            <a:r>
              <a:rPr lang="en-US" sz="2400" dirty="0">
                <a:solidFill>
                  <a:schemeClr val="tx1"/>
                </a:solidFill>
                <a:effectLst>
                  <a:outerShdw blurRad="38100" dist="38100" dir="2700000" algn="tl">
                    <a:srgbClr val="000000">
                      <a:alpha val="43137"/>
                    </a:srgbClr>
                  </a:outerShdw>
                </a:effectLst>
                <a:latin typeface="Arial Black" panose="020B0A04020102020204" pitchFamily="34" charset="0"/>
                <a:cs typeface="Times New Roman" pitchFamily="18" charset="0"/>
              </a:rPr>
              <a:t>Impermissible Assets – Sec.13(1)(d) sub clause (</a:t>
            </a:r>
            <a:r>
              <a:rPr lang="en-US" sz="2400" dirty="0" err="1">
                <a:solidFill>
                  <a:schemeClr val="tx1"/>
                </a:solidFill>
                <a:effectLst>
                  <a:outerShdw blurRad="38100" dist="38100" dir="2700000" algn="tl">
                    <a:srgbClr val="000000">
                      <a:alpha val="43137"/>
                    </a:srgbClr>
                  </a:outerShdw>
                </a:effectLst>
                <a:latin typeface="Arial Black" panose="020B0A04020102020204" pitchFamily="34" charset="0"/>
                <a:cs typeface="Times New Roman" pitchFamily="18" charset="0"/>
              </a:rPr>
              <a:t>i</a:t>
            </a:r>
            <a:r>
              <a:rPr lang="en-US" sz="2400" dirty="0">
                <a:solidFill>
                  <a:schemeClr val="tx1"/>
                </a:solidFill>
                <a:effectLst>
                  <a:outerShdw blurRad="38100" dist="38100" dir="2700000" algn="tl">
                    <a:srgbClr val="000000">
                      <a:alpha val="43137"/>
                    </a:srgbClr>
                  </a:outerShdw>
                </a:effectLst>
                <a:latin typeface="Arial Black" panose="020B0A04020102020204" pitchFamily="34" charset="0"/>
                <a:cs typeface="Times New Roman" pitchFamily="18" charset="0"/>
              </a:rPr>
              <a:t>),(ii)&amp;(iii)</a:t>
            </a:r>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a:p>
        </p:txBody>
      </p:sp>
      <p:sp>
        <p:nvSpPr>
          <p:cNvPr id="7" name="Footer Placeholder 6"/>
          <p:cNvSpPr>
            <a:spLocks noGrp="1"/>
          </p:cNvSpPr>
          <p:nvPr>
            <p:ph type="ftr" sz="quarter" idx="11"/>
          </p:nvPr>
        </p:nvSpPr>
        <p:spPr/>
        <p:txBody>
          <a:bodyPr/>
          <a:lstStyle/>
          <a:p>
            <a:r>
              <a:rPr lang="en-US"/>
              <a:t>Dr.CA.Phalguna Kumar.E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00114"/>
            <a:ext cx="8915400" cy="3820048"/>
          </a:xfrm>
        </p:spPr>
        <p:txBody>
          <a:bodyPr>
            <a:normAutofit lnSpcReduction="10000"/>
          </a:bodyPr>
          <a:lstStyle/>
          <a:p>
            <a:pPr marL="452628" indent="-342900" algn="just">
              <a:buFont typeface="+mj-lt"/>
              <a:buAutoNum type="arabicPeriod"/>
            </a:pPr>
            <a:r>
              <a:rPr lang="en-US" sz="2200" dirty="0">
                <a:latin typeface="Bookman Old Style" pitchFamily="18" charset="0"/>
                <a:cs typeface="Times New Roman" panose="02020603050405020304" pitchFamily="18" charset="0"/>
              </a:rPr>
              <a:t>“ </a:t>
            </a:r>
            <a:r>
              <a:rPr lang="en-US" sz="2200" dirty="0">
                <a:solidFill>
                  <a:srgbClr val="FF0000"/>
                </a:solidFill>
                <a:latin typeface="Bookman Old Style" pitchFamily="18" charset="0"/>
                <a:cs typeface="Times New Roman" panose="02020603050405020304" pitchFamily="18" charset="0"/>
              </a:rPr>
              <a:t>Specified violation</a:t>
            </a:r>
            <a:r>
              <a:rPr lang="en-US" sz="2200" dirty="0">
                <a:latin typeface="Bookman Old Style" pitchFamily="18" charset="0"/>
                <a:cs typeface="Times New Roman" panose="02020603050405020304" pitchFamily="18" charset="0"/>
              </a:rPr>
              <a:t>” u/sec.12AB(4)(a)&amp;(b)</a:t>
            </a:r>
          </a:p>
          <a:p>
            <a:pPr marL="452628" indent="-342900" algn="just">
              <a:buAutoNum type="arabicPeriod"/>
            </a:pPr>
            <a:r>
              <a:rPr lang="en-US" sz="2200" dirty="0">
                <a:latin typeface="Bookman Old Style" pitchFamily="18" charset="0"/>
                <a:cs typeface="Times New Roman" panose="02020603050405020304" pitchFamily="18" charset="0"/>
              </a:rPr>
              <a:t>     Sec 143(3) reference by A.O. that violation is found</a:t>
            </a:r>
          </a:p>
          <a:p>
            <a:pPr marL="452628" indent="-342900" algn="just">
              <a:buAutoNum type="arabicPeriod"/>
            </a:pPr>
            <a:r>
              <a:rPr lang="en-US" sz="2200" dirty="0">
                <a:latin typeface="Bookman Old Style" pitchFamily="18" charset="0"/>
                <a:cs typeface="Times New Roman" panose="02020603050405020304" pitchFamily="18" charset="0"/>
              </a:rPr>
              <a:t>     Risk management strategy selection</a:t>
            </a:r>
          </a:p>
          <a:p>
            <a:pPr marL="452628" indent="-342900" algn="just">
              <a:buAutoNum type="arabicPeriod"/>
            </a:pPr>
            <a:r>
              <a:rPr lang="en-US" sz="2200" b="1" dirty="0">
                <a:latin typeface="Bookman Old Style" pitchFamily="18" charset="0"/>
                <a:cs typeface="Times New Roman" panose="02020603050405020304" pitchFamily="18" charset="0"/>
              </a:rPr>
              <a:t>     Consequence of cancellation</a:t>
            </a:r>
            <a:r>
              <a:rPr lang="en-US" sz="2200" dirty="0">
                <a:latin typeface="Bookman Old Style" pitchFamily="18" charset="0"/>
                <a:cs typeface="Times New Roman" panose="02020603050405020304" pitchFamily="18" charset="0"/>
              </a:rPr>
              <a:t> </a:t>
            </a:r>
            <a:r>
              <a:rPr lang="en-US" sz="2200" dirty="0" err="1">
                <a:latin typeface="Bookman Old Style" pitchFamily="18" charset="0"/>
                <a:cs typeface="Times New Roman" panose="02020603050405020304" pitchFamily="18" charset="0"/>
              </a:rPr>
              <a:t>w.e.f</a:t>
            </a:r>
            <a:r>
              <a:rPr lang="en-US" sz="2200" dirty="0">
                <a:latin typeface="Bookman Old Style" pitchFamily="18" charset="0"/>
                <a:cs typeface="Times New Roman" panose="02020603050405020304" pitchFamily="18" charset="0"/>
              </a:rPr>
              <a:t> 01-04-2022</a:t>
            </a:r>
          </a:p>
          <a:p>
            <a:pPr marL="452628" indent="-342900" algn="just">
              <a:buNone/>
            </a:pPr>
            <a:r>
              <a:rPr lang="en-US" sz="2200" dirty="0">
                <a:latin typeface="Bookman Old Style" pitchFamily="18" charset="0"/>
                <a:cs typeface="Times New Roman" panose="02020603050405020304" pitchFamily="18" charset="0"/>
              </a:rPr>
              <a:t>        a) No sec.11 exemption</a:t>
            </a:r>
          </a:p>
          <a:p>
            <a:pPr marL="452628" indent="-342900" algn="just">
              <a:buNone/>
            </a:pPr>
            <a:r>
              <a:rPr lang="en-US" sz="2200" dirty="0">
                <a:latin typeface="Bookman Old Style" pitchFamily="18" charset="0"/>
                <a:cs typeface="Times New Roman" panose="02020603050405020304" pitchFamily="18" charset="0"/>
              </a:rPr>
              <a:t>        b) sec.56(2)(x) applicable –</a:t>
            </a:r>
            <a:r>
              <a:rPr lang="en-US" sz="2200" dirty="0" err="1">
                <a:latin typeface="Bookman Old Style" pitchFamily="18" charset="0"/>
                <a:cs typeface="Times New Roman" panose="02020603050405020304" pitchFamily="18" charset="0"/>
              </a:rPr>
              <a:t>i</a:t>
            </a:r>
            <a:r>
              <a:rPr lang="en-US" sz="2200" dirty="0">
                <a:latin typeface="Bookman Old Style" pitchFamily="18" charset="0"/>
                <a:cs typeface="Times New Roman" panose="02020603050405020304" pitchFamily="18" charset="0"/>
              </a:rPr>
              <a:t>) corpus Donation  taxable. </a:t>
            </a:r>
          </a:p>
          <a:p>
            <a:pPr marL="452628" indent="-342900" algn="just">
              <a:buNone/>
            </a:pPr>
            <a:r>
              <a:rPr lang="en-US" sz="2200" dirty="0">
                <a:latin typeface="Bookman Old Style" pitchFamily="18" charset="0"/>
                <a:cs typeface="Times New Roman" panose="02020603050405020304" pitchFamily="18" charset="0"/>
              </a:rPr>
              <a:t>                                                 ii) Donee loses exemption</a:t>
            </a:r>
          </a:p>
          <a:p>
            <a:pPr marL="452628" indent="-342900" algn="just">
              <a:buNone/>
            </a:pPr>
            <a:r>
              <a:rPr lang="en-US" sz="2200" dirty="0">
                <a:latin typeface="Bookman Old Style" pitchFamily="18" charset="0"/>
                <a:cs typeface="Times New Roman" panose="02020603050405020304" pitchFamily="18" charset="0"/>
              </a:rPr>
              <a:t>        c) No 80G </a:t>
            </a:r>
          </a:p>
          <a:p>
            <a:pPr marL="452628" indent="-342900" algn="just">
              <a:buNone/>
            </a:pPr>
            <a:r>
              <a:rPr lang="en-US" sz="2200" dirty="0">
                <a:latin typeface="Bookman Old Style" pitchFamily="18" charset="0"/>
                <a:cs typeface="Times New Roman" panose="02020603050405020304" pitchFamily="18" charset="0"/>
              </a:rPr>
              <a:t>        d) Exit tax u/sec.115TD at MMR on FMV of assets over  </a:t>
            </a:r>
          </a:p>
          <a:p>
            <a:pPr marL="452628" indent="-342900" algn="just">
              <a:buNone/>
            </a:pPr>
            <a:r>
              <a:rPr lang="en-US" sz="2200" dirty="0">
                <a:latin typeface="Bookman Old Style" pitchFamily="18" charset="0"/>
                <a:cs typeface="Times New Roman" panose="02020603050405020304" pitchFamily="18" charset="0"/>
              </a:rPr>
              <a:t>                                                                          liabilities</a:t>
            </a:r>
          </a:p>
          <a:p>
            <a:pPr marL="452628" indent="-342900" algn="just">
              <a:buNone/>
            </a:pPr>
            <a:endParaRPr lang="en-US" sz="2000" dirty="0">
              <a:latin typeface="Bookman Old Style" pitchFamily="18" charset="0"/>
              <a:cs typeface="Times New Roman" panose="02020603050405020304" pitchFamily="18" charset="0"/>
            </a:endParaRPr>
          </a:p>
        </p:txBody>
      </p:sp>
      <p:sp>
        <p:nvSpPr>
          <p:cNvPr id="3" name="Title 2"/>
          <p:cNvSpPr>
            <a:spLocks noGrp="1"/>
          </p:cNvSpPr>
          <p:nvPr>
            <p:ph type="title"/>
          </p:nvPr>
        </p:nvSpPr>
        <p:spPr>
          <a:xfrm>
            <a:off x="457200" y="205979"/>
            <a:ext cx="8229600" cy="613171"/>
          </a:xfrm>
        </p:spPr>
        <p:txBody>
          <a:bodyPr>
            <a:noAutofit/>
          </a:bodyPr>
          <a:lstStyle/>
          <a:p>
            <a:pPr algn="ctr"/>
            <a:r>
              <a:rPr lang="en-US" sz="2800" i="0" dirty="0">
                <a:solidFill>
                  <a:schemeClr val="tx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Cancellation of Registration U/sec.12AB</a:t>
            </a:r>
            <a:endParaRPr lang="en-US" sz="2400" dirty="0">
              <a:solidFill>
                <a:schemeClr val="tx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a:p>
        </p:txBody>
      </p:sp>
      <p:sp>
        <p:nvSpPr>
          <p:cNvPr id="7" name="Footer Placeholder 6"/>
          <p:cNvSpPr>
            <a:spLocks noGrp="1"/>
          </p:cNvSpPr>
          <p:nvPr>
            <p:ph type="ftr" sz="quarter" idx="11"/>
          </p:nvPr>
        </p:nvSpPr>
        <p:spPr/>
        <p:txBody>
          <a:bodyPr/>
          <a:lstStyle/>
          <a:p>
            <a:r>
              <a:rPr lang="en-US"/>
              <a:t>Dr.CA.Phalguna Kumar.E</a:t>
            </a:r>
          </a:p>
        </p:txBody>
      </p:sp>
    </p:spTree>
    <p:extLst>
      <p:ext uri="{BB962C8B-B14F-4D97-AF65-F5344CB8AC3E}">
        <p14:creationId xmlns:p14="http://schemas.microsoft.com/office/powerpoint/2010/main" val="19616803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8E2D96-9946-E288-FCF7-76BCFE8F51D0}"/>
              </a:ext>
            </a:extLst>
          </p:cNvPr>
          <p:cNvSpPr>
            <a:spLocks noGrp="1"/>
          </p:cNvSpPr>
          <p:nvPr>
            <p:ph idx="1"/>
          </p:nvPr>
        </p:nvSpPr>
        <p:spPr>
          <a:xfrm>
            <a:off x="457200" y="1110996"/>
            <a:ext cx="8507288" cy="3909025"/>
          </a:xfrm>
        </p:spPr>
        <p:txBody>
          <a:bodyPr>
            <a:normAutofit fontScale="55000" lnSpcReduction="20000"/>
          </a:bodyPr>
          <a:lstStyle/>
          <a:p>
            <a:pPr algn="l"/>
            <a:r>
              <a:rPr lang="en-US" sz="2800" dirty="0">
                <a:latin typeface="Times New Roman" pitchFamily="18" charset="0"/>
                <a:cs typeface="Times New Roman" pitchFamily="18" charset="0"/>
              </a:rPr>
              <a:t>If conditions  are not satisfied as specified in </a:t>
            </a:r>
          </a:p>
          <a:p>
            <a:pPr marL="109728" indent="0" algn="l">
              <a:buNone/>
            </a:pPr>
            <a:r>
              <a:rPr lang="en-US" sz="2800" dirty="0">
                <a:latin typeface="Times New Roman" pitchFamily="18" charset="0"/>
                <a:cs typeface="Times New Roman" pitchFamily="18" charset="0"/>
              </a:rPr>
              <a:t>                1.Sec. 13(8)- sec.2(15) proviso-Advancement –Object GPU</a:t>
            </a:r>
          </a:p>
          <a:p>
            <a:pPr marL="109728" indent="0" algn="l">
              <a:buNone/>
            </a:pPr>
            <a:r>
              <a:rPr lang="en-US" sz="2800" dirty="0">
                <a:latin typeface="Times New Roman" pitchFamily="18" charset="0"/>
                <a:cs typeface="Times New Roman" pitchFamily="18" charset="0"/>
              </a:rPr>
              <a:t>               2.  or </a:t>
            </a:r>
            <a:r>
              <a:rPr lang="en-GB" sz="2800" b="0" i="0" u="none" strike="noStrike" baseline="0" dirty="0">
                <a:latin typeface="CIDFont+F1"/>
              </a:rPr>
              <a:t>section 12A(1) clause </a:t>
            </a:r>
            <a:r>
              <a:rPr lang="en-US" sz="4700" dirty="0">
                <a:latin typeface="Times New Roman" pitchFamily="18" charset="0"/>
                <a:cs typeface="Times New Roman" pitchFamily="18" charset="0"/>
              </a:rPr>
              <a:t> </a:t>
            </a:r>
            <a:r>
              <a:rPr lang="en-GB" sz="2800" b="0" i="0" u="none" strike="noStrike" baseline="0" dirty="0">
                <a:latin typeface="CIDFont+F1"/>
              </a:rPr>
              <a:t>(b) violation- No books of accounts .3. /No audit report by due date</a:t>
            </a:r>
          </a:p>
          <a:p>
            <a:pPr marL="109728" indent="0" algn="l">
              <a:buNone/>
            </a:pPr>
            <a:r>
              <a:rPr lang="en-GB" sz="2800" b="0" i="0" u="none" strike="noStrike" baseline="0" dirty="0">
                <a:latin typeface="CIDFont+F1"/>
              </a:rPr>
              <a:t>                4. or clause (</a:t>
            </a:r>
            <a:r>
              <a:rPr lang="en-GB" sz="2800" b="0" i="0" u="none" strike="noStrike" baseline="0" dirty="0" err="1">
                <a:latin typeface="CIDFont+F1"/>
              </a:rPr>
              <a:t>ba</a:t>
            </a:r>
            <a:r>
              <a:rPr lang="en-GB" sz="2800" b="0" i="0" u="none" strike="noStrike" baseline="0" dirty="0">
                <a:latin typeface="CIDFont+F1"/>
              </a:rPr>
              <a:t>)  - No return of income filed  by due date, in that case----- Taxable Income =</a:t>
            </a:r>
            <a:endParaRPr lang="en-US" sz="2800" dirty="0">
              <a:latin typeface="Times New Roman" pitchFamily="18" charset="0"/>
              <a:cs typeface="Times New Roman" pitchFamily="18" charset="0"/>
            </a:endParaRPr>
          </a:p>
          <a:p>
            <a:pPr marL="109728" indent="0" algn="just">
              <a:buNone/>
            </a:pPr>
            <a:r>
              <a:rPr lang="en-US" sz="2800" dirty="0">
                <a:latin typeface="Times New Roman" pitchFamily="18" charset="0"/>
                <a:cs typeface="Times New Roman" pitchFamily="18" charset="0"/>
              </a:rPr>
              <a:t>    </a:t>
            </a:r>
            <a:r>
              <a:rPr lang="en-US" sz="3600" dirty="0">
                <a:latin typeface="Times New Roman" pitchFamily="18" charset="0"/>
                <a:cs typeface="Times New Roman" pitchFamily="18" charset="0"/>
              </a:rPr>
              <a:t> a)        Revenue expense for revenue income is allowed.</a:t>
            </a:r>
          </a:p>
          <a:p>
            <a:pPr marL="109728" indent="0" algn="just">
              <a:buNone/>
            </a:pPr>
            <a:r>
              <a:rPr lang="en-US" sz="3600" dirty="0">
                <a:latin typeface="Times New Roman" pitchFamily="18" charset="0"/>
                <a:cs typeface="Times New Roman" pitchFamily="18" charset="0"/>
              </a:rPr>
              <a:t>    b)        Such expenditure is not from any loan or borrowing.</a:t>
            </a:r>
          </a:p>
          <a:p>
            <a:pPr marL="109728" indent="0" algn="just">
              <a:buNone/>
            </a:pPr>
            <a:r>
              <a:rPr lang="en-US" sz="3600" dirty="0">
                <a:latin typeface="Times New Roman" pitchFamily="18" charset="0"/>
                <a:cs typeface="Times New Roman" pitchFamily="18" charset="0"/>
              </a:rPr>
              <a:t>    c)        Claim of depreciation is not in respect of an asset, acquisition  </a:t>
            </a:r>
          </a:p>
          <a:p>
            <a:pPr marL="109728" indent="0" algn="just">
              <a:buNone/>
            </a:pPr>
            <a:r>
              <a:rPr lang="en-US" sz="3600" dirty="0">
                <a:latin typeface="Times New Roman" pitchFamily="18" charset="0"/>
                <a:cs typeface="Times New Roman" pitchFamily="18" charset="0"/>
              </a:rPr>
              <a:t>               of which has been claimed as application of income in the </a:t>
            </a:r>
          </a:p>
          <a:p>
            <a:pPr marL="109728" indent="0" algn="just">
              <a:buNone/>
            </a:pPr>
            <a:r>
              <a:rPr lang="en-US" sz="3600" dirty="0">
                <a:latin typeface="Times New Roman" pitchFamily="18" charset="0"/>
                <a:cs typeface="Times New Roman" pitchFamily="18" charset="0"/>
              </a:rPr>
              <a:t>                same or any other previous year.    </a:t>
            </a:r>
          </a:p>
          <a:p>
            <a:pPr marL="109728" indent="0" algn="just">
              <a:buNone/>
            </a:pPr>
            <a:r>
              <a:rPr lang="en-US" sz="3600" dirty="0">
                <a:latin typeface="Times New Roman" pitchFamily="18" charset="0"/>
                <a:cs typeface="Times New Roman" pitchFamily="18" charset="0"/>
              </a:rPr>
              <a:t>    d)        Such expenditure is not in the form of any contribution o      				or  donation to any person.</a:t>
            </a:r>
          </a:p>
          <a:p>
            <a:pPr marL="109728" indent="0" algn="just">
              <a:buNone/>
            </a:pPr>
            <a:r>
              <a:rPr lang="en-US" sz="3600" dirty="0">
                <a:latin typeface="Times New Roman" pitchFamily="18" charset="0"/>
                <a:cs typeface="Times New Roman" pitchFamily="18" charset="0"/>
              </a:rPr>
              <a:t>    e)       No carry forward loss or exp to set off</a:t>
            </a:r>
          </a:p>
          <a:p>
            <a:pPr marL="109728" indent="0" algn="just">
              <a:buNone/>
            </a:pPr>
            <a:r>
              <a:rPr lang="en-US" sz="3600" dirty="0">
                <a:latin typeface="Times New Roman" pitchFamily="18" charset="0"/>
                <a:cs typeface="Times New Roman" pitchFamily="18" charset="0"/>
              </a:rPr>
              <a:t>              Subject to Sec. 40A(3) and 40(a)(</a:t>
            </a:r>
            <a:r>
              <a:rPr lang="en-US" sz="3600" dirty="0" err="1">
                <a:latin typeface="Times New Roman" pitchFamily="18" charset="0"/>
                <a:cs typeface="Times New Roman" pitchFamily="18" charset="0"/>
              </a:rPr>
              <a:t>ia</a:t>
            </a:r>
            <a:r>
              <a:rPr lang="en-US" sz="3600" dirty="0">
                <a:latin typeface="Times New Roman" pitchFamily="18" charset="0"/>
                <a:cs typeface="Times New Roman" pitchFamily="18" charset="0"/>
              </a:rPr>
              <a:t>) provisions application</a:t>
            </a:r>
          </a:p>
          <a:p>
            <a:pPr marL="109728" indent="0" algn="just">
              <a:buNone/>
            </a:pPr>
            <a:endParaRPr lang="x-none" dirty="0"/>
          </a:p>
        </p:txBody>
      </p:sp>
      <p:sp>
        <p:nvSpPr>
          <p:cNvPr id="3" name="Footer Placeholder 2">
            <a:extLst>
              <a:ext uri="{FF2B5EF4-FFF2-40B4-BE49-F238E27FC236}">
                <a16:creationId xmlns:a16="http://schemas.microsoft.com/office/drawing/2014/main" id="{18BE6435-7BE1-68CE-F32C-B131B52D2385}"/>
              </a:ext>
            </a:extLst>
          </p:cNvPr>
          <p:cNvSpPr>
            <a:spLocks noGrp="1"/>
          </p:cNvSpPr>
          <p:nvPr>
            <p:ph type="ftr" sz="quarter" idx="11"/>
          </p:nvPr>
        </p:nvSpPr>
        <p:spPr/>
        <p:txBody>
          <a:bodyPr/>
          <a:lstStyle/>
          <a:p>
            <a:r>
              <a:rPr lang="en-US"/>
              <a:t>Dr.CA.Phalguna Kumar.E</a:t>
            </a:r>
          </a:p>
        </p:txBody>
      </p:sp>
      <p:sp>
        <p:nvSpPr>
          <p:cNvPr id="4" name="Slide Number Placeholder 3">
            <a:extLst>
              <a:ext uri="{FF2B5EF4-FFF2-40B4-BE49-F238E27FC236}">
                <a16:creationId xmlns:a16="http://schemas.microsoft.com/office/drawing/2014/main" id="{BFABB645-99BA-AE8F-BB5E-BA076FE4F085}"/>
              </a:ext>
            </a:extLst>
          </p:cNvPr>
          <p:cNvSpPr>
            <a:spLocks noGrp="1"/>
          </p:cNvSpPr>
          <p:nvPr>
            <p:ph type="sldNum" sz="quarter" idx="12"/>
          </p:nvPr>
        </p:nvSpPr>
        <p:spPr/>
        <p:txBody>
          <a:bodyPr/>
          <a:lstStyle/>
          <a:p>
            <a:fld id="{B6F15528-21DE-4FAA-801E-634DDDAF4B2B}" type="slidenum">
              <a:rPr lang="en-US" smtClean="0"/>
              <a:pPr/>
              <a:t>27</a:t>
            </a:fld>
            <a:endParaRPr lang="en-US"/>
          </a:p>
        </p:txBody>
      </p:sp>
      <p:sp>
        <p:nvSpPr>
          <p:cNvPr id="5" name="Title 4">
            <a:extLst>
              <a:ext uri="{FF2B5EF4-FFF2-40B4-BE49-F238E27FC236}">
                <a16:creationId xmlns:a16="http://schemas.microsoft.com/office/drawing/2014/main" id="{D1A2222A-5023-A4FA-E345-C690CB51D49F}"/>
              </a:ext>
            </a:extLst>
          </p:cNvPr>
          <p:cNvSpPr>
            <a:spLocks noGrp="1"/>
          </p:cNvSpPr>
          <p:nvPr>
            <p:ph type="title"/>
          </p:nvPr>
        </p:nvSpPr>
        <p:spPr/>
        <p:txBody>
          <a:bodyPr>
            <a:normAutofit fontScale="90000"/>
          </a:bodyPr>
          <a:lstStyle/>
          <a:p>
            <a:r>
              <a:rPr lang="en-GB" sz="4000" dirty="0"/>
              <a:t> </a:t>
            </a:r>
            <a:r>
              <a:rPr lang="en-GB" sz="3100" dirty="0">
                <a:latin typeface="Arial Black" panose="020B0A04020102020204" pitchFamily="34" charset="0"/>
              </a:rPr>
              <a:t>Sec. 10(23C) 22</a:t>
            </a:r>
            <a:r>
              <a:rPr lang="en-GB" sz="3100" baseline="30000" dirty="0">
                <a:latin typeface="Arial Black" panose="020B0A04020102020204" pitchFamily="34" charset="0"/>
              </a:rPr>
              <a:t>nd</a:t>
            </a:r>
            <a:r>
              <a:rPr lang="en-GB" sz="3100" dirty="0">
                <a:latin typeface="Arial Black" panose="020B0A04020102020204" pitchFamily="34" charset="0"/>
              </a:rPr>
              <a:t> Proviso/Sec.13(10) Computation of income-Normal tax</a:t>
            </a:r>
            <a:endParaRPr lang="x-none" sz="3600" dirty="0">
              <a:latin typeface="Arial Black" panose="020B0A04020102020204" pitchFamily="34" charset="0"/>
            </a:endParaRPr>
          </a:p>
        </p:txBody>
      </p:sp>
    </p:spTree>
    <p:extLst>
      <p:ext uri="{BB962C8B-B14F-4D97-AF65-F5344CB8AC3E}">
        <p14:creationId xmlns:p14="http://schemas.microsoft.com/office/powerpoint/2010/main" val="2340120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F55121-0390-398B-156E-BB320FB91D19}"/>
              </a:ext>
            </a:extLst>
          </p:cNvPr>
          <p:cNvSpPr>
            <a:spLocks noGrp="1"/>
          </p:cNvSpPr>
          <p:nvPr>
            <p:ph idx="1"/>
          </p:nvPr>
        </p:nvSpPr>
        <p:spPr>
          <a:xfrm>
            <a:off x="457200" y="1110996"/>
            <a:ext cx="8229600" cy="3694961"/>
          </a:xfrm>
        </p:spPr>
        <p:txBody>
          <a:bodyPr>
            <a:normAutofit fontScale="92500" lnSpcReduction="20000"/>
          </a:bodyPr>
          <a:lstStyle/>
          <a:p>
            <a:r>
              <a:rPr lang="en-GB" sz="2800" dirty="0"/>
              <a:t>Tax is @ 30%</a:t>
            </a:r>
          </a:p>
          <a:p>
            <a:r>
              <a:rPr lang="en-GB" sz="2800" dirty="0">
                <a:solidFill>
                  <a:srgbClr val="FF0000"/>
                </a:solidFill>
              </a:rPr>
              <a:t>Specified Income</a:t>
            </a:r>
            <a:r>
              <a:rPr lang="en-GB" sz="2800" dirty="0"/>
              <a:t> means</a:t>
            </a:r>
          </a:p>
          <a:p>
            <a:pPr marL="109728" indent="0">
              <a:buNone/>
            </a:pPr>
            <a:r>
              <a:rPr lang="en-GB" sz="2800" dirty="0"/>
              <a:t>    a)Income accumulated is more than 15% </a:t>
            </a:r>
          </a:p>
          <a:p>
            <a:pPr marL="109728" indent="0">
              <a:buNone/>
            </a:pPr>
            <a:r>
              <a:rPr lang="en-GB" sz="2800" dirty="0"/>
              <a:t>    -Form 10 or Form 9A violation–3types-  </a:t>
            </a:r>
          </a:p>
          <a:p>
            <a:pPr marL="109728" indent="0">
              <a:buNone/>
            </a:pPr>
            <a:r>
              <a:rPr lang="en-GB" sz="2800" dirty="0"/>
              <a:t>                                                 taxable</a:t>
            </a:r>
          </a:p>
          <a:p>
            <a:pPr marL="109728" indent="0">
              <a:buNone/>
            </a:pPr>
            <a:r>
              <a:rPr lang="en-GB" sz="2800" dirty="0"/>
              <a:t>    b) Sec.11(5) violation-read with Sec 13(1)(d)</a:t>
            </a:r>
          </a:p>
          <a:p>
            <a:pPr marL="109728" indent="0">
              <a:buNone/>
            </a:pPr>
            <a:r>
              <a:rPr lang="en-GB" sz="2800" dirty="0"/>
              <a:t>    c) Sec.13(3)-Income applied-specified persons</a:t>
            </a:r>
          </a:p>
          <a:p>
            <a:pPr marL="109728" indent="0">
              <a:buNone/>
            </a:pPr>
            <a:r>
              <a:rPr lang="en-GB" sz="2800" dirty="0"/>
              <a:t>    d) Income applied outside India</a:t>
            </a:r>
          </a:p>
          <a:p>
            <a:pPr marL="109728" indent="0">
              <a:buNone/>
            </a:pPr>
            <a:r>
              <a:rPr lang="en-GB" sz="2800" dirty="0"/>
              <a:t>  </a:t>
            </a:r>
            <a:endParaRPr lang="x-none" sz="2800" dirty="0"/>
          </a:p>
        </p:txBody>
      </p:sp>
      <p:sp>
        <p:nvSpPr>
          <p:cNvPr id="3" name="Footer Placeholder 2">
            <a:extLst>
              <a:ext uri="{FF2B5EF4-FFF2-40B4-BE49-F238E27FC236}">
                <a16:creationId xmlns:a16="http://schemas.microsoft.com/office/drawing/2014/main" id="{C353937E-4BBD-7F35-698A-0AF6005F5266}"/>
              </a:ext>
            </a:extLst>
          </p:cNvPr>
          <p:cNvSpPr>
            <a:spLocks noGrp="1"/>
          </p:cNvSpPr>
          <p:nvPr>
            <p:ph type="ftr" sz="quarter" idx="11"/>
          </p:nvPr>
        </p:nvSpPr>
        <p:spPr/>
        <p:txBody>
          <a:bodyPr/>
          <a:lstStyle/>
          <a:p>
            <a:r>
              <a:rPr lang="en-US"/>
              <a:t>Dr.CA.Phalguna Kumar.E</a:t>
            </a:r>
          </a:p>
        </p:txBody>
      </p:sp>
      <p:sp>
        <p:nvSpPr>
          <p:cNvPr id="4" name="Slide Number Placeholder 3">
            <a:extLst>
              <a:ext uri="{FF2B5EF4-FFF2-40B4-BE49-F238E27FC236}">
                <a16:creationId xmlns:a16="http://schemas.microsoft.com/office/drawing/2014/main" id="{DB4548AA-B5C8-4364-FDE2-11847F48B62B}"/>
              </a:ext>
            </a:extLst>
          </p:cNvPr>
          <p:cNvSpPr>
            <a:spLocks noGrp="1"/>
          </p:cNvSpPr>
          <p:nvPr>
            <p:ph type="sldNum" sz="quarter" idx="12"/>
          </p:nvPr>
        </p:nvSpPr>
        <p:spPr/>
        <p:txBody>
          <a:bodyPr/>
          <a:lstStyle/>
          <a:p>
            <a:fld id="{B6F15528-21DE-4FAA-801E-634DDDAF4B2B}" type="slidenum">
              <a:rPr lang="en-US" smtClean="0"/>
              <a:pPr/>
              <a:t>28</a:t>
            </a:fld>
            <a:endParaRPr lang="en-US"/>
          </a:p>
        </p:txBody>
      </p:sp>
      <p:sp>
        <p:nvSpPr>
          <p:cNvPr id="5" name="Title 4">
            <a:extLst>
              <a:ext uri="{FF2B5EF4-FFF2-40B4-BE49-F238E27FC236}">
                <a16:creationId xmlns:a16="http://schemas.microsoft.com/office/drawing/2014/main" id="{A2946FEE-A057-CD57-6F08-0A263AF2C9FB}"/>
              </a:ext>
            </a:extLst>
          </p:cNvPr>
          <p:cNvSpPr>
            <a:spLocks noGrp="1"/>
          </p:cNvSpPr>
          <p:nvPr>
            <p:ph type="title"/>
          </p:nvPr>
        </p:nvSpPr>
        <p:spPr/>
        <p:txBody>
          <a:bodyPr>
            <a:normAutofit fontScale="90000"/>
          </a:bodyPr>
          <a:lstStyle/>
          <a:p>
            <a:r>
              <a:rPr lang="en-GB" dirty="0">
                <a:latin typeface="Arial Black" panose="020B0A04020102020204" pitchFamily="34" charset="0"/>
              </a:rPr>
              <a:t>Specified Income –Sec. 115BBI</a:t>
            </a:r>
            <a:endParaRPr lang="x-none" dirty="0">
              <a:latin typeface="Arial Black" panose="020B0A04020102020204" pitchFamily="34" charset="0"/>
            </a:endParaRPr>
          </a:p>
        </p:txBody>
      </p:sp>
    </p:spTree>
    <p:extLst>
      <p:ext uri="{BB962C8B-B14F-4D97-AF65-F5344CB8AC3E}">
        <p14:creationId xmlns:p14="http://schemas.microsoft.com/office/powerpoint/2010/main" val="7461573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C742C54-0EBD-CF27-25BC-AA9BC54335B8}"/>
              </a:ext>
            </a:extLst>
          </p:cNvPr>
          <p:cNvSpPr>
            <a:spLocks noGrp="1"/>
          </p:cNvSpPr>
          <p:nvPr>
            <p:ph idx="1"/>
          </p:nvPr>
        </p:nvSpPr>
        <p:spPr>
          <a:xfrm>
            <a:off x="457200" y="895350"/>
            <a:ext cx="8229600" cy="4114800"/>
          </a:xfrm>
        </p:spPr>
        <p:txBody>
          <a:bodyPr>
            <a:normAutofit fontScale="77500" lnSpcReduction="20000"/>
          </a:bodyPr>
          <a:lstStyle/>
          <a:p>
            <a:r>
              <a:rPr lang="en-GB" dirty="0"/>
              <a:t>11. Objects Modification--</a:t>
            </a:r>
            <a:r>
              <a:rPr lang="en-GB" dirty="0">
                <a:solidFill>
                  <a:srgbClr val="FF0000"/>
                </a:solidFill>
              </a:rPr>
              <a:t>an opinion</a:t>
            </a:r>
          </a:p>
          <a:p>
            <a:r>
              <a:rPr lang="en-GB" dirty="0"/>
              <a:t>12. Objects Adoption---</a:t>
            </a:r>
            <a:r>
              <a:rPr lang="en-GB" dirty="0">
                <a:solidFill>
                  <a:srgbClr val="FF0000"/>
                </a:solidFill>
              </a:rPr>
              <a:t>an opinion</a:t>
            </a:r>
          </a:p>
          <a:p>
            <a:r>
              <a:rPr lang="en-GB" dirty="0"/>
              <a:t>19. TDS related Income</a:t>
            </a:r>
          </a:p>
          <a:p>
            <a:r>
              <a:rPr lang="en-GB" dirty="0"/>
              <a:t>22. Donations return. Form 10-BD-Analysys</a:t>
            </a:r>
          </a:p>
          <a:p>
            <a:r>
              <a:rPr lang="en-GB" dirty="0"/>
              <a:t>23. Donations in kind-Amount/value</a:t>
            </a:r>
          </a:p>
          <a:p>
            <a:r>
              <a:rPr lang="en-GB" dirty="0"/>
              <a:t>31. Computation of Taxable income</a:t>
            </a:r>
          </a:p>
          <a:p>
            <a:r>
              <a:rPr lang="en-GB" dirty="0"/>
              <a:t>42.</a:t>
            </a:r>
            <a:r>
              <a:rPr lang="en-US" sz="1800" b="1" dirty="0">
                <a:solidFill>
                  <a:srgbClr val="231F20"/>
                </a:solidFill>
                <a:effectLst/>
                <a:latin typeface="Times New Roman" panose="02020603050405020304" pitchFamily="18" charset="0"/>
                <a:ea typeface="Times New Roman" panose="02020603050405020304" pitchFamily="18" charset="0"/>
              </a:rPr>
              <a:t> </a:t>
            </a:r>
            <a:r>
              <a:rPr lang="en-GB" sz="2600" dirty="0"/>
              <a:t>Details of Transactions  as per sec.13(2)---</a:t>
            </a:r>
            <a:r>
              <a:rPr lang="en-GB" sz="2600" dirty="0">
                <a:solidFill>
                  <a:srgbClr val="FF0000"/>
                </a:solidFill>
              </a:rPr>
              <a:t>an opinion</a:t>
            </a:r>
            <a:endParaRPr lang="en-US" sz="1800" b="1" dirty="0">
              <a:solidFill>
                <a:srgbClr val="FF0000"/>
              </a:solidFill>
              <a:effectLst/>
              <a:latin typeface="Times New Roman" panose="02020603050405020304" pitchFamily="18" charset="0"/>
              <a:ea typeface="Times New Roman" panose="02020603050405020304" pitchFamily="18" charset="0"/>
            </a:endParaRPr>
          </a:p>
          <a:p>
            <a:r>
              <a:rPr lang="en-GB" dirty="0"/>
              <a:t>43.  Specified Violation as per Sec.12AB(4)---</a:t>
            </a:r>
            <a:r>
              <a:rPr lang="en-GB" dirty="0">
                <a:solidFill>
                  <a:srgbClr val="FF0000"/>
                </a:solidFill>
              </a:rPr>
              <a:t>an opinion</a:t>
            </a:r>
          </a:p>
          <a:p>
            <a:r>
              <a:rPr lang="en-GB" dirty="0"/>
              <a:t>44. Eligible depreciation Details</a:t>
            </a:r>
          </a:p>
          <a:p>
            <a:r>
              <a:rPr lang="en-GB" dirty="0"/>
              <a:t>45. </a:t>
            </a:r>
            <a:r>
              <a:rPr lang="en-GB" dirty="0" err="1"/>
              <a:t>Agrl</a:t>
            </a:r>
            <a:r>
              <a:rPr lang="en-GB" dirty="0"/>
              <a:t> income etc details</a:t>
            </a:r>
          </a:p>
          <a:p>
            <a:r>
              <a:rPr lang="en-GB" dirty="0"/>
              <a:t>46. Sec.269-SS. 47. Sec. 269-ST. 48.Sec. 269-T</a:t>
            </a:r>
          </a:p>
          <a:p>
            <a:r>
              <a:rPr lang="en-GB" dirty="0"/>
              <a:t>49. TDS/TCS related exp as per schedule.</a:t>
            </a:r>
          </a:p>
          <a:p>
            <a:endParaRPr lang="x-none" dirty="0"/>
          </a:p>
        </p:txBody>
      </p:sp>
      <p:sp>
        <p:nvSpPr>
          <p:cNvPr id="3" name="Footer Placeholder 2">
            <a:extLst>
              <a:ext uri="{FF2B5EF4-FFF2-40B4-BE49-F238E27FC236}">
                <a16:creationId xmlns:a16="http://schemas.microsoft.com/office/drawing/2014/main" id="{4892A341-31F1-0655-86CE-D623DEE59553}"/>
              </a:ext>
            </a:extLst>
          </p:cNvPr>
          <p:cNvSpPr>
            <a:spLocks noGrp="1"/>
          </p:cNvSpPr>
          <p:nvPr>
            <p:ph type="ftr" sz="quarter" idx="11"/>
          </p:nvPr>
        </p:nvSpPr>
        <p:spPr/>
        <p:txBody>
          <a:bodyPr/>
          <a:lstStyle/>
          <a:p>
            <a:r>
              <a:rPr lang="en-US"/>
              <a:t>Dr.CA.Phalguna Kumar.E</a:t>
            </a:r>
          </a:p>
        </p:txBody>
      </p:sp>
      <p:sp>
        <p:nvSpPr>
          <p:cNvPr id="4" name="Slide Number Placeholder 3">
            <a:extLst>
              <a:ext uri="{FF2B5EF4-FFF2-40B4-BE49-F238E27FC236}">
                <a16:creationId xmlns:a16="http://schemas.microsoft.com/office/drawing/2014/main" id="{C7A0DE98-D620-01B1-27EE-5FF612BD940E}"/>
              </a:ext>
            </a:extLst>
          </p:cNvPr>
          <p:cNvSpPr>
            <a:spLocks noGrp="1"/>
          </p:cNvSpPr>
          <p:nvPr>
            <p:ph type="sldNum" sz="quarter" idx="12"/>
          </p:nvPr>
        </p:nvSpPr>
        <p:spPr/>
        <p:txBody>
          <a:bodyPr/>
          <a:lstStyle/>
          <a:p>
            <a:fld id="{B6F15528-21DE-4FAA-801E-634DDDAF4B2B}" type="slidenum">
              <a:rPr lang="en-US" smtClean="0"/>
              <a:pPr/>
              <a:t>29</a:t>
            </a:fld>
            <a:endParaRPr lang="en-US"/>
          </a:p>
        </p:txBody>
      </p:sp>
      <p:sp>
        <p:nvSpPr>
          <p:cNvPr id="5" name="Title 4">
            <a:extLst>
              <a:ext uri="{FF2B5EF4-FFF2-40B4-BE49-F238E27FC236}">
                <a16:creationId xmlns:a16="http://schemas.microsoft.com/office/drawing/2014/main" id="{30AC4E6D-8654-E16B-1CD3-DEDF69ADB8DF}"/>
              </a:ext>
            </a:extLst>
          </p:cNvPr>
          <p:cNvSpPr>
            <a:spLocks noGrp="1"/>
          </p:cNvSpPr>
          <p:nvPr>
            <p:ph type="title"/>
          </p:nvPr>
        </p:nvSpPr>
        <p:spPr/>
        <p:txBody>
          <a:bodyPr/>
          <a:lstStyle/>
          <a:p>
            <a:pPr algn="ctr"/>
            <a:r>
              <a:rPr lang="en-GB" dirty="0"/>
              <a:t>New Points in Form 10-B</a:t>
            </a:r>
            <a:endParaRPr lang="x-none" dirty="0"/>
          </a:p>
        </p:txBody>
      </p:sp>
    </p:spTree>
    <p:extLst>
      <p:ext uri="{BB962C8B-B14F-4D97-AF65-F5344CB8AC3E}">
        <p14:creationId xmlns:p14="http://schemas.microsoft.com/office/powerpoint/2010/main" val="2352913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E96C7D-2021-AD8F-6A42-37C8F171EAE9}"/>
              </a:ext>
            </a:extLst>
          </p:cNvPr>
          <p:cNvSpPr>
            <a:spLocks noGrp="1"/>
          </p:cNvSpPr>
          <p:nvPr>
            <p:ph idx="1"/>
          </p:nvPr>
        </p:nvSpPr>
        <p:spPr/>
        <p:txBody>
          <a:bodyPr>
            <a:normAutofit fontScale="92500" lnSpcReduction="10000"/>
          </a:bodyPr>
          <a:lstStyle/>
          <a:p>
            <a:pPr>
              <a:buNone/>
            </a:pPr>
            <a:r>
              <a:rPr lang="en-GB" dirty="0">
                <a:latin typeface="Bookman Old Style" pitchFamily="18" charset="0"/>
              </a:rPr>
              <a:t>I. True &amp; Fair –financial statements</a:t>
            </a:r>
          </a:p>
          <a:p>
            <a:pPr>
              <a:buNone/>
            </a:pPr>
            <a:r>
              <a:rPr lang="en-GB" dirty="0">
                <a:latin typeface="Bookman Old Style" pitchFamily="18" charset="0"/>
              </a:rPr>
              <a:t>     a) Format-ICAI Technical Guide – June 2022</a:t>
            </a:r>
          </a:p>
          <a:p>
            <a:pPr>
              <a:buNone/>
            </a:pPr>
            <a:r>
              <a:rPr lang="en-GB" dirty="0">
                <a:latin typeface="Bookman Old Style" pitchFamily="18" charset="0"/>
              </a:rPr>
              <a:t>     b) Accounting Principles-cash/mercantile</a:t>
            </a:r>
          </a:p>
          <a:p>
            <a:pPr>
              <a:buNone/>
            </a:pPr>
            <a:r>
              <a:rPr lang="en-GB" dirty="0">
                <a:latin typeface="Bookman Old Style" pitchFamily="18" charset="0"/>
              </a:rPr>
              <a:t>     c) Accounting Standards</a:t>
            </a:r>
          </a:p>
          <a:p>
            <a:pPr>
              <a:buNone/>
            </a:pPr>
            <a:r>
              <a:rPr lang="en-GB" dirty="0">
                <a:latin typeface="Bookman Old Style" pitchFamily="18" charset="0"/>
              </a:rPr>
              <a:t>     d) Notes  on accounts –disclosures</a:t>
            </a:r>
          </a:p>
          <a:p>
            <a:pPr>
              <a:buNone/>
            </a:pPr>
            <a:r>
              <a:rPr lang="en-GB" dirty="0">
                <a:latin typeface="Bookman Old Style" pitchFamily="18" charset="0"/>
                <a:hlinkClick r:id="rId2" action="ppaction://hlinkfile"/>
              </a:rPr>
              <a:t> </a:t>
            </a:r>
            <a:r>
              <a:rPr lang="en-GB" dirty="0">
                <a:latin typeface="Bookman Old Style" pitchFamily="18" charset="0"/>
                <a:hlinkClick r:id="rId3" action="ppaction://hlinkfile"/>
              </a:rPr>
              <a:t>New form 10-B.pdf</a:t>
            </a:r>
            <a:endParaRPr lang="en-GB" dirty="0">
              <a:latin typeface="Bookman Old Style" pitchFamily="18" charset="0"/>
            </a:endParaRPr>
          </a:p>
          <a:p>
            <a:pPr>
              <a:buNone/>
            </a:pPr>
            <a:endParaRPr lang="en-GB" dirty="0">
              <a:latin typeface="Bookman Old Style" pitchFamily="18" charset="0"/>
              <a:hlinkClick r:id="rId4" action="ppaction://hlinkfile"/>
            </a:endParaRPr>
          </a:p>
          <a:p>
            <a:pPr>
              <a:buNone/>
            </a:pPr>
            <a:r>
              <a:rPr lang="en-GB" dirty="0">
                <a:latin typeface="Bookman Old Style" pitchFamily="18" charset="0"/>
                <a:hlinkClick r:id="rId4" action="ppaction://hlinkfile"/>
              </a:rPr>
              <a:t>FORM NO 10BB.pdf</a:t>
            </a:r>
            <a:endParaRPr lang="en-GB" dirty="0">
              <a:latin typeface="Bookman Old Style" pitchFamily="18" charset="0"/>
            </a:endParaRPr>
          </a:p>
          <a:p>
            <a:pPr>
              <a:buNone/>
            </a:pPr>
            <a:endParaRPr lang="en-GB" dirty="0">
              <a:latin typeface="Bookman Old Style" pitchFamily="18" charset="0"/>
            </a:endParaRPr>
          </a:p>
          <a:p>
            <a:pPr>
              <a:buNone/>
            </a:pPr>
            <a:endParaRPr lang="en-GB" dirty="0">
              <a:latin typeface="Bookman Old Style" pitchFamily="18" charset="0"/>
            </a:endParaRPr>
          </a:p>
          <a:p>
            <a:endParaRPr lang="x-none" dirty="0">
              <a:latin typeface="Berlin Sans FB Demi" pitchFamily="34" charset="0"/>
            </a:endParaRPr>
          </a:p>
        </p:txBody>
      </p:sp>
      <p:sp>
        <p:nvSpPr>
          <p:cNvPr id="3" name="Title 2">
            <a:extLst>
              <a:ext uri="{FF2B5EF4-FFF2-40B4-BE49-F238E27FC236}">
                <a16:creationId xmlns:a16="http://schemas.microsoft.com/office/drawing/2014/main" id="{CF5DFE0F-38A7-5222-ED27-0C899E9291A4}"/>
              </a:ext>
            </a:extLst>
          </p:cNvPr>
          <p:cNvSpPr>
            <a:spLocks noGrp="1"/>
          </p:cNvSpPr>
          <p:nvPr>
            <p:ph type="title"/>
          </p:nvPr>
        </p:nvSpPr>
        <p:spPr>
          <a:xfrm>
            <a:off x="0" y="0"/>
            <a:ext cx="9001156" cy="1063229"/>
          </a:xfrm>
        </p:spPr>
        <p:txBody>
          <a:bodyPr>
            <a:normAutofit fontScale="90000"/>
          </a:bodyPr>
          <a:lstStyle/>
          <a:p>
            <a:pPr algn="ctr"/>
            <a:r>
              <a:rPr lang="en-GB" dirty="0">
                <a:solidFill>
                  <a:schemeClr val="tx1"/>
                </a:solidFill>
                <a:latin typeface="Arial Black" panose="020B0A04020102020204" pitchFamily="34" charset="0"/>
              </a:rPr>
              <a:t>Audit of Trust &amp; form 10-B&amp;10-BB requirements</a:t>
            </a:r>
            <a:endParaRPr lang="x-none" dirty="0">
              <a:solidFill>
                <a:schemeClr val="tx1"/>
              </a:solidFill>
              <a:latin typeface="Arial Black" panose="020B0A04020102020204"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
        <p:nvSpPr>
          <p:cNvPr id="7" name="Footer Placeholder 6"/>
          <p:cNvSpPr>
            <a:spLocks noGrp="1"/>
          </p:cNvSpPr>
          <p:nvPr>
            <p:ph type="ftr" sz="quarter" idx="11"/>
          </p:nvPr>
        </p:nvSpPr>
        <p:spPr/>
        <p:txBody>
          <a:bodyPr/>
          <a:lstStyle/>
          <a:p>
            <a:r>
              <a:rPr lang="en-US"/>
              <a:t>Dr.CA.Phalguna Kumar.E</a:t>
            </a:r>
          </a:p>
        </p:txBody>
      </p:sp>
    </p:spTree>
    <p:extLst>
      <p:ext uri="{BB962C8B-B14F-4D97-AF65-F5344CB8AC3E}">
        <p14:creationId xmlns:p14="http://schemas.microsoft.com/office/powerpoint/2010/main" val="565071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6E5C47-F33F-E225-3115-3707A63D8939}"/>
              </a:ext>
            </a:extLst>
          </p:cNvPr>
          <p:cNvSpPr>
            <a:spLocks noGrp="1"/>
          </p:cNvSpPr>
          <p:nvPr>
            <p:ph idx="1"/>
          </p:nvPr>
        </p:nvSpPr>
        <p:spPr>
          <a:xfrm>
            <a:off x="457200" y="438150"/>
            <a:ext cx="8229600" cy="4495800"/>
          </a:xfrm>
        </p:spPr>
        <p:txBody>
          <a:bodyPr>
            <a:noAutofit/>
          </a:bodyPr>
          <a:lstStyle/>
          <a:p>
            <a:pPr>
              <a:buNone/>
            </a:pPr>
            <a:r>
              <a:rPr lang="en-US" sz="1100" dirty="0">
                <a:latin typeface="Bookman Old Style" pitchFamily="18" charset="0"/>
                <a:cs typeface="Times New Roman" pitchFamily="18" charset="0"/>
              </a:rPr>
              <a:t>Clause No-</a:t>
            </a:r>
          </a:p>
          <a:p>
            <a:r>
              <a:rPr lang="en-US" sz="1100" dirty="0">
                <a:latin typeface="Bookman Old Style" pitchFamily="18" charset="0"/>
                <a:cs typeface="Times New Roman" pitchFamily="18" charset="0"/>
              </a:rPr>
              <a:t>       11) Objects of the Auditee</a:t>
            </a:r>
          </a:p>
          <a:p>
            <a:r>
              <a:rPr lang="en-US" sz="1100" dirty="0">
                <a:latin typeface="Bookman Old Style" pitchFamily="18" charset="0"/>
                <a:cs typeface="Times New Roman" pitchFamily="18" charset="0"/>
              </a:rPr>
              <a:t>       12) Modification or Adoption of Objects</a:t>
            </a:r>
          </a:p>
          <a:p>
            <a:pPr>
              <a:buNone/>
            </a:pPr>
            <a:r>
              <a:rPr lang="en-US" sz="1100" dirty="0">
                <a:latin typeface="Bookman Old Style" pitchFamily="18" charset="0"/>
                <a:cs typeface="Times New Roman" pitchFamily="18" charset="0"/>
              </a:rPr>
              <a:t>                   a) date of Such modification/ adoption       b) </a:t>
            </a:r>
            <a:r>
              <a:rPr lang="en-US" sz="1100" dirty="0">
                <a:latin typeface="Bookman Old Style" pitchFamily="18" charset="0"/>
              </a:rPr>
              <a:t>Whether an application for registration has been made. </a:t>
            </a:r>
            <a:endParaRPr lang="en-US" sz="1100" dirty="0">
              <a:latin typeface="Bookman Old Style" pitchFamily="18" charset="0"/>
              <a:cs typeface="Times New Roman" pitchFamily="18" charset="0"/>
            </a:endParaRPr>
          </a:p>
          <a:p>
            <a:pPr>
              <a:buNone/>
            </a:pPr>
            <a:r>
              <a:rPr lang="en-US" sz="1100" dirty="0">
                <a:latin typeface="Bookman Old Style" pitchFamily="18" charset="0"/>
                <a:cs typeface="Times New Roman" pitchFamily="18" charset="0"/>
              </a:rPr>
              <a:t>                   c)  If yes, then Date and status of Registration in pursuance of Application , Date of                     	Registration / cancellation of Application, URN of Registration.</a:t>
            </a:r>
          </a:p>
          <a:p>
            <a:r>
              <a:rPr lang="en-US" sz="1100" dirty="0">
                <a:latin typeface="Bookman Old Style" pitchFamily="18" charset="0"/>
                <a:cs typeface="Times New Roman" pitchFamily="18" charset="0"/>
              </a:rPr>
              <a:t>     13) Provisional Registration details</a:t>
            </a:r>
          </a:p>
          <a:p>
            <a:r>
              <a:rPr lang="en-US" sz="1100" dirty="0">
                <a:latin typeface="Bookman Old Style" pitchFamily="18" charset="0"/>
                <a:cs typeface="Times New Roman" pitchFamily="18" charset="0"/>
              </a:rPr>
              <a:t>     14) Books of Accounts Maintained</a:t>
            </a:r>
          </a:p>
          <a:p>
            <a:r>
              <a:rPr lang="en-US" sz="1100" dirty="0">
                <a:latin typeface="Bookman Old Style" pitchFamily="18" charset="0"/>
                <a:cs typeface="Times New Roman" pitchFamily="18" charset="0"/>
              </a:rPr>
              <a:t>     15) GPU Object</a:t>
            </a:r>
          </a:p>
          <a:p>
            <a:r>
              <a:rPr lang="en-US" sz="1100" dirty="0">
                <a:latin typeface="Bookman Old Style" pitchFamily="18" charset="0"/>
                <a:cs typeface="Times New Roman" pitchFamily="18" charset="0"/>
              </a:rPr>
              <a:t>     16)  GPU Financial Details</a:t>
            </a:r>
          </a:p>
          <a:p>
            <a:r>
              <a:rPr lang="en-US" sz="1100" dirty="0">
                <a:latin typeface="Bookman Old Style" pitchFamily="18" charset="0"/>
                <a:cs typeface="Times New Roman" pitchFamily="18" charset="0"/>
              </a:rPr>
              <a:t>     17)  Business Turnover</a:t>
            </a:r>
          </a:p>
          <a:p>
            <a:r>
              <a:rPr lang="en-US" sz="1100" dirty="0">
                <a:latin typeface="Bookman Old Style" pitchFamily="18" charset="0"/>
                <a:cs typeface="Times New Roman" pitchFamily="18" charset="0"/>
              </a:rPr>
              <a:t>     18)  Business Income</a:t>
            </a:r>
          </a:p>
          <a:p>
            <a:r>
              <a:rPr lang="en-US" sz="1100" dirty="0">
                <a:latin typeface="Bookman Old Style" pitchFamily="18" charset="0"/>
                <a:cs typeface="Times New Roman" pitchFamily="18" charset="0"/>
              </a:rPr>
              <a:t>     19) TDS Related Income</a:t>
            </a:r>
          </a:p>
          <a:p>
            <a:r>
              <a:rPr lang="en-US" sz="1100" dirty="0">
                <a:latin typeface="Bookman Old Style" pitchFamily="18" charset="0"/>
                <a:cs typeface="Times New Roman" pitchFamily="18" charset="0"/>
              </a:rPr>
              <a:t>     20) Because of Sec 2(15) proviso of Sec 11 and 12 are not applicable </a:t>
            </a:r>
          </a:p>
          <a:p>
            <a:pPr>
              <a:buNone/>
            </a:pPr>
            <a:r>
              <a:rPr lang="en-US" sz="1100" dirty="0">
                <a:latin typeface="Bookman Old Style" pitchFamily="18" charset="0"/>
                <a:cs typeface="Times New Roman" pitchFamily="18" charset="0"/>
              </a:rPr>
              <a:t>                    10 (23C) 22</a:t>
            </a:r>
            <a:r>
              <a:rPr lang="en-US" sz="1100" baseline="30000" dirty="0">
                <a:latin typeface="Bookman Old Style" pitchFamily="18" charset="0"/>
                <a:cs typeface="Times New Roman" pitchFamily="18" charset="0"/>
              </a:rPr>
              <a:t>nd</a:t>
            </a:r>
            <a:r>
              <a:rPr lang="en-US" sz="1100" dirty="0">
                <a:latin typeface="Bookman Old Style" pitchFamily="18" charset="0"/>
                <a:cs typeface="Times New Roman" pitchFamily="18" charset="0"/>
              </a:rPr>
              <a:t> Proviso or 13(10)</a:t>
            </a:r>
          </a:p>
          <a:p>
            <a:pPr>
              <a:buNone/>
            </a:pPr>
            <a:r>
              <a:rPr lang="en-US" sz="1100" dirty="0">
                <a:latin typeface="Bookman Old Style" pitchFamily="18" charset="0"/>
                <a:cs typeface="Times New Roman" pitchFamily="18" charset="0"/>
              </a:rPr>
              <a:t>                     Books of Accounts are not maintained or Audit Report is not Submitted</a:t>
            </a:r>
          </a:p>
          <a:p>
            <a:pPr>
              <a:buNone/>
            </a:pPr>
            <a:r>
              <a:rPr lang="en-US" sz="1100" dirty="0">
                <a:latin typeface="Bookman Old Style" pitchFamily="18" charset="0"/>
                <a:cs typeface="Times New Roman" pitchFamily="18" charset="0"/>
              </a:rPr>
              <a:t>                     ROI is not filed within the time </a:t>
            </a:r>
          </a:p>
          <a:p>
            <a:r>
              <a:rPr lang="en-US" sz="1100" dirty="0">
                <a:latin typeface="Bookman Old Style" pitchFamily="18" charset="0"/>
                <a:cs typeface="Times New Roman" pitchFamily="18" charset="0"/>
              </a:rPr>
              <a:t>      21) Donation Annual Return –Form 10BD</a:t>
            </a:r>
          </a:p>
          <a:p>
            <a:r>
              <a:rPr lang="en-US" sz="1100" dirty="0">
                <a:latin typeface="Bookman Old Style" pitchFamily="18" charset="0"/>
                <a:cs typeface="Times New Roman" pitchFamily="18" charset="0"/>
              </a:rPr>
              <a:t>      22)  Donation Analysis</a:t>
            </a:r>
          </a:p>
          <a:p>
            <a:pPr>
              <a:buNone/>
            </a:pPr>
            <a:endParaRPr lang="en-US" sz="1100" dirty="0">
              <a:latin typeface="Bookman Old Style" pitchFamily="18" charset="0"/>
              <a:cs typeface="Times New Roman" pitchFamily="18" charset="0"/>
            </a:endParaRPr>
          </a:p>
          <a:p>
            <a:pPr>
              <a:buNone/>
            </a:pPr>
            <a:endParaRPr lang="en-US" sz="1100" dirty="0">
              <a:latin typeface="Bookman Old Style" pitchFamily="18" charset="0"/>
              <a:cs typeface="Times New Roman" pitchFamily="18" charset="0"/>
            </a:endParaRPr>
          </a:p>
          <a:p>
            <a:pPr>
              <a:buNone/>
            </a:pPr>
            <a:endParaRPr lang="en-US" sz="1100" dirty="0">
              <a:latin typeface="Bookman Old Style" pitchFamily="18" charset="0"/>
              <a:cs typeface="Times New Roman" pitchFamily="18" charset="0"/>
            </a:endParaRPr>
          </a:p>
          <a:p>
            <a:endParaRPr lang="x-none" sz="1100" dirty="0">
              <a:latin typeface="Bookman Old Style" pitchFamily="18" charset="0"/>
            </a:endParaRPr>
          </a:p>
        </p:txBody>
      </p:sp>
      <p:sp>
        <p:nvSpPr>
          <p:cNvPr id="3" name="Footer Placeholder 2">
            <a:extLst>
              <a:ext uri="{FF2B5EF4-FFF2-40B4-BE49-F238E27FC236}">
                <a16:creationId xmlns:a16="http://schemas.microsoft.com/office/drawing/2014/main" id="{B35B3F8F-2CB7-13B7-38D8-21BB126ABE78}"/>
              </a:ext>
            </a:extLst>
          </p:cNvPr>
          <p:cNvSpPr>
            <a:spLocks noGrp="1"/>
          </p:cNvSpPr>
          <p:nvPr>
            <p:ph type="ftr" sz="quarter" idx="11"/>
          </p:nvPr>
        </p:nvSpPr>
        <p:spPr>
          <a:xfrm>
            <a:off x="4380073" y="4857750"/>
            <a:ext cx="2350681" cy="222052"/>
          </a:xfrm>
        </p:spPr>
        <p:txBody>
          <a:bodyPr/>
          <a:lstStyle/>
          <a:p>
            <a:r>
              <a:rPr lang="en-US" dirty="0" err="1"/>
              <a:t>Dr.CA.Phalguna</a:t>
            </a:r>
            <a:r>
              <a:rPr lang="en-US" dirty="0"/>
              <a:t> </a:t>
            </a:r>
            <a:r>
              <a:rPr lang="en-US" dirty="0" err="1"/>
              <a:t>Kumar.E</a:t>
            </a:r>
            <a:endParaRPr lang="en-US" dirty="0"/>
          </a:p>
        </p:txBody>
      </p:sp>
      <p:sp>
        <p:nvSpPr>
          <p:cNvPr id="4" name="Slide Number Placeholder 3">
            <a:extLst>
              <a:ext uri="{FF2B5EF4-FFF2-40B4-BE49-F238E27FC236}">
                <a16:creationId xmlns:a16="http://schemas.microsoft.com/office/drawing/2014/main" id="{67D3ADB4-8A7B-3E06-6AD7-E7D1A5E2C239}"/>
              </a:ext>
            </a:extLst>
          </p:cNvPr>
          <p:cNvSpPr>
            <a:spLocks noGrp="1"/>
          </p:cNvSpPr>
          <p:nvPr>
            <p:ph type="sldNum" sz="quarter" idx="12"/>
          </p:nvPr>
        </p:nvSpPr>
        <p:spPr/>
        <p:txBody>
          <a:bodyPr/>
          <a:lstStyle/>
          <a:p>
            <a:fld id="{B6F15528-21DE-4FAA-801E-634DDDAF4B2B}" type="slidenum">
              <a:rPr lang="en-US" smtClean="0"/>
              <a:pPr/>
              <a:t>30</a:t>
            </a:fld>
            <a:endParaRPr lang="en-US"/>
          </a:p>
        </p:txBody>
      </p:sp>
      <p:sp>
        <p:nvSpPr>
          <p:cNvPr id="5" name="Title 4">
            <a:extLst>
              <a:ext uri="{FF2B5EF4-FFF2-40B4-BE49-F238E27FC236}">
                <a16:creationId xmlns:a16="http://schemas.microsoft.com/office/drawing/2014/main" id="{EFED5E81-1489-F2D8-0566-49BBDAB9D1D0}"/>
              </a:ext>
            </a:extLst>
          </p:cNvPr>
          <p:cNvSpPr>
            <a:spLocks noGrp="1"/>
          </p:cNvSpPr>
          <p:nvPr>
            <p:ph type="title"/>
          </p:nvPr>
        </p:nvSpPr>
        <p:spPr>
          <a:xfrm>
            <a:off x="457200" y="0"/>
            <a:ext cx="8229600" cy="514349"/>
          </a:xfrm>
        </p:spPr>
        <p:txBody>
          <a:bodyPr>
            <a:normAutofit/>
          </a:bodyPr>
          <a:lstStyle/>
          <a:p>
            <a:pPr algn="ctr"/>
            <a:r>
              <a:rPr lang="en-GB" sz="2000" dirty="0">
                <a:solidFill>
                  <a:srgbClr val="FF0000"/>
                </a:solidFill>
                <a:latin typeface="Bookman Old Style" pitchFamily="18" charset="0"/>
              </a:rPr>
              <a:t>Form 10-B clauses</a:t>
            </a:r>
            <a:endParaRPr lang="x-none" sz="2000" dirty="0">
              <a:solidFill>
                <a:srgbClr val="FF0000"/>
              </a:solidFill>
              <a:latin typeface="Bookman Old Style" pitchFamily="18" charset="0"/>
            </a:endParaRPr>
          </a:p>
        </p:txBody>
      </p:sp>
    </p:spTree>
    <p:extLst>
      <p:ext uri="{BB962C8B-B14F-4D97-AF65-F5344CB8AC3E}">
        <p14:creationId xmlns:p14="http://schemas.microsoft.com/office/powerpoint/2010/main" val="20995496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6D3145-D6E4-EF20-8F98-866B913CFF0F}"/>
              </a:ext>
            </a:extLst>
          </p:cNvPr>
          <p:cNvSpPr>
            <a:spLocks noGrp="1"/>
          </p:cNvSpPr>
          <p:nvPr>
            <p:ph idx="1"/>
          </p:nvPr>
        </p:nvSpPr>
        <p:spPr>
          <a:xfrm>
            <a:off x="457200" y="361950"/>
            <a:ext cx="8229600" cy="4495800"/>
          </a:xfrm>
        </p:spPr>
        <p:txBody>
          <a:bodyPr>
            <a:noAutofit/>
          </a:bodyPr>
          <a:lstStyle/>
          <a:p>
            <a:r>
              <a:rPr lang="en-US" sz="1200" dirty="0">
                <a:latin typeface="Bookman Old Style" pitchFamily="18" charset="0"/>
                <a:cs typeface="Times New Roman" pitchFamily="18" charset="0"/>
              </a:rPr>
              <a:t>23)  Donations not covered in 10-BD + Donations in Kind-  Value</a:t>
            </a:r>
          </a:p>
          <a:p>
            <a:r>
              <a:rPr lang="en-US" sz="1200" dirty="0">
                <a:latin typeface="Bookman Old Style" pitchFamily="18" charset="0"/>
                <a:cs typeface="Times New Roman" pitchFamily="18" charset="0"/>
              </a:rPr>
              <a:t>24) Total Donations amount</a:t>
            </a:r>
          </a:p>
          <a:p>
            <a:r>
              <a:rPr lang="en-US" sz="1200" dirty="0">
                <a:latin typeface="Bookman Old Style" pitchFamily="18" charset="0"/>
                <a:cs typeface="Times New Roman" pitchFamily="18" charset="0"/>
              </a:rPr>
              <a:t>25) FCRA</a:t>
            </a:r>
          </a:p>
          <a:p>
            <a:r>
              <a:rPr lang="en-US" sz="1200" dirty="0">
                <a:latin typeface="Bookman Old Style" pitchFamily="18" charset="0"/>
                <a:cs typeface="Times New Roman" pitchFamily="18" charset="0"/>
              </a:rPr>
              <a:t>26) </a:t>
            </a:r>
            <a:r>
              <a:rPr lang="en-US" sz="1200" dirty="0">
                <a:latin typeface="Bookman Old Style" pitchFamily="18" charset="0"/>
              </a:rPr>
              <a:t>Voluntary Contribution forming part of corpus</a:t>
            </a:r>
            <a:endParaRPr lang="en-US" sz="1200" dirty="0">
              <a:latin typeface="Bookman Old Style" pitchFamily="18" charset="0"/>
              <a:cs typeface="Times New Roman" pitchFamily="18" charset="0"/>
            </a:endParaRPr>
          </a:p>
          <a:p>
            <a:r>
              <a:rPr lang="en-US" sz="1200" dirty="0">
                <a:latin typeface="Bookman Old Style" pitchFamily="18" charset="0"/>
                <a:cs typeface="Times New Roman" pitchFamily="18" charset="0"/>
              </a:rPr>
              <a:t>27) Corpus Fund Donation</a:t>
            </a:r>
          </a:p>
          <a:p>
            <a:r>
              <a:rPr lang="en-US" sz="1200" dirty="0">
                <a:latin typeface="Bookman Old Style" pitchFamily="18" charset="0"/>
                <a:cs typeface="Times New Roman" pitchFamily="18" charset="0"/>
              </a:rPr>
              <a:t>28) Income from Property</a:t>
            </a:r>
          </a:p>
          <a:p>
            <a:r>
              <a:rPr lang="en-US" sz="1200" dirty="0">
                <a:latin typeface="Bookman Old Style" pitchFamily="18" charset="0"/>
                <a:cs typeface="Times New Roman" pitchFamily="18" charset="0"/>
              </a:rPr>
              <a:t>29) Income Applied outside India</a:t>
            </a:r>
          </a:p>
          <a:p>
            <a:r>
              <a:rPr lang="en-US" sz="1200" dirty="0">
                <a:latin typeface="Bookman Old Style" pitchFamily="18" charset="0"/>
                <a:cs typeface="Times New Roman" pitchFamily="18" charset="0"/>
              </a:rPr>
              <a:t>30) Income to be applied in India</a:t>
            </a:r>
          </a:p>
          <a:p>
            <a:r>
              <a:rPr lang="en-US" sz="1200" dirty="0">
                <a:latin typeface="Bookman Old Style" pitchFamily="18" charset="0"/>
                <a:cs typeface="Times New Roman" pitchFamily="18" charset="0"/>
              </a:rPr>
              <a:t>31) Application of Income  - electronic Mode-Bank , Cash and Total</a:t>
            </a:r>
          </a:p>
          <a:p>
            <a:pPr>
              <a:buNone/>
            </a:pPr>
            <a:r>
              <a:rPr lang="en-US" sz="1200" dirty="0">
                <a:latin typeface="Bookman Old Style" pitchFamily="18" charset="0"/>
                <a:cs typeface="Times New Roman" pitchFamily="18" charset="0"/>
              </a:rPr>
              <a:t>           a) objects</a:t>
            </a:r>
          </a:p>
          <a:p>
            <a:pPr>
              <a:buNone/>
            </a:pPr>
            <a:r>
              <a:rPr lang="en-US" sz="1200" dirty="0">
                <a:latin typeface="Bookman Old Style" pitchFamily="18" charset="0"/>
                <a:cs typeface="Times New Roman" pitchFamily="18" charset="0"/>
              </a:rPr>
              <a:t>           b) TDS related</a:t>
            </a:r>
          </a:p>
          <a:p>
            <a:pPr>
              <a:buNone/>
            </a:pPr>
            <a:r>
              <a:rPr lang="en-US" sz="1200" dirty="0">
                <a:latin typeface="Bookman Old Style" pitchFamily="18" charset="0"/>
                <a:cs typeface="Times New Roman" pitchFamily="18" charset="0"/>
              </a:rPr>
              <a:t>           c) Accrual Expenditure, Revenue Expenditure , Capital Expenditure      ‘</a:t>
            </a:r>
          </a:p>
          <a:p>
            <a:pPr>
              <a:buNone/>
            </a:pPr>
            <a:r>
              <a:rPr lang="en-US" sz="1200" dirty="0">
                <a:latin typeface="Bookman Old Style" pitchFamily="18" charset="0"/>
                <a:cs typeface="Times New Roman" pitchFamily="18" charset="0"/>
              </a:rPr>
              <a:t>              Corpus redeposit , Loan Repayment</a:t>
            </a:r>
          </a:p>
          <a:p>
            <a:pPr>
              <a:buNone/>
            </a:pPr>
            <a:r>
              <a:rPr lang="en-US" sz="1200" dirty="0">
                <a:latin typeface="Bookman Old Style" pitchFamily="18" charset="0"/>
                <a:cs typeface="Times New Roman" pitchFamily="18" charset="0"/>
              </a:rPr>
              <a:t>              Disallowable -11(2) &amp; 11(1) Exemption </a:t>
            </a:r>
          </a:p>
          <a:p>
            <a:pPr>
              <a:buNone/>
            </a:pPr>
            <a:r>
              <a:rPr lang="en-US" sz="1200" dirty="0">
                <a:latin typeface="Bookman Old Style" pitchFamily="18" charset="0"/>
                <a:cs typeface="Times New Roman" pitchFamily="18" charset="0"/>
              </a:rPr>
              <a:t>              Deemed Application– </a:t>
            </a:r>
            <a:r>
              <a:rPr lang="en-US" sz="1200" dirty="0">
                <a:solidFill>
                  <a:srgbClr val="FF0000"/>
                </a:solidFill>
                <a:latin typeface="Bookman Old Style" pitchFamily="18" charset="0"/>
                <a:cs typeface="Times New Roman" pitchFamily="18" charset="0"/>
              </a:rPr>
              <a:t>Allowable  8 clauses—Disallowable 13 clauses</a:t>
            </a:r>
            <a:r>
              <a:rPr lang="en-US" sz="1200" dirty="0">
                <a:latin typeface="Bookman Old Style" pitchFamily="18" charset="0"/>
                <a:cs typeface="Times New Roman" pitchFamily="18" charset="0"/>
              </a:rPr>
              <a:t> </a:t>
            </a:r>
          </a:p>
          <a:p>
            <a:r>
              <a:rPr lang="en-US" sz="1200" dirty="0">
                <a:latin typeface="Bookman Old Style" pitchFamily="18" charset="0"/>
                <a:cs typeface="Times New Roman" pitchFamily="18" charset="0"/>
              </a:rPr>
              <a:t>  32) Taxable Income – (30-31)</a:t>
            </a:r>
          </a:p>
          <a:p>
            <a:r>
              <a:rPr lang="en-US" sz="1200" dirty="0">
                <a:latin typeface="Bookman Old Style" pitchFamily="18" charset="0"/>
                <a:cs typeface="Times New Roman" pitchFamily="18" charset="0"/>
              </a:rPr>
              <a:t>  33) Sec 115 BBI Income  -Specified Income</a:t>
            </a:r>
          </a:p>
          <a:p>
            <a:r>
              <a:rPr lang="en-US" sz="1200" dirty="0">
                <a:latin typeface="Bookman Old Style" pitchFamily="18" charset="0"/>
                <a:cs typeface="Times New Roman" pitchFamily="18" charset="0"/>
              </a:rPr>
              <a:t>  </a:t>
            </a:r>
            <a:r>
              <a:rPr lang="en-US" sz="1200" dirty="0">
                <a:latin typeface="Bookman Old Style" pitchFamily="18" charset="0"/>
              </a:rPr>
              <a:t>34) Anonymous Donation 115BBC- workout tax @ 30%.</a:t>
            </a:r>
            <a:endParaRPr lang="x-none" sz="1200" dirty="0">
              <a:latin typeface="Bookman Old Style" pitchFamily="18" charset="0"/>
            </a:endParaRPr>
          </a:p>
        </p:txBody>
      </p:sp>
      <p:sp>
        <p:nvSpPr>
          <p:cNvPr id="3" name="Footer Placeholder 2">
            <a:extLst>
              <a:ext uri="{FF2B5EF4-FFF2-40B4-BE49-F238E27FC236}">
                <a16:creationId xmlns:a16="http://schemas.microsoft.com/office/drawing/2014/main" id="{5CD46440-EE54-D68B-3876-7FB5B45F2707}"/>
              </a:ext>
            </a:extLst>
          </p:cNvPr>
          <p:cNvSpPr>
            <a:spLocks noGrp="1"/>
          </p:cNvSpPr>
          <p:nvPr>
            <p:ph type="ftr" sz="quarter" idx="11"/>
          </p:nvPr>
        </p:nvSpPr>
        <p:spPr/>
        <p:txBody>
          <a:bodyPr/>
          <a:lstStyle/>
          <a:p>
            <a:r>
              <a:rPr lang="en-US"/>
              <a:t>Dr.CA.Phalguna Kumar.E</a:t>
            </a:r>
          </a:p>
        </p:txBody>
      </p:sp>
      <p:sp>
        <p:nvSpPr>
          <p:cNvPr id="4" name="Slide Number Placeholder 3">
            <a:extLst>
              <a:ext uri="{FF2B5EF4-FFF2-40B4-BE49-F238E27FC236}">
                <a16:creationId xmlns:a16="http://schemas.microsoft.com/office/drawing/2014/main" id="{1B3517EA-B143-0F09-6171-A6496ED4C98A}"/>
              </a:ext>
            </a:extLst>
          </p:cNvPr>
          <p:cNvSpPr>
            <a:spLocks noGrp="1"/>
          </p:cNvSpPr>
          <p:nvPr>
            <p:ph type="sldNum" sz="quarter" idx="12"/>
          </p:nvPr>
        </p:nvSpPr>
        <p:spPr/>
        <p:txBody>
          <a:bodyPr/>
          <a:lstStyle/>
          <a:p>
            <a:fld id="{B6F15528-21DE-4FAA-801E-634DDDAF4B2B}" type="slidenum">
              <a:rPr lang="en-US" smtClean="0"/>
              <a:pPr/>
              <a:t>31</a:t>
            </a:fld>
            <a:endParaRPr lang="en-US"/>
          </a:p>
        </p:txBody>
      </p:sp>
      <p:sp>
        <p:nvSpPr>
          <p:cNvPr id="5" name="Title 4">
            <a:extLst>
              <a:ext uri="{FF2B5EF4-FFF2-40B4-BE49-F238E27FC236}">
                <a16:creationId xmlns:a16="http://schemas.microsoft.com/office/drawing/2014/main" id="{DC58D2F0-0D41-048F-F4E3-C3CDFE487576}"/>
              </a:ext>
            </a:extLst>
          </p:cNvPr>
          <p:cNvSpPr>
            <a:spLocks noGrp="1"/>
          </p:cNvSpPr>
          <p:nvPr>
            <p:ph type="title"/>
          </p:nvPr>
        </p:nvSpPr>
        <p:spPr>
          <a:xfrm>
            <a:off x="457200" y="1"/>
            <a:ext cx="8229600" cy="438149"/>
          </a:xfrm>
        </p:spPr>
        <p:txBody>
          <a:bodyPr>
            <a:noAutofit/>
          </a:bodyPr>
          <a:lstStyle/>
          <a:p>
            <a:pPr algn="ctr"/>
            <a:r>
              <a:rPr lang="en-GB" sz="2000" dirty="0">
                <a:solidFill>
                  <a:srgbClr val="FF0000"/>
                </a:solidFill>
                <a:latin typeface="Bookman Old Style" pitchFamily="18" charset="0"/>
              </a:rPr>
              <a:t>Form 10-B clauses---</a:t>
            </a:r>
            <a:r>
              <a:rPr lang="en-GB" sz="2000" dirty="0" err="1">
                <a:solidFill>
                  <a:srgbClr val="FF0000"/>
                </a:solidFill>
                <a:latin typeface="Bookman Old Style" pitchFamily="18" charset="0"/>
              </a:rPr>
              <a:t>contd</a:t>
            </a:r>
            <a:endParaRPr lang="x-none" sz="2000" dirty="0">
              <a:solidFill>
                <a:srgbClr val="FF0000"/>
              </a:solidFill>
              <a:latin typeface="Bookman Old Style" pitchFamily="18" charset="0"/>
            </a:endParaRPr>
          </a:p>
        </p:txBody>
      </p:sp>
    </p:spTree>
    <p:extLst>
      <p:ext uri="{BB962C8B-B14F-4D97-AF65-F5344CB8AC3E}">
        <p14:creationId xmlns:p14="http://schemas.microsoft.com/office/powerpoint/2010/main" val="22724070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1CFA894-F804-DD94-5C23-403A39C72DE4}"/>
              </a:ext>
            </a:extLst>
          </p:cNvPr>
          <p:cNvSpPr>
            <a:spLocks noGrp="1"/>
          </p:cNvSpPr>
          <p:nvPr>
            <p:ph idx="1"/>
          </p:nvPr>
        </p:nvSpPr>
        <p:spPr>
          <a:xfrm>
            <a:off x="457200" y="514350"/>
            <a:ext cx="8229600" cy="4343400"/>
          </a:xfrm>
        </p:spPr>
        <p:txBody>
          <a:bodyPr>
            <a:noAutofit/>
          </a:bodyPr>
          <a:lstStyle/>
          <a:p>
            <a:r>
              <a:rPr lang="en-US" sz="1100" dirty="0">
                <a:latin typeface="Bookman Old Style" pitchFamily="18" charset="0"/>
              </a:rPr>
              <a:t>       35)  Other Income taxable</a:t>
            </a:r>
          </a:p>
          <a:p>
            <a:pPr>
              <a:buNone/>
            </a:pPr>
            <a:r>
              <a:rPr lang="en-US" sz="1100" dirty="0">
                <a:latin typeface="Bookman Old Style" pitchFamily="18" charset="0"/>
              </a:rPr>
              <a:t>                   (a) 13 (1) (C ) Income,      	                                         (b) Corpus Fund donations given </a:t>
            </a:r>
          </a:p>
          <a:p>
            <a:pPr>
              <a:buNone/>
            </a:pPr>
            <a:r>
              <a:rPr lang="en-US" sz="1100" dirty="0">
                <a:latin typeface="Bookman Old Style" pitchFamily="18" charset="0"/>
              </a:rPr>
              <a:t>                   (c) Corpus Fund donations recd-violation of conditions    (d) 11(4) Business Income</a:t>
            </a:r>
          </a:p>
          <a:p>
            <a:r>
              <a:rPr lang="en-US" sz="1100" dirty="0">
                <a:latin typeface="Bookman Old Style" pitchFamily="18" charset="0"/>
              </a:rPr>
              <a:t>       36) Sec 11(1A)- Capital Asset Transfer Income</a:t>
            </a:r>
          </a:p>
          <a:p>
            <a:r>
              <a:rPr lang="en-US" sz="1100" dirty="0">
                <a:latin typeface="Bookman Old Style" pitchFamily="18" charset="0"/>
              </a:rPr>
              <a:t>       37) Application of Income out of  other than Normal Income-                                                                                                      	6 types -  Details  Form-10, Form -9A,earlier year &lt; 15%, Corpus  fund, Borrowed Fund, any other money</a:t>
            </a:r>
          </a:p>
          <a:p>
            <a:pPr>
              <a:buNone/>
            </a:pPr>
            <a:r>
              <a:rPr lang="en-US" sz="1100" dirty="0">
                <a:latin typeface="Bookman Old Style" pitchFamily="18" charset="0"/>
              </a:rPr>
              <a:t>    	       38) More than 50Lakhs to a Single person</a:t>
            </a:r>
          </a:p>
          <a:p>
            <a:pPr>
              <a:buFont typeface="Wingdings" pitchFamily="2" charset="2"/>
              <a:buChar char="Ø"/>
            </a:pPr>
            <a:r>
              <a:rPr lang="en-US" sz="1100" dirty="0">
                <a:latin typeface="Bookman Old Style" pitchFamily="18" charset="0"/>
              </a:rPr>
              <a:t>       39) Sec 13(10) Income Computation</a:t>
            </a:r>
          </a:p>
          <a:p>
            <a:r>
              <a:rPr lang="en-US" sz="1100" dirty="0">
                <a:latin typeface="Bookman Old Style" pitchFamily="18" charset="0"/>
              </a:rPr>
              <a:t>       40) Religion Purpose Expenditure</a:t>
            </a:r>
          </a:p>
          <a:p>
            <a:r>
              <a:rPr lang="en-US" sz="1100" dirty="0">
                <a:latin typeface="Bookman Old Style" pitchFamily="18" charset="0"/>
              </a:rPr>
              <a:t>       41) 13(3)-Persons List</a:t>
            </a:r>
          </a:p>
          <a:p>
            <a:r>
              <a:rPr lang="en-US" sz="1100" dirty="0">
                <a:latin typeface="Bookman Old Style" pitchFamily="18" charset="0"/>
              </a:rPr>
              <a:t>       42) </a:t>
            </a:r>
            <a:r>
              <a:rPr lang="en-US" sz="1100" dirty="0">
                <a:solidFill>
                  <a:srgbClr val="FF0000"/>
                </a:solidFill>
                <a:latin typeface="Bookman Old Style" pitchFamily="18" charset="0"/>
              </a:rPr>
              <a:t>13(3</a:t>
            </a:r>
            <a:r>
              <a:rPr lang="en-US" sz="1100" dirty="0">
                <a:latin typeface="Bookman Old Style" pitchFamily="18" charset="0"/>
              </a:rPr>
              <a:t>) Persons Transactions</a:t>
            </a:r>
          </a:p>
          <a:p>
            <a:r>
              <a:rPr lang="en-US" sz="1100" dirty="0">
                <a:latin typeface="Bookman Old Style" pitchFamily="18" charset="0"/>
              </a:rPr>
              <a:t>       43) Specified Violation Income</a:t>
            </a:r>
          </a:p>
          <a:p>
            <a:r>
              <a:rPr lang="en-US" sz="1100" dirty="0">
                <a:latin typeface="Bookman Old Style" pitchFamily="18" charset="0"/>
              </a:rPr>
              <a:t>              Any other Law Violation</a:t>
            </a:r>
          </a:p>
          <a:p>
            <a:r>
              <a:rPr lang="en-US" sz="1100" dirty="0">
                <a:latin typeface="Bookman Old Style" pitchFamily="18" charset="0"/>
              </a:rPr>
              <a:t>       44 )  Eligible Depreciation Details</a:t>
            </a:r>
          </a:p>
          <a:p>
            <a:r>
              <a:rPr lang="en-US" sz="1100" dirty="0">
                <a:latin typeface="Bookman Old Style" pitchFamily="18" charset="0"/>
              </a:rPr>
              <a:t>       45)  Agricultural Income ..etc Exemption claimed details</a:t>
            </a:r>
          </a:p>
          <a:p>
            <a:r>
              <a:rPr lang="en-US" sz="1100" dirty="0">
                <a:latin typeface="Bookman Old Style" pitchFamily="18" charset="0"/>
              </a:rPr>
              <a:t>       46) Sec 269SS –</a:t>
            </a:r>
            <a:r>
              <a:rPr lang="en-US" sz="1100" dirty="0" err="1">
                <a:latin typeface="Bookman Old Style" pitchFamily="18" charset="0"/>
              </a:rPr>
              <a:t>Borrowals</a:t>
            </a:r>
            <a:r>
              <a:rPr lang="en-US" sz="1100" dirty="0">
                <a:latin typeface="Bookman Old Style" pitchFamily="18" charset="0"/>
              </a:rPr>
              <a:t> &gt;  - If Yes Schedule</a:t>
            </a:r>
          </a:p>
          <a:p>
            <a:r>
              <a:rPr lang="en-US" sz="1100" dirty="0">
                <a:latin typeface="Bookman Old Style" pitchFamily="18" charset="0"/>
              </a:rPr>
              <a:t>       47) Sec 269ST –received an amount &gt; 2Lakhs – if yes Schedule</a:t>
            </a:r>
          </a:p>
          <a:p>
            <a:r>
              <a:rPr lang="en-US" sz="1100" dirty="0">
                <a:latin typeface="Bookman Old Style" pitchFamily="18" charset="0"/>
              </a:rPr>
              <a:t>       48) Repayment of Loan Sec 269ST- if yes Schedule</a:t>
            </a:r>
          </a:p>
          <a:p>
            <a:r>
              <a:rPr lang="en-US" sz="1100" dirty="0">
                <a:latin typeface="Bookman Old Style" pitchFamily="18" charset="0"/>
              </a:rPr>
              <a:t>       49) TDS/TCS related Expenditure- if yes Schedule.</a:t>
            </a:r>
            <a:endParaRPr lang="x-none" sz="1100" dirty="0">
              <a:latin typeface="Bookman Old Style" pitchFamily="18" charset="0"/>
            </a:endParaRPr>
          </a:p>
        </p:txBody>
      </p:sp>
      <p:sp>
        <p:nvSpPr>
          <p:cNvPr id="3" name="Footer Placeholder 2">
            <a:extLst>
              <a:ext uri="{FF2B5EF4-FFF2-40B4-BE49-F238E27FC236}">
                <a16:creationId xmlns:a16="http://schemas.microsoft.com/office/drawing/2014/main" id="{2664A360-DA4A-176B-26DA-52E610446ADA}"/>
              </a:ext>
            </a:extLst>
          </p:cNvPr>
          <p:cNvSpPr>
            <a:spLocks noGrp="1"/>
          </p:cNvSpPr>
          <p:nvPr>
            <p:ph type="ftr" sz="quarter" idx="11"/>
          </p:nvPr>
        </p:nvSpPr>
        <p:spPr/>
        <p:txBody>
          <a:bodyPr/>
          <a:lstStyle/>
          <a:p>
            <a:r>
              <a:rPr lang="en-US"/>
              <a:t>Dr.CA.Phalguna Kumar.E</a:t>
            </a:r>
          </a:p>
        </p:txBody>
      </p:sp>
      <p:sp>
        <p:nvSpPr>
          <p:cNvPr id="4" name="Slide Number Placeholder 3">
            <a:extLst>
              <a:ext uri="{FF2B5EF4-FFF2-40B4-BE49-F238E27FC236}">
                <a16:creationId xmlns:a16="http://schemas.microsoft.com/office/drawing/2014/main" id="{BC56C3A3-BF53-4867-B597-45C6060CEA43}"/>
              </a:ext>
            </a:extLst>
          </p:cNvPr>
          <p:cNvSpPr>
            <a:spLocks noGrp="1"/>
          </p:cNvSpPr>
          <p:nvPr>
            <p:ph type="sldNum" sz="quarter" idx="12"/>
          </p:nvPr>
        </p:nvSpPr>
        <p:spPr/>
        <p:txBody>
          <a:bodyPr/>
          <a:lstStyle/>
          <a:p>
            <a:fld id="{B6F15528-21DE-4FAA-801E-634DDDAF4B2B}" type="slidenum">
              <a:rPr lang="en-US" smtClean="0"/>
              <a:pPr/>
              <a:t>32</a:t>
            </a:fld>
            <a:endParaRPr lang="en-US"/>
          </a:p>
        </p:txBody>
      </p:sp>
      <p:sp>
        <p:nvSpPr>
          <p:cNvPr id="5" name="Title 4">
            <a:extLst>
              <a:ext uri="{FF2B5EF4-FFF2-40B4-BE49-F238E27FC236}">
                <a16:creationId xmlns:a16="http://schemas.microsoft.com/office/drawing/2014/main" id="{17067BF8-E07C-BFC0-12D9-5032CE1495CB}"/>
              </a:ext>
            </a:extLst>
          </p:cNvPr>
          <p:cNvSpPr>
            <a:spLocks noGrp="1"/>
          </p:cNvSpPr>
          <p:nvPr>
            <p:ph type="title"/>
          </p:nvPr>
        </p:nvSpPr>
        <p:spPr>
          <a:xfrm>
            <a:off x="457200" y="1"/>
            <a:ext cx="8229600" cy="514350"/>
          </a:xfrm>
        </p:spPr>
        <p:txBody>
          <a:bodyPr>
            <a:normAutofit/>
          </a:bodyPr>
          <a:lstStyle/>
          <a:p>
            <a:pPr algn="ctr"/>
            <a:r>
              <a:rPr lang="en-GB" sz="2000" dirty="0">
                <a:solidFill>
                  <a:srgbClr val="FF0000"/>
                </a:solidFill>
                <a:latin typeface="Bookman Old Style" pitchFamily="18" charset="0"/>
              </a:rPr>
              <a:t>Form 10-B clauses--</a:t>
            </a:r>
            <a:r>
              <a:rPr lang="en-GB" sz="2000" dirty="0" err="1">
                <a:solidFill>
                  <a:srgbClr val="FF0000"/>
                </a:solidFill>
                <a:latin typeface="Bookman Old Style" pitchFamily="18" charset="0"/>
              </a:rPr>
              <a:t>contd</a:t>
            </a:r>
            <a:endParaRPr lang="x-none" sz="2000" dirty="0">
              <a:solidFill>
                <a:srgbClr val="FF0000"/>
              </a:solidFill>
              <a:latin typeface="Bookman Old Style" pitchFamily="18" charset="0"/>
            </a:endParaRPr>
          </a:p>
        </p:txBody>
      </p:sp>
    </p:spTree>
    <p:extLst>
      <p:ext uri="{BB962C8B-B14F-4D97-AF65-F5344CB8AC3E}">
        <p14:creationId xmlns:p14="http://schemas.microsoft.com/office/powerpoint/2010/main" val="34766678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D46F37-BAA9-9E94-EF1D-9BD04806D726}"/>
              </a:ext>
            </a:extLst>
          </p:cNvPr>
          <p:cNvSpPr>
            <a:spLocks noGrp="1"/>
          </p:cNvSpPr>
          <p:nvPr>
            <p:ph idx="1"/>
          </p:nvPr>
        </p:nvSpPr>
        <p:spPr>
          <a:xfrm>
            <a:off x="457200" y="1110997"/>
            <a:ext cx="8229600" cy="3826524"/>
          </a:xfrm>
        </p:spPr>
        <p:txBody>
          <a:bodyPr>
            <a:normAutofit fontScale="92500" lnSpcReduction="10000"/>
          </a:bodyPr>
          <a:lstStyle/>
          <a:p>
            <a:r>
              <a:rPr lang="en-GB" dirty="0"/>
              <a:t>a) Sec. 115BBC—</a:t>
            </a:r>
            <a:r>
              <a:rPr lang="en-GB" dirty="0">
                <a:solidFill>
                  <a:srgbClr val="FF0000"/>
                </a:solidFill>
              </a:rPr>
              <a:t>@30%</a:t>
            </a:r>
            <a:r>
              <a:rPr lang="en-GB" dirty="0"/>
              <a:t>-Anonymous donations</a:t>
            </a:r>
          </a:p>
          <a:p>
            <a:r>
              <a:rPr lang="en-GB" dirty="0"/>
              <a:t>b) Sec.11(1A)- Sale of assets –excess income</a:t>
            </a:r>
          </a:p>
          <a:p>
            <a:r>
              <a:rPr lang="en-GB" dirty="0"/>
              <a:t>c) Sec.11(1)(a) – min 85%- not applied </a:t>
            </a:r>
          </a:p>
          <a:p>
            <a:r>
              <a:rPr lang="en-GB" dirty="0"/>
              <a:t>d) Applied money-not as per -40A(3)-40(a)(</a:t>
            </a:r>
            <a:r>
              <a:rPr lang="en-GB" dirty="0" err="1"/>
              <a:t>ia</a:t>
            </a:r>
            <a:r>
              <a:rPr lang="en-GB" dirty="0"/>
              <a:t>)</a:t>
            </a:r>
          </a:p>
          <a:p>
            <a:r>
              <a:rPr lang="en-GB" dirty="0"/>
              <a:t>e) Specified Income-Sec.115BBI- 5 types-</a:t>
            </a:r>
            <a:r>
              <a:rPr lang="en-GB" dirty="0">
                <a:solidFill>
                  <a:srgbClr val="FF0000"/>
                </a:solidFill>
              </a:rPr>
              <a:t>@30%</a:t>
            </a:r>
          </a:p>
          <a:p>
            <a:r>
              <a:rPr lang="en-GB" dirty="0"/>
              <a:t>f) Basic violations-Sec.13(10)—4 violations</a:t>
            </a:r>
          </a:p>
          <a:p>
            <a:r>
              <a:rPr lang="en-GB" dirty="0"/>
              <a:t>g) Specified Violation-Sec.12AB(4)-Regn-  </a:t>
            </a:r>
          </a:p>
          <a:p>
            <a:pPr marL="109728" indent="0">
              <a:buNone/>
            </a:pPr>
            <a:r>
              <a:rPr lang="en-GB" dirty="0"/>
              <a:t>         Cancellation– No sec. 11/12 application</a:t>
            </a:r>
          </a:p>
          <a:p>
            <a:pPr marL="109728" indent="0">
              <a:buNone/>
            </a:pPr>
            <a:r>
              <a:rPr lang="en-GB" dirty="0"/>
              <a:t>        Sec.115-TD income --</a:t>
            </a:r>
            <a:r>
              <a:rPr lang="en-GB" dirty="0">
                <a:solidFill>
                  <a:srgbClr val="FF0000"/>
                </a:solidFill>
              </a:rPr>
              <a:t>@ MMR</a:t>
            </a:r>
            <a:endParaRPr lang="x-none" dirty="0">
              <a:solidFill>
                <a:srgbClr val="FF0000"/>
              </a:solidFill>
            </a:endParaRPr>
          </a:p>
        </p:txBody>
      </p:sp>
      <p:sp>
        <p:nvSpPr>
          <p:cNvPr id="3" name="Footer Placeholder 2">
            <a:extLst>
              <a:ext uri="{FF2B5EF4-FFF2-40B4-BE49-F238E27FC236}">
                <a16:creationId xmlns:a16="http://schemas.microsoft.com/office/drawing/2014/main" id="{AEA46230-9614-B678-4639-34FAE6802894}"/>
              </a:ext>
            </a:extLst>
          </p:cNvPr>
          <p:cNvSpPr>
            <a:spLocks noGrp="1"/>
          </p:cNvSpPr>
          <p:nvPr>
            <p:ph type="ftr" sz="quarter" idx="11"/>
          </p:nvPr>
        </p:nvSpPr>
        <p:spPr/>
        <p:txBody>
          <a:bodyPr/>
          <a:lstStyle/>
          <a:p>
            <a:r>
              <a:rPr lang="en-US"/>
              <a:t>Dr.CA.Phalguna Kumar.E</a:t>
            </a:r>
          </a:p>
        </p:txBody>
      </p:sp>
      <p:sp>
        <p:nvSpPr>
          <p:cNvPr id="4" name="Slide Number Placeholder 3">
            <a:extLst>
              <a:ext uri="{FF2B5EF4-FFF2-40B4-BE49-F238E27FC236}">
                <a16:creationId xmlns:a16="http://schemas.microsoft.com/office/drawing/2014/main" id="{C8015C2F-833D-CEDA-1D3F-F4933042A0AF}"/>
              </a:ext>
            </a:extLst>
          </p:cNvPr>
          <p:cNvSpPr>
            <a:spLocks noGrp="1"/>
          </p:cNvSpPr>
          <p:nvPr>
            <p:ph type="sldNum" sz="quarter" idx="12"/>
          </p:nvPr>
        </p:nvSpPr>
        <p:spPr/>
        <p:txBody>
          <a:bodyPr/>
          <a:lstStyle/>
          <a:p>
            <a:fld id="{B6F15528-21DE-4FAA-801E-634DDDAF4B2B}" type="slidenum">
              <a:rPr lang="en-US" smtClean="0"/>
              <a:pPr/>
              <a:t>33</a:t>
            </a:fld>
            <a:endParaRPr lang="en-US"/>
          </a:p>
        </p:txBody>
      </p:sp>
      <p:sp>
        <p:nvSpPr>
          <p:cNvPr id="5" name="Title 4">
            <a:extLst>
              <a:ext uri="{FF2B5EF4-FFF2-40B4-BE49-F238E27FC236}">
                <a16:creationId xmlns:a16="http://schemas.microsoft.com/office/drawing/2014/main" id="{2607A653-64EE-F7A0-4B8B-A394DD9E8905}"/>
              </a:ext>
            </a:extLst>
          </p:cNvPr>
          <p:cNvSpPr>
            <a:spLocks noGrp="1"/>
          </p:cNvSpPr>
          <p:nvPr>
            <p:ph type="title"/>
          </p:nvPr>
        </p:nvSpPr>
        <p:spPr/>
        <p:txBody>
          <a:bodyPr>
            <a:normAutofit fontScale="90000"/>
          </a:bodyPr>
          <a:lstStyle/>
          <a:p>
            <a:r>
              <a:rPr lang="en-GB" dirty="0">
                <a:solidFill>
                  <a:srgbClr val="00B050"/>
                </a:solidFill>
              </a:rPr>
              <a:t>     Summary</a:t>
            </a:r>
            <a:r>
              <a:rPr lang="en-GB" dirty="0"/>
              <a:t>–How many types of   </a:t>
            </a:r>
            <a:br>
              <a:rPr lang="en-GB" dirty="0"/>
            </a:br>
            <a:r>
              <a:rPr lang="en-GB" dirty="0"/>
              <a:t>             Taxable income</a:t>
            </a:r>
            <a:endParaRPr lang="x-none" dirty="0"/>
          </a:p>
        </p:txBody>
      </p:sp>
    </p:spTree>
    <p:extLst>
      <p:ext uri="{BB962C8B-B14F-4D97-AF65-F5344CB8AC3E}">
        <p14:creationId xmlns:p14="http://schemas.microsoft.com/office/powerpoint/2010/main" val="39601807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F181835-A98C-0509-698B-777E11447968}"/>
              </a:ext>
            </a:extLst>
          </p:cNvPr>
          <p:cNvSpPr>
            <a:spLocks noGrp="1"/>
          </p:cNvSpPr>
          <p:nvPr>
            <p:ph idx="1"/>
          </p:nvPr>
        </p:nvSpPr>
        <p:spPr>
          <a:xfrm>
            <a:off x="457200" y="819150"/>
            <a:ext cx="8229600" cy="4495800"/>
          </a:xfrm>
        </p:spPr>
        <p:txBody>
          <a:bodyPr>
            <a:normAutofit fontScale="77500" lnSpcReduction="20000"/>
          </a:bodyPr>
          <a:lstStyle/>
          <a:p>
            <a:r>
              <a:rPr lang="en-GB" dirty="0"/>
              <a:t>Sec. 271AAE- Benefits to related parties</a:t>
            </a:r>
          </a:p>
          <a:p>
            <a:pPr marL="109728" indent="0">
              <a:buNone/>
            </a:pPr>
            <a:r>
              <a:rPr lang="en-GB" dirty="0"/>
              <a:t>        Trust should pay </a:t>
            </a:r>
          </a:p>
          <a:p>
            <a:pPr marL="109728" indent="0">
              <a:buNone/>
            </a:pPr>
            <a:r>
              <a:rPr lang="en-GB" dirty="0"/>
              <a:t>                    a) first time 100% of benefit passed on</a:t>
            </a:r>
          </a:p>
          <a:p>
            <a:pPr marL="109728" indent="0">
              <a:buNone/>
            </a:pPr>
            <a:r>
              <a:rPr lang="en-GB" dirty="0"/>
              <a:t>                    b) any second/subsequent time@ 200% of such </a:t>
            </a:r>
          </a:p>
          <a:p>
            <a:pPr marL="109728" indent="0">
              <a:buNone/>
            </a:pPr>
            <a:r>
              <a:rPr lang="en-GB" dirty="0"/>
              <a:t>                        benefit amount</a:t>
            </a:r>
          </a:p>
          <a:p>
            <a:pPr marL="109728" indent="0">
              <a:buNone/>
            </a:pPr>
            <a:r>
              <a:rPr lang="en-GB" dirty="0"/>
              <a:t>Sec.  271K - failure to file Form 10-BD statement attracts   </a:t>
            </a:r>
          </a:p>
          <a:p>
            <a:pPr marL="109728" indent="0">
              <a:buNone/>
            </a:pPr>
            <a:r>
              <a:rPr lang="en-GB" dirty="0"/>
              <a:t>         penalty, shall not be less than Rs.10,000/- but may </a:t>
            </a:r>
          </a:p>
          <a:p>
            <a:pPr marL="109728" indent="0">
              <a:buNone/>
            </a:pPr>
            <a:r>
              <a:rPr lang="en-GB" dirty="0"/>
              <a:t>         extend up to Rs.1,00,000/-</a:t>
            </a:r>
          </a:p>
          <a:p>
            <a:pPr marL="109728" indent="0">
              <a:buNone/>
            </a:pPr>
            <a:r>
              <a:rPr lang="en-GB" dirty="0"/>
              <a:t>Sec. 115 TD- On the total Market value of      </a:t>
            </a:r>
          </a:p>
          <a:p>
            <a:pPr marL="109728" indent="0">
              <a:buNone/>
            </a:pPr>
            <a:r>
              <a:rPr lang="en-GB" dirty="0"/>
              <a:t>        Asset  , over liabilities—Accreted Income      </a:t>
            </a:r>
          </a:p>
          <a:p>
            <a:pPr marL="109728" indent="0">
              <a:buNone/>
            </a:pPr>
            <a:r>
              <a:rPr lang="en-GB" dirty="0"/>
              <a:t>        @ 30% in case of a)Regn is cancelled</a:t>
            </a:r>
          </a:p>
          <a:p>
            <a:pPr marL="109728" indent="0">
              <a:buNone/>
            </a:pPr>
            <a:r>
              <a:rPr lang="en-GB" dirty="0"/>
              <a:t>         b) Fresh Regn or Renewal is rejected</a:t>
            </a:r>
          </a:p>
          <a:p>
            <a:pPr marL="109728" indent="0">
              <a:buNone/>
            </a:pPr>
            <a:r>
              <a:rPr lang="en-GB" dirty="0"/>
              <a:t>         c ) fails to make an </a:t>
            </a:r>
            <a:r>
              <a:rPr lang="en-GB" dirty="0" err="1"/>
              <a:t>Appln</a:t>
            </a:r>
            <a:r>
              <a:rPr lang="en-GB" dirty="0"/>
              <a:t> in the previous year </a:t>
            </a:r>
            <a:endParaRPr lang="x-none" dirty="0"/>
          </a:p>
        </p:txBody>
      </p:sp>
      <p:sp>
        <p:nvSpPr>
          <p:cNvPr id="3" name="Footer Placeholder 2">
            <a:extLst>
              <a:ext uri="{FF2B5EF4-FFF2-40B4-BE49-F238E27FC236}">
                <a16:creationId xmlns:a16="http://schemas.microsoft.com/office/drawing/2014/main" id="{EA4465CD-0E8C-474A-6227-FC7BC460A4D3}"/>
              </a:ext>
            </a:extLst>
          </p:cNvPr>
          <p:cNvSpPr>
            <a:spLocks noGrp="1"/>
          </p:cNvSpPr>
          <p:nvPr>
            <p:ph type="ftr" sz="quarter" idx="11"/>
          </p:nvPr>
        </p:nvSpPr>
        <p:spPr/>
        <p:txBody>
          <a:bodyPr/>
          <a:lstStyle/>
          <a:p>
            <a:r>
              <a:rPr lang="en-US"/>
              <a:t>Dr.CA.Phalguna Kumar.E</a:t>
            </a:r>
          </a:p>
        </p:txBody>
      </p:sp>
      <p:sp>
        <p:nvSpPr>
          <p:cNvPr id="4" name="Slide Number Placeholder 3">
            <a:extLst>
              <a:ext uri="{FF2B5EF4-FFF2-40B4-BE49-F238E27FC236}">
                <a16:creationId xmlns:a16="http://schemas.microsoft.com/office/drawing/2014/main" id="{FDBAE65B-D8CB-A8F8-D1AC-B3BBCDD23E07}"/>
              </a:ext>
            </a:extLst>
          </p:cNvPr>
          <p:cNvSpPr>
            <a:spLocks noGrp="1"/>
          </p:cNvSpPr>
          <p:nvPr>
            <p:ph type="sldNum" sz="quarter" idx="12"/>
          </p:nvPr>
        </p:nvSpPr>
        <p:spPr/>
        <p:txBody>
          <a:bodyPr/>
          <a:lstStyle/>
          <a:p>
            <a:fld id="{B6F15528-21DE-4FAA-801E-634DDDAF4B2B}" type="slidenum">
              <a:rPr lang="en-US" smtClean="0"/>
              <a:pPr/>
              <a:t>34</a:t>
            </a:fld>
            <a:endParaRPr lang="en-US"/>
          </a:p>
        </p:txBody>
      </p:sp>
      <p:sp>
        <p:nvSpPr>
          <p:cNvPr id="5" name="Title 4">
            <a:extLst>
              <a:ext uri="{FF2B5EF4-FFF2-40B4-BE49-F238E27FC236}">
                <a16:creationId xmlns:a16="http://schemas.microsoft.com/office/drawing/2014/main" id="{3CB6FB01-6515-AB65-8034-8369D3230076}"/>
              </a:ext>
            </a:extLst>
          </p:cNvPr>
          <p:cNvSpPr>
            <a:spLocks noGrp="1"/>
          </p:cNvSpPr>
          <p:nvPr>
            <p:ph type="title"/>
          </p:nvPr>
        </p:nvSpPr>
        <p:spPr/>
        <p:txBody>
          <a:bodyPr/>
          <a:lstStyle/>
          <a:p>
            <a:pPr algn="ctr"/>
            <a:r>
              <a:rPr lang="en-GB" dirty="0">
                <a:solidFill>
                  <a:srgbClr val="FF0000"/>
                </a:solidFill>
              </a:rPr>
              <a:t>New Penalties</a:t>
            </a:r>
            <a:endParaRPr lang="x-none" dirty="0">
              <a:solidFill>
                <a:srgbClr val="FF0000"/>
              </a:solidFill>
            </a:endParaRPr>
          </a:p>
        </p:txBody>
      </p:sp>
    </p:spTree>
    <p:extLst>
      <p:ext uri="{BB962C8B-B14F-4D97-AF65-F5344CB8AC3E}">
        <p14:creationId xmlns:p14="http://schemas.microsoft.com/office/powerpoint/2010/main" val="1306537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1000114"/>
            <a:ext cx="8915400" cy="3820048"/>
          </a:xfrm>
        </p:spPr>
        <p:txBody>
          <a:bodyPr>
            <a:noAutofit/>
          </a:bodyPr>
          <a:lstStyle/>
          <a:p>
            <a:pPr marL="452628" indent="-342900" algn="just">
              <a:lnSpc>
                <a:spcPct val="150000"/>
              </a:lnSpc>
              <a:buFont typeface="Arial" pitchFamily="34" charset="0"/>
              <a:buChar char="•"/>
            </a:pPr>
            <a:r>
              <a:rPr lang="en-US" sz="2000" dirty="0">
                <a:latin typeface="Bookman Old Style" pitchFamily="18" charset="0"/>
                <a:cs typeface="Times New Roman" pitchFamily="18" charset="0"/>
              </a:rPr>
              <a:t>Last Home Ministry – (2022)(4)TMI-92-ITAT Cochin.</a:t>
            </a:r>
          </a:p>
          <a:p>
            <a:pPr marL="452628" indent="-342900" algn="just">
              <a:lnSpc>
                <a:spcPct val="150000"/>
              </a:lnSpc>
              <a:buFont typeface="Arial" pitchFamily="34" charset="0"/>
              <a:buChar char="•"/>
            </a:pPr>
            <a:r>
              <a:rPr lang="en-US" sz="2000" dirty="0" err="1">
                <a:latin typeface="Bookman Old Style" pitchFamily="18" charset="0"/>
                <a:cs typeface="Times New Roman" pitchFamily="18" charset="0"/>
              </a:rPr>
              <a:t>Kalinga</a:t>
            </a:r>
            <a:r>
              <a:rPr lang="en-US" sz="2000" dirty="0">
                <a:latin typeface="Bookman Old Style" pitchFamily="18" charset="0"/>
                <a:cs typeface="Times New Roman" pitchFamily="18" charset="0"/>
              </a:rPr>
              <a:t> Institute of Industrial Technology vs CIT, 20 taxman 829.</a:t>
            </a:r>
          </a:p>
          <a:p>
            <a:pPr marL="452628" indent="-342900">
              <a:lnSpc>
                <a:spcPct val="150000"/>
              </a:lnSpc>
              <a:buFont typeface="Arial" pitchFamily="34" charset="0"/>
              <a:buChar char="•"/>
            </a:pPr>
            <a:r>
              <a:rPr lang="en-US" sz="2000" dirty="0">
                <a:latin typeface="Bookman Old Style" pitchFamily="18" charset="0"/>
                <a:cs typeface="Times New Roman" pitchFamily="18" charset="0"/>
              </a:rPr>
              <a:t>It was submitted that u/s 12AA(3) of the Act, registration can be cancelled only when the Principal Commissioner is satisfied that activities of such trust or institution are not genuine or are not being carried out in accordance with the objects of the trust or</a:t>
            </a:r>
          </a:p>
          <a:p>
            <a:pPr marL="452628" indent="-342900">
              <a:lnSpc>
                <a:spcPct val="150000"/>
              </a:lnSpc>
              <a:buNone/>
            </a:pPr>
            <a:r>
              <a:rPr lang="en-US" sz="2000" dirty="0">
                <a:latin typeface="Bookman Old Style" pitchFamily="18" charset="0"/>
                <a:cs typeface="Times New Roman" pitchFamily="18" charset="0"/>
              </a:rPr>
              <a:t>    	institution.</a:t>
            </a:r>
            <a:br>
              <a:rPr lang="en-US" sz="2000" dirty="0">
                <a:latin typeface="Bookman Old Style" pitchFamily="18" charset="0"/>
                <a:cs typeface="Times New Roman" pitchFamily="18" charset="0"/>
              </a:rPr>
            </a:br>
            <a:endParaRPr lang="en-US" sz="2000" dirty="0">
              <a:latin typeface="Bookman Old Style" pitchFamily="18" charset="0"/>
              <a:cs typeface="Times New Roman" pitchFamily="18" charset="0"/>
            </a:endParaRPr>
          </a:p>
        </p:txBody>
      </p:sp>
      <p:sp>
        <p:nvSpPr>
          <p:cNvPr id="3" name="Title 2"/>
          <p:cNvSpPr>
            <a:spLocks noGrp="1"/>
          </p:cNvSpPr>
          <p:nvPr>
            <p:ph type="title"/>
          </p:nvPr>
        </p:nvSpPr>
        <p:spPr>
          <a:xfrm>
            <a:off x="457200" y="205979"/>
            <a:ext cx="8229600" cy="613171"/>
          </a:xfrm>
        </p:spPr>
        <p:txBody>
          <a:bodyPr>
            <a:noAutofit/>
          </a:bodyPr>
          <a:lstStyle/>
          <a:p>
            <a:pPr algn="ctr"/>
            <a:r>
              <a:rPr lang="en-US" sz="4000" i="0" dirty="0">
                <a:solidFill>
                  <a:schemeClr val="tx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Decisions u/sec.12AA(3)</a:t>
            </a:r>
            <a:endParaRPr lang="en-US" sz="3600" dirty="0">
              <a:solidFill>
                <a:schemeClr val="tx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35</a:t>
            </a:fld>
            <a:endParaRPr lang="en-US"/>
          </a:p>
        </p:txBody>
      </p:sp>
      <p:sp>
        <p:nvSpPr>
          <p:cNvPr id="7" name="Footer Placeholder 6"/>
          <p:cNvSpPr>
            <a:spLocks noGrp="1"/>
          </p:cNvSpPr>
          <p:nvPr>
            <p:ph type="ftr" sz="quarter" idx="11"/>
          </p:nvPr>
        </p:nvSpPr>
        <p:spPr/>
        <p:txBody>
          <a:bodyPr/>
          <a:lstStyle/>
          <a:p>
            <a:r>
              <a:rPr lang="en-US"/>
              <a:t>Dr.CA.Phalguna Kumar.E</a:t>
            </a:r>
          </a:p>
        </p:txBody>
      </p:sp>
    </p:spTree>
    <p:extLst>
      <p:ext uri="{BB962C8B-B14F-4D97-AF65-F5344CB8AC3E}">
        <p14:creationId xmlns:p14="http://schemas.microsoft.com/office/powerpoint/2010/main" val="19616803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57238"/>
            <a:ext cx="8915400" cy="3820048"/>
          </a:xfrm>
        </p:spPr>
        <p:txBody>
          <a:bodyPr>
            <a:noAutofit/>
          </a:bodyPr>
          <a:lstStyle/>
          <a:p>
            <a:pPr marL="452628" indent="-342900">
              <a:lnSpc>
                <a:spcPct val="150000"/>
              </a:lnSpc>
              <a:buFont typeface="Wingdings" pitchFamily="2" charset="2"/>
              <a:buChar char="v"/>
            </a:pPr>
            <a:r>
              <a:rPr lang="en-US" sz="2200" dirty="0">
                <a:latin typeface="Bookman Old Style" pitchFamily="18" charset="0"/>
                <a:cs typeface="Times New Roman" pitchFamily="18" charset="0"/>
              </a:rPr>
              <a:t>Any income derived from property held under trust, wholly or partly applied for other than the objects of the trust </a:t>
            </a:r>
          </a:p>
          <a:p>
            <a:pPr marL="452628" indent="-342900">
              <a:lnSpc>
                <a:spcPct val="150000"/>
              </a:lnSpc>
              <a:buFont typeface="Wingdings" pitchFamily="2" charset="2"/>
              <a:buChar char="v"/>
            </a:pPr>
            <a:r>
              <a:rPr lang="en-US" sz="2200" dirty="0">
                <a:latin typeface="Bookman Old Style" pitchFamily="18" charset="0"/>
                <a:cs typeface="Times New Roman" pitchFamily="18" charset="0"/>
              </a:rPr>
              <a:t>Donation to other trust or institution, for Education,  Not  Medical relief.</a:t>
            </a:r>
          </a:p>
          <a:p>
            <a:pPr marL="452628" indent="-342900">
              <a:lnSpc>
                <a:spcPct val="150000"/>
              </a:lnSpc>
              <a:buFont typeface="Wingdings" pitchFamily="2" charset="2"/>
              <a:buChar char="v"/>
            </a:pPr>
            <a:r>
              <a:rPr lang="en-US" sz="2200" b="1" dirty="0">
                <a:latin typeface="Bookman Old Style" pitchFamily="18" charset="0"/>
                <a:cs typeface="Times New Roman" pitchFamily="18" charset="0"/>
              </a:rPr>
              <a:t>Nazareth Hospital Society vs Deputy Comm. Of   I T  (Exemption) (2021). </a:t>
            </a:r>
            <a:r>
              <a:rPr lang="en-GB" sz="2400" b="1" i="0" dirty="0">
                <a:solidFill>
                  <a:srgbClr val="222222"/>
                </a:solidFill>
                <a:effectLst/>
                <a:latin typeface="Bookman Old Style" pitchFamily="18" charset="0"/>
              </a:rPr>
              <a:t> 212 TTJ (All) 951</a:t>
            </a:r>
            <a:r>
              <a:rPr lang="en-US" sz="2200" b="1" dirty="0">
                <a:latin typeface="Bookman Old Style" pitchFamily="18" charset="0"/>
                <a:cs typeface="Times New Roman" pitchFamily="18" charset="0"/>
              </a:rPr>
              <a:t> ITAT Allahabad.        Held Taxable </a:t>
            </a:r>
            <a:endParaRPr lang="en-US" sz="2200" dirty="0">
              <a:latin typeface="Bookman Old Style" pitchFamily="18" charset="0"/>
              <a:cs typeface="Times New Roman" pitchFamily="18" charset="0"/>
            </a:endParaRPr>
          </a:p>
        </p:txBody>
      </p:sp>
      <p:sp>
        <p:nvSpPr>
          <p:cNvPr id="3" name="Title 2"/>
          <p:cNvSpPr>
            <a:spLocks noGrp="1"/>
          </p:cNvSpPr>
          <p:nvPr>
            <p:ph type="title"/>
          </p:nvPr>
        </p:nvSpPr>
        <p:spPr>
          <a:xfrm>
            <a:off x="457200" y="205979"/>
            <a:ext cx="8229600" cy="613171"/>
          </a:xfrm>
        </p:spPr>
        <p:txBody>
          <a:bodyPr>
            <a:noAutofit/>
          </a:bodyPr>
          <a:lstStyle/>
          <a:p>
            <a:pPr algn="ctr"/>
            <a:r>
              <a:rPr lang="en-US" sz="3200" i="0" dirty="0">
                <a:solidFill>
                  <a:schemeClr val="tx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Specified Violations u/sec.12AB(4)</a:t>
            </a:r>
            <a:endParaRPr lang="en-US" sz="2800" dirty="0">
              <a:solidFill>
                <a:schemeClr val="tx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36</a:t>
            </a:fld>
            <a:endParaRPr lang="en-US"/>
          </a:p>
        </p:txBody>
      </p:sp>
      <p:sp>
        <p:nvSpPr>
          <p:cNvPr id="7" name="Footer Placeholder 6"/>
          <p:cNvSpPr>
            <a:spLocks noGrp="1"/>
          </p:cNvSpPr>
          <p:nvPr>
            <p:ph type="ftr" sz="quarter" idx="11"/>
          </p:nvPr>
        </p:nvSpPr>
        <p:spPr/>
        <p:txBody>
          <a:bodyPr/>
          <a:lstStyle/>
          <a:p>
            <a:r>
              <a:rPr lang="en-US"/>
              <a:t>Dr.CA.Phalguna Kumar.E</a:t>
            </a:r>
          </a:p>
        </p:txBody>
      </p:sp>
    </p:spTree>
    <p:extLst>
      <p:ext uri="{BB962C8B-B14F-4D97-AF65-F5344CB8AC3E}">
        <p14:creationId xmlns:p14="http://schemas.microsoft.com/office/powerpoint/2010/main" val="19616803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57238"/>
            <a:ext cx="8915400" cy="4286262"/>
          </a:xfrm>
        </p:spPr>
        <p:txBody>
          <a:bodyPr>
            <a:noAutofit/>
          </a:bodyPr>
          <a:lstStyle/>
          <a:p>
            <a:pPr marL="452628" indent="-342900">
              <a:lnSpc>
                <a:spcPct val="150000"/>
              </a:lnSpc>
              <a:buFont typeface="Wingdings" pitchFamily="2" charset="2"/>
              <a:buChar char="v"/>
            </a:pPr>
            <a:r>
              <a:rPr lang="en-US" sz="1200" dirty="0">
                <a:latin typeface="Bookman Old Style" pitchFamily="18" charset="0"/>
                <a:cs typeface="Times New Roman" pitchFamily="18" charset="0"/>
              </a:rPr>
              <a:t>The trust or Institution has income from profits and gains of business which is </a:t>
            </a:r>
            <a:r>
              <a:rPr lang="en-US" sz="1200" b="1" dirty="0">
                <a:latin typeface="Bookman Old Style" pitchFamily="18" charset="0"/>
                <a:cs typeface="Times New Roman" pitchFamily="18" charset="0"/>
              </a:rPr>
              <a:t>incidental</a:t>
            </a:r>
            <a:r>
              <a:rPr lang="en-US" sz="1200" dirty="0">
                <a:latin typeface="Bookman Old Style" pitchFamily="18" charset="0"/>
                <a:cs typeface="Times New Roman" pitchFamily="18" charset="0"/>
              </a:rPr>
              <a:t> to the attainment of its objectives or separate books of accounts are not maintained</a:t>
            </a:r>
          </a:p>
          <a:p>
            <a:pPr marL="452628" indent="-342900">
              <a:lnSpc>
                <a:spcPct val="150000"/>
              </a:lnSpc>
              <a:buNone/>
            </a:pPr>
            <a:r>
              <a:rPr lang="en-US" sz="1200" dirty="0">
                <a:latin typeface="Bookman Old Style" pitchFamily="18" charset="0"/>
                <a:cs typeface="Times New Roman" pitchFamily="18" charset="0"/>
              </a:rPr>
              <a:t>       </a:t>
            </a:r>
            <a:r>
              <a:rPr lang="en-US" sz="1200" b="1" dirty="0">
                <a:latin typeface="Bookman Old Style" pitchFamily="18" charset="0"/>
                <a:cs typeface="Times New Roman" pitchFamily="18" charset="0"/>
              </a:rPr>
              <a:t>Explanation</a:t>
            </a:r>
            <a:r>
              <a:rPr lang="en-US" sz="1200" dirty="0">
                <a:latin typeface="Bookman Old Style" pitchFamily="18" charset="0"/>
                <a:cs typeface="Times New Roman" pitchFamily="18" charset="0"/>
              </a:rPr>
              <a:t>:- It is incidental – but no separate books of accounts are maintained u/sec.11(4A).</a:t>
            </a:r>
          </a:p>
          <a:p>
            <a:pPr marL="452628" indent="-342900">
              <a:lnSpc>
                <a:spcPct val="150000"/>
              </a:lnSpc>
              <a:buNone/>
            </a:pPr>
            <a:r>
              <a:rPr lang="en-US" sz="1200" dirty="0">
                <a:latin typeface="Bookman Old Style" pitchFamily="18" charset="0"/>
                <a:cs typeface="Times New Roman" pitchFamily="18" charset="0"/>
              </a:rPr>
              <a:t>       Look at “Advancement of any object” u/sec.2(15) defines Charitable Institution means.</a:t>
            </a:r>
          </a:p>
          <a:p>
            <a:pPr marL="452628" indent="-342900">
              <a:lnSpc>
                <a:spcPct val="150000"/>
              </a:lnSpc>
              <a:buNone/>
            </a:pPr>
            <a:r>
              <a:rPr lang="en-US" sz="1200" dirty="0">
                <a:latin typeface="Bookman Old Style" pitchFamily="18" charset="0"/>
                <a:cs typeface="Times New Roman" pitchFamily="18" charset="0"/>
              </a:rPr>
              <a:t>       ‘Business’ in charitable institution  means Litigation.</a:t>
            </a:r>
          </a:p>
          <a:p>
            <a:pPr marL="452628" indent="-342900">
              <a:lnSpc>
                <a:spcPct val="150000"/>
              </a:lnSpc>
              <a:buNone/>
            </a:pPr>
            <a:r>
              <a:rPr lang="en-US" sz="1200" dirty="0">
                <a:latin typeface="Bookman Old Style" pitchFamily="18" charset="0"/>
                <a:cs typeface="Times New Roman" pitchFamily="18" charset="0"/>
              </a:rPr>
              <a:t>       Eg:- Hospital - Canteen, Pharmacy, Educational Institution – Letting out buildings</a:t>
            </a:r>
          </a:p>
          <a:p>
            <a:pPr marL="452628" indent="-342900">
              <a:lnSpc>
                <a:spcPct val="150000"/>
              </a:lnSpc>
              <a:buNone/>
            </a:pPr>
            <a:r>
              <a:rPr lang="en-US" sz="1200" dirty="0">
                <a:latin typeface="Bookman Old Style" pitchFamily="18" charset="0"/>
                <a:cs typeface="Times New Roman" pitchFamily="18" charset="0"/>
              </a:rPr>
              <a:t>       If a cost centre in its accounts of trust, the separate set of books to be maintained.</a:t>
            </a:r>
          </a:p>
          <a:p>
            <a:pPr marL="452628" indent="-342900">
              <a:lnSpc>
                <a:spcPct val="150000"/>
              </a:lnSpc>
              <a:buFont typeface="Wingdings" pitchFamily="2" charset="2"/>
              <a:buChar char="v"/>
            </a:pPr>
            <a:r>
              <a:rPr lang="en-US" sz="1200" dirty="0">
                <a:latin typeface="Bookman Old Style" pitchFamily="18" charset="0"/>
                <a:cs typeface="Times New Roman" pitchFamily="18" charset="0"/>
              </a:rPr>
              <a:t>The trust has applied any part of its income from the property held under a trust for </a:t>
            </a:r>
            <a:r>
              <a:rPr lang="en-US" sz="1200" b="1" dirty="0">
                <a:latin typeface="Bookman Old Style" pitchFamily="18" charset="0"/>
                <a:cs typeface="Times New Roman" pitchFamily="18" charset="0"/>
              </a:rPr>
              <a:t>private religious purpose</a:t>
            </a:r>
            <a:r>
              <a:rPr lang="en-US" sz="1200" dirty="0">
                <a:latin typeface="Bookman Old Style" pitchFamily="18" charset="0"/>
                <a:cs typeface="Times New Roman" pitchFamily="18" charset="0"/>
              </a:rPr>
              <a:t>, which does not ensure the benefit of the public.</a:t>
            </a:r>
          </a:p>
          <a:p>
            <a:pPr marL="452628" indent="-342900">
              <a:lnSpc>
                <a:spcPct val="150000"/>
              </a:lnSpc>
              <a:buFont typeface="Wingdings" pitchFamily="2" charset="2"/>
              <a:buChar char="v"/>
            </a:pPr>
            <a:r>
              <a:rPr lang="en-GB" sz="1200" b="1" i="0" dirty="0">
                <a:effectLst/>
                <a:latin typeface="Bookman Old Style" pitchFamily="18" charset="0"/>
              </a:rPr>
              <a:t>Muslim Educational  Society   Vs. CIT [2011] 12 taxmann.com 127 (Cochin) [29-04-2011]                               2 to 5% students are of particular religion—No violation</a:t>
            </a:r>
            <a:endParaRPr lang="en-US" sz="1200" dirty="0">
              <a:latin typeface="Bookman Old Style" pitchFamily="18" charset="0"/>
              <a:cs typeface="Times New Roman" pitchFamily="18" charset="0"/>
            </a:endParaRPr>
          </a:p>
        </p:txBody>
      </p:sp>
      <p:sp>
        <p:nvSpPr>
          <p:cNvPr id="3" name="Title 2"/>
          <p:cNvSpPr>
            <a:spLocks noGrp="1"/>
          </p:cNvSpPr>
          <p:nvPr>
            <p:ph type="title"/>
          </p:nvPr>
        </p:nvSpPr>
        <p:spPr>
          <a:xfrm>
            <a:off x="457200" y="205979"/>
            <a:ext cx="8229600" cy="613171"/>
          </a:xfrm>
        </p:spPr>
        <p:txBody>
          <a:bodyPr>
            <a:noAutofit/>
          </a:bodyPr>
          <a:lstStyle/>
          <a:p>
            <a:pPr algn="ctr"/>
            <a:r>
              <a:rPr lang="en-US" sz="2800" i="0" dirty="0">
                <a:solidFill>
                  <a:schemeClr val="tx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Specified Violations u/sec.12AB(4) </a:t>
            </a:r>
            <a:r>
              <a:rPr lang="en-US" sz="2800" i="0" dirty="0" err="1">
                <a:solidFill>
                  <a:schemeClr val="tx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contd</a:t>
            </a:r>
            <a:endParaRPr lang="en-US" sz="2400" dirty="0">
              <a:solidFill>
                <a:schemeClr val="tx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37</a:t>
            </a:fld>
            <a:endParaRPr lang="en-US"/>
          </a:p>
        </p:txBody>
      </p:sp>
      <p:sp>
        <p:nvSpPr>
          <p:cNvPr id="7" name="Footer Placeholder 6"/>
          <p:cNvSpPr>
            <a:spLocks noGrp="1"/>
          </p:cNvSpPr>
          <p:nvPr>
            <p:ph type="ftr" sz="quarter" idx="11"/>
          </p:nvPr>
        </p:nvSpPr>
        <p:spPr/>
        <p:txBody>
          <a:bodyPr/>
          <a:lstStyle/>
          <a:p>
            <a:r>
              <a:rPr lang="en-US"/>
              <a:t>Dr.CA.Phalguna Kumar.E</a:t>
            </a:r>
          </a:p>
        </p:txBody>
      </p:sp>
    </p:spTree>
    <p:extLst>
      <p:ext uri="{BB962C8B-B14F-4D97-AF65-F5344CB8AC3E}">
        <p14:creationId xmlns:p14="http://schemas.microsoft.com/office/powerpoint/2010/main" val="19616803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 y="642924"/>
            <a:ext cx="8915400" cy="3890346"/>
          </a:xfrm>
        </p:spPr>
        <p:txBody>
          <a:bodyPr>
            <a:noAutofit/>
          </a:bodyPr>
          <a:lstStyle/>
          <a:p>
            <a:pPr marL="452628" indent="-342900">
              <a:buNone/>
            </a:pPr>
            <a:endParaRPr lang="en-US" sz="1600" dirty="0">
              <a:latin typeface="Bookman Old Style" pitchFamily="18" charset="0"/>
              <a:cs typeface="Times New Roman" pitchFamily="18" charset="0"/>
            </a:endParaRPr>
          </a:p>
          <a:p>
            <a:pPr marL="452628" indent="-342900">
              <a:buFont typeface="Wingdings" pitchFamily="2" charset="2"/>
              <a:buChar char="v"/>
            </a:pPr>
            <a:r>
              <a:rPr lang="en-US" sz="1600" dirty="0">
                <a:latin typeface="Bookman Old Style" pitchFamily="18" charset="0"/>
                <a:cs typeface="Times New Roman" pitchFamily="18" charset="0"/>
              </a:rPr>
              <a:t>The trust has applied any part of its income for the benefit of any particular religious community or caste.  Urdu </a:t>
            </a:r>
            <a:r>
              <a:rPr lang="en-US" sz="1600" dirty="0" err="1">
                <a:latin typeface="Bookman Old Style" pitchFamily="18" charset="0"/>
                <a:cs typeface="Times New Roman" pitchFamily="18" charset="0"/>
              </a:rPr>
              <a:t>Advt</a:t>
            </a:r>
            <a:r>
              <a:rPr lang="en-US" sz="1600" dirty="0">
                <a:latin typeface="Bookman Old Style" pitchFamily="18" charset="0"/>
                <a:cs typeface="Times New Roman" pitchFamily="18" charset="0"/>
              </a:rPr>
              <a:t>- Scholarship to Muslims-No violation</a:t>
            </a:r>
          </a:p>
          <a:p>
            <a:pPr marL="109728" indent="0">
              <a:buNone/>
            </a:pPr>
            <a:r>
              <a:rPr lang="en-US" sz="1600" b="1" dirty="0">
                <a:latin typeface="Bookman Old Style" pitchFamily="18" charset="0"/>
                <a:cs typeface="Times New Roman" pitchFamily="18" charset="0"/>
              </a:rPr>
              <a:t>       C.I. T vs Hamdard National Foundation ( 2022) 6 NYP CTR 400 (Del HC)</a:t>
            </a:r>
          </a:p>
          <a:p>
            <a:pPr marL="452628" indent="-342900" algn="just">
              <a:buFont typeface="Wingdings" pitchFamily="2" charset="2"/>
              <a:buChar char="v"/>
            </a:pPr>
            <a:r>
              <a:rPr lang="en-US" sz="1600" dirty="0">
                <a:latin typeface="Bookman Old Style" pitchFamily="18" charset="0"/>
                <a:cs typeface="Times New Roman" pitchFamily="18" charset="0"/>
              </a:rPr>
              <a:t>any activity being carried out by the trust or the institution under the second regime, (</a:t>
            </a:r>
            <a:r>
              <a:rPr lang="en-US" sz="1600" dirty="0" err="1">
                <a:latin typeface="Bookman Old Style" pitchFamily="18" charset="0"/>
                <a:cs typeface="Times New Roman" pitchFamily="18" charset="0"/>
              </a:rPr>
              <a:t>i</a:t>
            </a:r>
            <a:r>
              <a:rPr lang="en-US" sz="1600" dirty="0">
                <a:latin typeface="Bookman Old Style" pitchFamily="18" charset="0"/>
                <a:cs typeface="Times New Roman" pitchFamily="18" charset="0"/>
              </a:rPr>
              <a:t>) is not genuine; or (ii) is not being carried out in accordance with all or any of the conditions subject to which it was registered;</a:t>
            </a:r>
          </a:p>
          <a:p>
            <a:pPr marL="452628" indent="-342900" algn="just">
              <a:buFont typeface="Wingdings" pitchFamily="2" charset="2"/>
              <a:buChar char="v"/>
            </a:pPr>
            <a:r>
              <a:rPr lang="en-US" sz="1600" b="1" dirty="0">
                <a:latin typeface="Bookman Old Style" pitchFamily="18" charset="0"/>
                <a:cs typeface="Times New Roman" pitchFamily="18" charset="0"/>
              </a:rPr>
              <a:t>Commissioner Of Income Tax ... Vs  Bata Nagar Education And Research</a:t>
            </a:r>
          </a:p>
          <a:p>
            <a:pPr marL="452628" indent="-342900" algn="just">
              <a:buFont typeface="Wingdings" pitchFamily="2" charset="2"/>
              <a:buChar char="v"/>
            </a:pPr>
            <a:r>
              <a:rPr lang="en-GB" sz="1600" b="1" i="0" dirty="0">
                <a:solidFill>
                  <a:srgbClr val="333333"/>
                </a:solidFill>
                <a:effectLst/>
                <a:latin typeface="Bookman Old Style" pitchFamily="18" charset="0"/>
              </a:rPr>
              <a:t>(2021) 436 ITR 501 (SC</a:t>
            </a:r>
            <a:r>
              <a:rPr lang="en-US" sz="2400" b="1" i="0" dirty="0">
                <a:solidFill>
                  <a:srgbClr val="333333"/>
                </a:solidFill>
                <a:effectLst/>
                <a:latin typeface="Bookman Old Style" pitchFamily="18" charset="0"/>
                <a:cs typeface="Times New Roman" pitchFamily="18" charset="0"/>
              </a:rPr>
              <a:t>).</a:t>
            </a:r>
            <a:r>
              <a:rPr lang="en-US" sz="1600" b="1" i="0" dirty="0">
                <a:solidFill>
                  <a:srgbClr val="333333"/>
                </a:solidFill>
                <a:effectLst/>
                <a:latin typeface="Bookman Old Style" pitchFamily="18" charset="0"/>
                <a:cs typeface="Times New Roman" pitchFamily="18" charset="0"/>
              </a:rPr>
              <a:t> Calcu</a:t>
            </a:r>
            <a:r>
              <a:rPr lang="en-US" sz="1600" b="1" dirty="0">
                <a:solidFill>
                  <a:srgbClr val="333333"/>
                </a:solidFill>
                <a:latin typeface="Bookman Old Style" pitchFamily="18" charset="0"/>
                <a:cs typeface="Times New Roman" pitchFamily="18" charset="0"/>
              </a:rPr>
              <a:t>tta HC decision up Held by SC.  Donations Bogus- Not genuine. U/sec.12AA(3)  Dt  2. 8. 2021.</a:t>
            </a:r>
            <a:endParaRPr lang="en-US" sz="1600" b="1" dirty="0">
              <a:latin typeface="Bookman Old Style" pitchFamily="18" charset="0"/>
              <a:cs typeface="Times New Roman" pitchFamily="18" charset="0"/>
            </a:endParaRPr>
          </a:p>
          <a:p>
            <a:pPr marL="452628" indent="-342900" algn="just">
              <a:buFont typeface="Wingdings" pitchFamily="2" charset="2"/>
              <a:buChar char="v"/>
            </a:pPr>
            <a:r>
              <a:rPr lang="en-US" sz="1600" b="1" dirty="0">
                <a:latin typeface="Bookman Old Style" pitchFamily="18" charset="0"/>
                <a:cs typeface="Times New Roman" pitchFamily="18" charset="0"/>
              </a:rPr>
              <a:t>Meenakshi Ammal  Trust Vs. ACIT ..</a:t>
            </a:r>
            <a:r>
              <a:rPr lang="en-US" sz="2400" b="1" dirty="0">
                <a:latin typeface="Bookman Old Style" pitchFamily="18" charset="0"/>
                <a:cs typeface="Times New Roman" pitchFamily="18" charset="0"/>
              </a:rPr>
              <a:t>. </a:t>
            </a:r>
            <a:r>
              <a:rPr lang="sv-SE" sz="1600" b="1" i="0" dirty="0">
                <a:solidFill>
                  <a:srgbClr val="333333"/>
                </a:solidFill>
                <a:effectLst/>
                <a:latin typeface="Bookman Old Style" pitchFamily="18" charset="0"/>
              </a:rPr>
              <a:t>(2020) 203 TTJ (Chennai) 785</a:t>
            </a:r>
          </a:p>
          <a:p>
            <a:pPr marL="452628" indent="-342900" algn="just">
              <a:buFont typeface="Wingdings" pitchFamily="2" charset="2"/>
              <a:buChar char="v"/>
            </a:pPr>
            <a:r>
              <a:rPr lang="sv-SE" sz="1600" b="1" dirty="0">
                <a:solidFill>
                  <a:srgbClr val="333333"/>
                </a:solidFill>
                <a:latin typeface="Bookman Old Style" pitchFamily="18" charset="0"/>
                <a:cs typeface="Times New Roman" pitchFamily="18" charset="0"/>
              </a:rPr>
              <a:t> Ananymous Donations – Sec. 271 (1) (c ) – penalty cannot be levied.</a:t>
            </a:r>
            <a:endParaRPr lang="en-US" sz="1600" b="1" dirty="0">
              <a:latin typeface="Bookman Old Style" pitchFamily="18" charset="0"/>
              <a:cs typeface="Times New Roman" pitchFamily="18" charset="0"/>
            </a:endParaRPr>
          </a:p>
          <a:p>
            <a:pPr marL="452628" indent="-342900">
              <a:buFont typeface="Wingdings" pitchFamily="2" charset="2"/>
              <a:buChar char="v"/>
            </a:pPr>
            <a:endParaRPr lang="en-US" sz="1600" b="1" dirty="0">
              <a:latin typeface="Bookman Old Style" pitchFamily="18" charset="0"/>
              <a:cs typeface="Times New Roman" pitchFamily="18" charset="0"/>
            </a:endParaRPr>
          </a:p>
          <a:p>
            <a:pPr marL="452628" indent="-342900">
              <a:buFont typeface="Wingdings" pitchFamily="2" charset="2"/>
              <a:buChar char="v"/>
            </a:pPr>
            <a:endParaRPr lang="en-US" sz="1600" dirty="0">
              <a:latin typeface="Bookman Old Style" pitchFamily="18" charset="0"/>
              <a:cs typeface="Times New Roman" pitchFamily="18" charset="0"/>
            </a:endParaRPr>
          </a:p>
        </p:txBody>
      </p:sp>
      <p:sp>
        <p:nvSpPr>
          <p:cNvPr id="3" name="Title 2"/>
          <p:cNvSpPr>
            <a:spLocks noGrp="1"/>
          </p:cNvSpPr>
          <p:nvPr>
            <p:ph type="title"/>
          </p:nvPr>
        </p:nvSpPr>
        <p:spPr>
          <a:xfrm>
            <a:off x="457200" y="-92545"/>
            <a:ext cx="8229600" cy="911696"/>
          </a:xfrm>
        </p:spPr>
        <p:txBody>
          <a:bodyPr>
            <a:noAutofit/>
          </a:bodyPr>
          <a:lstStyle/>
          <a:p>
            <a:pPr algn="ctr"/>
            <a:r>
              <a:rPr lang="en-US" sz="3200" dirty="0">
                <a:solidFill>
                  <a:schemeClr val="tx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Cancellation</a:t>
            </a:r>
            <a:r>
              <a:rPr lang="en-US" sz="3200" i="0" dirty="0">
                <a:solidFill>
                  <a:schemeClr val="tx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 u/sec.12AB(4) </a:t>
            </a:r>
            <a:r>
              <a:rPr lang="en-US" sz="3200" i="0" dirty="0" err="1">
                <a:solidFill>
                  <a:schemeClr val="tx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contd</a:t>
            </a:r>
            <a:endParaRPr lang="en-US" sz="2800" dirty="0">
              <a:solidFill>
                <a:schemeClr val="tx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38</a:t>
            </a:fld>
            <a:endParaRPr lang="en-US"/>
          </a:p>
        </p:txBody>
      </p:sp>
      <p:sp>
        <p:nvSpPr>
          <p:cNvPr id="7" name="Footer Placeholder 6"/>
          <p:cNvSpPr>
            <a:spLocks noGrp="1"/>
          </p:cNvSpPr>
          <p:nvPr>
            <p:ph type="ftr" sz="quarter" idx="11"/>
          </p:nvPr>
        </p:nvSpPr>
        <p:spPr/>
        <p:txBody>
          <a:bodyPr/>
          <a:lstStyle/>
          <a:p>
            <a:r>
              <a:rPr lang="en-US"/>
              <a:t>Dr.CA.Phalguna Kumar.E</a:t>
            </a:r>
          </a:p>
        </p:txBody>
      </p:sp>
    </p:spTree>
    <p:extLst>
      <p:ext uri="{BB962C8B-B14F-4D97-AF65-F5344CB8AC3E}">
        <p14:creationId xmlns:p14="http://schemas.microsoft.com/office/powerpoint/2010/main" val="19616803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57238"/>
            <a:ext cx="8915400" cy="3820048"/>
          </a:xfrm>
        </p:spPr>
        <p:txBody>
          <a:bodyPr>
            <a:normAutofit/>
          </a:bodyPr>
          <a:lstStyle/>
          <a:p>
            <a:pPr algn="just">
              <a:lnSpc>
                <a:spcPct val="150000"/>
              </a:lnSpc>
              <a:buFont typeface="Arial" pitchFamily="34" charset="0"/>
              <a:buChar char="•"/>
            </a:pPr>
            <a:r>
              <a:rPr lang="en-US" sz="1600" dirty="0">
                <a:latin typeface="Bookman Old Style" pitchFamily="18" charset="0"/>
                <a:cs typeface="Times New Roman" pitchFamily="18" charset="0"/>
              </a:rPr>
              <a:t>Sec.12AB(4) is a penal provision.</a:t>
            </a:r>
          </a:p>
          <a:p>
            <a:pPr algn="just">
              <a:lnSpc>
                <a:spcPct val="150000"/>
              </a:lnSpc>
              <a:buFont typeface="Arial" pitchFamily="34" charset="0"/>
              <a:buChar char="•"/>
            </a:pPr>
            <a:r>
              <a:rPr lang="en-US" sz="1600" dirty="0">
                <a:latin typeface="Bookman Old Style" pitchFamily="18" charset="0"/>
                <a:cs typeface="Times New Roman" pitchFamily="18" charset="0"/>
              </a:rPr>
              <a:t>It should be interpreted  that  additional evidence can be given in the proceedings </a:t>
            </a:r>
          </a:p>
          <a:p>
            <a:pPr algn="just">
              <a:lnSpc>
                <a:spcPct val="150000"/>
              </a:lnSpc>
              <a:buFont typeface="Arial" pitchFamily="34" charset="0"/>
              <a:buChar char="•"/>
            </a:pPr>
            <a:r>
              <a:rPr lang="en-US" sz="1600" b="1" dirty="0">
                <a:latin typeface="Bookman Old Style" pitchFamily="18" charset="0"/>
                <a:cs typeface="Times New Roman" pitchFamily="18" charset="0"/>
              </a:rPr>
              <a:t> In CIT Vs. Babu Ram </a:t>
            </a:r>
            <a:r>
              <a:rPr lang="en-US" sz="1600" b="1" dirty="0" err="1">
                <a:latin typeface="Bookman Old Style" pitchFamily="18" charset="0"/>
                <a:cs typeface="Times New Roman" pitchFamily="18" charset="0"/>
              </a:rPr>
              <a:t>Chander</a:t>
            </a:r>
            <a:r>
              <a:rPr lang="en-US" sz="1600" b="1" dirty="0">
                <a:latin typeface="Bookman Old Style" pitchFamily="18" charset="0"/>
                <a:cs typeface="Times New Roman" pitchFamily="18" charset="0"/>
              </a:rPr>
              <a:t> </a:t>
            </a:r>
            <a:r>
              <a:rPr lang="en-US" sz="1600" b="1" dirty="0" err="1">
                <a:latin typeface="Bookman Old Style" pitchFamily="18" charset="0"/>
                <a:cs typeface="Times New Roman" pitchFamily="18" charset="0"/>
              </a:rPr>
              <a:t>Bhan</a:t>
            </a:r>
            <a:r>
              <a:rPr lang="en-US" sz="1600" b="1" dirty="0">
                <a:latin typeface="Bookman Old Style" pitchFamily="18" charset="0"/>
                <a:cs typeface="Times New Roman" pitchFamily="18" charset="0"/>
              </a:rPr>
              <a:t> 90 ITR 230  (Allahabad HC ) held </a:t>
            </a:r>
          </a:p>
          <a:p>
            <a:pPr marL="109728" indent="0" algn="just">
              <a:lnSpc>
                <a:spcPct val="150000"/>
              </a:lnSpc>
              <a:buNone/>
            </a:pPr>
            <a:r>
              <a:rPr lang="en-US" sz="1600" b="1" dirty="0">
                <a:latin typeface="Bookman Old Style" pitchFamily="18" charset="0"/>
                <a:cs typeface="Times New Roman" pitchFamily="18" charset="0"/>
              </a:rPr>
              <a:t>     that  u/sec. 271(1)(c ) –for penalty Additional evidence can be brought in </a:t>
            </a:r>
          </a:p>
          <a:p>
            <a:pPr algn="just">
              <a:lnSpc>
                <a:spcPct val="150000"/>
              </a:lnSpc>
              <a:buFont typeface="Arial" pitchFamily="34" charset="0"/>
              <a:buChar char="•"/>
            </a:pPr>
            <a:r>
              <a:rPr lang="en-US" sz="1600" b="1" dirty="0">
                <a:latin typeface="Bookman Old Style" pitchFamily="18" charset="0"/>
                <a:cs typeface="Times New Roman" pitchFamily="18" charset="0"/>
              </a:rPr>
              <a:t>CIT vs. </a:t>
            </a:r>
            <a:r>
              <a:rPr lang="en-US" sz="1600" b="1" dirty="0" err="1">
                <a:latin typeface="Bookman Old Style" pitchFamily="18" charset="0"/>
                <a:cs typeface="Times New Roman" pitchFamily="18" charset="0"/>
              </a:rPr>
              <a:t>Sanskriti</a:t>
            </a:r>
            <a:r>
              <a:rPr lang="en-US" sz="1600" b="1" dirty="0">
                <a:latin typeface="Bookman Old Style" pitchFamily="18" charset="0"/>
                <a:cs typeface="Times New Roman" pitchFamily="18" charset="0"/>
              </a:rPr>
              <a:t> Sagar </a:t>
            </a:r>
            <a:r>
              <a:rPr lang="en-GB" sz="1600" b="1" i="0" dirty="0">
                <a:solidFill>
                  <a:srgbClr val="333333"/>
                </a:solidFill>
                <a:effectLst/>
                <a:latin typeface="Bookman Old Style" pitchFamily="18" charset="0"/>
              </a:rPr>
              <a:t> (2022) 6 NYPCTR 492 (Cal  HC ) dt 26.4.2022</a:t>
            </a:r>
          </a:p>
          <a:p>
            <a:pPr marL="109728" indent="0" algn="just">
              <a:lnSpc>
                <a:spcPct val="150000"/>
              </a:lnSpc>
              <a:buNone/>
            </a:pPr>
            <a:r>
              <a:rPr lang="en-US" sz="1600" b="1" dirty="0">
                <a:latin typeface="Bookman Old Style" pitchFamily="18" charset="0"/>
                <a:cs typeface="Times New Roman" pitchFamily="18" charset="0"/>
              </a:rPr>
              <a:t>     Held on mere suspicion of Money laundering Sec.12AA(3) cannot be applied</a:t>
            </a:r>
          </a:p>
          <a:p>
            <a:pPr algn="just">
              <a:lnSpc>
                <a:spcPct val="150000"/>
              </a:lnSpc>
              <a:buFont typeface="Arial" pitchFamily="34" charset="0"/>
              <a:buChar char="•"/>
            </a:pPr>
            <a:r>
              <a:rPr lang="en-US" sz="1600" dirty="0">
                <a:latin typeface="Bookman Old Style" pitchFamily="18" charset="0"/>
                <a:cs typeface="Times New Roman" pitchFamily="18" charset="0"/>
              </a:rPr>
              <a:t>Only Assessment proceedings cannot be the basis.</a:t>
            </a:r>
          </a:p>
          <a:p>
            <a:pPr algn="just">
              <a:lnSpc>
                <a:spcPct val="150000"/>
              </a:lnSpc>
              <a:buFont typeface="Arial" pitchFamily="34" charset="0"/>
              <a:buChar char="•"/>
            </a:pPr>
            <a:r>
              <a:rPr lang="en-US" sz="1600" dirty="0">
                <a:latin typeface="Bookman Old Style" pitchFamily="18" charset="0"/>
                <a:cs typeface="Times New Roman" pitchFamily="18" charset="0"/>
              </a:rPr>
              <a:t>Rule of Consistency shall be appreciated – Promissory  Estoppel..     </a:t>
            </a:r>
          </a:p>
        </p:txBody>
      </p:sp>
      <p:sp>
        <p:nvSpPr>
          <p:cNvPr id="3" name="Title 2"/>
          <p:cNvSpPr>
            <a:spLocks noGrp="1"/>
          </p:cNvSpPr>
          <p:nvPr>
            <p:ph type="title"/>
          </p:nvPr>
        </p:nvSpPr>
        <p:spPr>
          <a:xfrm>
            <a:off x="357158" y="214296"/>
            <a:ext cx="8229600" cy="613171"/>
          </a:xfrm>
        </p:spPr>
        <p:txBody>
          <a:bodyPr>
            <a:noAutofit/>
          </a:bodyPr>
          <a:lstStyle/>
          <a:p>
            <a:pPr algn="ctr"/>
            <a:r>
              <a:rPr lang="en-US" sz="4000" dirty="0">
                <a:solidFill>
                  <a:schemeClr val="tx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Sec.12AB(4)</a:t>
            </a:r>
          </a:p>
        </p:txBody>
      </p:sp>
      <p:sp>
        <p:nvSpPr>
          <p:cNvPr id="6" name="Slide Number Placeholder 5"/>
          <p:cNvSpPr>
            <a:spLocks noGrp="1"/>
          </p:cNvSpPr>
          <p:nvPr>
            <p:ph type="sldNum" sz="quarter" idx="12"/>
          </p:nvPr>
        </p:nvSpPr>
        <p:spPr/>
        <p:txBody>
          <a:bodyPr/>
          <a:lstStyle/>
          <a:p>
            <a:fld id="{B6F15528-21DE-4FAA-801E-634DDDAF4B2B}" type="slidenum">
              <a:rPr lang="en-US" smtClean="0"/>
              <a:pPr/>
              <a:t>39</a:t>
            </a:fld>
            <a:endParaRPr lang="en-US"/>
          </a:p>
        </p:txBody>
      </p:sp>
      <p:sp>
        <p:nvSpPr>
          <p:cNvPr id="7" name="Footer Placeholder 6"/>
          <p:cNvSpPr>
            <a:spLocks noGrp="1"/>
          </p:cNvSpPr>
          <p:nvPr>
            <p:ph type="ftr" sz="quarter" idx="11"/>
          </p:nvPr>
        </p:nvSpPr>
        <p:spPr/>
        <p:txBody>
          <a:bodyPr/>
          <a:lstStyle/>
          <a:p>
            <a:r>
              <a:rPr lang="en-US"/>
              <a:t>Dr.CA.Phalguna Kumar.E</a:t>
            </a:r>
          </a:p>
        </p:txBody>
      </p:sp>
    </p:spTree>
    <p:extLst>
      <p:ext uri="{BB962C8B-B14F-4D97-AF65-F5344CB8AC3E}">
        <p14:creationId xmlns:p14="http://schemas.microsoft.com/office/powerpoint/2010/main" val="1961680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D81446-19EA-EDA7-36BF-06AB2F967CA3}"/>
              </a:ext>
            </a:extLst>
          </p:cNvPr>
          <p:cNvSpPr>
            <a:spLocks noGrp="1"/>
          </p:cNvSpPr>
          <p:nvPr>
            <p:ph idx="1"/>
          </p:nvPr>
        </p:nvSpPr>
        <p:spPr/>
        <p:txBody>
          <a:bodyPr/>
          <a:lstStyle/>
          <a:p>
            <a:r>
              <a:rPr lang="en-GB" dirty="0"/>
              <a:t>Form 10-B  to </a:t>
            </a:r>
          </a:p>
          <a:p>
            <a:pPr marL="109728" indent="0">
              <a:buNone/>
            </a:pPr>
            <a:r>
              <a:rPr lang="en-GB" dirty="0"/>
              <a:t>      a) whose gross Income is above Rs.5.0 </a:t>
            </a:r>
            <a:r>
              <a:rPr lang="en-GB" dirty="0" err="1"/>
              <a:t>cr</a:t>
            </a:r>
            <a:endParaRPr lang="en-GB" dirty="0"/>
          </a:p>
          <a:p>
            <a:pPr marL="109728" indent="0">
              <a:buNone/>
            </a:pPr>
            <a:r>
              <a:rPr lang="en-GB" dirty="0"/>
              <a:t>      b) who have FCRA receipts</a:t>
            </a:r>
          </a:p>
          <a:p>
            <a:pPr marL="109728" indent="0">
              <a:buNone/>
            </a:pPr>
            <a:r>
              <a:rPr lang="en-GB" dirty="0"/>
              <a:t>      c) who Apply income outside India</a:t>
            </a:r>
          </a:p>
          <a:p>
            <a:pPr marL="109728" indent="0">
              <a:buNone/>
            </a:pPr>
            <a:endParaRPr lang="en-GB" dirty="0"/>
          </a:p>
          <a:p>
            <a:r>
              <a:rPr lang="en-GB" dirty="0"/>
              <a:t>Form 10-BB  to all others</a:t>
            </a:r>
            <a:endParaRPr lang="x-none" dirty="0"/>
          </a:p>
        </p:txBody>
      </p:sp>
      <p:sp>
        <p:nvSpPr>
          <p:cNvPr id="3" name="Footer Placeholder 2">
            <a:extLst>
              <a:ext uri="{FF2B5EF4-FFF2-40B4-BE49-F238E27FC236}">
                <a16:creationId xmlns:a16="http://schemas.microsoft.com/office/drawing/2014/main" id="{94DFFBF1-52D3-C771-8E27-3D3C44143AD4}"/>
              </a:ext>
            </a:extLst>
          </p:cNvPr>
          <p:cNvSpPr>
            <a:spLocks noGrp="1"/>
          </p:cNvSpPr>
          <p:nvPr>
            <p:ph type="ftr" sz="quarter" idx="11"/>
          </p:nvPr>
        </p:nvSpPr>
        <p:spPr/>
        <p:txBody>
          <a:bodyPr/>
          <a:lstStyle/>
          <a:p>
            <a:r>
              <a:rPr lang="en-US"/>
              <a:t>Dr.CA.Phalguna Kumar.E</a:t>
            </a:r>
          </a:p>
        </p:txBody>
      </p:sp>
      <p:sp>
        <p:nvSpPr>
          <p:cNvPr id="4" name="Slide Number Placeholder 3">
            <a:extLst>
              <a:ext uri="{FF2B5EF4-FFF2-40B4-BE49-F238E27FC236}">
                <a16:creationId xmlns:a16="http://schemas.microsoft.com/office/drawing/2014/main" id="{739693BB-4BE5-F224-B06A-3E8A67286FE6}"/>
              </a:ext>
            </a:extLst>
          </p:cNvPr>
          <p:cNvSpPr>
            <a:spLocks noGrp="1"/>
          </p:cNvSpPr>
          <p:nvPr>
            <p:ph type="sldNum" sz="quarter" idx="12"/>
          </p:nvPr>
        </p:nvSpPr>
        <p:spPr/>
        <p:txBody>
          <a:bodyPr/>
          <a:lstStyle/>
          <a:p>
            <a:fld id="{B6F15528-21DE-4FAA-801E-634DDDAF4B2B}" type="slidenum">
              <a:rPr lang="en-US" smtClean="0"/>
              <a:pPr/>
              <a:t>4</a:t>
            </a:fld>
            <a:endParaRPr lang="en-US"/>
          </a:p>
        </p:txBody>
      </p:sp>
      <p:sp>
        <p:nvSpPr>
          <p:cNvPr id="5" name="Title 4">
            <a:extLst>
              <a:ext uri="{FF2B5EF4-FFF2-40B4-BE49-F238E27FC236}">
                <a16:creationId xmlns:a16="http://schemas.microsoft.com/office/drawing/2014/main" id="{4EE1BEAA-E3D2-55CB-74F3-C6DF20346C4B}"/>
              </a:ext>
            </a:extLst>
          </p:cNvPr>
          <p:cNvSpPr>
            <a:spLocks noGrp="1"/>
          </p:cNvSpPr>
          <p:nvPr>
            <p:ph type="title"/>
          </p:nvPr>
        </p:nvSpPr>
        <p:spPr/>
        <p:txBody>
          <a:bodyPr>
            <a:normAutofit fontScale="90000"/>
          </a:bodyPr>
          <a:lstStyle/>
          <a:p>
            <a:r>
              <a:rPr lang="en-GB" dirty="0"/>
              <a:t>To whom the Audit reports Apply</a:t>
            </a:r>
            <a:endParaRPr lang="x-none" dirty="0"/>
          </a:p>
        </p:txBody>
      </p:sp>
    </p:spTree>
    <p:extLst>
      <p:ext uri="{BB962C8B-B14F-4D97-AF65-F5344CB8AC3E}">
        <p14:creationId xmlns:p14="http://schemas.microsoft.com/office/powerpoint/2010/main" val="35588921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j0284916"/>
          <p:cNvPicPr>
            <a:picLocks noChangeAspect="1" noChangeArrowheads="1"/>
          </p:cNvPicPr>
          <p:nvPr/>
        </p:nvPicPr>
        <p:blipFill>
          <a:blip r:embed="rId2">
            <a:lum bright="6000"/>
          </a:blip>
          <a:srcRect/>
          <a:stretch>
            <a:fillRect/>
          </a:stretch>
        </p:blipFill>
        <p:spPr bwMode="auto">
          <a:xfrm>
            <a:off x="0" y="0"/>
            <a:ext cx="9144000" cy="5143500"/>
          </a:xfrm>
          <a:prstGeom prst="rect">
            <a:avLst/>
          </a:prstGeom>
          <a:noFill/>
          <a:ln w="9525">
            <a:noFill/>
            <a:miter lim="800000"/>
            <a:headEnd/>
            <a:tailEnd/>
          </a:ln>
          <a:effectLst/>
        </p:spPr>
      </p:pic>
      <p:sp>
        <p:nvSpPr>
          <p:cNvPr id="3" name="Title 1"/>
          <p:cNvSpPr txBox="1">
            <a:spLocks/>
          </p:cNvSpPr>
          <p:nvPr/>
        </p:nvSpPr>
        <p:spPr>
          <a:xfrm>
            <a:off x="685800" y="971550"/>
            <a:ext cx="8458200" cy="1102519"/>
          </a:xfrm>
          <a:prstGeom prst="rect">
            <a:avLst/>
          </a:prstGeom>
        </p:spPr>
        <p:txBody>
          <a:bodyP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Bookman Old Style" pitchFamily="18" charset="0"/>
                <a:ea typeface="+mj-ea"/>
                <a:cs typeface="+mj-cs"/>
              </a:rPr>
              <a:t>             </a:t>
            </a:r>
            <a:r>
              <a:rPr kumimoji="0" lang="en-US" sz="6000" b="1" i="0" u="none" strike="noStrike" kern="1200" cap="none" spc="0" normalizeH="0" baseline="0" noProof="0" dirty="0">
                <a:ln>
                  <a:noFill/>
                </a:ln>
                <a:solidFill>
                  <a:srgbClr val="92D050"/>
                </a:solidFill>
                <a:effectLst>
                  <a:outerShdw blurRad="31750" dist="25400" dir="5400000" algn="tl" rotWithShape="0">
                    <a:srgbClr val="000000">
                      <a:alpha val="25000"/>
                    </a:srgbClr>
                  </a:outerShdw>
                </a:effectLst>
                <a:uLnTx/>
                <a:uFillTx/>
                <a:latin typeface="Bookman Old Style" pitchFamily="18" charset="0"/>
                <a:ea typeface="+mj-ea"/>
                <a:cs typeface="+mj-cs"/>
              </a:rPr>
              <a:t>Thank you !!</a:t>
            </a:r>
          </a:p>
        </p:txBody>
      </p:sp>
      <p:sp>
        <p:nvSpPr>
          <p:cNvPr id="4" name="Subtitle 2"/>
          <p:cNvSpPr txBox="1">
            <a:spLocks/>
          </p:cNvSpPr>
          <p:nvPr/>
        </p:nvSpPr>
        <p:spPr>
          <a:xfrm>
            <a:off x="3048000" y="4057650"/>
            <a:ext cx="6629400" cy="1085850"/>
          </a:xfrm>
          <a:prstGeom prst="rect">
            <a:avLst/>
          </a:prstGeom>
        </p:spPr>
        <p:txBody>
          <a:bodyPr>
            <a:normAutofit/>
          </a:bodyPr>
          <a:lstStyle/>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a:ln>
                  <a:noFill/>
                </a:ln>
                <a:solidFill>
                  <a:srgbClr val="FFFF00"/>
                </a:solidFill>
                <a:effectLst/>
                <a:uLnTx/>
                <a:uFillTx/>
                <a:latin typeface="+mj-lt"/>
                <a:ea typeface="+mn-ea"/>
                <a:cs typeface="+mn-cs"/>
              </a:rPr>
              <a:t> Dr.CA.</a:t>
            </a:r>
            <a:r>
              <a:rPr kumimoji="0" lang="en-US" sz="2600" b="0" i="0" u="none" strike="noStrike" kern="1200" cap="none" spc="0" normalizeH="0" baseline="0" noProof="0" dirty="0">
                <a:ln>
                  <a:noFill/>
                </a:ln>
                <a:solidFill>
                  <a:srgbClr val="FFFF00"/>
                </a:solidFill>
                <a:effectLst/>
                <a:uLnTx/>
                <a:uFillTx/>
                <a:latin typeface="+mj-lt"/>
                <a:ea typeface="+mn-ea"/>
                <a:cs typeface="+mn-cs"/>
              </a:rPr>
              <a:t> </a:t>
            </a:r>
            <a:r>
              <a:rPr kumimoji="0" lang="en-US" sz="2600" b="0" i="0" u="none" strike="noStrike" kern="1200" cap="none" spc="0" normalizeH="0" baseline="0" noProof="0" dirty="0" err="1">
                <a:ln>
                  <a:noFill/>
                </a:ln>
                <a:solidFill>
                  <a:srgbClr val="FFFF00"/>
                </a:solidFill>
                <a:effectLst/>
                <a:uLnTx/>
                <a:uFillTx/>
                <a:latin typeface="+mj-lt"/>
                <a:ea typeface="+mn-ea"/>
                <a:cs typeface="+mn-cs"/>
              </a:rPr>
              <a:t>Phalguna</a:t>
            </a:r>
            <a:r>
              <a:rPr kumimoji="0" lang="en-US" sz="2600" b="0" i="0" u="none" strike="noStrike" kern="1200" cap="none" spc="0" normalizeH="0" baseline="0" noProof="0" dirty="0">
                <a:ln>
                  <a:noFill/>
                </a:ln>
                <a:solidFill>
                  <a:srgbClr val="FFFF00"/>
                </a:solidFill>
                <a:effectLst/>
                <a:uLnTx/>
                <a:uFillTx/>
                <a:latin typeface="+mj-lt"/>
                <a:ea typeface="+mn-ea"/>
                <a:cs typeface="+mn-cs"/>
              </a:rPr>
              <a:t> </a:t>
            </a:r>
            <a:r>
              <a:rPr kumimoji="0" lang="en-US" sz="2600" b="0" i="0" u="none" strike="noStrike" kern="1200" cap="none" spc="0" normalizeH="0" baseline="0" noProof="0" dirty="0" err="1">
                <a:ln>
                  <a:noFill/>
                </a:ln>
                <a:solidFill>
                  <a:srgbClr val="FFFF00"/>
                </a:solidFill>
                <a:effectLst/>
                <a:uLnTx/>
                <a:uFillTx/>
                <a:latin typeface="+mj-lt"/>
                <a:ea typeface="+mn-ea"/>
                <a:cs typeface="+mn-cs"/>
              </a:rPr>
              <a:t>Kumar.E</a:t>
            </a:r>
            <a:endParaRPr kumimoji="0" lang="en-US" sz="2600" b="0" i="0" u="none" strike="noStrike" kern="1200" cap="none" spc="0" normalizeH="0" baseline="0" noProof="0" dirty="0">
              <a:ln>
                <a:noFill/>
              </a:ln>
              <a:solidFill>
                <a:srgbClr val="FFFF00"/>
              </a:solidFill>
              <a:effectLst/>
              <a:uLnTx/>
              <a:uFillTx/>
              <a:latin typeface="+mj-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600" b="0" i="0" u="none" strike="noStrike" kern="1200" cap="none" spc="0" normalizeH="0" baseline="0" noProof="0" dirty="0">
                <a:ln>
                  <a:noFill/>
                </a:ln>
                <a:solidFill>
                  <a:srgbClr val="FFFF00"/>
                </a:solidFill>
                <a:effectLst/>
                <a:uLnTx/>
                <a:uFillTx/>
                <a:latin typeface="+mj-lt"/>
                <a:ea typeface="+mn-ea"/>
                <a:cs typeface="+mn-cs"/>
              </a:rPr>
              <a:t>  Email : ephalguna@gmail.com</a:t>
            </a:r>
          </a:p>
        </p:txBody>
      </p:sp>
      <p:sp>
        <p:nvSpPr>
          <p:cNvPr id="5" name="Footer Placeholder 4">
            <a:extLst>
              <a:ext uri="{FF2B5EF4-FFF2-40B4-BE49-F238E27FC236}">
                <a16:creationId xmlns:a16="http://schemas.microsoft.com/office/drawing/2014/main" id="{88C14C51-2DE7-63B1-8BF1-C84BBE93C504}"/>
              </a:ext>
            </a:extLst>
          </p:cNvPr>
          <p:cNvSpPr>
            <a:spLocks noGrp="1"/>
          </p:cNvSpPr>
          <p:nvPr>
            <p:ph type="ftr" sz="quarter" idx="11"/>
          </p:nvPr>
        </p:nvSpPr>
        <p:spPr/>
        <p:txBody>
          <a:bodyPr/>
          <a:lstStyle/>
          <a:p>
            <a:r>
              <a:rPr lang="en-US"/>
              <a:t>Dr.CA.Phalguna Kumar.E</a:t>
            </a:r>
          </a:p>
        </p:txBody>
      </p:sp>
      <p:sp>
        <p:nvSpPr>
          <p:cNvPr id="6" name="Slide Number Placeholder 5">
            <a:extLst>
              <a:ext uri="{FF2B5EF4-FFF2-40B4-BE49-F238E27FC236}">
                <a16:creationId xmlns:a16="http://schemas.microsoft.com/office/drawing/2014/main" id="{04E97167-8F24-FBE6-801E-FC017FA54D2F}"/>
              </a:ext>
            </a:extLst>
          </p:cNvPr>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9C95DE-F087-D256-D0B7-924B9A77DBFC}"/>
              </a:ext>
            </a:extLst>
          </p:cNvPr>
          <p:cNvSpPr>
            <a:spLocks noGrp="1"/>
          </p:cNvSpPr>
          <p:nvPr>
            <p:ph idx="1"/>
          </p:nvPr>
        </p:nvSpPr>
        <p:spPr/>
        <p:txBody>
          <a:bodyPr>
            <a:normAutofit lnSpcReduction="10000"/>
          </a:bodyPr>
          <a:lstStyle/>
          <a:p>
            <a:r>
              <a:rPr lang="en-GB" dirty="0">
                <a:latin typeface="Bookman Old Style" pitchFamily="18" charset="0"/>
              </a:rPr>
              <a:t>Following the Normal Accounting principles is a must.</a:t>
            </a:r>
          </a:p>
          <a:p>
            <a:r>
              <a:rPr lang="en-GB" dirty="0">
                <a:latin typeface="Bookman Old Style" pitchFamily="18" charset="0"/>
              </a:rPr>
              <a:t>Format of financial statements as prescribed by ICAI- Technical Guide 2022</a:t>
            </a:r>
          </a:p>
          <a:p>
            <a:r>
              <a:rPr lang="en-GB" dirty="0">
                <a:latin typeface="Bookman Old Style" pitchFamily="18" charset="0"/>
              </a:rPr>
              <a:t>Disclosure of accounting policies in the Notes on accounts is important</a:t>
            </a:r>
          </a:p>
          <a:p>
            <a:r>
              <a:rPr lang="en-GB" dirty="0">
                <a:latin typeface="Bookman Old Style" pitchFamily="18" charset="0"/>
              </a:rPr>
              <a:t>Consistent method of accounting  to be  </a:t>
            </a:r>
          </a:p>
          <a:p>
            <a:pPr marL="109728" indent="0">
              <a:buNone/>
            </a:pPr>
            <a:r>
              <a:rPr lang="en-GB" dirty="0">
                <a:latin typeface="Bookman Old Style" pitchFamily="18" charset="0"/>
              </a:rPr>
              <a:t>    followed</a:t>
            </a:r>
            <a:endParaRPr lang="x-none" dirty="0">
              <a:latin typeface="Bookman Old Style" pitchFamily="18" charset="0"/>
            </a:endParaRPr>
          </a:p>
          <a:p>
            <a:endParaRPr lang="x-none" dirty="0"/>
          </a:p>
        </p:txBody>
      </p:sp>
      <p:sp>
        <p:nvSpPr>
          <p:cNvPr id="3" name="Title 2">
            <a:extLst>
              <a:ext uri="{FF2B5EF4-FFF2-40B4-BE49-F238E27FC236}">
                <a16:creationId xmlns:a16="http://schemas.microsoft.com/office/drawing/2014/main" id="{60654AA4-9062-FEA3-C174-A11B9C146F9C}"/>
              </a:ext>
            </a:extLst>
          </p:cNvPr>
          <p:cNvSpPr>
            <a:spLocks noGrp="1"/>
          </p:cNvSpPr>
          <p:nvPr>
            <p:ph type="title"/>
          </p:nvPr>
        </p:nvSpPr>
        <p:spPr>
          <a:xfrm>
            <a:off x="428596" y="214296"/>
            <a:ext cx="8229600" cy="857250"/>
          </a:xfrm>
        </p:spPr>
        <p:txBody>
          <a:bodyPr/>
          <a:lstStyle/>
          <a:p>
            <a:pPr algn="ctr"/>
            <a:r>
              <a:rPr lang="en-GB" dirty="0">
                <a:solidFill>
                  <a:schemeClr val="tx1"/>
                </a:solidFill>
                <a:latin typeface="Arial Black" panose="020B0A04020102020204" pitchFamily="34" charset="0"/>
              </a:rPr>
              <a:t>Accounts and Audit</a:t>
            </a:r>
            <a:endParaRPr lang="x-none" dirty="0">
              <a:solidFill>
                <a:schemeClr val="tx1"/>
              </a:solidFill>
              <a:latin typeface="Arial Black" panose="020B0A04020102020204"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
        <p:nvSpPr>
          <p:cNvPr id="7" name="Footer Placeholder 6"/>
          <p:cNvSpPr>
            <a:spLocks noGrp="1"/>
          </p:cNvSpPr>
          <p:nvPr>
            <p:ph type="ftr" sz="quarter" idx="11"/>
          </p:nvPr>
        </p:nvSpPr>
        <p:spPr/>
        <p:txBody>
          <a:bodyPr/>
          <a:lstStyle/>
          <a:p>
            <a:r>
              <a:rPr lang="en-US"/>
              <a:t>Dr.CA.Phalguna Kumar.E</a:t>
            </a:r>
          </a:p>
        </p:txBody>
      </p:sp>
    </p:spTree>
    <p:extLst>
      <p:ext uri="{BB962C8B-B14F-4D97-AF65-F5344CB8AC3E}">
        <p14:creationId xmlns:p14="http://schemas.microsoft.com/office/powerpoint/2010/main" val="610765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48668"/>
            <a:ext cx="9144000" cy="4594832"/>
          </a:xfrm>
        </p:spPr>
        <p:txBody>
          <a:bodyPr>
            <a:noAutofit/>
          </a:bodyPr>
          <a:lstStyle/>
          <a:p>
            <a:pPr algn="just">
              <a:lnSpc>
                <a:spcPct val="150000"/>
              </a:lnSpc>
              <a:buFont typeface="Arial" panose="020B0604020202020204" pitchFamily="34" charset="0"/>
              <a:buChar char="•"/>
            </a:pPr>
            <a:r>
              <a:rPr lang="en-US" sz="1700" dirty="0">
                <a:latin typeface="Bookman Old Style" pitchFamily="18" charset="0"/>
                <a:cs typeface="Times New Roman" pitchFamily="18" charset="0"/>
              </a:rPr>
              <a:t>Sec.12A(1)(b ) w.e.f. AY.2023-24 –</a:t>
            </a:r>
          </a:p>
          <a:p>
            <a:pPr marL="109728" indent="0" algn="just">
              <a:buNone/>
            </a:pPr>
            <a:r>
              <a:rPr lang="en-US" sz="1700" dirty="0">
                <a:latin typeface="Bookman Old Style" pitchFamily="18" charset="0"/>
                <a:cs typeface="Times New Roman" pitchFamily="18" charset="0"/>
              </a:rPr>
              <a:t>           shall keep and maintain </a:t>
            </a:r>
            <a:r>
              <a:rPr lang="en-US" sz="1700" b="1" dirty="0">
                <a:latin typeface="Bookman Old Style" pitchFamily="18" charset="0"/>
                <a:cs typeface="Times New Roman" pitchFamily="18" charset="0"/>
              </a:rPr>
              <a:t>Books of Account and </a:t>
            </a:r>
            <a:r>
              <a:rPr lang="en-US" sz="1700" b="1" dirty="0">
                <a:solidFill>
                  <a:srgbClr val="0070C0"/>
                </a:solidFill>
                <a:latin typeface="Bookman Old Style" pitchFamily="18" charset="0"/>
                <a:cs typeface="Times New Roman" pitchFamily="18" charset="0"/>
              </a:rPr>
              <a:t>Other documents</a:t>
            </a:r>
            <a:r>
              <a:rPr lang="en-US" sz="1700" dirty="0">
                <a:latin typeface="Bookman Old Style" pitchFamily="18" charset="0"/>
                <a:cs typeface="Times New Roman" pitchFamily="18" charset="0"/>
              </a:rPr>
              <a:t> (referred     </a:t>
            </a:r>
          </a:p>
          <a:p>
            <a:pPr marL="109728" indent="0" algn="just">
              <a:buNone/>
            </a:pPr>
            <a:r>
              <a:rPr lang="en-US" sz="1700" dirty="0">
                <a:latin typeface="Bookman Old Style" pitchFamily="18" charset="0"/>
                <a:cs typeface="Times New Roman" pitchFamily="18" charset="0"/>
              </a:rPr>
              <a:t>           in  sec.2(12A)) in such form and manner and at such place, as                                                                                                            </a:t>
            </a:r>
          </a:p>
          <a:p>
            <a:pPr marL="109728" indent="0" algn="just">
              <a:buNone/>
            </a:pPr>
            <a:r>
              <a:rPr lang="en-US" sz="1700" dirty="0">
                <a:latin typeface="Bookman Old Style" pitchFamily="18" charset="0"/>
                <a:cs typeface="Times New Roman" pitchFamily="18" charset="0"/>
              </a:rPr>
              <a:t>           prescribed . Rule </a:t>
            </a:r>
            <a:r>
              <a:rPr lang="en-GB" sz="1800" b="1" i="0" u="none" strike="noStrike" baseline="0" dirty="0">
                <a:latin typeface="Times New Roman,Bold"/>
              </a:rPr>
              <a:t>“17AA. </a:t>
            </a:r>
            <a:r>
              <a:rPr lang="en-GB" sz="1800" b="1" dirty="0">
                <a:latin typeface="Times New Roman" panose="02020603050405020304" pitchFamily="18" charset="0"/>
              </a:rPr>
              <a:t>Notification no. 94 Dt 10.8.2022</a:t>
            </a:r>
            <a:endParaRPr lang="en-US" sz="1700" dirty="0">
              <a:latin typeface="Bookman Old Style" pitchFamily="18" charset="0"/>
              <a:cs typeface="Times New Roman" pitchFamily="18" charset="0"/>
            </a:endParaRPr>
          </a:p>
          <a:p>
            <a:pPr algn="just">
              <a:buFont typeface="Arial" panose="020B0604020202020204" pitchFamily="34" charset="0"/>
              <a:buChar char="•"/>
            </a:pPr>
            <a:r>
              <a:rPr lang="en-US" sz="1700" dirty="0">
                <a:latin typeface="Bookman Old Style" pitchFamily="18" charset="0"/>
                <a:cs typeface="Times New Roman" pitchFamily="18" charset="0"/>
              </a:rPr>
              <a:t>Failure to maintain books of accounts &amp; </a:t>
            </a:r>
            <a:r>
              <a:rPr lang="en-US" sz="1700" dirty="0">
                <a:solidFill>
                  <a:srgbClr val="0070C0"/>
                </a:solidFill>
                <a:latin typeface="Bookman Old Style" pitchFamily="18" charset="0"/>
                <a:cs typeface="Times New Roman" pitchFamily="18" charset="0"/>
              </a:rPr>
              <a:t>other documents</a:t>
            </a:r>
            <a:r>
              <a:rPr lang="en-US" sz="1700" dirty="0">
                <a:latin typeface="Bookman Old Style" pitchFamily="18" charset="0"/>
                <a:cs typeface="Times New Roman" pitchFamily="18" charset="0"/>
              </a:rPr>
              <a:t>  the consequences  will be ---Income has to be computed as per Sec.13(10). “ </a:t>
            </a:r>
            <a:r>
              <a:rPr lang="en-US" sz="1700" b="1" dirty="0">
                <a:latin typeface="Bookman Old Style" pitchFamily="18" charset="0"/>
                <a:cs typeface="Times New Roman" pitchFamily="18" charset="0"/>
              </a:rPr>
              <a:t>Specified Situation</a:t>
            </a:r>
            <a:r>
              <a:rPr lang="en-US" sz="1700" dirty="0">
                <a:latin typeface="Bookman Old Style" pitchFamily="18" charset="0"/>
                <a:cs typeface="Times New Roman" pitchFamily="18" charset="0"/>
              </a:rPr>
              <a:t>”</a:t>
            </a:r>
          </a:p>
          <a:p>
            <a:pPr algn="just">
              <a:buNone/>
            </a:pPr>
            <a:r>
              <a:rPr lang="en-US" sz="1700" dirty="0">
                <a:latin typeface="Bookman Old Style" pitchFamily="18" charset="0"/>
                <a:cs typeface="Times New Roman" pitchFamily="18" charset="0"/>
              </a:rPr>
              <a:t>           a) No Sec.11 &amp; 12 Benefit </a:t>
            </a:r>
          </a:p>
          <a:p>
            <a:pPr algn="just">
              <a:buNone/>
            </a:pPr>
            <a:r>
              <a:rPr lang="en-US" sz="1700" dirty="0">
                <a:latin typeface="Bookman Old Style" pitchFamily="18" charset="0"/>
                <a:cs typeface="Times New Roman" pitchFamily="18" charset="0"/>
              </a:rPr>
              <a:t>           b) No benefit of Sec.11(1A) – Capital gain </a:t>
            </a:r>
          </a:p>
          <a:p>
            <a:pPr algn="just">
              <a:buNone/>
            </a:pPr>
            <a:r>
              <a:rPr lang="en-US" sz="1700" dirty="0">
                <a:latin typeface="Bookman Old Style" pitchFamily="18" charset="0"/>
                <a:cs typeface="Times New Roman" pitchFamily="18" charset="0"/>
              </a:rPr>
              <a:t>           c) No exemption of sec.11(1)(d) capital receipts.</a:t>
            </a:r>
          </a:p>
          <a:p>
            <a:pPr algn="just">
              <a:buNone/>
            </a:pPr>
            <a:r>
              <a:rPr lang="en-US" sz="1700" dirty="0">
                <a:latin typeface="Bookman Old Style" pitchFamily="18" charset="0"/>
                <a:cs typeface="Times New Roman" pitchFamily="18" charset="0"/>
              </a:rPr>
              <a:t>           d) No Accumulation for  5 years. 11(2)</a:t>
            </a:r>
          </a:p>
          <a:p>
            <a:pPr algn="just">
              <a:buNone/>
            </a:pPr>
            <a:endParaRPr lang="en-US" sz="1700" dirty="0">
              <a:latin typeface="Bookman Old Style" pitchFamily="18" charset="0"/>
              <a:cs typeface="Times New Roman" pitchFamily="18" charset="0"/>
            </a:endParaRPr>
          </a:p>
          <a:p>
            <a:pPr algn="just">
              <a:buNone/>
            </a:pPr>
            <a:r>
              <a:rPr lang="en-US" sz="1700" dirty="0">
                <a:latin typeface="Bookman Old Style" pitchFamily="18" charset="0"/>
                <a:cs typeface="Times New Roman" pitchFamily="18" charset="0"/>
              </a:rPr>
              <a:t>           In other words only revenue expenditure is allowed as deduction </a:t>
            </a:r>
          </a:p>
        </p:txBody>
      </p:sp>
      <p:sp>
        <p:nvSpPr>
          <p:cNvPr id="3" name="Title 2"/>
          <p:cNvSpPr>
            <a:spLocks noGrp="1"/>
          </p:cNvSpPr>
          <p:nvPr>
            <p:ph type="title"/>
          </p:nvPr>
        </p:nvSpPr>
        <p:spPr>
          <a:xfrm>
            <a:off x="142844" y="71420"/>
            <a:ext cx="9001156" cy="613171"/>
          </a:xfrm>
        </p:spPr>
        <p:txBody>
          <a:bodyPr>
            <a:noAutofit/>
          </a:bodyPr>
          <a:lstStyle/>
          <a:p>
            <a:pPr algn="ctr"/>
            <a:r>
              <a:rPr lang="en-US" sz="2400" dirty="0">
                <a:solidFill>
                  <a:schemeClr val="tx1"/>
                </a:solidFill>
                <a:latin typeface="Arial Black" panose="020B0A04020102020204" pitchFamily="34" charset="0"/>
                <a:cs typeface="Times New Roman" pitchFamily="18" charset="0"/>
              </a:rPr>
              <a:t>Maintenance of Books of Accounts &amp; Other documents </a:t>
            </a:r>
            <a:endParaRPr lang="en-US" sz="2400" dirty="0">
              <a:solidFill>
                <a:schemeClr val="tx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
        <p:nvSpPr>
          <p:cNvPr id="7" name="Footer Placeholder 6"/>
          <p:cNvSpPr>
            <a:spLocks noGrp="1"/>
          </p:cNvSpPr>
          <p:nvPr>
            <p:ph type="ftr" sz="quarter" idx="11"/>
          </p:nvPr>
        </p:nvSpPr>
        <p:spPr/>
        <p:txBody>
          <a:bodyPr/>
          <a:lstStyle/>
          <a:p>
            <a:r>
              <a:rPr lang="en-US"/>
              <a:t>Dr.CA.Phalguna Kumar.E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62E413-1729-26DB-2A23-7820F6A566A7}"/>
              </a:ext>
            </a:extLst>
          </p:cNvPr>
          <p:cNvSpPr>
            <a:spLocks noGrp="1"/>
          </p:cNvSpPr>
          <p:nvPr>
            <p:ph idx="1"/>
          </p:nvPr>
        </p:nvSpPr>
        <p:spPr>
          <a:xfrm>
            <a:off x="457200" y="1110996"/>
            <a:ext cx="8229600" cy="3746753"/>
          </a:xfrm>
        </p:spPr>
        <p:txBody>
          <a:bodyPr>
            <a:normAutofit fontScale="62500" lnSpcReduction="20000"/>
          </a:bodyPr>
          <a:lstStyle/>
          <a:p>
            <a:r>
              <a:rPr lang="en-GB" dirty="0"/>
              <a:t>(a)Cash Book, Ledger, journal, Copies of Receipts issued, Expenditure Vouchers/bills</a:t>
            </a:r>
          </a:p>
          <a:p>
            <a:r>
              <a:rPr lang="en-GB" dirty="0"/>
              <a:t>(b) Business –incidental Books of accounts</a:t>
            </a:r>
          </a:p>
          <a:p>
            <a:r>
              <a:rPr lang="en-GB" dirty="0"/>
              <a:t>(c ) Other business- books of accounts</a:t>
            </a:r>
          </a:p>
          <a:p>
            <a:r>
              <a:rPr lang="en-GB" dirty="0"/>
              <a:t>(d) Other documents:          (</a:t>
            </a:r>
            <a:r>
              <a:rPr lang="en-GB" dirty="0" err="1"/>
              <a:t>i</a:t>
            </a:r>
            <a:r>
              <a:rPr lang="en-GB" dirty="0"/>
              <a:t>) List of Institutions , Name, address etc.</a:t>
            </a:r>
          </a:p>
          <a:p>
            <a:r>
              <a:rPr lang="en-GB" dirty="0"/>
              <a:t>    ii)Donors –full details, Donated-Properties details</a:t>
            </a:r>
          </a:p>
          <a:p>
            <a:r>
              <a:rPr lang="en-GB" dirty="0"/>
              <a:t>   iii) Income Applied- persons details-Sec.11(5)    </a:t>
            </a:r>
          </a:p>
          <a:p>
            <a:pPr marL="109728" indent="0">
              <a:buNone/>
            </a:pPr>
            <a:r>
              <a:rPr lang="en-GB" dirty="0"/>
              <a:t>                   deposits and investment details</a:t>
            </a:r>
          </a:p>
          <a:p>
            <a:r>
              <a:rPr lang="en-GB" dirty="0"/>
              <a:t>   iv) Income Accumulated, b/f, c/f details</a:t>
            </a:r>
          </a:p>
          <a:p>
            <a:r>
              <a:rPr lang="en-GB" dirty="0"/>
              <a:t>    v) corpus/specific Fund Details-received invested etc.</a:t>
            </a:r>
          </a:p>
          <a:p>
            <a:r>
              <a:rPr lang="en-GB" dirty="0"/>
              <a:t>   vii) Loans and borrowings record</a:t>
            </a:r>
          </a:p>
          <a:p>
            <a:r>
              <a:rPr lang="en-GB" dirty="0"/>
              <a:t>   viii) Properties Record- immovable-Movable –transferred -sold etc</a:t>
            </a:r>
          </a:p>
          <a:p>
            <a:r>
              <a:rPr lang="en-GB" dirty="0"/>
              <a:t>   ix)  Specific Persons –Sec.13(3)Record- Transactions with them</a:t>
            </a:r>
          </a:p>
          <a:p>
            <a:r>
              <a:rPr lang="en-GB" dirty="0"/>
              <a:t>    x ) Any other document relevant for  computation</a:t>
            </a:r>
          </a:p>
          <a:p>
            <a:endParaRPr lang="en-GB" dirty="0"/>
          </a:p>
          <a:p>
            <a:endParaRPr lang="en-GB" dirty="0"/>
          </a:p>
          <a:p>
            <a:endParaRPr lang="en-AE" dirty="0"/>
          </a:p>
        </p:txBody>
      </p:sp>
      <p:sp>
        <p:nvSpPr>
          <p:cNvPr id="3" name="Footer Placeholder 2">
            <a:extLst>
              <a:ext uri="{FF2B5EF4-FFF2-40B4-BE49-F238E27FC236}">
                <a16:creationId xmlns:a16="http://schemas.microsoft.com/office/drawing/2014/main" id="{117A3210-9C8C-8B19-883D-E2A8E9764FFB}"/>
              </a:ext>
            </a:extLst>
          </p:cNvPr>
          <p:cNvSpPr>
            <a:spLocks noGrp="1"/>
          </p:cNvSpPr>
          <p:nvPr>
            <p:ph type="ftr" sz="quarter" idx="11"/>
          </p:nvPr>
        </p:nvSpPr>
        <p:spPr/>
        <p:txBody>
          <a:bodyPr/>
          <a:lstStyle/>
          <a:p>
            <a:r>
              <a:rPr lang="en-US"/>
              <a:t>Dr.CA.Phalguna Kumar.E</a:t>
            </a:r>
          </a:p>
        </p:txBody>
      </p:sp>
      <p:sp>
        <p:nvSpPr>
          <p:cNvPr id="4" name="Slide Number Placeholder 3">
            <a:extLst>
              <a:ext uri="{FF2B5EF4-FFF2-40B4-BE49-F238E27FC236}">
                <a16:creationId xmlns:a16="http://schemas.microsoft.com/office/drawing/2014/main" id="{3790AAE9-980C-619E-9763-D2BAE08CB5D0}"/>
              </a:ext>
            </a:extLst>
          </p:cNvPr>
          <p:cNvSpPr>
            <a:spLocks noGrp="1"/>
          </p:cNvSpPr>
          <p:nvPr>
            <p:ph type="sldNum" sz="quarter" idx="12"/>
          </p:nvPr>
        </p:nvSpPr>
        <p:spPr/>
        <p:txBody>
          <a:bodyPr/>
          <a:lstStyle/>
          <a:p>
            <a:fld id="{B6F15528-21DE-4FAA-801E-634DDDAF4B2B}" type="slidenum">
              <a:rPr lang="en-US" smtClean="0"/>
              <a:pPr/>
              <a:t>7</a:t>
            </a:fld>
            <a:endParaRPr lang="en-US"/>
          </a:p>
        </p:txBody>
      </p:sp>
      <p:sp>
        <p:nvSpPr>
          <p:cNvPr id="5" name="Title 4">
            <a:extLst>
              <a:ext uri="{FF2B5EF4-FFF2-40B4-BE49-F238E27FC236}">
                <a16:creationId xmlns:a16="http://schemas.microsoft.com/office/drawing/2014/main" id="{2ECC1795-F422-E9D1-10D2-D32FF335FE1E}"/>
              </a:ext>
            </a:extLst>
          </p:cNvPr>
          <p:cNvSpPr>
            <a:spLocks noGrp="1"/>
          </p:cNvSpPr>
          <p:nvPr>
            <p:ph type="title"/>
          </p:nvPr>
        </p:nvSpPr>
        <p:spPr/>
        <p:txBody>
          <a:bodyPr>
            <a:normAutofit fontScale="90000"/>
          </a:bodyPr>
          <a:lstStyle/>
          <a:p>
            <a:r>
              <a:rPr lang="en-GB" dirty="0"/>
              <a:t>Rule 17AA(1) list  of books and documents to be maintained</a:t>
            </a:r>
            <a:endParaRPr lang="en-AE" dirty="0"/>
          </a:p>
        </p:txBody>
      </p:sp>
    </p:spTree>
    <p:extLst>
      <p:ext uri="{BB962C8B-B14F-4D97-AF65-F5344CB8AC3E}">
        <p14:creationId xmlns:p14="http://schemas.microsoft.com/office/powerpoint/2010/main" val="820006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A2ED7D11-E731-FDE5-C251-674B43129F8C}"/>
              </a:ext>
            </a:extLst>
          </p:cNvPr>
          <p:cNvGraphicFramePr>
            <a:graphicFrameLocks noGrp="1"/>
          </p:cNvGraphicFramePr>
          <p:nvPr>
            <p:ph idx="1"/>
            <p:extLst>
              <p:ext uri="{D42A27DB-BD31-4B8C-83A1-F6EECF244321}">
                <p14:modId xmlns:p14="http://schemas.microsoft.com/office/powerpoint/2010/main" val="2000836663"/>
              </p:ext>
            </p:extLst>
          </p:nvPr>
        </p:nvGraphicFramePr>
        <p:xfrm>
          <a:off x="297180" y="1056006"/>
          <a:ext cx="8549640" cy="3725544"/>
        </p:xfrm>
        <a:graphic>
          <a:graphicData uri="http://schemas.openxmlformats.org/drawingml/2006/table">
            <a:tbl>
              <a:tblPr firstRow="1" firstCol="1" lastRow="1" lastCol="1" bandRow="1" bandCol="1">
                <a:tableStyleId>{5C22544A-7EE6-4342-B048-85BDC9FD1C3A}</a:tableStyleId>
              </a:tblPr>
              <a:tblGrid>
                <a:gridCol w="496051">
                  <a:extLst>
                    <a:ext uri="{9D8B030D-6E8A-4147-A177-3AD203B41FA5}">
                      <a16:colId xmlns:a16="http://schemas.microsoft.com/office/drawing/2014/main" val="1763599703"/>
                    </a:ext>
                  </a:extLst>
                </a:gridCol>
                <a:gridCol w="7325861">
                  <a:extLst>
                    <a:ext uri="{9D8B030D-6E8A-4147-A177-3AD203B41FA5}">
                      <a16:colId xmlns:a16="http://schemas.microsoft.com/office/drawing/2014/main" val="2690355315"/>
                    </a:ext>
                  </a:extLst>
                </a:gridCol>
                <a:gridCol w="727728">
                  <a:extLst>
                    <a:ext uri="{9D8B030D-6E8A-4147-A177-3AD203B41FA5}">
                      <a16:colId xmlns:a16="http://schemas.microsoft.com/office/drawing/2014/main" val="3518747336"/>
                    </a:ext>
                  </a:extLst>
                </a:gridCol>
              </a:tblGrid>
              <a:tr h="228275">
                <a:tc>
                  <a:txBody>
                    <a:bodyPr/>
                    <a:lstStyle/>
                    <a:p>
                      <a:pPr marL="58420" marR="52705" algn="ctr">
                        <a:lnSpc>
                          <a:spcPts val="765"/>
                        </a:lnSpc>
                        <a:spcAft>
                          <a:spcPts val="0"/>
                        </a:spcAft>
                      </a:pPr>
                      <a:r>
                        <a:rPr lang="en-US" sz="700">
                          <a:effectLst/>
                        </a:rPr>
                        <a:t>S.No</a:t>
                      </a:r>
                      <a:endParaRPr lang="en-AE" sz="10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64135">
                        <a:lnSpc>
                          <a:spcPts val="765"/>
                        </a:lnSpc>
                      </a:pPr>
                      <a:r>
                        <a:rPr lang="en-US" sz="700">
                          <a:effectLst/>
                        </a:rPr>
                        <a:t>Nature</a:t>
                      </a:r>
                      <a:r>
                        <a:rPr lang="en-US" sz="700" spc="-10">
                          <a:effectLst/>
                        </a:rPr>
                        <a:t> </a:t>
                      </a:r>
                      <a:r>
                        <a:rPr lang="en-US" sz="700">
                          <a:effectLst/>
                        </a:rPr>
                        <a:t>of</a:t>
                      </a:r>
                      <a:r>
                        <a:rPr lang="en-US" sz="700" spc="10">
                          <a:effectLst/>
                        </a:rPr>
                        <a:t> </a:t>
                      </a:r>
                      <a:r>
                        <a:rPr lang="en-US" sz="700">
                          <a:effectLst/>
                        </a:rPr>
                        <a:t>books</a:t>
                      </a:r>
                      <a:r>
                        <a:rPr lang="en-US" sz="700" spc="-10">
                          <a:effectLst/>
                        </a:rPr>
                        <a:t> </a:t>
                      </a:r>
                      <a:r>
                        <a:rPr lang="en-US" sz="700">
                          <a:effectLst/>
                        </a:rPr>
                        <a:t>of</a:t>
                      </a:r>
                      <a:r>
                        <a:rPr lang="en-US" sz="700" spc="-5">
                          <a:effectLst/>
                        </a:rPr>
                        <a:t> </a:t>
                      </a:r>
                      <a:r>
                        <a:rPr lang="en-US" sz="700">
                          <a:effectLst/>
                        </a:rPr>
                        <a:t>account</a:t>
                      </a:r>
                      <a:r>
                        <a:rPr lang="en-US" sz="700" spc="-5">
                          <a:effectLst/>
                        </a:rPr>
                        <a:t> </a:t>
                      </a:r>
                      <a:r>
                        <a:rPr lang="en-US" sz="700">
                          <a:effectLst/>
                        </a:rPr>
                        <a:t>or</a:t>
                      </a:r>
                      <a:r>
                        <a:rPr lang="en-US" sz="700" spc="-10">
                          <a:effectLst/>
                        </a:rPr>
                        <a:t> </a:t>
                      </a:r>
                      <a:r>
                        <a:rPr lang="en-US" sz="700">
                          <a:effectLst/>
                        </a:rPr>
                        <a:t>other</a:t>
                      </a:r>
                      <a:r>
                        <a:rPr lang="en-US" sz="700" spc="-10">
                          <a:effectLst/>
                        </a:rPr>
                        <a:t> </a:t>
                      </a:r>
                      <a:r>
                        <a:rPr lang="en-US" sz="700">
                          <a:effectLst/>
                        </a:rPr>
                        <a:t>document</a:t>
                      </a:r>
                      <a:r>
                        <a:rPr lang="en-US" sz="700" spc="-5">
                          <a:effectLst/>
                        </a:rPr>
                        <a:t> </a:t>
                      </a:r>
                      <a:r>
                        <a:rPr lang="en-US" sz="700">
                          <a:effectLst/>
                        </a:rPr>
                        <a:t>as</a:t>
                      </a:r>
                      <a:r>
                        <a:rPr lang="en-US" sz="700" spc="-5">
                          <a:effectLst/>
                        </a:rPr>
                        <a:t> </a:t>
                      </a:r>
                      <a:r>
                        <a:rPr lang="en-US" sz="700">
                          <a:effectLst/>
                        </a:rPr>
                        <a:t>provided in</a:t>
                      </a:r>
                      <a:r>
                        <a:rPr lang="en-US" sz="700" spc="-15">
                          <a:effectLst/>
                        </a:rPr>
                        <a:t> </a:t>
                      </a:r>
                      <a:r>
                        <a:rPr lang="en-US" sz="700">
                          <a:effectLst/>
                        </a:rPr>
                        <a:t>rule</a:t>
                      </a:r>
                      <a:r>
                        <a:rPr lang="en-US" sz="700" spc="-10">
                          <a:effectLst/>
                        </a:rPr>
                        <a:t> </a:t>
                      </a:r>
                      <a:r>
                        <a:rPr lang="en-US" sz="700">
                          <a:effectLst/>
                        </a:rPr>
                        <a:t>17AA</a:t>
                      </a:r>
                      <a:endParaRPr lang="en-AE" sz="10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64135">
                        <a:lnSpc>
                          <a:spcPts val="765"/>
                        </a:lnSpc>
                      </a:pPr>
                      <a:r>
                        <a:rPr lang="en-US" sz="700" dirty="0">
                          <a:effectLst/>
                        </a:rPr>
                        <a:t>Code</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319976583"/>
                  </a:ext>
                </a:extLst>
              </a:tr>
              <a:tr h="228275">
                <a:tc>
                  <a:txBody>
                    <a:bodyPr/>
                    <a:lstStyle/>
                    <a:p>
                      <a:pPr marL="58420" marR="45720" algn="ctr">
                        <a:lnSpc>
                          <a:spcPts val="765"/>
                        </a:lnSpc>
                        <a:spcAft>
                          <a:spcPts val="0"/>
                        </a:spcAft>
                      </a:pPr>
                      <a:r>
                        <a:rPr lang="en-US" sz="700" dirty="0">
                          <a:effectLst/>
                        </a:rPr>
                        <a:t>(1)</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L="64135">
                        <a:lnSpc>
                          <a:spcPts val="765"/>
                        </a:lnSpc>
                      </a:pPr>
                      <a:r>
                        <a:rPr lang="en-US" sz="1000" dirty="0">
                          <a:effectLst/>
                        </a:rPr>
                        <a:t>Cash</a:t>
                      </a:r>
                      <a:r>
                        <a:rPr lang="en-US" sz="1000" spc="-15" dirty="0">
                          <a:effectLst/>
                        </a:rPr>
                        <a:t> </a:t>
                      </a:r>
                      <a:r>
                        <a:rPr lang="en-US" sz="1000" dirty="0">
                          <a:effectLst/>
                        </a:rPr>
                        <a:t>book</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R="205105" algn="r">
                        <a:lnSpc>
                          <a:spcPts val="765"/>
                        </a:lnSpc>
                      </a:pPr>
                      <a:r>
                        <a:rPr lang="en-US" sz="1100" dirty="0">
                          <a:effectLst/>
                        </a:rPr>
                        <a:t>1</a:t>
                      </a:r>
                      <a:endParaRPr lang="en-AE"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568562826"/>
                  </a:ext>
                </a:extLst>
              </a:tr>
              <a:tr h="228275">
                <a:tc>
                  <a:txBody>
                    <a:bodyPr/>
                    <a:lstStyle/>
                    <a:p>
                      <a:pPr marL="56515" marR="52705" algn="ctr">
                        <a:lnSpc>
                          <a:spcPts val="765"/>
                        </a:lnSpc>
                        <a:spcAft>
                          <a:spcPts val="0"/>
                        </a:spcAft>
                      </a:pPr>
                      <a:r>
                        <a:rPr lang="en-US" sz="700" dirty="0">
                          <a:effectLst/>
                        </a:rPr>
                        <a:t>(2)</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L="64135">
                        <a:lnSpc>
                          <a:spcPts val="765"/>
                        </a:lnSpc>
                      </a:pPr>
                      <a:r>
                        <a:rPr lang="en-US" sz="1000" dirty="0">
                          <a:effectLst/>
                        </a:rPr>
                        <a:t>Ledger</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R="205105" algn="r">
                        <a:lnSpc>
                          <a:spcPts val="765"/>
                        </a:lnSpc>
                      </a:pPr>
                      <a:r>
                        <a:rPr lang="en-US" sz="1100" dirty="0">
                          <a:effectLst/>
                        </a:rPr>
                        <a:t>2</a:t>
                      </a:r>
                      <a:endParaRPr lang="en-AE"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3492724350"/>
                  </a:ext>
                </a:extLst>
              </a:tr>
              <a:tr h="228275">
                <a:tc>
                  <a:txBody>
                    <a:bodyPr/>
                    <a:lstStyle/>
                    <a:p>
                      <a:pPr marL="56515" marR="52705" algn="ctr">
                        <a:lnSpc>
                          <a:spcPts val="765"/>
                        </a:lnSpc>
                        <a:spcAft>
                          <a:spcPts val="0"/>
                        </a:spcAft>
                      </a:pPr>
                      <a:r>
                        <a:rPr lang="en-US" sz="700" dirty="0">
                          <a:effectLst/>
                        </a:rPr>
                        <a:t>(3)</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L="64135">
                        <a:lnSpc>
                          <a:spcPts val="765"/>
                        </a:lnSpc>
                      </a:pPr>
                      <a:r>
                        <a:rPr lang="en-US" sz="1000" dirty="0">
                          <a:effectLst/>
                        </a:rPr>
                        <a:t>Journal</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R="205105" algn="r">
                        <a:lnSpc>
                          <a:spcPts val="765"/>
                        </a:lnSpc>
                      </a:pPr>
                      <a:r>
                        <a:rPr lang="en-US" sz="1100" dirty="0">
                          <a:effectLst/>
                        </a:rPr>
                        <a:t>3</a:t>
                      </a:r>
                      <a:endParaRPr lang="en-AE"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4161436120"/>
                  </a:ext>
                </a:extLst>
              </a:tr>
              <a:tr h="535487">
                <a:tc>
                  <a:txBody>
                    <a:bodyPr/>
                    <a:lstStyle/>
                    <a:p>
                      <a:pPr marL="56515" marR="52705" algn="ctr">
                        <a:lnSpc>
                          <a:spcPts val="825"/>
                        </a:lnSpc>
                        <a:spcAft>
                          <a:spcPts val="0"/>
                        </a:spcAft>
                      </a:pPr>
                      <a:r>
                        <a:rPr lang="en-US" sz="700" dirty="0">
                          <a:effectLst/>
                        </a:rPr>
                        <a:t>(4)</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L="64135">
                        <a:lnSpc>
                          <a:spcPts val="820"/>
                        </a:lnSpc>
                      </a:pPr>
                      <a:r>
                        <a:rPr lang="en-US" sz="1000" dirty="0">
                          <a:effectLst/>
                        </a:rPr>
                        <a:t>Copies</a:t>
                      </a:r>
                      <a:r>
                        <a:rPr lang="en-US" sz="1000" spc="65" dirty="0">
                          <a:effectLst/>
                        </a:rPr>
                        <a:t> </a:t>
                      </a:r>
                      <a:r>
                        <a:rPr lang="en-US" sz="1000" dirty="0">
                          <a:effectLst/>
                        </a:rPr>
                        <a:t>of</a:t>
                      </a:r>
                      <a:r>
                        <a:rPr lang="en-US" sz="1000" spc="60" dirty="0">
                          <a:effectLst/>
                        </a:rPr>
                        <a:t> </a:t>
                      </a:r>
                      <a:r>
                        <a:rPr lang="en-US" sz="1000" dirty="0">
                          <a:effectLst/>
                        </a:rPr>
                        <a:t>bills,</a:t>
                      </a:r>
                      <a:r>
                        <a:rPr lang="en-US" sz="1000" spc="70" dirty="0">
                          <a:effectLst/>
                        </a:rPr>
                        <a:t> </a:t>
                      </a:r>
                      <a:r>
                        <a:rPr lang="en-US" sz="1000" dirty="0">
                          <a:effectLst/>
                        </a:rPr>
                        <a:t>whether</a:t>
                      </a:r>
                      <a:r>
                        <a:rPr lang="en-US" sz="1000" spc="60" dirty="0">
                          <a:effectLst/>
                        </a:rPr>
                        <a:t> </a:t>
                      </a:r>
                      <a:r>
                        <a:rPr lang="en-US" sz="1000" dirty="0">
                          <a:effectLst/>
                        </a:rPr>
                        <a:t>machine</a:t>
                      </a:r>
                      <a:r>
                        <a:rPr lang="en-US" sz="1000" spc="50" dirty="0">
                          <a:effectLst/>
                        </a:rPr>
                        <a:t> </a:t>
                      </a:r>
                      <a:r>
                        <a:rPr lang="en-US" sz="1000" dirty="0">
                          <a:effectLst/>
                        </a:rPr>
                        <a:t>numbered</a:t>
                      </a:r>
                      <a:r>
                        <a:rPr lang="en-US" sz="1000" spc="70" dirty="0">
                          <a:effectLst/>
                        </a:rPr>
                        <a:t> </a:t>
                      </a:r>
                      <a:r>
                        <a:rPr lang="en-US" sz="1000" dirty="0">
                          <a:effectLst/>
                        </a:rPr>
                        <a:t>or</a:t>
                      </a:r>
                      <a:r>
                        <a:rPr lang="en-US" sz="1000" spc="65" dirty="0">
                          <a:effectLst/>
                        </a:rPr>
                        <a:t> </a:t>
                      </a:r>
                      <a:r>
                        <a:rPr lang="en-US" sz="1000" dirty="0">
                          <a:effectLst/>
                        </a:rPr>
                        <a:t>otherwise</a:t>
                      </a:r>
                      <a:r>
                        <a:rPr lang="en-US" sz="1000" spc="60" dirty="0">
                          <a:effectLst/>
                        </a:rPr>
                        <a:t> </a:t>
                      </a:r>
                      <a:r>
                        <a:rPr lang="en-US" sz="1000" dirty="0">
                          <a:effectLst/>
                        </a:rPr>
                        <a:t>serially</a:t>
                      </a:r>
                      <a:r>
                        <a:rPr lang="en-US" sz="1000" spc="50" dirty="0">
                          <a:effectLst/>
                        </a:rPr>
                        <a:t> </a:t>
                      </a:r>
                      <a:r>
                        <a:rPr lang="en-US" sz="1000" dirty="0">
                          <a:effectLst/>
                        </a:rPr>
                        <a:t>numbered,</a:t>
                      </a:r>
                      <a:r>
                        <a:rPr lang="en-US" sz="1000" spc="65" dirty="0">
                          <a:effectLst/>
                        </a:rPr>
                        <a:t> </a:t>
                      </a:r>
                      <a:r>
                        <a:rPr lang="en-US" sz="1000" dirty="0">
                          <a:effectLst/>
                        </a:rPr>
                        <a:t>wherever</a:t>
                      </a:r>
                      <a:r>
                        <a:rPr lang="en-US" sz="1000" spc="65" dirty="0">
                          <a:effectLst/>
                        </a:rPr>
                        <a:t> </a:t>
                      </a:r>
                      <a:r>
                        <a:rPr lang="en-US" sz="1000" dirty="0">
                          <a:effectLst/>
                        </a:rPr>
                        <a:t>such</a:t>
                      </a:r>
                      <a:r>
                        <a:rPr lang="en-US" sz="1000" spc="70" dirty="0">
                          <a:effectLst/>
                        </a:rPr>
                        <a:t> </a:t>
                      </a:r>
                      <a:r>
                        <a:rPr lang="en-US" sz="1000" dirty="0">
                          <a:effectLst/>
                        </a:rPr>
                        <a:t>bills</a:t>
                      </a:r>
                      <a:r>
                        <a:rPr lang="en-US" sz="1000" spc="70" dirty="0">
                          <a:effectLst/>
                        </a:rPr>
                        <a:t> </a:t>
                      </a:r>
                      <a:r>
                        <a:rPr lang="en-US" sz="1000" dirty="0">
                          <a:effectLst/>
                        </a:rPr>
                        <a:t>are</a:t>
                      </a:r>
                      <a:r>
                        <a:rPr lang="en-US" sz="1000" spc="55" dirty="0">
                          <a:effectLst/>
                        </a:rPr>
                        <a:t> </a:t>
                      </a:r>
                      <a:r>
                        <a:rPr lang="en-US" sz="1000" dirty="0">
                          <a:effectLst/>
                        </a:rPr>
                        <a:t>issued</a:t>
                      </a:r>
                      <a:r>
                        <a:rPr lang="en-US" sz="1000" spc="60" dirty="0">
                          <a:effectLst/>
                        </a:rPr>
                        <a:t> </a:t>
                      </a:r>
                      <a:r>
                        <a:rPr lang="en-US" sz="1000" dirty="0">
                          <a:effectLst/>
                        </a:rPr>
                        <a:t>by</a:t>
                      </a:r>
                      <a:r>
                        <a:rPr lang="en-US" sz="1000" spc="45" dirty="0">
                          <a:effectLst/>
                        </a:rPr>
                        <a:t> </a:t>
                      </a:r>
                      <a:r>
                        <a:rPr lang="en-US" sz="1000" dirty="0">
                          <a:effectLst/>
                        </a:rPr>
                        <a:t>the</a:t>
                      </a:r>
                      <a:r>
                        <a:rPr lang="en-US" sz="1000" spc="60" dirty="0">
                          <a:effectLst/>
                        </a:rPr>
                        <a:t> </a:t>
                      </a:r>
                      <a:r>
                        <a:rPr lang="en-US" sz="1000" dirty="0">
                          <a:effectLst/>
                        </a:rPr>
                        <a:t>assessee,</a:t>
                      </a:r>
                      <a:endParaRPr lang="en-AE" sz="1000" dirty="0">
                        <a:effectLst/>
                      </a:endParaRPr>
                    </a:p>
                    <a:p>
                      <a:pPr marL="64135">
                        <a:lnSpc>
                          <a:spcPts val="800"/>
                        </a:lnSpc>
                      </a:pPr>
                      <a:r>
                        <a:rPr lang="en-US" sz="1000" dirty="0">
                          <a:effectLst/>
                        </a:rPr>
                        <a:t>and</a:t>
                      </a:r>
                      <a:r>
                        <a:rPr lang="en-US" sz="1000" spc="-5" dirty="0">
                          <a:effectLst/>
                        </a:rPr>
                        <a:t> </a:t>
                      </a:r>
                      <a:r>
                        <a:rPr lang="en-US" sz="1000" dirty="0">
                          <a:effectLst/>
                        </a:rPr>
                        <a:t>copies</a:t>
                      </a:r>
                      <a:r>
                        <a:rPr lang="en-US" sz="1000" spc="-5" dirty="0">
                          <a:effectLst/>
                        </a:rPr>
                        <a:t> </a:t>
                      </a:r>
                      <a:r>
                        <a:rPr lang="en-US" sz="1000" dirty="0">
                          <a:effectLst/>
                        </a:rPr>
                        <a:t>or</a:t>
                      </a:r>
                      <a:r>
                        <a:rPr lang="en-US" sz="1000" spc="-10" dirty="0">
                          <a:effectLst/>
                        </a:rPr>
                        <a:t> </a:t>
                      </a:r>
                      <a:r>
                        <a:rPr lang="en-US" sz="1000" dirty="0">
                          <a:effectLst/>
                        </a:rPr>
                        <a:t>counterfoils</a:t>
                      </a:r>
                      <a:r>
                        <a:rPr lang="en-US" sz="1000" spc="-5" dirty="0">
                          <a:effectLst/>
                        </a:rPr>
                        <a:t> </a:t>
                      </a:r>
                      <a:r>
                        <a:rPr lang="en-US" sz="1000" dirty="0">
                          <a:effectLst/>
                        </a:rPr>
                        <a:t>of</a:t>
                      </a:r>
                      <a:r>
                        <a:rPr lang="en-US" sz="1000" spc="-10" dirty="0">
                          <a:effectLst/>
                        </a:rPr>
                        <a:t> </a:t>
                      </a:r>
                      <a:r>
                        <a:rPr lang="en-US" sz="1000" dirty="0">
                          <a:effectLst/>
                        </a:rPr>
                        <a:t>machine</a:t>
                      </a:r>
                      <a:r>
                        <a:rPr lang="en-US" sz="1000" spc="-20" dirty="0">
                          <a:effectLst/>
                        </a:rPr>
                        <a:t> </a:t>
                      </a:r>
                      <a:r>
                        <a:rPr lang="en-US" sz="1000" dirty="0">
                          <a:effectLst/>
                        </a:rPr>
                        <a:t>numbered or</a:t>
                      </a:r>
                      <a:r>
                        <a:rPr lang="en-US" sz="1000" spc="-10" dirty="0">
                          <a:effectLst/>
                        </a:rPr>
                        <a:t> </a:t>
                      </a:r>
                      <a:r>
                        <a:rPr lang="en-US" sz="1000" dirty="0">
                          <a:effectLst/>
                        </a:rPr>
                        <a:t>otherwise</a:t>
                      </a:r>
                      <a:r>
                        <a:rPr lang="en-US" sz="1000" spc="-15" dirty="0">
                          <a:effectLst/>
                        </a:rPr>
                        <a:t> </a:t>
                      </a:r>
                      <a:r>
                        <a:rPr lang="en-US" sz="1000" dirty="0">
                          <a:effectLst/>
                        </a:rPr>
                        <a:t>serially</a:t>
                      </a:r>
                      <a:r>
                        <a:rPr lang="en-US" sz="1000" spc="-20" dirty="0">
                          <a:effectLst/>
                        </a:rPr>
                        <a:t> </a:t>
                      </a:r>
                      <a:r>
                        <a:rPr lang="en-US" sz="1000" dirty="0">
                          <a:effectLst/>
                        </a:rPr>
                        <a:t>numbered receipts</a:t>
                      </a:r>
                      <a:r>
                        <a:rPr lang="en-US" sz="1000" spc="-5" dirty="0">
                          <a:effectLst/>
                        </a:rPr>
                        <a:t> </a:t>
                      </a:r>
                      <a:r>
                        <a:rPr lang="en-US" sz="1000" dirty="0">
                          <a:effectLst/>
                        </a:rPr>
                        <a:t>issued</a:t>
                      </a:r>
                      <a:r>
                        <a:rPr lang="en-US" sz="1000" spc="-10" dirty="0">
                          <a:effectLst/>
                        </a:rPr>
                        <a:t> </a:t>
                      </a:r>
                      <a:r>
                        <a:rPr lang="en-US" sz="1000" dirty="0">
                          <a:effectLst/>
                        </a:rPr>
                        <a:t>by</a:t>
                      </a:r>
                      <a:r>
                        <a:rPr lang="en-US" sz="1000" spc="-20" dirty="0">
                          <a:effectLst/>
                        </a:rPr>
                        <a:t> </a:t>
                      </a:r>
                      <a:r>
                        <a:rPr lang="en-US" sz="1000" dirty="0">
                          <a:effectLst/>
                        </a:rPr>
                        <a:t>the</a:t>
                      </a:r>
                      <a:r>
                        <a:rPr lang="en-US" sz="1000" spc="-10" dirty="0">
                          <a:effectLst/>
                        </a:rPr>
                        <a:t> </a:t>
                      </a:r>
                      <a:r>
                        <a:rPr lang="en-US" sz="1000" dirty="0">
                          <a:effectLst/>
                        </a:rPr>
                        <a:t>assessee</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R="205105" algn="r">
                        <a:lnSpc>
                          <a:spcPts val="825"/>
                        </a:lnSpc>
                      </a:pPr>
                      <a:r>
                        <a:rPr lang="en-US" sz="1100" dirty="0">
                          <a:effectLst/>
                        </a:rPr>
                        <a:t>4</a:t>
                      </a:r>
                      <a:endParaRPr lang="en-AE"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1141651975"/>
                  </a:ext>
                </a:extLst>
              </a:tr>
              <a:tr h="228275">
                <a:tc>
                  <a:txBody>
                    <a:bodyPr/>
                    <a:lstStyle/>
                    <a:p>
                      <a:pPr marL="56515" marR="52705" algn="ctr">
                        <a:lnSpc>
                          <a:spcPts val="765"/>
                        </a:lnSpc>
                        <a:spcAft>
                          <a:spcPts val="0"/>
                        </a:spcAft>
                      </a:pPr>
                      <a:r>
                        <a:rPr lang="en-US" sz="700" dirty="0">
                          <a:effectLst/>
                        </a:rPr>
                        <a:t>(5)</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L="64135">
                        <a:lnSpc>
                          <a:spcPts val="765"/>
                        </a:lnSpc>
                      </a:pPr>
                      <a:r>
                        <a:rPr lang="en-US" sz="1000" dirty="0">
                          <a:effectLst/>
                        </a:rPr>
                        <a:t>Original</a:t>
                      </a:r>
                      <a:r>
                        <a:rPr lang="en-US" sz="1000" spc="-20" dirty="0">
                          <a:effectLst/>
                        </a:rPr>
                        <a:t> </a:t>
                      </a:r>
                      <a:r>
                        <a:rPr lang="en-US" sz="1000" dirty="0">
                          <a:effectLst/>
                        </a:rPr>
                        <a:t>bills wherever</a:t>
                      </a:r>
                      <a:r>
                        <a:rPr lang="en-US" sz="1000" spc="-5" dirty="0">
                          <a:effectLst/>
                        </a:rPr>
                        <a:t> </a:t>
                      </a:r>
                      <a:r>
                        <a:rPr lang="en-US" sz="1000" dirty="0">
                          <a:effectLst/>
                        </a:rPr>
                        <a:t>issued to</a:t>
                      </a:r>
                      <a:r>
                        <a:rPr lang="en-US" sz="1000" spc="-15" dirty="0">
                          <a:effectLst/>
                        </a:rPr>
                        <a:t> </a:t>
                      </a:r>
                      <a:r>
                        <a:rPr lang="en-US" sz="1000" dirty="0">
                          <a:effectLst/>
                        </a:rPr>
                        <a:t>the</a:t>
                      </a:r>
                      <a:r>
                        <a:rPr lang="en-US" sz="1000" spc="-15" dirty="0">
                          <a:effectLst/>
                        </a:rPr>
                        <a:t> </a:t>
                      </a:r>
                      <a:r>
                        <a:rPr lang="en-US" sz="1000" dirty="0">
                          <a:effectLst/>
                        </a:rPr>
                        <a:t>person and</a:t>
                      </a:r>
                      <a:r>
                        <a:rPr lang="en-US" sz="1000" spc="5" dirty="0">
                          <a:effectLst/>
                        </a:rPr>
                        <a:t> </a:t>
                      </a:r>
                      <a:r>
                        <a:rPr lang="en-US" sz="1000" dirty="0">
                          <a:effectLst/>
                        </a:rPr>
                        <a:t>receipts</a:t>
                      </a:r>
                      <a:r>
                        <a:rPr lang="en-US" sz="1000" spc="5" dirty="0">
                          <a:effectLst/>
                        </a:rPr>
                        <a:t> </a:t>
                      </a:r>
                      <a:r>
                        <a:rPr lang="en-US" sz="1000" dirty="0">
                          <a:effectLst/>
                        </a:rPr>
                        <a:t>in</a:t>
                      </a:r>
                      <a:r>
                        <a:rPr lang="en-US" sz="1000" spc="5" dirty="0">
                          <a:effectLst/>
                        </a:rPr>
                        <a:t> </a:t>
                      </a:r>
                      <a:r>
                        <a:rPr lang="en-US" sz="1000" dirty="0">
                          <a:effectLst/>
                        </a:rPr>
                        <a:t>respect of</a:t>
                      </a:r>
                      <a:r>
                        <a:rPr lang="en-US" sz="1000" spc="-5" dirty="0">
                          <a:effectLst/>
                        </a:rPr>
                        <a:t> </a:t>
                      </a:r>
                      <a:r>
                        <a:rPr lang="en-US" sz="1000" dirty="0">
                          <a:effectLst/>
                        </a:rPr>
                        <a:t>payments</a:t>
                      </a:r>
                      <a:r>
                        <a:rPr lang="en-US" sz="1000" spc="-10" dirty="0">
                          <a:effectLst/>
                        </a:rPr>
                        <a:t> </a:t>
                      </a:r>
                      <a:r>
                        <a:rPr lang="en-US" sz="1000" dirty="0">
                          <a:effectLst/>
                        </a:rPr>
                        <a:t>made</a:t>
                      </a:r>
                      <a:r>
                        <a:rPr lang="en-US" sz="1000" spc="-10" dirty="0">
                          <a:effectLst/>
                        </a:rPr>
                        <a:t> </a:t>
                      </a:r>
                      <a:r>
                        <a:rPr lang="en-US" sz="1000" dirty="0">
                          <a:effectLst/>
                        </a:rPr>
                        <a:t>by</a:t>
                      </a:r>
                      <a:r>
                        <a:rPr lang="en-US" sz="1000" spc="-15" dirty="0">
                          <a:effectLst/>
                        </a:rPr>
                        <a:t> </a:t>
                      </a:r>
                      <a:r>
                        <a:rPr lang="en-US" sz="1000" dirty="0">
                          <a:effectLst/>
                        </a:rPr>
                        <a:t>the</a:t>
                      </a:r>
                      <a:r>
                        <a:rPr lang="en-US" sz="1000" spc="170" dirty="0">
                          <a:effectLst/>
                        </a:rPr>
                        <a:t> </a:t>
                      </a:r>
                      <a:r>
                        <a:rPr lang="en-US" sz="1000" dirty="0">
                          <a:effectLst/>
                        </a:rPr>
                        <a:t>person</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R="205105" algn="r">
                        <a:lnSpc>
                          <a:spcPts val="765"/>
                        </a:lnSpc>
                      </a:pPr>
                      <a:r>
                        <a:rPr lang="en-US" sz="1100" dirty="0">
                          <a:effectLst/>
                        </a:rPr>
                        <a:t>5</a:t>
                      </a:r>
                      <a:endParaRPr lang="en-AE"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2439185695"/>
                  </a:ext>
                </a:extLst>
              </a:tr>
              <a:tr h="453413">
                <a:tc>
                  <a:txBody>
                    <a:bodyPr/>
                    <a:lstStyle/>
                    <a:p>
                      <a:pPr marL="56515" marR="52705" algn="ctr">
                        <a:lnSpc>
                          <a:spcPts val="825"/>
                        </a:lnSpc>
                        <a:spcAft>
                          <a:spcPts val="0"/>
                        </a:spcAft>
                      </a:pPr>
                      <a:r>
                        <a:rPr lang="en-US" sz="700" dirty="0">
                          <a:effectLst/>
                        </a:rPr>
                        <a:t>(6)</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L="64135">
                        <a:lnSpc>
                          <a:spcPts val="825"/>
                        </a:lnSpc>
                      </a:pPr>
                      <a:r>
                        <a:rPr lang="en-US" sz="1000" dirty="0">
                          <a:effectLst/>
                        </a:rPr>
                        <a:t>Any</a:t>
                      </a:r>
                      <a:r>
                        <a:rPr lang="en-US" sz="1000" spc="35" dirty="0">
                          <a:effectLst/>
                        </a:rPr>
                        <a:t> </a:t>
                      </a:r>
                      <a:r>
                        <a:rPr lang="en-US" sz="1000" dirty="0">
                          <a:effectLst/>
                        </a:rPr>
                        <a:t>other</a:t>
                      </a:r>
                      <a:r>
                        <a:rPr lang="en-US" sz="1000" spc="50" dirty="0">
                          <a:effectLst/>
                        </a:rPr>
                        <a:t> </a:t>
                      </a:r>
                      <a:r>
                        <a:rPr lang="en-US" sz="1000" dirty="0">
                          <a:effectLst/>
                        </a:rPr>
                        <a:t>book</a:t>
                      </a:r>
                      <a:r>
                        <a:rPr lang="en-US" sz="1000" spc="60" dirty="0">
                          <a:effectLst/>
                        </a:rPr>
                        <a:t> </a:t>
                      </a:r>
                      <a:r>
                        <a:rPr lang="en-US" sz="1000" dirty="0">
                          <a:effectLst/>
                        </a:rPr>
                        <a:t>that</a:t>
                      </a:r>
                      <a:r>
                        <a:rPr lang="en-US" sz="1000" spc="55" dirty="0">
                          <a:effectLst/>
                        </a:rPr>
                        <a:t> </a:t>
                      </a:r>
                      <a:r>
                        <a:rPr lang="en-US" sz="1000" dirty="0">
                          <a:effectLst/>
                        </a:rPr>
                        <a:t>may</a:t>
                      </a:r>
                      <a:r>
                        <a:rPr lang="en-US" sz="1000" spc="40" dirty="0">
                          <a:effectLst/>
                        </a:rPr>
                        <a:t> </a:t>
                      </a:r>
                      <a:r>
                        <a:rPr lang="en-US" sz="1000" dirty="0">
                          <a:effectLst/>
                        </a:rPr>
                        <a:t>be</a:t>
                      </a:r>
                      <a:r>
                        <a:rPr lang="en-US" sz="1000" spc="50" dirty="0">
                          <a:effectLst/>
                        </a:rPr>
                        <a:t> </a:t>
                      </a:r>
                      <a:r>
                        <a:rPr lang="en-US" sz="1000" dirty="0">
                          <a:effectLst/>
                        </a:rPr>
                        <a:t>required</a:t>
                      </a:r>
                      <a:r>
                        <a:rPr lang="en-US" sz="1000" spc="45" dirty="0">
                          <a:effectLst/>
                        </a:rPr>
                        <a:t> </a:t>
                      </a:r>
                      <a:r>
                        <a:rPr lang="en-US" sz="1000" dirty="0">
                          <a:effectLst/>
                        </a:rPr>
                        <a:t>to</a:t>
                      </a:r>
                      <a:r>
                        <a:rPr lang="en-US" sz="1000" spc="50" dirty="0">
                          <a:effectLst/>
                        </a:rPr>
                        <a:t> </a:t>
                      </a:r>
                      <a:r>
                        <a:rPr lang="en-US" sz="1000" dirty="0">
                          <a:effectLst/>
                        </a:rPr>
                        <a:t>be</a:t>
                      </a:r>
                      <a:r>
                        <a:rPr lang="en-US" sz="1000" spc="50" dirty="0">
                          <a:effectLst/>
                        </a:rPr>
                        <a:t> </a:t>
                      </a:r>
                      <a:r>
                        <a:rPr lang="en-US" sz="1000" dirty="0">
                          <a:effectLst/>
                        </a:rPr>
                        <a:t>maintained</a:t>
                      </a:r>
                      <a:r>
                        <a:rPr lang="en-US" sz="1000" spc="45" dirty="0">
                          <a:effectLst/>
                        </a:rPr>
                        <a:t> </a:t>
                      </a:r>
                      <a:r>
                        <a:rPr lang="en-US" sz="1000" dirty="0">
                          <a:effectLst/>
                        </a:rPr>
                        <a:t>in</a:t>
                      </a:r>
                      <a:r>
                        <a:rPr lang="en-US" sz="1000" spc="60" dirty="0">
                          <a:effectLst/>
                        </a:rPr>
                        <a:t> </a:t>
                      </a:r>
                      <a:r>
                        <a:rPr lang="en-US" sz="1000" dirty="0">
                          <a:effectLst/>
                        </a:rPr>
                        <a:t>order</a:t>
                      </a:r>
                      <a:r>
                        <a:rPr lang="en-US" sz="1000" spc="50" dirty="0">
                          <a:effectLst/>
                        </a:rPr>
                        <a:t> </a:t>
                      </a:r>
                      <a:r>
                        <a:rPr lang="en-US" sz="1000" dirty="0">
                          <a:effectLst/>
                        </a:rPr>
                        <a:t>to</a:t>
                      </a:r>
                      <a:r>
                        <a:rPr lang="en-US" sz="1000" spc="45" dirty="0">
                          <a:effectLst/>
                        </a:rPr>
                        <a:t> </a:t>
                      </a:r>
                      <a:r>
                        <a:rPr lang="en-US" sz="1000" dirty="0">
                          <a:effectLst/>
                        </a:rPr>
                        <a:t>give</a:t>
                      </a:r>
                      <a:r>
                        <a:rPr lang="en-US" sz="1000" spc="50" dirty="0">
                          <a:effectLst/>
                        </a:rPr>
                        <a:t> </a:t>
                      </a:r>
                      <a:r>
                        <a:rPr lang="en-US" sz="1000" dirty="0">
                          <a:effectLst/>
                        </a:rPr>
                        <a:t>a</a:t>
                      </a:r>
                      <a:r>
                        <a:rPr lang="en-US" sz="1000" spc="60" dirty="0">
                          <a:effectLst/>
                        </a:rPr>
                        <a:t> </a:t>
                      </a:r>
                      <a:r>
                        <a:rPr lang="en-US" sz="1000" dirty="0">
                          <a:effectLst/>
                        </a:rPr>
                        <a:t>true</a:t>
                      </a:r>
                      <a:r>
                        <a:rPr lang="en-US" sz="1000" spc="45" dirty="0">
                          <a:effectLst/>
                        </a:rPr>
                        <a:t> </a:t>
                      </a:r>
                      <a:r>
                        <a:rPr lang="en-US" sz="1000" dirty="0">
                          <a:effectLst/>
                        </a:rPr>
                        <a:t>and</a:t>
                      </a:r>
                      <a:r>
                        <a:rPr lang="en-US" sz="1000" spc="60" dirty="0">
                          <a:effectLst/>
                        </a:rPr>
                        <a:t> </a:t>
                      </a:r>
                      <a:r>
                        <a:rPr lang="en-US" sz="1000" dirty="0">
                          <a:effectLst/>
                        </a:rPr>
                        <a:t>fair</a:t>
                      </a:r>
                      <a:r>
                        <a:rPr lang="en-US" sz="1000" spc="55" dirty="0">
                          <a:effectLst/>
                        </a:rPr>
                        <a:t> </a:t>
                      </a:r>
                      <a:r>
                        <a:rPr lang="en-US" sz="1000" dirty="0">
                          <a:effectLst/>
                        </a:rPr>
                        <a:t>view</a:t>
                      </a:r>
                      <a:r>
                        <a:rPr lang="en-US" sz="1000" spc="35" dirty="0">
                          <a:effectLst/>
                        </a:rPr>
                        <a:t> </a:t>
                      </a:r>
                      <a:r>
                        <a:rPr lang="en-US" sz="1000" dirty="0">
                          <a:effectLst/>
                        </a:rPr>
                        <a:t>of</a:t>
                      </a:r>
                      <a:r>
                        <a:rPr lang="en-US" sz="1000" spc="50" dirty="0">
                          <a:effectLst/>
                        </a:rPr>
                        <a:t> </a:t>
                      </a:r>
                      <a:r>
                        <a:rPr lang="en-US" sz="1000" dirty="0">
                          <a:effectLst/>
                        </a:rPr>
                        <a:t>the</a:t>
                      </a:r>
                      <a:r>
                        <a:rPr lang="en-US" sz="1000" spc="50" dirty="0">
                          <a:effectLst/>
                        </a:rPr>
                        <a:t> </a:t>
                      </a:r>
                      <a:r>
                        <a:rPr lang="en-US" sz="1000" dirty="0">
                          <a:effectLst/>
                        </a:rPr>
                        <a:t>state</a:t>
                      </a:r>
                      <a:r>
                        <a:rPr lang="en-US" sz="1000" spc="45" dirty="0">
                          <a:effectLst/>
                        </a:rPr>
                        <a:t> </a:t>
                      </a:r>
                      <a:r>
                        <a:rPr lang="en-US" sz="1000" dirty="0">
                          <a:effectLst/>
                        </a:rPr>
                        <a:t>of</a:t>
                      </a:r>
                      <a:r>
                        <a:rPr lang="en-US" sz="1000" spc="50" dirty="0">
                          <a:effectLst/>
                        </a:rPr>
                        <a:t> </a:t>
                      </a:r>
                      <a:r>
                        <a:rPr lang="en-US" sz="1000" dirty="0">
                          <a:effectLst/>
                        </a:rPr>
                        <a:t>the</a:t>
                      </a:r>
                      <a:r>
                        <a:rPr lang="en-US" sz="1000" spc="50" dirty="0">
                          <a:effectLst/>
                        </a:rPr>
                        <a:t> </a:t>
                      </a:r>
                      <a:r>
                        <a:rPr lang="en-US" sz="1000" dirty="0">
                          <a:effectLst/>
                        </a:rPr>
                        <a:t>affairs</a:t>
                      </a:r>
                      <a:r>
                        <a:rPr lang="en-US" sz="1000" spc="50" dirty="0">
                          <a:effectLst/>
                        </a:rPr>
                        <a:t> </a:t>
                      </a:r>
                      <a:r>
                        <a:rPr lang="en-US" sz="1000" dirty="0">
                          <a:effectLst/>
                        </a:rPr>
                        <a:t>of</a:t>
                      </a:r>
                      <a:r>
                        <a:rPr lang="en-US" sz="1000" spc="50" dirty="0">
                          <a:effectLst/>
                        </a:rPr>
                        <a:t> </a:t>
                      </a:r>
                      <a:r>
                        <a:rPr lang="en-US" sz="1000" dirty="0">
                          <a:effectLst/>
                        </a:rPr>
                        <a:t>the</a:t>
                      </a:r>
                      <a:endParaRPr lang="en-AE" sz="1000" dirty="0">
                        <a:effectLst/>
                      </a:endParaRPr>
                    </a:p>
                    <a:p>
                      <a:pPr marL="64135">
                        <a:lnSpc>
                          <a:spcPts val="790"/>
                        </a:lnSpc>
                        <a:spcBef>
                          <a:spcPts val="5"/>
                        </a:spcBef>
                        <a:spcAft>
                          <a:spcPts val="0"/>
                        </a:spcAft>
                      </a:pPr>
                      <a:r>
                        <a:rPr lang="en-US" sz="1000" dirty="0">
                          <a:effectLst/>
                        </a:rPr>
                        <a:t>person</a:t>
                      </a:r>
                      <a:r>
                        <a:rPr lang="en-US" sz="1000" spc="-10" dirty="0">
                          <a:effectLst/>
                        </a:rPr>
                        <a:t> </a:t>
                      </a:r>
                      <a:r>
                        <a:rPr lang="en-US" sz="1000" dirty="0">
                          <a:effectLst/>
                        </a:rPr>
                        <a:t>and</a:t>
                      </a:r>
                      <a:r>
                        <a:rPr lang="en-US" sz="1000" spc="-15" dirty="0">
                          <a:effectLst/>
                        </a:rPr>
                        <a:t> </a:t>
                      </a:r>
                      <a:r>
                        <a:rPr lang="en-US" sz="1000" dirty="0">
                          <a:effectLst/>
                        </a:rPr>
                        <a:t>explain</a:t>
                      </a:r>
                      <a:r>
                        <a:rPr lang="en-US" sz="1000" spc="-15" dirty="0">
                          <a:effectLst/>
                        </a:rPr>
                        <a:t> </a:t>
                      </a:r>
                      <a:r>
                        <a:rPr lang="en-US" sz="1000" dirty="0">
                          <a:effectLst/>
                        </a:rPr>
                        <a:t>the</a:t>
                      </a:r>
                      <a:r>
                        <a:rPr lang="en-US" sz="1000" spc="-20" dirty="0">
                          <a:effectLst/>
                        </a:rPr>
                        <a:t> </a:t>
                      </a:r>
                      <a:r>
                        <a:rPr lang="en-US" sz="1000" dirty="0">
                          <a:effectLst/>
                        </a:rPr>
                        <a:t>transactions</a:t>
                      </a:r>
                      <a:r>
                        <a:rPr lang="en-US" sz="1000" spc="-20" dirty="0">
                          <a:effectLst/>
                        </a:rPr>
                        <a:t> </a:t>
                      </a:r>
                      <a:r>
                        <a:rPr lang="en-US" sz="1000" dirty="0">
                          <a:effectLst/>
                        </a:rPr>
                        <a:t>effected</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R="205105" algn="r">
                        <a:lnSpc>
                          <a:spcPts val="825"/>
                        </a:lnSpc>
                      </a:pPr>
                      <a:r>
                        <a:rPr lang="en-US" sz="1100" dirty="0">
                          <a:effectLst/>
                        </a:rPr>
                        <a:t>6</a:t>
                      </a:r>
                      <a:endParaRPr lang="en-AE"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4276415709"/>
                  </a:ext>
                </a:extLst>
              </a:tr>
              <a:tr h="431333">
                <a:tc>
                  <a:txBody>
                    <a:bodyPr/>
                    <a:lstStyle/>
                    <a:p>
                      <a:pPr marL="56515" marR="52705" algn="ctr">
                        <a:lnSpc>
                          <a:spcPts val="765"/>
                        </a:lnSpc>
                        <a:spcAft>
                          <a:spcPts val="0"/>
                        </a:spcAft>
                      </a:pPr>
                      <a:r>
                        <a:rPr lang="en-US" sz="700" dirty="0">
                          <a:effectLst/>
                        </a:rPr>
                        <a:t>(7)</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L="64135">
                        <a:lnSpc>
                          <a:spcPts val="765"/>
                        </a:lnSpc>
                      </a:pPr>
                      <a:r>
                        <a:rPr lang="en-US" sz="1000" dirty="0">
                          <a:effectLst/>
                        </a:rPr>
                        <a:t>Books</a:t>
                      </a:r>
                      <a:r>
                        <a:rPr lang="en-US" sz="1000" spc="-10" dirty="0">
                          <a:effectLst/>
                        </a:rPr>
                        <a:t> </a:t>
                      </a:r>
                      <a:r>
                        <a:rPr lang="en-US" sz="1000" dirty="0">
                          <a:effectLst/>
                        </a:rPr>
                        <a:t>of</a:t>
                      </a:r>
                      <a:r>
                        <a:rPr lang="en-US" sz="1000" spc="-5" dirty="0">
                          <a:effectLst/>
                        </a:rPr>
                        <a:t> </a:t>
                      </a:r>
                      <a:r>
                        <a:rPr lang="en-US" sz="1000" dirty="0">
                          <a:effectLst/>
                        </a:rPr>
                        <a:t>account,</a:t>
                      </a:r>
                      <a:r>
                        <a:rPr lang="en-US" sz="1000" spc="5" dirty="0">
                          <a:effectLst/>
                        </a:rPr>
                        <a:t> </a:t>
                      </a:r>
                      <a:r>
                        <a:rPr lang="en-US" sz="1000" dirty="0">
                          <a:effectLst/>
                        </a:rPr>
                        <a:t>as</a:t>
                      </a:r>
                      <a:r>
                        <a:rPr lang="en-US" sz="1000" spc="-5" dirty="0">
                          <a:effectLst/>
                        </a:rPr>
                        <a:t> </a:t>
                      </a:r>
                      <a:r>
                        <a:rPr lang="en-US" sz="1000" dirty="0">
                          <a:effectLst/>
                        </a:rPr>
                        <a:t>referred</a:t>
                      </a:r>
                      <a:r>
                        <a:rPr lang="en-US" sz="1000" spc="5" dirty="0">
                          <a:effectLst/>
                        </a:rPr>
                        <a:t> </a:t>
                      </a:r>
                      <a:r>
                        <a:rPr lang="en-US" sz="1000" dirty="0">
                          <a:effectLst/>
                        </a:rPr>
                        <a:t>in</a:t>
                      </a:r>
                      <a:r>
                        <a:rPr lang="en-US" sz="1000" spc="-10" dirty="0">
                          <a:effectLst/>
                        </a:rPr>
                        <a:t> </a:t>
                      </a:r>
                      <a:r>
                        <a:rPr lang="en-US" sz="1000" dirty="0">
                          <a:effectLst/>
                        </a:rPr>
                        <a:t>Serial</a:t>
                      </a:r>
                      <a:r>
                        <a:rPr lang="en-US" sz="1000" spc="-5" dirty="0">
                          <a:effectLst/>
                        </a:rPr>
                        <a:t> </a:t>
                      </a:r>
                      <a:r>
                        <a:rPr lang="en-US" sz="1000" dirty="0">
                          <a:effectLst/>
                        </a:rPr>
                        <a:t>No.</a:t>
                      </a:r>
                      <a:r>
                        <a:rPr lang="en-US" sz="1000" spc="5" dirty="0">
                          <a:effectLst/>
                        </a:rPr>
                        <a:t> </a:t>
                      </a:r>
                      <a:r>
                        <a:rPr lang="en-US" sz="1000" dirty="0">
                          <a:effectLst/>
                        </a:rPr>
                        <a:t>1 to</a:t>
                      </a:r>
                      <a:r>
                        <a:rPr lang="en-US" sz="1000" spc="-15" dirty="0">
                          <a:effectLst/>
                        </a:rPr>
                        <a:t> </a:t>
                      </a:r>
                      <a:r>
                        <a:rPr lang="en-US" sz="1000" dirty="0">
                          <a:effectLst/>
                        </a:rPr>
                        <a:t>6,</a:t>
                      </a:r>
                      <a:r>
                        <a:rPr lang="en-US" sz="1000" spc="-5" dirty="0">
                          <a:effectLst/>
                        </a:rPr>
                        <a:t> </a:t>
                      </a:r>
                      <a:r>
                        <a:rPr lang="en-US" sz="1000" dirty="0">
                          <a:effectLst/>
                        </a:rPr>
                        <a:t>for</a:t>
                      </a:r>
                      <a:r>
                        <a:rPr lang="en-US" sz="1000" spc="-5" dirty="0">
                          <a:effectLst/>
                        </a:rPr>
                        <a:t> </a:t>
                      </a:r>
                      <a:r>
                        <a:rPr lang="en-US" sz="1000" dirty="0">
                          <a:effectLst/>
                        </a:rPr>
                        <a:t>business</a:t>
                      </a:r>
                      <a:r>
                        <a:rPr lang="en-US" sz="1000" spc="-10" dirty="0">
                          <a:effectLst/>
                        </a:rPr>
                        <a:t> </a:t>
                      </a:r>
                      <a:r>
                        <a:rPr lang="en-US" sz="1000" dirty="0">
                          <a:effectLst/>
                        </a:rPr>
                        <a:t>undertaking</a:t>
                      </a:r>
                      <a:r>
                        <a:rPr lang="en-US" sz="1000" spc="-15" dirty="0">
                          <a:effectLst/>
                        </a:rPr>
                        <a:t> </a:t>
                      </a:r>
                      <a:r>
                        <a:rPr lang="en-US" sz="1000" dirty="0">
                          <a:effectLst/>
                        </a:rPr>
                        <a:t>referred</a:t>
                      </a:r>
                      <a:r>
                        <a:rPr lang="en-US" sz="1000" spc="5" dirty="0">
                          <a:effectLst/>
                        </a:rPr>
                        <a:t> </a:t>
                      </a:r>
                      <a:r>
                        <a:rPr lang="en-US" sz="1000" dirty="0">
                          <a:effectLst/>
                        </a:rPr>
                        <a:t>in sub-section</a:t>
                      </a:r>
                      <a:r>
                        <a:rPr lang="en-US" sz="1000" spc="-5" dirty="0">
                          <a:effectLst/>
                        </a:rPr>
                        <a:t> </a:t>
                      </a:r>
                      <a:r>
                        <a:rPr lang="en-US" sz="1000" dirty="0">
                          <a:effectLst/>
                        </a:rPr>
                        <a:t>(4)</a:t>
                      </a:r>
                      <a:r>
                        <a:rPr lang="en-US" sz="1000" spc="-5" dirty="0">
                          <a:effectLst/>
                        </a:rPr>
                        <a:t> </a:t>
                      </a:r>
                      <a:r>
                        <a:rPr lang="en-US" sz="1000" dirty="0">
                          <a:effectLst/>
                        </a:rPr>
                        <a:t>of</a:t>
                      </a:r>
                      <a:r>
                        <a:rPr lang="en-US" sz="1000" spc="-10" dirty="0">
                          <a:effectLst/>
                        </a:rPr>
                        <a:t> </a:t>
                      </a:r>
                      <a:r>
                        <a:rPr lang="en-US" sz="1000" dirty="0">
                          <a:effectLst/>
                        </a:rPr>
                        <a:t>section</a:t>
                      </a:r>
                      <a:r>
                        <a:rPr lang="en-US" sz="1000" spc="-5" dirty="0">
                          <a:effectLst/>
                        </a:rPr>
                        <a:t> </a:t>
                      </a:r>
                      <a:r>
                        <a:rPr lang="en-US" sz="1000" dirty="0">
                          <a:effectLst/>
                        </a:rPr>
                        <a:t>11</a:t>
                      </a:r>
                      <a:r>
                        <a:rPr lang="en-US" sz="1000" spc="5" dirty="0">
                          <a:effectLst/>
                        </a:rPr>
                        <a:t> </a:t>
                      </a:r>
                      <a:r>
                        <a:rPr lang="en-US" sz="1000" dirty="0">
                          <a:effectLst/>
                        </a:rPr>
                        <a:t>of</a:t>
                      </a:r>
                      <a:r>
                        <a:rPr lang="en-US" sz="1000" spc="-10" dirty="0">
                          <a:effectLst/>
                        </a:rPr>
                        <a:t> </a:t>
                      </a:r>
                      <a:r>
                        <a:rPr lang="en-US" sz="1000" dirty="0">
                          <a:effectLst/>
                        </a:rPr>
                        <a:t>the</a:t>
                      </a:r>
                      <a:r>
                        <a:rPr lang="en-US" sz="1000" spc="-5" dirty="0">
                          <a:effectLst/>
                        </a:rPr>
                        <a:t> </a:t>
                      </a:r>
                      <a:r>
                        <a:rPr lang="en-US" sz="1000" dirty="0">
                          <a:effectLst/>
                        </a:rPr>
                        <a:t>Act</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R="205105" algn="r">
                        <a:lnSpc>
                          <a:spcPts val="765"/>
                        </a:lnSpc>
                      </a:pPr>
                      <a:r>
                        <a:rPr lang="en-US" sz="1100" dirty="0">
                          <a:effectLst/>
                        </a:rPr>
                        <a:t>7</a:t>
                      </a:r>
                      <a:endParaRPr lang="en-AE"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2866313407"/>
                  </a:ext>
                </a:extLst>
              </a:tr>
              <a:tr h="420776">
                <a:tc>
                  <a:txBody>
                    <a:bodyPr/>
                    <a:lstStyle/>
                    <a:p>
                      <a:pPr marL="56515" marR="52705" algn="ctr">
                        <a:lnSpc>
                          <a:spcPts val="825"/>
                        </a:lnSpc>
                        <a:spcAft>
                          <a:spcPts val="0"/>
                        </a:spcAft>
                      </a:pPr>
                      <a:r>
                        <a:rPr lang="en-US" sz="700" dirty="0">
                          <a:effectLst/>
                        </a:rPr>
                        <a:t>(8)</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L="72390">
                        <a:lnSpc>
                          <a:spcPts val="825"/>
                        </a:lnSpc>
                      </a:pPr>
                      <a:r>
                        <a:rPr lang="en-US" sz="1000" dirty="0">
                          <a:effectLst/>
                        </a:rPr>
                        <a:t>Books</a:t>
                      </a:r>
                      <a:r>
                        <a:rPr lang="en-US" sz="1000" spc="5" dirty="0">
                          <a:effectLst/>
                        </a:rPr>
                        <a:t> </a:t>
                      </a:r>
                      <a:r>
                        <a:rPr lang="en-US" sz="1000" dirty="0">
                          <a:effectLst/>
                        </a:rPr>
                        <a:t>of</a:t>
                      </a:r>
                      <a:r>
                        <a:rPr lang="en-US" sz="1000" spc="10" dirty="0">
                          <a:effectLst/>
                        </a:rPr>
                        <a:t> </a:t>
                      </a:r>
                      <a:r>
                        <a:rPr lang="en-US" sz="1000" dirty="0">
                          <a:effectLst/>
                        </a:rPr>
                        <a:t>account,</a:t>
                      </a:r>
                      <a:r>
                        <a:rPr lang="en-US" sz="1000" spc="15" dirty="0">
                          <a:effectLst/>
                        </a:rPr>
                        <a:t> </a:t>
                      </a:r>
                      <a:r>
                        <a:rPr lang="en-US" sz="1000" dirty="0">
                          <a:effectLst/>
                        </a:rPr>
                        <a:t>as referred</a:t>
                      </a:r>
                      <a:r>
                        <a:rPr lang="en-US" sz="1000" spc="15" dirty="0">
                          <a:effectLst/>
                        </a:rPr>
                        <a:t> </a:t>
                      </a:r>
                      <a:r>
                        <a:rPr lang="en-US" sz="1000" dirty="0">
                          <a:effectLst/>
                        </a:rPr>
                        <a:t>in</a:t>
                      </a:r>
                      <a:r>
                        <a:rPr lang="en-US" sz="1000" spc="15" dirty="0">
                          <a:effectLst/>
                        </a:rPr>
                        <a:t> </a:t>
                      </a:r>
                      <a:r>
                        <a:rPr lang="en-US" sz="1000" dirty="0">
                          <a:effectLst/>
                        </a:rPr>
                        <a:t>Serial</a:t>
                      </a:r>
                      <a:r>
                        <a:rPr lang="en-US" sz="1000" spc="5" dirty="0">
                          <a:effectLst/>
                        </a:rPr>
                        <a:t> </a:t>
                      </a:r>
                      <a:r>
                        <a:rPr lang="en-US" sz="1000" dirty="0">
                          <a:effectLst/>
                        </a:rPr>
                        <a:t>No</a:t>
                      </a:r>
                      <a:r>
                        <a:rPr lang="en-US" sz="1000" spc="10" dirty="0">
                          <a:effectLst/>
                        </a:rPr>
                        <a:t> </a:t>
                      </a:r>
                      <a:r>
                        <a:rPr lang="en-US" sz="1000" dirty="0">
                          <a:effectLst/>
                        </a:rPr>
                        <a:t>1</a:t>
                      </a:r>
                      <a:r>
                        <a:rPr lang="en-US" sz="1000" spc="15" dirty="0">
                          <a:effectLst/>
                        </a:rPr>
                        <a:t> </a:t>
                      </a:r>
                      <a:r>
                        <a:rPr lang="en-US" sz="1000" dirty="0">
                          <a:effectLst/>
                        </a:rPr>
                        <a:t>to</a:t>
                      </a:r>
                      <a:r>
                        <a:rPr lang="en-US" sz="1000" spc="-5" dirty="0">
                          <a:effectLst/>
                        </a:rPr>
                        <a:t> </a:t>
                      </a:r>
                      <a:r>
                        <a:rPr lang="en-US" sz="1000" dirty="0">
                          <a:effectLst/>
                        </a:rPr>
                        <a:t>6,,</a:t>
                      </a:r>
                      <a:r>
                        <a:rPr lang="en-US" sz="1000" spc="15" dirty="0">
                          <a:effectLst/>
                        </a:rPr>
                        <a:t> </a:t>
                      </a:r>
                      <a:r>
                        <a:rPr lang="en-US" sz="1000" dirty="0">
                          <a:effectLst/>
                        </a:rPr>
                        <a:t>for business</a:t>
                      </a:r>
                      <a:r>
                        <a:rPr lang="en-US" sz="1000" spc="-5" dirty="0">
                          <a:effectLst/>
                        </a:rPr>
                        <a:t> </a:t>
                      </a:r>
                      <a:r>
                        <a:rPr lang="en-US" sz="1000" dirty="0">
                          <a:effectLst/>
                        </a:rPr>
                        <a:t>carried</a:t>
                      </a:r>
                      <a:r>
                        <a:rPr lang="en-US" sz="1000" spc="15" dirty="0">
                          <a:effectLst/>
                        </a:rPr>
                        <a:t> </a:t>
                      </a:r>
                      <a:r>
                        <a:rPr lang="en-US" sz="1000" dirty="0">
                          <a:effectLst/>
                        </a:rPr>
                        <a:t>on</a:t>
                      </a:r>
                      <a:r>
                        <a:rPr lang="en-US" sz="1000" spc="5" dirty="0">
                          <a:effectLst/>
                        </a:rPr>
                        <a:t> </a:t>
                      </a:r>
                      <a:r>
                        <a:rPr lang="en-US" sz="1000" dirty="0">
                          <a:effectLst/>
                        </a:rPr>
                        <a:t>by</a:t>
                      </a:r>
                      <a:r>
                        <a:rPr lang="en-US" sz="1000" spc="-5" dirty="0">
                          <a:effectLst/>
                        </a:rPr>
                        <a:t> </a:t>
                      </a:r>
                      <a:r>
                        <a:rPr lang="en-US" sz="1000" dirty="0">
                          <a:effectLst/>
                        </a:rPr>
                        <a:t>the</a:t>
                      </a:r>
                      <a:r>
                        <a:rPr lang="en-US" sz="1000" spc="5" dirty="0">
                          <a:effectLst/>
                        </a:rPr>
                        <a:t> </a:t>
                      </a:r>
                      <a:r>
                        <a:rPr lang="en-US" sz="1000" dirty="0">
                          <a:effectLst/>
                        </a:rPr>
                        <a:t>assessee</a:t>
                      </a:r>
                      <a:r>
                        <a:rPr lang="en-US" sz="1000" spc="5" dirty="0">
                          <a:effectLst/>
                        </a:rPr>
                        <a:t> </a:t>
                      </a:r>
                      <a:r>
                        <a:rPr lang="en-US" sz="1000" dirty="0">
                          <a:effectLst/>
                        </a:rPr>
                        <a:t>other</a:t>
                      </a:r>
                      <a:r>
                        <a:rPr lang="en-US" sz="1000" spc="10" dirty="0">
                          <a:effectLst/>
                        </a:rPr>
                        <a:t> </a:t>
                      </a:r>
                      <a:r>
                        <a:rPr lang="en-US" sz="1000" dirty="0">
                          <a:effectLst/>
                        </a:rPr>
                        <a:t>than</a:t>
                      </a:r>
                      <a:r>
                        <a:rPr lang="en-US" sz="1000" spc="5" dirty="0">
                          <a:effectLst/>
                        </a:rPr>
                        <a:t> </a:t>
                      </a:r>
                      <a:r>
                        <a:rPr lang="en-US" sz="1000" dirty="0">
                          <a:effectLst/>
                        </a:rPr>
                        <a:t>the</a:t>
                      </a:r>
                      <a:r>
                        <a:rPr lang="en-US" sz="1000" spc="5" dirty="0">
                          <a:effectLst/>
                        </a:rPr>
                        <a:t> </a:t>
                      </a:r>
                      <a:r>
                        <a:rPr lang="en-US" sz="1000" dirty="0">
                          <a:effectLst/>
                        </a:rPr>
                        <a:t>business</a:t>
                      </a:r>
                      <a:r>
                        <a:rPr lang="en-US" sz="1000" spc="-5" dirty="0">
                          <a:effectLst/>
                        </a:rPr>
                        <a:t> </a:t>
                      </a:r>
                      <a:r>
                        <a:rPr lang="en-US" sz="1000" dirty="0">
                          <a:effectLst/>
                        </a:rPr>
                        <a:t>undertaking</a:t>
                      </a:r>
                      <a:endParaRPr lang="en-AE" sz="1000" dirty="0">
                        <a:effectLst/>
                      </a:endParaRPr>
                    </a:p>
                    <a:p>
                      <a:pPr marL="72390">
                        <a:lnSpc>
                          <a:spcPts val="805"/>
                        </a:lnSpc>
                        <a:spcBef>
                          <a:spcPts val="5"/>
                        </a:spcBef>
                        <a:spcAft>
                          <a:spcPts val="0"/>
                        </a:spcAft>
                      </a:pPr>
                      <a:r>
                        <a:rPr lang="en-US" sz="1000" dirty="0">
                          <a:effectLst/>
                        </a:rPr>
                        <a:t>referred</a:t>
                      </a:r>
                      <a:r>
                        <a:rPr lang="en-US" sz="1000" spc="-5" dirty="0">
                          <a:effectLst/>
                        </a:rPr>
                        <a:t> </a:t>
                      </a:r>
                      <a:r>
                        <a:rPr lang="en-US" sz="1000" dirty="0">
                          <a:effectLst/>
                        </a:rPr>
                        <a:t>to</a:t>
                      </a:r>
                      <a:r>
                        <a:rPr lang="en-US" sz="1000" spc="170" dirty="0">
                          <a:effectLst/>
                        </a:rPr>
                        <a:t> </a:t>
                      </a:r>
                      <a:r>
                        <a:rPr lang="en-US" sz="1000" dirty="0">
                          <a:effectLst/>
                        </a:rPr>
                        <a:t>in</a:t>
                      </a:r>
                      <a:r>
                        <a:rPr lang="en-US" sz="1000" spc="-10" dirty="0">
                          <a:effectLst/>
                        </a:rPr>
                        <a:t> </a:t>
                      </a:r>
                      <a:r>
                        <a:rPr lang="en-US" sz="1000" dirty="0">
                          <a:effectLst/>
                        </a:rPr>
                        <a:t>sub-section (4)</a:t>
                      </a:r>
                      <a:r>
                        <a:rPr lang="en-US" sz="1000" spc="-5" dirty="0">
                          <a:effectLst/>
                        </a:rPr>
                        <a:t> </a:t>
                      </a:r>
                      <a:r>
                        <a:rPr lang="en-US" sz="1000" dirty="0">
                          <a:effectLst/>
                        </a:rPr>
                        <a:t>of</a:t>
                      </a:r>
                      <a:r>
                        <a:rPr lang="en-US" sz="1000" spc="-5" dirty="0">
                          <a:effectLst/>
                        </a:rPr>
                        <a:t> </a:t>
                      </a:r>
                      <a:r>
                        <a:rPr lang="en-US" sz="1000" dirty="0">
                          <a:effectLst/>
                        </a:rPr>
                        <a:t>section 11 of</a:t>
                      </a:r>
                      <a:r>
                        <a:rPr lang="en-US" sz="1000" spc="-20" dirty="0">
                          <a:effectLst/>
                        </a:rPr>
                        <a:t> </a:t>
                      </a:r>
                      <a:r>
                        <a:rPr lang="en-US" sz="1000" dirty="0">
                          <a:effectLst/>
                        </a:rPr>
                        <a:t>the</a:t>
                      </a:r>
                      <a:r>
                        <a:rPr lang="en-US" sz="1000" spc="-10" dirty="0">
                          <a:effectLst/>
                        </a:rPr>
                        <a:t> </a:t>
                      </a:r>
                      <a:r>
                        <a:rPr lang="en-US" sz="1000" dirty="0">
                          <a:effectLst/>
                        </a:rPr>
                        <a:t>Act</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R="205105" algn="r">
                        <a:lnSpc>
                          <a:spcPts val="825"/>
                        </a:lnSpc>
                      </a:pPr>
                      <a:r>
                        <a:rPr lang="en-US" sz="1100" dirty="0">
                          <a:effectLst/>
                        </a:rPr>
                        <a:t>8</a:t>
                      </a:r>
                      <a:endParaRPr lang="en-AE"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1854842768"/>
                  </a:ext>
                </a:extLst>
              </a:tr>
              <a:tr h="255633">
                <a:tc>
                  <a:txBody>
                    <a:bodyPr/>
                    <a:lstStyle/>
                    <a:p>
                      <a:pPr marL="57150" marR="52705" algn="ctr">
                        <a:lnSpc>
                          <a:spcPts val="765"/>
                        </a:lnSpc>
                        <a:spcAft>
                          <a:spcPts val="0"/>
                        </a:spcAft>
                      </a:pPr>
                      <a:r>
                        <a:rPr lang="en-US" sz="700" dirty="0">
                          <a:effectLst/>
                        </a:rPr>
                        <a:t>(9)</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L="64135">
                        <a:lnSpc>
                          <a:spcPts val="765"/>
                        </a:lnSpc>
                      </a:pPr>
                      <a:r>
                        <a:rPr lang="en-US" sz="1000" dirty="0">
                          <a:effectLst/>
                        </a:rPr>
                        <a:t>Record</a:t>
                      </a:r>
                      <a:r>
                        <a:rPr lang="en-US" sz="1000" spc="-5" dirty="0">
                          <a:effectLst/>
                        </a:rPr>
                        <a:t> </a:t>
                      </a:r>
                      <a:r>
                        <a:rPr lang="en-US" sz="1000" dirty="0">
                          <a:effectLst/>
                        </a:rPr>
                        <a:t>of</a:t>
                      </a:r>
                      <a:r>
                        <a:rPr lang="en-US" sz="1000" spc="-15" dirty="0">
                          <a:effectLst/>
                        </a:rPr>
                        <a:t> </a:t>
                      </a:r>
                      <a:r>
                        <a:rPr lang="en-US" sz="1000" dirty="0">
                          <a:effectLst/>
                        </a:rPr>
                        <a:t>all</a:t>
                      </a:r>
                      <a:r>
                        <a:rPr lang="en-US" sz="1000" spc="-15" dirty="0">
                          <a:effectLst/>
                        </a:rPr>
                        <a:t> </a:t>
                      </a:r>
                      <a:r>
                        <a:rPr lang="en-US" sz="1000" dirty="0">
                          <a:effectLst/>
                        </a:rPr>
                        <a:t>the</a:t>
                      </a:r>
                      <a:r>
                        <a:rPr lang="en-US" sz="1000" spc="-20" dirty="0">
                          <a:effectLst/>
                        </a:rPr>
                        <a:t> </a:t>
                      </a:r>
                      <a:r>
                        <a:rPr lang="en-US" sz="1000" dirty="0">
                          <a:effectLst/>
                        </a:rPr>
                        <a:t>projects</a:t>
                      </a:r>
                      <a:r>
                        <a:rPr lang="en-US" sz="1000" spc="-20" dirty="0">
                          <a:effectLst/>
                        </a:rPr>
                        <a:t> </a:t>
                      </a:r>
                      <a:r>
                        <a:rPr lang="en-US" sz="1000" dirty="0">
                          <a:effectLst/>
                        </a:rPr>
                        <a:t>and</a:t>
                      </a:r>
                      <a:r>
                        <a:rPr lang="en-US" sz="1000" spc="-15" dirty="0">
                          <a:effectLst/>
                        </a:rPr>
                        <a:t> </a:t>
                      </a:r>
                      <a:r>
                        <a:rPr lang="en-US" sz="1000" dirty="0">
                          <a:effectLst/>
                        </a:rPr>
                        <a:t>institutions</a:t>
                      </a:r>
                      <a:r>
                        <a:rPr lang="en-US" sz="1000" spc="-5" dirty="0">
                          <a:effectLst/>
                        </a:rPr>
                        <a:t> </a:t>
                      </a:r>
                      <a:r>
                        <a:rPr lang="en-US" sz="1000" dirty="0">
                          <a:effectLst/>
                        </a:rPr>
                        <a:t>run</a:t>
                      </a:r>
                      <a:r>
                        <a:rPr lang="en-US" sz="1000" spc="-15" dirty="0">
                          <a:effectLst/>
                        </a:rPr>
                        <a:t> </a:t>
                      </a:r>
                      <a:r>
                        <a:rPr lang="en-US" sz="1000" dirty="0">
                          <a:effectLst/>
                        </a:rPr>
                        <a:t>by</a:t>
                      </a:r>
                      <a:r>
                        <a:rPr lang="en-US" sz="1000" spc="-25" dirty="0">
                          <a:effectLst/>
                        </a:rPr>
                        <a:t> </a:t>
                      </a:r>
                      <a:r>
                        <a:rPr lang="en-US" sz="1000" dirty="0">
                          <a:effectLst/>
                        </a:rPr>
                        <a:t>the</a:t>
                      </a:r>
                      <a:r>
                        <a:rPr lang="en-US" sz="1000" spc="-10" dirty="0">
                          <a:effectLst/>
                        </a:rPr>
                        <a:t> </a:t>
                      </a:r>
                      <a:r>
                        <a:rPr lang="en-US" sz="1000" dirty="0">
                          <a:effectLst/>
                        </a:rPr>
                        <a:t>person</a:t>
                      </a:r>
                      <a:r>
                        <a:rPr lang="en-US" sz="1000" spc="-15" dirty="0">
                          <a:effectLst/>
                        </a:rPr>
                        <a:t> </a:t>
                      </a:r>
                      <a:r>
                        <a:rPr lang="en-US" sz="1000" dirty="0">
                          <a:effectLst/>
                        </a:rPr>
                        <a:t>containing</a:t>
                      </a:r>
                      <a:r>
                        <a:rPr lang="en-US" sz="1000" spc="-25" dirty="0">
                          <a:effectLst/>
                        </a:rPr>
                        <a:t> </a:t>
                      </a:r>
                      <a:r>
                        <a:rPr lang="en-US" sz="1000" dirty="0">
                          <a:effectLst/>
                        </a:rPr>
                        <a:t>details</a:t>
                      </a:r>
                      <a:r>
                        <a:rPr lang="en-US" sz="1000" spc="-5" dirty="0">
                          <a:effectLst/>
                        </a:rPr>
                        <a:t> </a:t>
                      </a:r>
                      <a:r>
                        <a:rPr lang="en-US" sz="1000" dirty="0">
                          <a:effectLst/>
                        </a:rPr>
                        <a:t>of</a:t>
                      </a:r>
                      <a:r>
                        <a:rPr lang="en-US" sz="1000" spc="-15" dirty="0">
                          <a:effectLst/>
                        </a:rPr>
                        <a:t> </a:t>
                      </a:r>
                      <a:r>
                        <a:rPr lang="en-US" sz="1000" dirty="0">
                          <a:effectLst/>
                        </a:rPr>
                        <a:t>their</a:t>
                      </a:r>
                      <a:r>
                        <a:rPr lang="en-US" sz="1000" spc="-15" dirty="0">
                          <a:effectLst/>
                        </a:rPr>
                        <a:t> </a:t>
                      </a:r>
                      <a:r>
                        <a:rPr lang="en-US" sz="1000" dirty="0">
                          <a:effectLst/>
                        </a:rPr>
                        <a:t>name,</a:t>
                      </a:r>
                      <a:r>
                        <a:rPr lang="en-US" sz="1000" spc="-10" dirty="0">
                          <a:effectLst/>
                        </a:rPr>
                        <a:t> </a:t>
                      </a:r>
                      <a:r>
                        <a:rPr lang="en-US" sz="1000" dirty="0">
                          <a:effectLst/>
                        </a:rPr>
                        <a:t>address</a:t>
                      </a:r>
                      <a:r>
                        <a:rPr lang="en-US" sz="1000" spc="-10" dirty="0">
                          <a:effectLst/>
                        </a:rPr>
                        <a:t> </a:t>
                      </a:r>
                      <a:r>
                        <a:rPr lang="en-US" sz="1000" dirty="0">
                          <a:effectLst/>
                        </a:rPr>
                        <a:t>and</a:t>
                      </a:r>
                      <a:r>
                        <a:rPr lang="en-US" sz="1000" spc="-15" dirty="0">
                          <a:effectLst/>
                        </a:rPr>
                        <a:t> </a:t>
                      </a:r>
                      <a:r>
                        <a:rPr lang="en-US" sz="1000" dirty="0">
                          <a:effectLst/>
                        </a:rPr>
                        <a:t>objectives</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R="205105" algn="r">
                        <a:lnSpc>
                          <a:spcPts val="765"/>
                        </a:lnSpc>
                      </a:pPr>
                      <a:r>
                        <a:rPr lang="en-US" sz="1100" dirty="0">
                          <a:effectLst/>
                        </a:rPr>
                        <a:t>9</a:t>
                      </a:r>
                      <a:endParaRPr lang="en-AE"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3007237605"/>
                  </a:ext>
                </a:extLst>
              </a:tr>
              <a:tr h="487527">
                <a:tc>
                  <a:txBody>
                    <a:bodyPr/>
                    <a:lstStyle/>
                    <a:p>
                      <a:pPr marL="58420" marR="50800" algn="ctr">
                        <a:lnSpc>
                          <a:spcPts val="755"/>
                        </a:lnSpc>
                        <a:spcAft>
                          <a:spcPts val="0"/>
                        </a:spcAft>
                      </a:pPr>
                      <a:r>
                        <a:rPr lang="en-US" sz="700" dirty="0">
                          <a:effectLst/>
                        </a:rPr>
                        <a:t>(10)</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L="64135">
                        <a:lnSpc>
                          <a:spcPts val="755"/>
                        </a:lnSpc>
                      </a:pPr>
                      <a:r>
                        <a:rPr lang="en-US" sz="1000" dirty="0">
                          <a:effectLst/>
                        </a:rPr>
                        <a:t>Record of</a:t>
                      </a:r>
                      <a:r>
                        <a:rPr lang="en-US" sz="1000" spc="-10" dirty="0">
                          <a:effectLst/>
                        </a:rPr>
                        <a:t> </a:t>
                      </a:r>
                      <a:r>
                        <a:rPr lang="en-US" sz="1000" dirty="0">
                          <a:effectLst/>
                        </a:rPr>
                        <a:t>income</a:t>
                      </a:r>
                      <a:r>
                        <a:rPr lang="en-US" sz="1000" spc="-10" dirty="0">
                          <a:effectLst/>
                        </a:rPr>
                        <a:t> </a:t>
                      </a:r>
                      <a:r>
                        <a:rPr lang="en-US" sz="1000" dirty="0">
                          <a:effectLst/>
                        </a:rPr>
                        <a:t>of</a:t>
                      </a:r>
                      <a:r>
                        <a:rPr lang="en-US" sz="1000" spc="-10" dirty="0">
                          <a:effectLst/>
                        </a:rPr>
                        <a:t> </a:t>
                      </a:r>
                      <a:r>
                        <a:rPr lang="en-US" sz="1000" dirty="0">
                          <a:effectLst/>
                        </a:rPr>
                        <a:t>the</a:t>
                      </a:r>
                      <a:r>
                        <a:rPr lang="en-US" sz="1000" spc="-10" dirty="0">
                          <a:effectLst/>
                        </a:rPr>
                        <a:t> </a:t>
                      </a:r>
                      <a:r>
                        <a:rPr lang="en-US" sz="1000" dirty="0">
                          <a:effectLst/>
                        </a:rPr>
                        <a:t>person</a:t>
                      </a:r>
                      <a:r>
                        <a:rPr lang="en-US" sz="1000" spc="-10" dirty="0">
                          <a:effectLst/>
                        </a:rPr>
                        <a:t> </a:t>
                      </a:r>
                      <a:r>
                        <a:rPr lang="en-US" sz="1000" dirty="0">
                          <a:effectLst/>
                        </a:rPr>
                        <a:t>during</a:t>
                      </a:r>
                      <a:r>
                        <a:rPr lang="en-US" sz="1000" spc="-10" dirty="0">
                          <a:effectLst/>
                        </a:rPr>
                        <a:t> </a:t>
                      </a:r>
                      <a:r>
                        <a:rPr lang="en-US" sz="1000" dirty="0">
                          <a:effectLst/>
                        </a:rPr>
                        <a:t>the</a:t>
                      </a:r>
                      <a:r>
                        <a:rPr lang="en-US" sz="1000" spc="-20" dirty="0">
                          <a:effectLst/>
                        </a:rPr>
                        <a:t> </a:t>
                      </a:r>
                      <a:r>
                        <a:rPr lang="en-US" sz="1000" dirty="0">
                          <a:effectLst/>
                        </a:rPr>
                        <a:t>previous</a:t>
                      </a:r>
                      <a:r>
                        <a:rPr lang="en-US" sz="1000" spc="-5" dirty="0">
                          <a:effectLst/>
                        </a:rPr>
                        <a:t> </a:t>
                      </a:r>
                      <a:r>
                        <a:rPr lang="en-US" sz="1000" dirty="0">
                          <a:effectLst/>
                        </a:rPr>
                        <a:t>year</a:t>
                      </a:r>
                      <a:r>
                        <a:rPr lang="en-US" sz="1000" spc="-5" dirty="0">
                          <a:effectLst/>
                        </a:rPr>
                        <a:t> </a:t>
                      </a:r>
                      <a:r>
                        <a:rPr lang="en-US" sz="1000" dirty="0">
                          <a:effectLst/>
                        </a:rPr>
                        <a:t>as</a:t>
                      </a:r>
                      <a:r>
                        <a:rPr lang="en-US" sz="1000" spc="-5" dirty="0">
                          <a:effectLst/>
                        </a:rPr>
                        <a:t> </a:t>
                      </a:r>
                      <a:r>
                        <a:rPr lang="en-US" sz="1000" dirty="0">
                          <a:effectLst/>
                        </a:rPr>
                        <a:t>per</a:t>
                      </a:r>
                      <a:r>
                        <a:rPr lang="en-US" sz="1000" spc="-5" dirty="0">
                          <a:effectLst/>
                        </a:rPr>
                        <a:t> </a:t>
                      </a:r>
                      <a:r>
                        <a:rPr lang="en-US" sz="1000" dirty="0">
                          <a:effectLst/>
                        </a:rPr>
                        <a:t>rule</a:t>
                      </a:r>
                      <a:r>
                        <a:rPr lang="en-US" sz="1000" spc="-15" dirty="0">
                          <a:effectLst/>
                        </a:rPr>
                        <a:t> </a:t>
                      </a:r>
                      <a:r>
                        <a:rPr lang="en-US" sz="1000" dirty="0">
                          <a:effectLst/>
                        </a:rPr>
                        <a:t>17AA(1)(d)(ii)</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R="155575" algn="r">
                        <a:lnSpc>
                          <a:spcPts val="755"/>
                        </a:lnSpc>
                      </a:pPr>
                      <a:r>
                        <a:rPr lang="en-US" sz="1100" dirty="0">
                          <a:effectLst/>
                        </a:rPr>
                        <a:t>10</a:t>
                      </a:r>
                      <a:endParaRPr lang="en-AE"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847591739"/>
                  </a:ext>
                </a:extLst>
              </a:tr>
            </a:tbl>
          </a:graphicData>
        </a:graphic>
      </p:graphicFrame>
      <p:sp>
        <p:nvSpPr>
          <p:cNvPr id="3" name="Footer Placeholder 2">
            <a:extLst>
              <a:ext uri="{FF2B5EF4-FFF2-40B4-BE49-F238E27FC236}">
                <a16:creationId xmlns:a16="http://schemas.microsoft.com/office/drawing/2014/main" id="{97560584-0896-1461-7A3B-28728446C7E6}"/>
              </a:ext>
            </a:extLst>
          </p:cNvPr>
          <p:cNvSpPr>
            <a:spLocks noGrp="1"/>
          </p:cNvSpPr>
          <p:nvPr>
            <p:ph type="ftr" sz="quarter" idx="11"/>
          </p:nvPr>
        </p:nvSpPr>
        <p:spPr/>
        <p:txBody>
          <a:bodyPr/>
          <a:lstStyle/>
          <a:p>
            <a:r>
              <a:rPr lang="en-US"/>
              <a:t>Dr.CA.Phalguna Kumar.E</a:t>
            </a:r>
          </a:p>
        </p:txBody>
      </p:sp>
      <p:sp>
        <p:nvSpPr>
          <p:cNvPr id="4" name="Slide Number Placeholder 3">
            <a:extLst>
              <a:ext uri="{FF2B5EF4-FFF2-40B4-BE49-F238E27FC236}">
                <a16:creationId xmlns:a16="http://schemas.microsoft.com/office/drawing/2014/main" id="{6D997D4F-ADB3-C452-AEC0-BA116CD5091A}"/>
              </a:ext>
            </a:extLst>
          </p:cNvPr>
          <p:cNvSpPr>
            <a:spLocks noGrp="1"/>
          </p:cNvSpPr>
          <p:nvPr>
            <p:ph type="sldNum" sz="quarter" idx="12"/>
          </p:nvPr>
        </p:nvSpPr>
        <p:spPr/>
        <p:txBody>
          <a:bodyPr/>
          <a:lstStyle/>
          <a:p>
            <a:fld id="{B6F15528-21DE-4FAA-801E-634DDDAF4B2B}" type="slidenum">
              <a:rPr lang="en-US" smtClean="0"/>
              <a:pPr/>
              <a:t>8</a:t>
            </a:fld>
            <a:endParaRPr lang="en-US"/>
          </a:p>
        </p:txBody>
      </p:sp>
      <p:sp>
        <p:nvSpPr>
          <p:cNvPr id="5" name="Title 4">
            <a:extLst>
              <a:ext uri="{FF2B5EF4-FFF2-40B4-BE49-F238E27FC236}">
                <a16:creationId xmlns:a16="http://schemas.microsoft.com/office/drawing/2014/main" id="{A0CE6A23-EC19-8D32-5C59-AFBF4E50E0B2}"/>
              </a:ext>
            </a:extLst>
          </p:cNvPr>
          <p:cNvSpPr>
            <a:spLocks noGrp="1"/>
          </p:cNvSpPr>
          <p:nvPr>
            <p:ph type="title"/>
          </p:nvPr>
        </p:nvSpPr>
        <p:spPr/>
        <p:txBody>
          <a:bodyPr/>
          <a:lstStyle/>
          <a:p>
            <a:r>
              <a:rPr lang="en-GB" dirty="0"/>
              <a:t>Form 10-B Audit Report codes</a:t>
            </a:r>
            <a:endParaRPr lang="en-AE" dirty="0"/>
          </a:p>
        </p:txBody>
      </p:sp>
    </p:spTree>
    <p:extLst>
      <p:ext uri="{BB962C8B-B14F-4D97-AF65-F5344CB8AC3E}">
        <p14:creationId xmlns:p14="http://schemas.microsoft.com/office/powerpoint/2010/main" val="1537548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1CFAF1E4-EEBE-3362-2837-2CFE400AD4B9}"/>
              </a:ext>
            </a:extLst>
          </p:cNvPr>
          <p:cNvGraphicFramePr>
            <a:graphicFrameLocks noGrp="1"/>
          </p:cNvGraphicFramePr>
          <p:nvPr>
            <p:ph idx="1"/>
            <p:extLst>
              <p:ext uri="{D42A27DB-BD31-4B8C-83A1-F6EECF244321}">
                <p14:modId xmlns:p14="http://schemas.microsoft.com/office/powerpoint/2010/main" val="220582622"/>
              </p:ext>
            </p:extLst>
          </p:nvPr>
        </p:nvGraphicFramePr>
        <p:xfrm>
          <a:off x="685800" y="819150"/>
          <a:ext cx="7543800" cy="4061109"/>
        </p:xfrm>
        <a:graphic>
          <a:graphicData uri="http://schemas.openxmlformats.org/drawingml/2006/table">
            <a:tbl>
              <a:tblPr firstRow="1" firstCol="1" lastRow="1" lastCol="1" bandRow="1" bandCol="1">
                <a:tableStyleId>{5C22544A-7EE6-4342-B048-85BDC9FD1C3A}</a:tableStyleId>
              </a:tblPr>
              <a:tblGrid>
                <a:gridCol w="437692">
                  <a:extLst>
                    <a:ext uri="{9D8B030D-6E8A-4147-A177-3AD203B41FA5}">
                      <a16:colId xmlns:a16="http://schemas.microsoft.com/office/drawing/2014/main" val="354037919"/>
                    </a:ext>
                  </a:extLst>
                </a:gridCol>
                <a:gridCol w="6463995">
                  <a:extLst>
                    <a:ext uri="{9D8B030D-6E8A-4147-A177-3AD203B41FA5}">
                      <a16:colId xmlns:a16="http://schemas.microsoft.com/office/drawing/2014/main" val="2084907171"/>
                    </a:ext>
                  </a:extLst>
                </a:gridCol>
                <a:gridCol w="642113">
                  <a:extLst>
                    <a:ext uri="{9D8B030D-6E8A-4147-A177-3AD203B41FA5}">
                      <a16:colId xmlns:a16="http://schemas.microsoft.com/office/drawing/2014/main" val="1798970261"/>
                    </a:ext>
                  </a:extLst>
                </a:gridCol>
              </a:tblGrid>
              <a:tr h="669353">
                <a:tc>
                  <a:txBody>
                    <a:bodyPr/>
                    <a:lstStyle/>
                    <a:p>
                      <a:pPr marL="58420" marR="50800" algn="ctr">
                        <a:lnSpc>
                          <a:spcPts val="765"/>
                        </a:lnSpc>
                        <a:spcAft>
                          <a:spcPts val="0"/>
                        </a:spcAft>
                      </a:pPr>
                      <a:r>
                        <a:rPr lang="en-US" sz="1000" dirty="0">
                          <a:effectLst/>
                        </a:rPr>
                        <a:t>(11)</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L="64135">
                        <a:lnSpc>
                          <a:spcPts val="765"/>
                        </a:lnSpc>
                      </a:pPr>
                      <a:r>
                        <a:rPr lang="en-US" sz="1000" dirty="0">
                          <a:effectLst/>
                        </a:rPr>
                        <a:t>Record of</a:t>
                      </a:r>
                      <a:r>
                        <a:rPr lang="en-US" sz="1000" spc="-10" dirty="0">
                          <a:effectLst/>
                        </a:rPr>
                        <a:t> </a:t>
                      </a:r>
                      <a:r>
                        <a:rPr lang="en-US" sz="1000" dirty="0">
                          <a:effectLst/>
                        </a:rPr>
                        <a:t>application</a:t>
                      </a:r>
                      <a:r>
                        <a:rPr lang="en-US" sz="1000" spc="-10" dirty="0">
                          <a:effectLst/>
                        </a:rPr>
                        <a:t> </a:t>
                      </a:r>
                      <a:r>
                        <a:rPr lang="en-US" sz="1000" dirty="0">
                          <a:effectLst/>
                        </a:rPr>
                        <a:t>of</a:t>
                      </a:r>
                      <a:r>
                        <a:rPr lang="en-US" sz="1000" spc="-10" dirty="0">
                          <a:effectLst/>
                        </a:rPr>
                        <a:t> </a:t>
                      </a:r>
                      <a:r>
                        <a:rPr lang="en-US" sz="1000" dirty="0">
                          <a:effectLst/>
                        </a:rPr>
                        <a:t>income</a:t>
                      </a:r>
                      <a:r>
                        <a:rPr lang="en-US" sz="1000" spc="-15" dirty="0">
                          <a:effectLst/>
                        </a:rPr>
                        <a:t> </a:t>
                      </a:r>
                      <a:r>
                        <a:rPr lang="en-US" sz="1000" dirty="0">
                          <a:effectLst/>
                        </a:rPr>
                        <a:t>etc.</a:t>
                      </a:r>
                      <a:r>
                        <a:rPr lang="en-US" sz="1000" spc="-20" dirty="0">
                          <a:effectLst/>
                        </a:rPr>
                        <a:t> </a:t>
                      </a:r>
                      <a:r>
                        <a:rPr lang="en-US" sz="1000" dirty="0">
                          <a:effectLst/>
                        </a:rPr>
                        <a:t>out of</a:t>
                      </a:r>
                      <a:r>
                        <a:rPr lang="en-US" sz="1000" spc="-10" dirty="0">
                          <a:effectLst/>
                        </a:rPr>
                        <a:t> </a:t>
                      </a:r>
                      <a:r>
                        <a:rPr lang="en-US" sz="1000" dirty="0">
                          <a:effectLst/>
                        </a:rPr>
                        <a:t>income</a:t>
                      </a:r>
                      <a:r>
                        <a:rPr lang="en-US" sz="1000" spc="-25" dirty="0">
                          <a:effectLst/>
                        </a:rPr>
                        <a:t> </a:t>
                      </a:r>
                      <a:r>
                        <a:rPr lang="en-US" sz="1000" dirty="0">
                          <a:effectLst/>
                        </a:rPr>
                        <a:t>during</a:t>
                      </a:r>
                      <a:r>
                        <a:rPr lang="en-US" sz="1000" spc="-20" dirty="0">
                          <a:effectLst/>
                        </a:rPr>
                        <a:t> </a:t>
                      </a:r>
                      <a:r>
                        <a:rPr lang="en-US" sz="1000" dirty="0">
                          <a:effectLst/>
                        </a:rPr>
                        <a:t>the</a:t>
                      </a:r>
                      <a:r>
                        <a:rPr lang="en-US" sz="1000" spc="-25" dirty="0">
                          <a:effectLst/>
                        </a:rPr>
                        <a:t> </a:t>
                      </a:r>
                      <a:r>
                        <a:rPr lang="en-US" sz="1000" dirty="0">
                          <a:effectLst/>
                        </a:rPr>
                        <a:t>previous</a:t>
                      </a:r>
                      <a:r>
                        <a:rPr lang="en-US" sz="1000" spc="5" dirty="0">
                          <a:effectLst/>
                        </a:rPr>
                        <a:t> </a:t>
                      </a:r>
                      <a:r>
                        <a:rPr lang="en-US" sz="1000" dirty="0">
                          <a:effectLst/>
                        </a:rPr>
                        <a:t>year</a:t>
                      </a:r>
                      <a:r>
                        <a:rPr lang="en-US" sz="1000" spc="-10" dirty="0">
                          <a:effectLst/>
                        </a:rPr>
                        <a:t> </a:t>
                      </a:r>
                      <a:r>
                        <a:rPr lang="en-US" sz="1000" dirty="0">
                          <a:effectLst/>
                        </a:rPr>
                        <a:t>as</a:t>
                      </a:r>
                      <a:r>
                        <a:rPr lang="en-US" sz="1000" spc="-10" dirty="0">
                          <a:effectLst/>
                        </a:rPr>
                        <a:t> </a:t>
                      </a:r>
                      <a:r>
                        <a:rPr lang="en-US" sz="1000" dirty="0">
                          <a:effectLst/>
                        </a:rPr>
                        <a:t>per</a:t>
                      </a:r>
                      <a:r>
                        <a:rPr lang="en-US" sz="1000" spc="-10" dirty="0">
                          <a:effectLst/>
                        </a:rPr>
                        <a:t> </a:t>
                      </a:r>
                      <a:r>
                        <a:rPr lang="en-US" sz="1000" dirty="0">
                          <a:effectLst/>
                        </a:rPr>
                        <a:t>rule</a:t>
                      </a:r>
                      <a:r>
                        <a:rPr lang="en-US" sz="1000" spc="-10" dirty="0">
                          <a:effectLst/>
                        </a:rPr>
                        <a:t> </a:t>
                      </a:r>
                      <a:r>
                        <a:rPr lang="en-US" sz="1000" dirty="0">
                          <a:effectLst/>
                        </a:rPr>
                        <a:t>17AA(1)(d)(iii)</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b"/>
                </a:tc>
                <a:tc>
                  <a:txBody>
                    <a:bodyPr/>
                    <a:lstStyle/>
                    <a:p>
                      <a:pPr marR="155575" algn="r">
                        <a:lnSpc>
                          <a:spcPts val="765"/>
                        </a:lnSpc>
                      </a:pPr>
                      <a:r>
                        <a:rPr lang="en-US" sz="1100" dirty="0">
                          <a:effectLst/>
                        </a:rPr>
                        <a:t>11</a:t>
                      </a:r>
                      <a:endParaRPr lang="en-AE"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3648934520"/>
                  </a:ext>
                </a:extLst>
              </a:tr>
              <a:tr h="750659">
                <a:tc>
                  <a:txBody>
                    <a:bodyPr/>
                    <a:lstStyle/>
                    <a:p>
                      <a:pPr marL="58420" marR="50800" algn="ctr">
                        <a:lnSpc>
                          <a:spcPts val="825"/>
                        </a:lnSpc>
                        <a:spcAft>
                          <a:spcPts val="0"/>
                        </a:spcAft>
                      </a:pPr>
                      <a:r>
                        <a:rPr lang="en-US" sz="1000" dirty="0">
                          <a:effectLst/>
                        </a:rPr>
                        <a:t>(12)</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L="64135">
                        <a:lnSpc>
                          <a:spcPts val="825"/>
                        </a:lnSpc>
                      </a:pPr>
                      <a:r>
                        <a:rPr lang="en-US" sz="1000" dirty="0">
                          <a:effectLst/>
                        </a:rPr>
                        <a:t>Record</a:t>
                      </a:r>
                      <a:r>
                        <a:rPr lang="en-US" sz="1000" spc="100" dirty="0">
                          <a:effectLst/>
                        </a:rPr>
                        <a:t> </a:t>
                      </a:r>
                      <a:r>
                        <a:rPr lang="en-US" sz="1000" dirty="0">
                          <a:effectLst/>
                        </a:rPr>
                        <a:t>of</a:t>
                      </a:r>
                      <a:r>
                        <a:rPr lang="en-US" sz="1000" spc="95" dirty="0">
                          <a:effectLst/>
                        </a:rPr>
                        <a:t> </a:t>
                      </a:r>
                      <a:r>
                        <a:rPr lang="en-US" sz="1000" dirty="0">
                          <a:effectLst/>
                        </a:rPr>
                        <a:t>application</a:t>
                      </a:r>
                      <a:r>
                        <a:rPr lang="en-US" sz="1000" spc="105" dirty="0">
                          <a:effectLst/>
                        </a:rPr>
                        <a:t> </a:t>
                      </a:r>
                      <a:r>
                        <a:rPr lang="en-US" sz="1000" dirty="0">
                          <a:effectLst/>
                        </a:rPr>
                        <a:t>of</a:t>
                      </a:r>
                      <a:r>
                        <a:rPr lang="en-US" sz="1000" spc="205" dirty="0">
                          <a:effectLst/>
                        </a:rPr>
                        <a:t> </a:t>
                      </a:r>
                      <a:r>
                        <a:rPr lang="en-US" sz="1000" dirty="0">
                          <a:effectLst/>
                        </a:rPr>
                        <a:t>income</a:t>
                      </a:r>
                      <a:r>
                        <a:rPr lang="en-US" sz="1000" spc="90" dirty="0">
                          <a:effectLst/>
                        </a:rPr>
                        <a:t> </a:t>
                      </a:r>
                      <a:r>
                        <a:rPr lang="en-US" sz="1000" dirty="0">
                          <a:effectLst/>
                        </a:rPr>
                        <a:t>out</a:t>
                      </a:r>
                      <a:r>
                        <a:rPr lang="en-US" sz="1000" spc="105" dirty="0">
                          <a:effectLst/>
                        </a:rPr>
                        <a:t> </a:t>
                      </a:r>
                      <a:r>
                        <a:rPr lang="en-US" sz="1000" dirty="0">
                          <a:effectLst/>
                        </a:rPr>
                        <a:t>of</a:t>
                      </a:r>
                      <a:r>
                        <a:rPr lang="en-US" sz="1000" spc="95" dirty="0">
                          <a:effectLst/>
                        </a:rPr>
                        <a:t> </a:t>
                      </a:r>
                      <a:r>
                        <a:rPr lang="en-US" sz="1000" dirty="0">
                          <a:effectLst/>
                        </a:rPr>
                        <a:t>the</a:t>
                      </a:r>
                      <a:r>
                        <a:rPr lang="en-US" sz="1000" spc="90" dirty="0">
                          <a:effectLst/>
                        </a:rPr>
                        <a:t> </a:t>
                      </a:r>
                      <a:r>
                        <a:rPr lang="en-US" sz="1000" dirty="0">
                          <a:effectLst/>
                        </a:rPr>
                        <a:t>income</a:t>
                      </a:r>
                      <a:r>
                        <a:rPr lang="en-US" sz="1000" spc="90" dirty="0">
                          <a:effectLst/>
                        </a:rPr>
                        <a:t> </a:t>
                      </a:r>
                      <a:r>
                        <a:rPr lang="en-US" sz="1000" dirty="0">
                          <a:effectLst/>
                        </a:rPr>
                        <a:t>of</a:t>
                      </a:r>
                      <a:r>
                        <a:rPr lang="en-US" sz="1000" spc="95" dirty="0">
                          <a:effectLst/>
                        </a:rPr>
                        <a:t> </a:t>
                      </a:r>
                      <a:r>
                        <a:rPr lang="en-US" sz="1000" dirty="0">
                          <a:effectLst/>
                        </a:rPr>
                        <a:t>any</a:t>
                      </a:r>
                      <a:r>
                        <a:rPr lang="en-US" sz="1000" spc="95" dirty="0">
                          <a:effectLst/>
                        </a:rPr>
                        <a:t> </a:t>
                      </a:r>
                      <a:r>
                        <a:rPr lang="en-US" sz="1000" dirty="0">
                          <a:effectLst/>
                        </a:rPr>
                        <a:t>previous</a:t>
                      </a:r>
                      <a:r>
                        <a:rPr lang="en-US" sz="1000" spc="115" dirty="0">
                          <a:effectLst/>
                        </a:rPr>
                        <a:t> </a:t>
                      </a:r>
                      <a:r>
                        <a:rPr lang="en-US" sz="1000" dirty="0">
                          <a:effectLst/>
                        </a:rPr>
                        <a:t>year</a:t>
                      </a:r>
                      <a:r>
                        <a:rPr lang="en-US" sz="1000" spc="95" dirty="0">
                          <a:effectLst/>
                        </a:rPr>
                        <a:t> </a:t>
                      </a:r>
                      <a:r>
                        <a:rPr lang="en-US" sz="1000" dirty="0">
                          <a:effectLst/>
                        </a:rPr>
                        <a:t>preceding</a:t>
                      </a:r>
                      <a:r>
                        <a:rPr lang="en-US" sz="1000" spc="95" dirty="0">
                          <a:effectLst/>
                        </a:rPr>
                        <a:t> </a:t>
                      </a:r>
                      <a:r>
                        <a:rPr lang="en-US" sz="1000" dirty="0">
                          <a:effectLst/>
                        </a:rPr>
                        <a:t>the</a:t>
                      </a:r>
                      <a:r>
                        <a:rPr lang="en-US" sz="1000" spc="90" dirty="0">
                          <a:effectLst/>
                        </a:rPr>
                        <a:t> </a:t>
                      </a:r>
                      <a:r>
                        <a:rPr lang="en-US" sz="1000" dirty="0">
                          <a:effectLst/>
                        </a:rPr>
                        <a:t>current</a:t>
                      </a:r>
                      <a:r>
                        <a:rPr lang="en-US" sz="1000" spc="90" dirty="0">
                          <a:effectLst/>
                        </a:rPr>
                        <a:t> </a:t>
                      </a:r>
                      <a:r>
                        <a:rPr lang="en-US" sz="1000" dirty="0">
                          <a:effectLst/>
                        </a:rPr>
                        <a:t>previous</a:t>
                      </a:r>
                      <a:r>
                        <a:rPr lang="en-US" sz="1000" spc="100" dirty="0">
                          <a:effectLst/>
                        </a:rPr>
                        <a:t> </a:t>
                      </a:r>
                      <a:r>
                        <a:rPr lang="en-US" sz="1000" dirty="0">
                          <a:effectLst/>
                        </a:rPr>
                        <a:t>year</a:t>
                      </a:r>
                      <a:r>
                        <a:rPr lang="en-US" sz="1000" spc="95" dirty="0">
                          <a:effectLst/>
                        </a:rPr>
                        <a:t> </a:t>
                      </a:r>
                      <a:r>
                        <a:rPr lang="en-US" sz="1000" dirty="0">
                          <a:effectLst/>
                        </a:rPr>
                        <a:t>as</a:t>
                      </a:r>
                      <a:r>
                        <a:rPr lang="en-US" sz="1000" spc="105" dirty="0">
                          <a:effectLst/>
                        </a:rPr>
                        <a:t> </a:t>
                      </a:r>
                      <a:r>
                        <a:rPr lang="en-US" sz="1000" dirty="0">
                          <a:effectLst/>
                        </a:rPr>
                        <a:t>per</a:t>
                      </a:r>
                      <a:r>
                        <a:rPr lang="en-US" sz="1000" spc="95" dirty="0">
                          <a:effectLst/>
                        </a:rPr>
                        <a:t> </a:t>
                      </a:r>
                      <a:r>
                        <a:rPr lang="en-US" sz="1000" dirty="0">
                          <a:effectLst/>
                        </a:rPr>
                        <a:t>rule  17AA(1)(d)(iv)</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R="155575" algn="r">
                        <a:lnSpc>
                          <a:spcPts val="825"/>
                        </a:lnSpc>
                      </a:pPr>
                      <a:r>
                        <a:rPr lang="en-US" sz="1100" dirty="0">
                          <a:effectLst/>
                        </a:rPr>
                        <a:t>12</a:t>
                      </a:r>
                      <a:endParaRPr lang="en-AE"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3698860104"/>
                  </a:ext>
                </a:extLst>
              </a:tr>
              <a:tr h="484988">
                <a:tc>
                  <a:txBody>
                    <a:bodyPr/>
                    <a:lstStyle/>
                    <a:p>
                      <a:pPr marL="58420" marR="50800" algn="ctr">
                        <a:lnSpc>
                          <a:spcPts val="825"/>
                        </a:lnSpc>
                        <a:spcAft>
                          <a:spcPts val="0"/>
                        </a:spcAft>
                      </a:pPr>
                      <a:r>
                        <a:rPr lang="en-US" sz="1000" dirty="0">
                          <a:effectLst/>
                        </a:rPr>
                        <a:t>(13)</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L="64135">
                        <a:lnSpc>
                          <a:spcPts val="825"/>
                        </a:lnSpc>
                      </a:pPr>
                      <a:r>
                        <a:rPr lang="en-US" sz="1000" dirty="0">
                          <a:effectLst/>
                        </a:rPr>
                        <a:t>Record</a:t>
                      </a:r>
                      <a:r>
                        <a:rPr lang="en-US" sz="1000" spc="25" dirty="0">
                          <a:effectLst/>
                        </a:rPr>
                        <a:t> </a:t>
                      </a:r>
                      <a:r>
                        <a:rPr lang="en-US" sz="1000" dirty="0">
                          <a:effectLst/>
                        </a:rPr>
                        <a:t>of</a:t>
                      </a:r>
                      <a:r>
                        <a:rPr lang="en-US" sz="1000" spc="195" dirty="0">
                          <a:effectLst/>
                        </a:rPr>
                        <a:t> </a:t>
                      </a:r>
                      <a:r>
                        <a:rPr lang="en-US" sz="1000" dirty="0">
                          <a:effectLst/>
                        </a:rPr>
                        <a:t>voluntary  contribution</a:t>
                      </a:r>
                      <a:r>
                        <a:rPr lang="en-US" sz="1000" spc="205" dirty="0">
                          <a:effectLst/>
                        </a:rPr>
                        <a:t> </a:t>
                      </a:r>
                      <a:r>
                        <a:rPr lang="en-US" sz="1000" dirty="0">
                          <a:effectLst/>
                        </a:rPr>
                        <a:t>made</a:t>
                      </a:r>
                      <a:r>
                        <a:rPr lang="en-US" sz="1000" spc="195" dirty="0">
                          <a:effectLst/>
                        </a:rPr>
                        <a:t> </a:t>
                      </a:r>
                      <a:r>
                        <a:rPr lang="en-US" sz="1000" dirty="0">
                          <a:effectLst/>
                        </a:rPr>
                        <a:t>with</a:t>
                      </a:r>
                      <a:r>
                        <a:rPr lang="en-US" sz="1000" spc="210" dirty="0">
                          <a:effectLst/>
                        </a:rPr>
                        <a:t> </a:t>
                      </a:r>
                      <a:r>
                        <a:rPr lang="en-US" sz="1000" dirty="0">
                          <a:effectLst/>
                        </a:rPr>
                        <a:t>a</a:t>
                      </a:r>
                      <a:r>
                        <a:rPr lang="en-US" sz="1000" spc="205" dirty="0">
                          <a:effectLst/>
                        </a:rPr>
                        <a:t> </a:t>
                      </a:r>
                      <a:r>
                        <a:rPr lang="en-US" sz="1000" dirty="0">
                          <a:effectLst/>
                        </a:rPr>
                        <a:t>specific</a:t>
                      </a:r>
                      <a:r>
                        <a:rPr lang="en-US" sz="1000" spc="210" dirty="0">
                          <a:effectLst/>
                        </a:rPr>
                        <a:t> </a:t>
                      </a:r>
                      <a:r>
                        <a:rPr lang="en-US" sz="1000" dirty="0">
                          <a:effectLst/>
                        </a:rPr>
                        <a:t>direction</a:t>
                      </a:r>
                      <a:r>
                        <a:rPr lang="en-US" sz="1000" spc="205" dirty="0">
                          <a:effectLst/>
                        </a:rPr>
                        <a:t> </a:t>
                      </a:r>
                      <a:r>
                        <a:rPr lang="en-US" sz="1000" dirty="0">
                          <a:effectLst/>
                        </a:rPr>
                        <a:t>that</a:t>
                      </a:r>
                      <a:r>
                        <a:rPr lang="en-US" sz="1000" spc="205" dirty="0">
                          <a:effectLst/>
                        </a:rPr>
                        <a:t> </a:t>
                      </a:r>
                      <a:r>
                        <a:rPr lang="en-US" sz="1000" dirty="0">
                          <a:effectLst/>
                        </a:rPr>
                        <a:t>they  shall</a:t>
                      </a:r>
                      <a:r>
                        <a:rPr lang="en-US" sz="1000" spc="200" dirty="0">
                          <a:effectLst/>
                        </a:rPr>
                        <a:t> </a:t>
                      </a:r>
                      <a:r>
                        <a:rPr lang="en-US" sz="1000" dirty="0">
                          <a:effectLst/>
                        </a:rPr>
                        <a:t>form</a:t>
                      </a:r>
                      <a:r>
                        <a:rPr lang="en-US" sz="1000" spc="195" dirty="0">
                          <a:effectLst/>
                        </a:rPr>
                        <a:t> </a:t>
                      </a:r>
                      <a:r>
                        <a:rPr lang="en-US" sz="1000" dirty="0">
                          <a:effectLst/>
                        </a:rPr>
                        <a:t>part</a:t>
                      </a:r>
                      <a:r>
                        <a:rPr lang="en-US" sz="1000" spc="205" dirty="0">
                          <a:effectLst/>
                        </a:rPr>
                        <a:t> </a:t>
                      </a:r>
                      <a:r>
                        <a:rPr lang="en-US" sz="1000" dirty="0">
                          <a:effectLst/>
                        </a:rPr>
                        <a:t>of</a:t>
                      </a:r>
                      <a:r>
                        <a:rPr lang="en-US" sz="1000" spc="200" dirty="0">
                          <a:effectLst/>
                        </a:rPr>
                        <a:t> </a:t>
                      </a:r>
                      <a:r>
                        <a:rPr lang="en-US" sz="1000" dirty="0">
                          <a:effectLst/>
                        </a:rPr>
                        <a:t>the</a:t>
                      </a:r>
                      <a:r>
                        <a:rPr lang="en-US" sz="1000" spc="195" dirty="0">
                          <a:effectLst/>
                        </a:rPr>
                        <a:t> </a:t>
                      </a:r>
                      <a:r>
                        <a:rPr lang="en-US" sz="1000" dirty="0">
                          <a:effectLst/>
                        </a:rPr>
                        <a:t>corpus,</a:t>
                      </a:r>
                      <a:r>
                        <a:rPr lang="en-US" sz="1000" spc="190" dirty="0">
                          <a:effectLst/>
                        </a:rPr>
                        <a:t> </a:t>
                      </a:r>
                      <a:r>
                        <a:rPr lang="en-US" sz="1000" dirty="0">
                          <a:effectLst/>
                        </a:rPr>
                        <a:t>as</a:t>
                      </a:r>
                      <a:r>
                        <a:rPr lang="en-US" sz="1000" spc="205" dirty="0">
                          <a:effectLst/>
                        </a:rPr>
                        <a:t> </a:t>
                      </a:r>
                      <a:r>
                        <a:rPr lang="en-US" sz="1000" dirty="0">
                          <a:effectLst/>
                        </a:rPr>
                        <a:t>per</a:t>
                      </a:r>
                      <a:r>
                        <a:rPr lang="en-US" sz="1000" spc="195" dirty="0">
                          <a:effectLst/>
                        </a:rPr>
                        <a:t> </a:t>
                      </a:r>
                      <a:r>
                        <a:rPr lang="en-US" sz="1000" dirty="0">
                          <a:effectLst/>
                        </a:rPr>
                        <a:t>rule</a:t>
                      </a:r>
                      <a:endParaRPr lang="en-AE" sz="1000" dirty="0">
                        <a:effectLst/>
                      </a:endParaRPr>
                    </a:p>
                    <a:p>
                      <a:pPr marL="64135">
                        <a:lnSpc>
                          <a:spcPts val="790"/>
                        </a:lnSpc>
                        <a:spcBef>
                          <a:spcPts val="5"/>
                        </a:spcBef>
                        <a:spcAft>
                          <a:spcPts val="0"/>
                        </a:spcAft>
                      </a:pPr>
                      <a:r>
                        <a:rPr lang="en-US" sz="1000" dirty="0">
                          <a:effectLst/>
                        </a:rPr>
                        <a:t>17AA(1)(d)(v)</a:t>
                      </a:r>
                      <a:r>
                        <a:rPr lang="en-US" sz="1000" spc="-10" dirty="0">
                          <a:effectLst/>
                        </a:rPr>
                        <a:t> </a:t>
                      </a:r>
                      <a:r>
                        <a:rPr lang="en-US" sz="1000" dirty="0">
                          <a:effectLst/>
                        </a:rPr>
                        <a:t>;</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R="155575" algn="r">
                        <a:lnSpc>
                          <a:spcPts val="825"/>
                        </a:lnSpc>
                      </a:pPr>
                      <a:r>
                        <a:rPr lang="en-US" sz="1100" dirty="0">
                          <a:effectLst/>
                        </a:rPr>
                        <a:t>13</a:t>
                      </a:r>
                      <a:endParaRPr lang="en-AE"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3266377617"/>
                  </a:ext>
                </a:extLst>
              </a:tr>
              <a:tr h="702137">
                <a:tc>
                  <a:txBody>
                    <a:bodyPr/>
                    <a:lstStyle/>
                    <a:p>
                      <a:pPr marL="58420" marR="50800" algn="ctr">
                        <a:lnSpc>
                          <a:spcPts val="825"/>
                        </a:lnSpc>
                        <a:spcAft>
                          <a:spcPts val="0"/>
                        </a:spcAft>
                      </a:pPr>
                      <a:r>
                        <a:rPr lang="en-US" sz="1000" dirty="0">
                          <a:effectLst/>
                        </a:rPr>
                        <a:t>(14)</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L="64135">
                        <a:lnSpc>
                          <a:spcPts val="825"/>
                        </a:lnSpc>
                      </a:pPr>
                      <a:r>
                        <a:rPr lang="en-US" sz="1000" dirty="0">
                          <a:effectLst/>
                        </a:rPr>
                        <a:t>Record</a:t>
                      </a:r>
                      <a:r>
                        <a:rPr lang="en-US" sz="1000" spc="50" dirty="0">
                          <a:effectLst/>
                        </a:rPr>
                        <a:t> </a:t>
                      </a:r>
                      <a:r>
                        <a:rPr lang="en-US" sz="1000" dirty="0">
                          <a:effectLst/>
                        </a:rPr>
                        <a:t>of</a:t>
                      </a:r>
                      <a:r>
                        <a:rPr lang="en-US" sz="1000" spc="45" dirty="0">
                          <a:effectLst/>
                        </a:rPr>
                        <a:t> </a:t>
                      </a:r>
                      <a:r>
                        <a:rPr lang="en-US" sz="1000" dirty="0">
                          <a:effectLst/>
                        </a:rPr>
                        <a:t>contribution</a:t>
                      </a:r>
                      <a:r>
                        <a:rPr lang="en-US" sz="1000" spc="55" dirty="0">
                          <a:effectLst/>
                        </a:rPr>
                        <a:t> </a:t>
                      </a:r>
                      <a:r>
                        <a:rPr lang="en-US" sz="1000" dirty="0">
                          <a:effectLst/>
                        </a:rPr>
                        <a:t>received</a:t>
                      </a:r>
                      <a:r>
                        <a:rPr lang="en-US" sz="1000" spc="50" dirty="0">
                          <a:effectLst/>
                        </a:rPr>
                        <a:t> </a:t>
                      </a:r>
                      <a:r>
                        <a:rPr lang="en-US" sz="1000" dirty="0">
                          <a:effectLst/>
                        </a:rPr>
                        <a:t>for</a:t>
                      </a:r>
                      <a:r>
                        <a:rPr lang="en-US" sz="1000" spc="50" dirty="0">
                          <a:effectLst/>
                        </a:rPr>
                        <a:t> </a:t>
                      </a:r>
                      <a:r>
                        <a:rPr lang="en-US" sz="1000" dirty="0">
                          <a:effectLst/>
                        </a:rPr>
                        <a:t>the</a:t>
                      </a:r>
                      <a:r>
                        <a:rPr lang="en-US" sz="1000" spc="45" dirty="0">
                          <a:effectLst/>
                        </a:rPr>
                        <a:t> </a:t>
                      </a:r>
                      <a:r>
                        <a:rPr lang="en-US" sz="1000" dirty="0">
                          <a:effectLst/>
                        </a:rPr>
                        <a:t>purpose</a:t>
                      </a:r>
                      <a:r>
                        <a:rPr lang="en-US" sz="1000" spc="40" dirty="0">
                          <a:effectLst/>
                        </a:rPr>
                        <a:t> </a:t>
                      </a:r>
                      <a:r>
                        <a:rPr lang="en-US" sz="1000" dirty="0">
                          <a:effectLst/>
                        </a:rPr>
                        <a:t>of</a:t>
                      </a:r>
                      <a:r>
                        <a:rPr lang="en-US" sz="1000" spc="50" dirty="0">
                          <a:effectLst/>
                        </a:rPr>
                        <a:t> </a:t>
                      </a:r>
                      <a:r>
                        <a:rPr lang="en-US" sz="1000" dirty="0">
                          <a:effectLst/>
                        </a:rPr>
                        <a:t>renovation</a:t>
                      </a:r>
                      <a:r>
                        <a:rPr lang="en-US" sz="1000" spc="50" dirty="0">
                          <a:effectLst/>
                        </a:rPr>
                        <a:t> </a:t>
                      </a:r>
                      <a:r>
                        <a:rPr lang="en-US" sz="1000" dirty="0">
                          <a:effectLst/>
                        </a:rPr>
                        <a:t>or</a:t>
                      </a:r>
                      <a:r>
                        <a:rPr lang="en-US" sz="1000" spc="50" dirty="0">
                          <a:effectLst/>
                        </a:rPr>
                        <a:t> </a:t>
                      </a:r>
                      <a:r>
                        <a:rPr lang="en-US" sz="1000" dirty="0">
                          <a:effectLst/>
                        </a:rPr>
                        <a:t>repair</a:t>
                      </a:r>
                      <a:r>
                        <a:rPr lang="en-US" sz="1000" spc="45" dirty="0">
                          <a:effectLst/>
                        </a:rPr>
                        <a:t> </a:t>
                      </a:r>
                      <a:r>
                        <a:rPr lang="en-US" sz="1000" dirty="0">
                          <a:effectLst/>
                        </a:rPr>
                        <a:t>of</a:t>
                      </a:r>
                      <a:r>
                        <a:rPr lang="en-US" sz="1000" spc="50" dirty="0">
                          <a:effectLst/>
                        </a:rPr>
                        <a:t> </a:t>
                      </a:r>
                      <a:r>
                        <a:rPr lang="en-US" sz="1000" dirty="0">
                          <a:effectLst/>
                        </a:rPr>
                        <a:t>temple,</a:t>
                      </a:r>
                      <a:r>
                        <a:rPr lang="en-US" sz="1000" spc="50" dirty="0">
                          <a:effectLst/>
                        </a:rPr>
                        <a:t> </a:t>
                      </a:r>
                      <a:r>
                        <a:rPr lang="en-US" sz="1000" dirty="0">
                          <a:effectLst/>
                        </a:rPr>
                        <a:t>mosque,</a:t>
                      </a:r>
                      <a:r>
                        <a:rPr lang="en-US" sz="1000" spc="55" dirty="0">
                          <a:effectLst/>
                        </a:rPr>
                        <a:t> </a:t>
                      </a:r>
                      <a:r>
                        <a:rPr lang="en-US" sz="1000" dirty="0">
                          <a:effectLst/>
                        </a:rPr>
                        <a:t>gurdwara,</a:t>
                      </a:r>
                      <a:r>
                        <a:rPr lang="en-US" sz="1000" spc="50" dirty="0">
                          <a:effectLst/>
                        </a:rPr>
                        <a:t> </a:t>
                      </a:r>
                      <a:r>
                        <a:rPr lang="en-US" sz="1000" dirty="0">
                          <a:effectLst/>
                        </a:rPr>
                        <a:t>church</a:t>
                      </a:r>
                      <a:r>
                        <a:rPr lang="en-US" sz="1000" spc="50" dirty="0">
                          <a:effectLst/>
                        </a:rPr>
                        <a:t> </a:t>
                      </a:r>
                      <a:r>
                        <a:rPr lang="en-US" sz="1000" dirty="0">
                          <a:effectLst/>
                        </a:rPr>
                        <a:t>or</a:t>
                      </a:r>
                      <a:r>
                        <a:rPr lang="en-US" sz="1000" spc="50" dirty="0">
                          <a:effectLst/>
                        </a:rPr>
                        <a:t> </a:t>
                      </a:r>
                      <a:r>
                        <a:rPr lang="en-US" sz="1000" dirty="0">
                          <a:effectLst/>
                        </a:rPr>
                        <a:t>other</a:t>
                      </a:r>
                      <a:r>
                        <a:rPr lang="en-US" sz="1000" spc="45" dirty="0">
                          <a:effectLst/>
                        </a:rPr>
                        <a:t> </a:t>
                      </a:r>
                      <a:r>
                        <a:rPr lang="en-US" sz="1000" dirty="0">
                          <a:effectLst/>
                        </a:rPr>
                        <a:t>place</a:t>
                      </a:r>
                      <a:endParaRPr lang="en-AE" sz="1000" dirty="0">
                        <a:effectLst/>
                      </a:endParaRPr>
                    </a:p>
                    <a:p>
                      <a:pPr marL="64135">
                        <a:lnSpc>
                          <a:spcPts val="805"/>
                        </a:lnSpc>
                        <a:spcBef>
                          <a:spcPts val="5"/>
                        </a:spcBef>
                        <a:spcAft>
                          <a:spcPts val="0"/>
                        </a:spcAft>
                      </a:pPr>
                      <a:r>
                        <a:rPr lang="en-US" sz="1000" dirty="0">
                          <a:effectLst/>
                        </a:rPr>
                        <a:t>notified</a:t>
                      </a:r>
                      <a:r>
                        <a:rPr lang="en-US" sz="1000" spc="-15" dirty="0">
                          <a:effectLst/>
                        </a:rPr>
                        <a:t> </a:t>
                      </a:r>
                      <a:r>
                        <a:rPr lang="en-US" sz="1000" dirty="0">
                          <a:effectLst/>
                        </a:rPr>
                        <a:t>under</a:t>
                      </a:r>
                      <a:r>
                        <a:rPr lang="en-US" sz="1000" spc="-10" dirty="0">
                          <a:effectLst/>
                        </a:rPr>
                        <a:t> </a:t>
                      </a:r>
                      <a:r>
                        <a:rPr lang="en-US" sz="1000" dirty="0">
                          <a:effectLst/>
                        </a:rPr>
                        <a:t>clause</a:t>
                      </a:r>
                      <a:r>
                        <a:rPr lang="en-US" sz="1000" spc="-15" dirty="0">
                          <a:effectLst/>
                        </a:rPr>
                        <a:t> </a:t>
                      </a:r>
                      <a:r>
                        <a:rPr lang="en-US" sz="1000" dirty="0">
                          <a:effectLst/>
                        </a:rPr>
                        <a:t>(b)</a:t>
                      </a:r>
                      <a:r>
                        <a:rPr lang="en-US" sz="1000" spc="-10" dirty="0">
                          <a:effectLst/>
                        </a:rPr>
                        <a:t> </a:t>
                      </a:r>
                      <a:r>
                        <a:rPr lang="en-US" sz="1000" dirty="0">
                          <a:effectLst/>
                        </a:rPr>
                        <a:t>of</a:t>
                      </a:r>
                      <a:r>
                        <a:rPr lang="en-US" sz="1000" spc="-10" dirty="0">
                          <a:effectLst/>
                        </a:rPr>
                        <a:t> </a:t>
                      </a:r>
                      <a:r>
                        <a:rPr lang="en-US" sz="1000" dirty="0">
                          <a:effectLst/>
                        </a:rPr>
                        <a:t>sub-section</a:t>
                      </a:r>
                      <a:r>
                        <a:rPr lang="en-US" sz="1000" spc="-5" dirty="0">
                          <a:effectLst/>
                        </a:rPr>
                        <a:t> </a:t>
                      </a:r>
                      <a:r>
                        <a:rPr lang="en-US" sz="1000" dirty="0">
                          <a:effectLst/>
                        </a:rPr>
                        <a:t>(2)</a:t>
                      </a:r>
                      <a:r>
                        <a:rPr lang="en-US" sz="1000" spc="-20" dirty="0">
                          <a:effectLst/>
                        </a:rPr>
                        <a:t> </a:t>
                      </a:r>
                      <a:r>
                        <a:rPr lang="en-US" sz="1000" dirty="0">
                          <a:effectLst/>
                        </a:rPr>
                        <a:t>of</a:t>
                      </a:r>
                      <a:r>
                        <a:rPr lang="en-US" sz="1000" spc="-10" dirty="0">
                          <a:effectLst/>
                        </a:rPr>
                        <a:t> </a:t>
                      </a:r>
                      <a:r>
                        <a:rPr lang="en-US" sz="1000" dirty="0">
                          <a:effectLst/>
                        </a:rPr>
                        <a:t>section</a:t>
                      </a:r>
                      <a:r>
                        <a:rPr lang="en-US" sz="1000" spc="-10" dirty="0">
                          <a:effectLst/>
                        </a:rPr>
                        <a:t> </a:t>
                      </a:r>
                      <a:r>
                        <a:rPr lang="en-US" sz="1000" dirty="0">
                          <a:effectLst/>
                        </a:rPr>
                        <a:t>80G</a:t>
                      </a:r>
                      <a:r>
                        <a:rPr lang="en-US" sz="1000" spc="-20" dirty="0">
                          <a:effectLst/>
                        </a:rPr>
                        <a:t> </a:t>
                      </a:r>
                      <a:r>
                        <a:rPr lang="en-US" sz="1000" dirty="0">
                          <a:effectLst/>
                        </a:rPr>
                        <a:t>which</a:t>
                      </a:r>
                      <a:r>
                        <a:rPr lang="en-US" sz="1000" spc="-10" dirty="0">
                          <a:effectLst/>
                        </a:rPr>
                        <a:t> </a:t>
                      </a:r>
                      <a:r>
                        <a:rPr lang="en-US" sz="1000" dirty="0">
                          <a:effectLst/>
                        </a:rPr>
                        <a:t>is</a:t>
                      </a:r>
                      <a:r>
                        <a:rPr lang="en-US" sz="1000" spc="-15" dirty="0">
                          <a:effectLst/>
                        </a:rPr>
                        <a:t> </a:t>
                      </a:r>
                      <a:r>
                        <a:rPr lang="en-US" sz="1000" dirty="0">
                          <a:effectLst/>
                        </a:rPr>
                        <a:t>being</a:t>
                      </a:r>
                      <a:r>
                        <a:rPr lang="en-US" sz="1000" spc="-15" dirty="0">
                          <a:effectLst/>
                        </a:rPr>
                        <a:t> </a:t>
                      </a:r>
                      <a:r>
                        <a:rPr lang="en-US" sz="1000" dirty="0">
                          <a:effectLst/>
                        </a:rPr>
                        <a:t>treated as</a:t>
                      </a:r>
                      <a:r>
                        <a:rPr lang="en-US" sz="1000" spc="-15" dirty="0">
                          <a:effectLst/>
                        </a:rPr>
                        <a:t> </a:t>
                      </a:r>
                      <a:r>
                        <a:rPr lang="en-US" sz="1000" dirty="0">
                          <a:effectLst/>
                        </a:rPr>
                        <a:t>corpus,</a:t>
                      </a:r>
                      <a:r>
                        <a:rPr lang="en-US" sz="1000" spc="-10" dirty="0">
                          <a:effectLst/>
                        </a:rPr>
                        <a:t> </a:t>
                      </a:r>
                      <a:r>
                        <a:rPr lang="en-US" sz="1000" dirty="0">
                          <a:effectLst/>
                        </a:rPr>
                        <a:t>as</a:t>
                      </a:r>
                      <a:r>
                        <a:rPr lang="en-US" sz="1000" spc="-15" dirty="0">
                          <a:effectLst/>
                        </a:rPr>
                        <a:t> </a:t>
                      </a:r>
                      <a:r>
                        <a:rPr lang="en-US" sz="1000" dirty="0">
                          <a:effectLst/>
                        </a:rPr>
                        <a:t>per</a:t>
                      </a:r>
                      <a:r>
                        <a:rPr lang="en-US" sz="1000" spc="-10" dirty="0">
                          <a:effectLst/>
                        </a:rPr>
                        <a:t> </a:t>
                      </a:r>
                      <a:r>
                        <a:rPr lang="en-US" sz="1000" dirty="0">
                          <a:effectLst/>
                        </a:rPr>
                        <a:t>rule</a:t>
                      </a:r>
                      <a:r>
                        <a:rPr lang="en-US" sz="1000" spc="-15" dirty="0">
                          <a:effectLst/>
                        </a:rPr>
                        <a:t> </a:t>
                      </a:r>
                      <a:r>
                        <a:rPr lang="en-US" sz="1000" dirty="0">
                          <a:effectLst/>
                        </a:rPr>
                        <a:t>17AA(1)(d)(vi)</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R="155575" algn="r">
                        <a:lnSpc>
                          <a:spcPts val="825"/>
                        </a:lnSpc>
                      </a:pPr>
                      <a:r>
                        <a:rPr lang="en-US" sz="1100" dirty="0">
                          <a:effectLst/>
                        </a:rPr>
                        <a:t>14</a:t>
                      </a:r>
                      <a:endParaRPr lang="en-AE"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1948505731"/>
                  </a:ext>
                </a:extLst>
              </a:tr>
              <a:tr h="360313">
                <a:tc>
                  <a:txBody>
                    <a:bodyPr/>
                    <a:lstStyle/>
                    <a:p>
                      <a:pPr marL="58420" marR="50800" algn="ctr">
                        <a:lnSpc>
                          <a:spcPts val="755"/>
                        </a:lnSpc>
                        <a:spcAft>
                          <a:spcPts val="0"/>
                        </a:spcAft>
                      </a:pPr>
                      <a:r>
                        <a:rPr lang="en-US" sz="1000" dirty="0">
                          <a:effectLst/>
                        </a:rPr>
                        <a:t>(15)</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L="64135">
                        <a:lnSpc>
                          <a:spcPts val="755"/>
                        </a:lnSpc>
                      </a:pPr>
                      <a:r>
                        <a:rPr lang="en-US" sz="1000" dirty="0">
                          <a:effectLst/>
                        </a:rPr>
                        <a:t>Record</a:t>
                      </a:r>
                      <a:r>
                        <a:rPr lang="en-US" sz="1000" spc="-5" dirty="0">
                          <a:effectLst/>
                        </a:rPr>
                        <a:t> </a:t>
                      </a:r>
                      <a:r>
                        <a:rPr lang="en-US" sz="1000" dirty="0">
                          <a:effectLst/>
                        </a:rPr>
                        <a:t>of</a:t>
                      </a:r>
                      <a:r>
                        <a:rPr lang="en-US" sz="1000" spc="-5" dirty="0">
                          <a:effectLst/>
                        </a:rPr>
                        <a:t> </a:t>
                      </a:r>
                      <a:r>
                        <a:rPr lang="en-US" sz="1000" dirty="0">
                          <a:effectLst/>
                        </a:rPr>
                        <a:t>loan</a:t>
                      </a:r>
                      <a:r>
                        <a:rPr lang="en-US" sz="1000" spc="-10" dirty="0">
                          <a:effectLst/>
                        </a:rPr>
                        <a:t> </a:t>
                      </a:r>
                      <a:r>
                        <a:rPr lang="en-US" sz="1000" dirty="0">
                          <a:effectLst/>
                        </a:rPr>
                        <a:t>and</a:t>
                      </a:r>
                      <a:r>
                        <a:rPr lang="en-US" sz="1000" spc="-10" dirty="0">
                          <a:effectLst/>
                        </a:rPr>
                        <a:t> </a:t>
                      </a:r>
                      <a:r>
                        <a:rPr lang="en-US" sz="1000" dirty="0">
                          <a:effectLst/>
                        </a:rPr>
                        <a:t>borrowings</a:t>
                      </a:r>
                      <a:r>
                        <a:rPr lang="en-US" sz="1000" spc="-10" dirty="0">
                          <a:effectLst/>
                        </a:rPr>
                        <a:t> </a:t>
                      </a:r>
                      <a:r>
                        <a:rPr lang="en-US" sz="1000" dirty="0">
                          <a:effectLst/>
                        </a:rPr>
                        <a:t>as</a:t>
                      </a:r>
                      <a:r>
                        <a:rPr lang="en-US" sz="1000" spc="-5" dirty="0">
                          <a:effectLst/>
                        </a:rPr>
                        <a:t> </a:t>
                      </a:r>
                      <a:r>
                        <a:rPr lang="en-US" sz="1000" dirty="0">
                          <a:effectLst/>
                        </a:rPr>
                        <a:t>per</a:t>
                      </a:r>
                      <a:r>
                        <a:rPr lang="en-US" sz="1000" spc="-20" dirty="0">
                          <a:effectLst/>
                        </a:rPr>
                        <a:t> </a:t>
                      </a:r>
                      <a:r>
                        <a:rPr lang="en-US" sz="1000" dirty="0">
                          <a:effectLst/>
                        </a:rPr>
                        <a:t>rule</a:t>
                      </a:r>
                      <a:r>
                        <a:rPr lang="en-US" sz="1000" spc="-10" dirty="0">
                          <a:effectLst/>
                        </a:rPr>
                        <a:t> </a:t>
                      </a:r>
                      <a:r>
                        <a:rPr lang="en-US" sz="1000" dirty="0">
                          <a:effectLst/>
                        </a:rPr>
                        <a:t>17AA(1)(d)(vii)</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R="155575" algn="r">
                        <a:lnSpc>
                          <a:spcPts val="755"/>
                        </a:lnSpc>
                      </a:pPr>
                      <a:r>
                        <a:rPr lang="en-US" sz="1100" dirty="0">
                          <a:effectLst/>
                        </a:rPr>
                        <a:t>15</a:t>
                      </a:r>
                      <a:endParaRPr lang="en-AE"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1125140566"/>
                  </a:ext>
                </a:extLst>
              </a:tr>
              <a:tr h="364553">
                <a:tc>
                  <a:txBody>
                    <a:bodyPr/>
                    <a:lstStyle/>
                    <a:p>
                      <a:pPr marL="58420" marR="50800" algn="ctr">
                        <a:lnSpc>
                          <a:spcPts val="765"/>
                        </a:lnSpc>
                        <a:spcAft>
                          <a:spcPts val="0"/>
                        </a:spcAft>
                      </a:pPr>
                      <a:r>
                        <a:rPr lang="en-US" sz="1000" dirty="0">
                          <a:effectLst/>
                        </a:rPr>
                        <a:t>(16)</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L="64135">
                        <a:lnSpc>
                          <a:spcPts val="765"/>
                        </a:lnSpc>
                      </a:pPr>
                      <a:r>
                        <a:rPr lang="en-US" sz="1000" dirty="0">
                          <a:effectLst/>
                        </a:rPr>
                        <a:t>Record</a:t>
                      </a:r>
                      <a:r>
                        <a:rPr lang="en-US" sz="1000" spc="-5" dirty="0">
                          <a:effectLst/>
                        </a:rPr>
                        <a:t> </a:t>
                      </a:r>
                      <a:r>
                        <a:rPr lang="en-US" sz="1000" dirty="0">
                          <a:effectLst/>
                        </a:rPr>
                        <a:t>of</a:t>
                      </a:r>
                      <a:r>
                        <a:rPr lang="en-US" sz="1000" spc="-15" dirty="0">
                          <a:effectLst/>
                        </a:rPr>
                        <a:t> </a:t>
                      </a:r>
                      <a:r>
                        <a:rPr lang="en-US" sz="1000" dirty="0">
                          <a:effectLst/>
                        </a:rPr>
                        <a:t>properties</a:t>
                      </a:r>
                      <a:r>
                        <a:rPr lang="en-US" sz="1000" spc="-10" dirty="0">
                          <a:effectLst/>
                        </a:rPr>
                        <a:t> </a:t>
                      </a:r>
                      <a:r>
                        <a:rPr lang="en-US" sz="1000" dirty="0">
                          <a:effectLst/>
                        </a:rPr>
                        <a:t>as</a:t>
                      </a:r>
                      <a:r>
                        <a:rPr lang="en-US" sz="1000" spc="-10" dirty="0">
                          <a:effectLst/>
                        </a:rPr>
                        <a:t> </a:t>
                      </a:r>
                      <a:r>
                        <a:rPr lang="en-US" sz="1000" dirty="0">
                          <a:effectLst/>
                        </a:rPr>
                        <a:t>per</a:t>
                      </a:r>
                      <a:r>
                        <a:rPr lang="en-US" sz="1000" spc="-15" dirty="0">
                          <a:effectLst/>
                        </a:rPr>
                        <a:t> </a:t>
                      </a:r>
                      <a:r>
                        <a:rPr lang="en-US" sz="1000" dirty="0">
                          <a:effectLst/>
                        </a:rPr>
                        <a:t>rule</a:t>
                      </a:r>
                      <a:r>
                        <a:rPr lang="en-US" sz="1000" spc="-15" dirty="0">
                          <a:effectLst/>
                        </a:rPr>
                        <a:t> </a:t>
                      </a:r>
                      <a:r>
                        <a:rPr lang="en-US" sz="1000" dirty="0">
                          <a:effectLst/>
                        </a:rPr>
                        <a:t>17AA(1)(d)(viii);</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R="155575" algn="r">
                        <a:lnSpc>
                          <a:spcPts val="765"/>
                        </a:lnSpc>
                      </a:pPr>
                      <a:r>
                        <a:rPr lang="en-US" sz="1100" dirty="0">
                          <a:effectLst/>
                        </a:rPr>
                        <a:t>16</a:t>
                      </a:r>
                      <a:endParaRPr lang="en-AE"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1084957770"/>
                  </a:ext>
                </a:extLst>
              </a:tr>
              <a:tr h="364553">
                <a:tc>
                  <a:txBody>
                    <a:bodyPr/>
                    <a:lstStyle/>
                    <a:p>
                      <a:pPr marL="58420" marR="50800" algn="ctr">
                        <a:lnSpc>
                          <a:spcPts val="765"/>
                        </a:lnSpc>
                        <a:spcAft>
                          <a:spcPts val="0"/>
                        </a:spcAft>
                      </a:pPr>
                      <a:r>
                        <a:rPr lang="en-US" sz="1000" dirty="0">
                          <a:effectLst/>
                        </a:rPr>
                        <a:t>(17)</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L="64135">
                        <a:lnSpc>
                          <a:spcPts val="765"/>
                        </a:lnSpc>
                      </a:pPr>
                      <a:r>
                        <a:rPr lang="en-US" sz="1000" dirty="0">
                          <a:effectLst/>
                        </a:rPr>
                        <a:t>Record</a:t>
                      </a:r>
                      <a:r>
                        <a:rPr lang="en-US" sz="1000" spc="-5" dirty="0">
                          <a:effectLst/>
                        </a:rPr>
                        <a:t> </a:t>
                      </a:r>
                      <a:r>
                        <a:rPr lang="en-US" sz="1000" dirty="0">
                          <a:effectLst/>
                        </a:rPr>
                        <a:t>of</a:t>
                      </a:r>
                      <a:r>
                        <a:rPr lang="en-US" sz="1000" spc="-5" dirty="0">
                          <a:effectLst/>
                        </a:rPr>
                        <a:t> </a:t>
                      </a:r>
                      <a:r>
                        <a:rPr lang="en-US" sz="1000" dirty="0">
                          <a:effectLst/>
                        </a:rPr>
                        <a:t>specified</a:t>
                      </a:r>
                      <a:r>
                        <a:rPr lang="en-US" sz="1000" spc="-15" dirty="0">
                          <a:effectLst/>
                        </a:rPr>
                        <a:t> </a:t>
                      </a:r>
                      <a:r>
                        <a:rPr lang="en-US" sz="1000" dirty="0">
                          <a:effectLst/>
                        </a:rPr>
                        <a:t>persons</a:t>
                      </a:r>
                      <a:r>
                        <a:rPr lang="en-US" sz="1000" spc="-5" dirty="0">
                          <a:effectLst/>
                        </a:rPr>
                        <a:t> </a:t>
                      </a:r>
                      <a:r>
                        <a:rPr lang="en-US" sz="1000" dirty="0">
                          <a:effectLst/>
                        </a:rPr>
                        <a:t>as</a:t>
                      </a:r>
                      <a:r>
                        <a:rPr lang="en-US" sz="1000" spc="-20" dirty="0">
                          <a:effectLst/>
                        </a:rPr>
                        <a:t> </a:t>
                      </a:r>
                      <a:r>
                        <a:rPr lang="en-US" sz="1000" dirty="0">
                          <a:effectLst/>
                        </a:rPr>
                        <a:t>per</a:t>
                      </a:r>
                      <a:r>
                        <a:rPr lang="en-US" sz="1000" spc="-5" dirty="0">
                          <a:effectLst/>
                        </a:rPr>
                        <a:t> </a:t>
                      </a:r>
                      <a:r>
                        <a:rPr lang="en-US" sz="1000" dirty="0">
                          <a:effectLst/>
                        </a:rPr>
                        <a:t>rule</a:t>
                      </a:r>
                      <a:r>
                        <a:rPr lang="en-US" sz="1000" spc="-15" dirty="0">
                          <a:effectLst/>
                        </a:rPr>
                        <a:t> </a:t>
                      </a:r>
                      <a:r>
                        <a:rPr lang="en-US" sz="1000" dirty="0">
                          <a:effectLst/>
                        </a:rPr>
                        <a:t>17AA(1)(d)(ix);</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R="155575" algn="r">
                        <a:lnSpc>
                          <a:spcPts val="765"/>
                        </a:lnSpc>
                      </a:pPr>
                      <a:r>
                        <a:rPr lang="en-US" sz="1100" dirty="0">
                          <a:effectLst/>
                        </a:rPr>
                        <a:t>17</a:t>
                      </a:r>
                      <a:endParaRPr lang="en-AE"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122121270"/>
                  </a:ext>
                </a:extLst>
              </a:tr>
              <a:tr h="364553">
                <a:tc>
                  <a:txBody>
                    <a:bodyPr/>
                    <a:lstStyle/>
                    <a:p>
                      <a:pPr marL="58420" marR="50800" algn="ctr">
                        <a:lnSpc>
                          <a:spcPts val="765"/>
                        </a:lnSpc>
                        <a:spcAft>
                          <a:spcPts val="0"/>
                        </a:spcAft>
                      </a:pPr>
                      <a:r>
                        <a:rPr lang="en-US" sz="1000" dirty="0">
                          <a:effectLst/>
                        </a:rPr>
                        <a:t>(18)</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L="64135">
                        <a:lnSpc>
                          <a:spcPts val="765"/>
                        </a:lnSpc>
                      </a:pPr>
                      <a:r>
                        <a:rPr lang="en-US" sz="1000" dirty="0">
                          <a:effectLst/>
                        </a:rPr>
                        <a:t>Any</a:t>
                      </a:r>
                      <a:r>
                        <a:rPr lang="en-US" sz="1000" spc="-20" dirty="0">
                          <a:effectLst/>
                        </a:rPr>
                        <a:t> </a:t>
                      </a:r>
                      <a:r>
                        <a:rPr lang="en-US" sz="1000" dirty="0">
                          <a:effectLst/>
                        </a:rPr>
                        <a:t>other</a:t>
                      </a:r>
                      <a:r>
                        <a:rPr lang="en-US" sz="1000" spc="-10" dirty="0">
                          <a:effectLst/>
                        </a:rPr>
                        <a:t> </a:t>
                      </a:r>
                      <a:r>
                        <a:rPr lang="en-US" sz="1000" dirty="0">
                          <a:effectLst/>
                        </a:rPr>
                        <a:t>documents</a:t>
                      </a:r>
                      <a:r>
                        <a:rPr lang="en-US" sz="1000" spc="-15" dirty="0">
                          <a:effectLst/>
                        </a:rPr>
                        <a:t> </a:t>
                      </a:r>
                      <a:r>
                        <a:rPr lang="en-US" sz="1000" dirty="0">
                          <a:effectLst/>
                        </a:rPr>
                        <a:t>containing</a:t>
                      </a:r>
                      <a:r>
                        <a:rPr lang="en-US" sz="1000" spc="-20" dirty="0">
                          <a:effectLst/>
                        </a:rPr>
                        <a:t> </a:t>
                      </a:r>
                      <a:r>
                        <a:rPr lang="en-US" sz="1000" dirty="0">
                          <a:effectLst/>
                        </a:rPr>
                        <a:t>any</a:t>
                      </a:r>
                      <a:r>
                        <a:rPr lang="en-US" sz="1000" spc="-20" dirty="0">
                          <a:effectLst/>
                        </a:rPr>
                        <a:t> </a:t>
                      </a:r>
                      <a:r>
                        <a:rPr lang="en-US" sz="1000" dirty="0">
                          <a:effectLst/>
                        </a:rPr>
                        <a:t>other</a:t>
                      </a:r>
                      <a:r>
                        <a:rPr lang="en-US" sz="1000" spc="-5" dirty="0">
                          <a:effectLst/>
                        </a:rPr>
                        <a:t> </a:t>
                      </a:r>
                      <a:r>
                        <a:rPr lang="en-US" sz="1000" dirty="0">
                          <a:effectLst/>
                        </a:rPr>
                        <a:t>relevant information</a:t>
                      </a:r>
                      <a:r>
                        <a:rPr lang="en-US" sz="1000" spc="-10" dirty="0">
                          <a:effectLst/>
                        </a:rPr>
                        <a:t> </a:t>
                      </a:r>
                      <a:r>
                        <a:rPr lang="en-US" sz="1000" dirty="0">
                          <a:effectLst/>
                        </a:rPr>
                        <a:t>as</a:t>
                      </a:r>
                      <a:r>
                        <a:rPr lang="en-US" sz="1000" spc="-15" dirty="0">
                          <a:effectLst/>
                        </a:rPr>
                        <a:t> </a:t>
                      </a:r>
                      <a:r>
                        <a:rPr lang="en-US" sz="1000" dirty="0">
                          <a:effectLst/>
                        </a:rPr>
                        <a:t>per</a:t>
                      </a:r>
                      <a:r>
                        <a:rPr lang="en-US" sz="1000" spc="-5" dirty="0">
                          <a:effectLst/>
                        </a:rPr>
                        <a:t> </a:t>
                      </a:r>
                      <a:r>
                        <a:rPr lang="en-US" sz="1000" dirty="0">
                          <a:effectLst/>
                        </a:rPr>
                        <a:t>rule</a:t>
                      </a:r>
                      <a:r>
                        <a:rPr lang="en-US" sz="1000" spc="-10" dirty="0">
                          <a:effectLst/>
                        </a:rPr>
                        <a:t> </a:t>
                      </a:r>
                      <a:r>
                        <a:rPr lang="en-US" sz="1000" dirty="0">
                          <a:effectLst/>
                        </a:rPr>
                        <a:t>17AA(1)(d)(x).</a:t>
                      </a:r>
                      <a:endParaRPr lang="en-A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R="155575" algn="r">
                        <a:lnSpc>
                          <a:spcPts val="765"/>
                        </a:lnSpc>
                      </a:pPr>
                      <a:r>
                        <a:rPr lang="en-US" sz="1100" dirty="0">
                          <a:effectLst/>
                        </a:rPr>
                        <a:t>18</a:t>
                      </a:r>
                      <a:endParaRPr lang="en-AE"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12469843"/>
                  </a:ext>
                </a:extLst>
              </a:tr>
            </a:tbl>
          </a:graphicData>
        </a:graphic>
      </p:graphicFrame>
      <p:sp>
        <p:nvSpPr>
          <p:cNvPr id="3" name="Footer Placeholder 2">
            <a:extLst>
              <a:ext uri="{FF2B5EF4-FFF2-40B4-BE49-F238E27FC236}">
                <a16:creationId xmlns:a16="http://schemas.microsoft.com/office/drawing/2014/main" id="{26A4E19A-2AB7-B2F0-FD5B-C48118F23A15}"/>
              </a:ext>
            </a:extLst>
          </p:cNvPr>
          <p:cNvSpPr>
            <a:spLocks noGrp="1"/>
          </p:cNvSpPr>
          <p:nvPr>
            <p:ph type="ftr" sz="quarter" idx="11"/>
          </p:nvPr>
        </p:nvSpPr>
        <p:spPr/>
        <p:txBody>
          <a:bodyPr/>
          <a:lstStyle/>
          <a:p>
            <a:r>
              <a:rPr lang="en-US"/>
              <a:t>Dr.CA.Phalguna Kumar.E</a:t>
            </a:r>
          </a:p>
        </p:txBody>
      </p:sp>
      <p:sp>
        <p:nvSpPr>
          <p:cNvPr id="4" name="Slide Number Placeholder 3">
            <a:extLst>
              <a:ext uri="{FF2B5EF4-FFF2-40B4-BE49-F238E27FC236}">
                <a16:creationId xmlns:a16="http://schemas.microsoft.com/office/drawing/2014/main" id="{6A27030C-2BFB-8A26-A8B0-4727CD730590}"/>
              </a:ext>
            </a:extLst>
          </p:cNvPr>
          <p:cNvSpPr>
            <a:spLocks noGrp="1"/>
          </p:cNvSpPr>
          <p:nvPr>
            <p:ph type="sldNum" sz="quarter" idx="12"/>
          </p:nvPr>
        </p:nvSpPr>
        <p:spPr/>
        <p:txBody>
          <a:bodyPr/>
          <a:lstStyle/>
          <a:p>
            <a:fld id="{B6F15528-21DE-4FAA-801E-634DDDAF4B2B}" type="slidenum">
              <a:rPr lang="en-US" smtClean="0"/>
              <a:pPr/>
              <a:t>9</a:t>
            </a:fld>
            <a:endParaRPr lang="en-US"/>
          </a:p>
        </p:txBody>
      </p:sp>
      <p:sp>
        <p:nvSpPr>
          <p:cNvPr id="5" name="Title 4">
            <a:extLst>
              <a:ext uri="{FF2B5EF4-FFF2-40B4-BE49-F238E27FC236}">
                <a16:creationId xmlns:a16="http://schemas.microsoft.com/office/drawing/2014/main" id="{F36B7620-0044-79DD-8105-393DA2881E79}"/>
              </a:ext>
            </a:extLst>
          </p:cNvPr>
          <p:cNvSpPr>
            <a:spLocks noGrp="1"/>
          </p:cNvSpPr>
          <p:nvPr>
            <p:ph type="title"/>
          </p:nvPr>
        </p:nvSpPr>
        <p:spPr>
          <a:xfrm>
            <a:off x="457200" y="205979"/>
            <a:ext cx="8229600" cy="536971"/>
          </a:xfrm>
        </p:spPr>
        <p:txBody>
          <a:bodyPr>
            <a:noAutofit/>
          </a:bodyPr>
          <a:lstStyle/>
          <a:p>
            <a:r>
              <a:rPr lang="en-GB" sz="3200" dirty="0"/>
              <a:t>Codes for Books of Accounts…….</a:t>
            </a:r>
            <a:r>
              <a:rPr lang="en-GB" sz="3200" dirty="0" err="1"/>
              <a:t>contd</a:t>
            </a:r>
            <a:endParaRPr lang="en-AE" sz="3200" dirty="0"/>
          </a:p>
        </p:txBody>
      </p:sp>
    </p:spTree>
    <p:extLst>
      <p:ext uri="{BB962C8B-B14F-4D97-AF65-F5344CB8AC3E}">
        <p14:creationId xmlns:p14="http://schemas.microsoft.com/office/powerpoint/2010/main" val="14833347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8118</TotalTime>
  <Words>5560</Words>
  <Application>Microsoft Office PowerPoint</Application>
  <PresentationFormat>On-screen Show (16:9)</PresentationFormat>
  <Paragraphs>565</Paragraphs>
  <Slides>40</Slides>
  <Notes>2</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40</vt:i4>
      </vt:variant>
    </vt:vector>
  </HeadingPairs>
  <TitlesOfParts>
    <vt:vector size="57" baseType="lpstr">
      <vt:lpstr>Algerian</vt:lpstr>
      <vt:lpstr>Arial</vt:lpstr>
      <vt:lpstr>Arial Black</vt:lpstr>
      <vt:lpstr>Berlin Sans FB Demi</vt:lpstr>
      <vt:lpstr>Bookman Light</vt:lpstr>
      <vt:lpstr>Bookman Old Style</vt:lpstr>
      <vt:lpstr>Calibri</vt:lpstr>
      <vt:lpstr>CIDFont+F1</vt:lpstr>
      <vt:lpstr>Lucida Sans Unicode</vt:lpstr>
      <vt:lpstr>MyriadWebPro-Condensed</vt:lpstr>
      <vt:lpstr>Times New Roman</vt:lpstr>
      <vt:lpstr>Times New Roman,Bold</vt:lpstr>
      <vt:lpstr>Verdana</vt:lpstr>
      <vt:lpstr>Wingdings</vt:lpstr>
      <vt:lpstr>Wingdings 2</vt:lpstr>
      <vt:lpstr>Wingdings 3</vt:lpstr>
      <vt:lpstr>Concourse</vt:lpstr>
      <vt:lpstr>“ TAXATION  of Charitable TRUSTS  ” </vt:lpstr>
      <vt:lpstr>Charitable Trusts Vs. Business</vt:lpstr>
      <vt:lpstr>Audit of Trust &amp; form 10-B&amp;10-BB requirements</vt:lpstr>
      <vt:lpstr>To whom the Audit reports Apply</vt:lpstr>
      <vt:lpstr>Accounts and Audit</vt:lpstr>
      <vt:lpstr>Maintenance of Books of Accounts &amp; Other documents </vt:lpstr>
      <vt:lpstr>Rule 17AA(1) list  of books and documents to be maintained</vt:lpstr>
      <vt:lpstr>Form 10-B Audit Report codes</vt:lpstr>
      <vt:lpstr>Codes for Books of Accounts…….contd</vt:lpstr>
      <vt:lpstr>For Sec.11  Exemption -Conditions to be complied [also for Sec.10(23C)] </vt:lpstr>
      <vt:lpstr>Receipts and Payment A/c for the year ending on 31.03.2023</vt:lpstr>
      <vt:lpstr>  Audit Objective--I.Tax Act perspective</vt:lpstr>
      <vt:lpstr>SPECIFIED VIOLATION- 10(23C)-15th Provis/               Sec.12AB(4) Explanation</vt:lpstr>
      <vt:lpstr>Recent Restrictive  Amendments</vt:lpstr>
      <vt:lpstr>Corpus Fund Donations-wef  AY. 2022-23</vt:lpstr>
      <vt:lpstr>Sec.11(1) Expln 4 &amp; 5 wef 22-23 Asst.Year </vt:lpstr>
      <vt:lpstr> Sec. 11(3)  Restrictions </vt:lpstr>
      <vt:lpstr>   “Applictn of Income” limited to Actual Payment Expl to sec.11(7)    wef   23-24     Asst year </vt:lpstr>
      <vt:lpstr>What about the income side </vt:lpstr>
      <vt:lpstr> SC decision in New Noble EdnSty  </vt:lpstr>
      <vt:lpstr>S.C.decision in Ahmedabad Urban Dev.Authority (AUDA)</vt:lpstr>
      <vt:lpstr>Business U/sec.11(4A) </vt:lpstr>
      <vt:lpstr>Benefit to Interested Persons – Sec.13(1)(c)</vt:lpstr>
      <vt:lpstr>Impermissible Investment – Sec.13(1)(d)</vt:lpstr>
      <vt:lpstr>Impermissible Assets – Sec.13(1)(d) sub clause (i),(ii)&amp;(iii)</vt:lpstr>
      <vt:lpstr>Cancellation of Registration U/sec.12AB</vt:lpstr>
      <vt:lpstr> Sec. 10(23C) 22nd Proviso/Sec.13(10) Computation of income-Normal tax</vt:lpstr>
      <vt:lpstr>Specified Income –Sec. 115BBI</vt:lpstr>
      <vt:lpstr>New Points in Form 10-B</vt:lpstr>
      <vt:lpstr>Form 10-B clauses</vt:lpstr>
      <vt:lpstr>Form 10-B clauses---contd</vt:lpstr>
      <vt:lpstr>Form 10-B clauses--contd</vt:lpstr>
      <vt:lpstr>     Summary–How many types of                 Taxable income</vt:lpstr>
      <vt:lpstr>New Penalties</vt:lpstr>
      <vt:lpstr>Decisions u/sec.12AA(3)</vt:lpstr>
      <vt:lpstr>Specified Violations u/sec.12AB(4)</vt:lpstr>
      <vt:lpstr>Specified Violations u/sec.12AB(4) contd</vt:lpstr>
      <vt:lpstr>Cancellation u/sec.12AB(4) contd</vt:lpstr>
      <vt:lpstr>Sec.12AB(4)</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Union Budget 2018-19</dc:title>
  <dc:creator>Haritha</dc:creator>
  <cp:lastModifiedBy>ephalguna@gmail.com</cp:lastModifiedBy>
  <cp:revision>374</cp:revision>
  <dcterms:created xsi:type="dcterms:W3CDTF">2006-08-16T00:00:00Z</dcterms:created>
  <dcterms:modified xsi:type="dcterms:W3CDTF">2023-06-14T02:43:11Z</dcterms:modified>
</cp:coreProperties>
</file>