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61" r:id="rId3"/>
    <p:sldId id="259" r:id="rId4"/>
    <p:sldId id="262" r:id="rId5"/>
    <p:sldId id="287" r:id="rId6"/>
    <p:sldId id="263" r:id="rId7"/>
    <p:sldId id="363" r:id="rId8"/>
    <p:sldId id="300" r:id="rId9"/>
    <p:sldId id="270" r:id="rId10"/>
    <p:sldId id="302" r:id="rId11"/>
    <p:sldId id="274" r:id="rId12"/>
    <p:sldId id="266" r:id="rId13"/>
    <p:sldId id="327" r:id="rId14"/>
    <p:sldId id="362" r:id="rId15"/>
    <p:sldId id="264" r:id="rId16"/>
    <p:sldId id="359" r:id="rId17"/>
    <p:sldId id="267" r:id="rId18"/>
    <p:sldId id="310" r:id="rId19"/>
    <p:sldId id="272" r:id="rId20"/>
    <p:sldId id="273" r:id="rId21"/>
    <p:sldId id="323" r:id="rId22"/>
    <p:sldId id="286" r:id="rId23"/>
    <p:sldId id="328" r:id="rId24"/>
    <p:sldId id="305" r:id="rId25"/>
    <p:sldId id="318" r:id="rId26"/>
    <p:sldId id="306" r:id="rId27"/>
    <p:sldId id="315" r:id="rId28"/>
    <p:sldId id="279" r:id="rId29"/>
    <p:sldId id="301" r:id="rId30"/>
    <p:sldId id="290" r:id="rId31"/>
    <p:sldId id="364" r:id="rId32"/>
    <p:sldId id="36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snapToGrid="0">
      <p:cViewPr varScale="1">
        <p:scale>
          <a:sx n="100" d="100"/>
          <a:sy n="100" d="100"/>
        </p:scale>
        <p:origin x="288" y="90"/>
      </p:cViewPr>
      <p:guideLst/>
    </p:cSldViewPr>
  </p:slideViewPr>
  <p:notesTextViewPr>
    <p:cViewPr>
      <p:scale>
        <a:sx n="1" d="1"/>
        <a:sy n="1" d="1"/>
      </p:scale>
      <p:origin x="0" y="0"/>
    </p:cViewPr>
  </p:notesTextViewPr>
  <p:sorterViewPr>
    <p:cViewPr>
      <p:scale>
        <a:sx n="121" d="100"/>
        <a:sy n="121" d="100"/>
      </p:scale>
      <p:origin x="0" y="-135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1822331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72430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351370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2F22F6-ECDD-488F-BEEA-21F36E4C651E}"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3170802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2F22F6-ECDD-488F-BEEA-21F36E4C651E}" type="datetimeFigureOut">
              <a:rPr lang="en-US" smtClean="0"/>
              <a:t>3/24/2023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4289722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2F22F6-ECDD-488F-BEEA-21F36E4C651E}" type="datetimeFigureOut">
              <a:rPr lang="en-US" smtClean="0"/>
              <a:t>3/24/2023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785920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2F22F6-ECDD-488F-BEEA-21F36E4C651E}" type="datetimeFigureOut">
              <a:rPr lang="en-US" smtClean="0"/>
              <a:t>3/24/2023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3473236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2F22F6-ECDD-488F-BEEA-21F36E4C651E}"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422476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2F22F6-ECDD-488F-BEEA-21F36E4C651E}"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1533085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2F22F6-ECDD-488F-BEEA-21F36E4C651E}"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412675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536814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3637117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3808293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2867987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2505064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3896781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2F22F6-ECDD-488F-BEEA-21F36E4C651E}"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4FD81-8E00-415B-A5E9-61DA5A659550}" type="slidenum">
              <a:rPr lang="en-US" smtClean="0"/>
              <a:t>‹#›</a:t>
            </a:fld>
            <a:endParaRPr lang="en-US"/>
          </a:p>
        </p:txBody>
      </p:sp>
    </p:spTree>
    <p:extLst>
      <p:ext uri="{BB962C8B-B14F-4D97-AF65-F5344CB8AC3E}">
        <p14:creationId xmlns:p14="http://schemas.microsoft.com/office/powerpoint/2010/main" val="2289501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902207"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82BE3183-57BF-E25D-B92E-A5EA5C4F8042}"/>
              </a:ext>
            </a:extLst>
          </p:cNvPr>
          <p:cNvSpPr>
            <a:spLocks noGrp="1"/>
          </p:cNvSpPr>
          <p:nvPr>
            <p:ph type="dt" sz="half" idx="15"/>
          </p:nvPr>
        </p:nvSpPr>
        <p:spPr/>
        <p:txBody>
          <a:bodyPr/>
          <a:lstStyle>
            <a:lvl1pPr>
              <a:defRPr/>
            </a:lvl1pPr>
          </a:lstStyle>
          <a:p>
            <a:pPr>
              <a:defRPr/>
            </a:pPr>
            <a:fld id="{0BBC3191-4BD2-4F4C-B0FD-E89FAF45F7B6}" type="datetime1">
              <a:rPr lang="en-US"/>
              <a:pPr>
                <a:defRPr/>
              </a:pPr>
              <a:t>3/24/2023</a:t>
            </a:fld>
            <a:endParaRPr lang="en-US"/>
          </a:p>
        </p:txBody>
      </p:sp>
      <p:sp>
        <p:nvSpPr>
          <p:cNvPr id="4" name="Footer Placeholder 4">
            <a:extLst>
              <a:ext uri="{FF2B5EF4-FFF2-40B4-BE49-F238E27FC236}">
                <a16:creationId xmlns:a16="http://schemas.microsoft.com/office/drawing/2014/main" id="{00215323-A4F8-740F-B84E-2CD190E63B63}"/>
              </a:ext>
            </a:extLst>
          </p:cNvPr>
          <p:cNvSpPr>
            <a:spLocks noGrp="1"/>
          </p:cNvSpPr>
          <p:nvPr>
            <p:ph type="ftr" sz="quarter" idx="16"/>
          </p:nvPr>
        </p:nvSpPr>
        <p:spPr/>
        <p:txBody>
          <a:bodyPr/>
          <a:lstStyle>
            <a:lvl1pPr>
              <a:defRPr/>
            </a:lvl1pPr>
          </a:lstStyle>
          <a:p>
            <a:pPr>
              <a:defRPr/>
            </a:pPr>
            <a:r>
              <a:rPr lang="en-US"/>
              <a:t>p.s.prabhakar</a:t>
            </a:r>
          </a:p>
        </p:txBody>
      </p:sp>
      <p:sp>
        <p:nvSpPr>
          <p:cNvPr id="5" name="Slide Number Placeholder 5">
            <a:extLst>
              <a:ext uri="{FF2B5EF4-FFF2-40B4-BE49-F238E27FC236}">
                <a16:creationId xmlns:a16="http://schemas.microsoft.com/office/drawing/2014/main" id="{4F7B9282-6FDA-59DD-E4F6-A8FAED38587A}"/>
              </a:ext>
            </a:extLst>
          </p:cNvPr>
          <p:cNvSpPr>
            <a:spLocks noGrp="1"/>
          </p:cNvSpPr>
          <p:nvPr>
            <p:ph type="sldNum" sz="quarter" idx="17"/>
          </p:nvPr>
        </p:nvSpPr>
        <p:spPr/>
        <p:txBody>
          <a:bodyPr/>
          <a:lstStyle>
            <a:lvl1pPr>
              <a:defRPr/>
            </a:lvl1pPr>
          </a:lstStyle>
          <a:p>
            <a:fld id="{C5514E43-C150-4082-8BF1-E2CC9671DC4F}" type="slidenum">
              <a:rPr lang="en-US" altLang="en-US"/>
              <a:pPr/>
              <a:t>‹#›</a:t>
            </a:fld>
            <a:endParaRPr lang="en-US" altLang="en-US"/>
          </a:p>
        </p:txBody>
      </p:sp>
    </p:spTree>
    <p:extLst>
      <p:ext uri="{BB962C8B-B14F-4D97-AF65-F5344CB8AC3E}">
        <p14:creationId xmlns:p14="http://schemas.microsoft.com/office/powerpoint/2010/main" val="99633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2F22F6-ECDD-488F-BEEA-21F36E4C651E}" type="datetimeFigureOut">
              <a:rPr lang="en-US" smtClean="0"/>
              <a:t>3/24/2023</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24FD81-8E00-415B-A5E9-61DA5A659550}" type="slidenum">
              <a:rPr lang="en-US" smtClean="0"/>
              <a:t>‹#›</a:t>
            </a:fld>
            <a:endParaRPr lang="en-US"/>
          </a:p>
        </p:txBody>
      </p:sp>
    </p:spTree>
    <p:extLst>
      <p:ext uri="{BB962C8B-B14F-4D97-AF65-F5344CB8AC3E}">
        <p14:creationId xmlns:p14="http://schemas.microsoft.com/office/powerpoint/2010/main" val="8293595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F497-DAEB-088B-BD3C-2481151FF99E}"/>
              </a:ext>
            </a:extLst>
          </p:cNvPr>
          <p:cNvSpPr>
            <a:spLocks noGrp="1"/>
          </p:cNvSpPr>
          <p:nvPr>
            <p:ph type="ctrTitle"/>
          </p:nvPr>
        </p:nvSpPr>
        <p:spPr>
          <a:xfrm>
            <a:off x="2276475" y="1647825"/>
            <a:ext cx="8839200" cy="2324100"/>
          </a:xfrm>
        </p:spPr>
        <p:txBody>
          <a:bodyPr>
            <a:normAutofit fontScale="90000"/>
          </a:bodyPr>
          <a:lstStyle/>
          <a:p>
            <a:r>
              <a:rPr lang="en-US" b="1" dirty="0"/>
              <a:t>Accounting Concepts in Insurance and audit impacts</a:t>
            </a:r>
          </a:p>
        </p:txBody>
      </p:sp>
      <p:sp>
        <p:nvSpPr>
          <p:cNvPr id="3" name="Subtitle 2">
            <a:extLst>
              <a:ext uri="{FF2B5EF4-FFF2-40B4-BE49-F238E27FC236}">
                <a16:creationId xmlns:a16="http://schemas.microsoft.com/office/drawing/2014/main" id="{D74DA2DE-44AA-EDC0-F87C-75A65A4AEFC9}"/>
              </a:ext>
            </a:extLst>
          </p:cNvPr>
          <p:cNvSpPr>
            <a:spLocks noGrp="1"/>
          </p:cNvSpPr>
          <p:nvPr>
            <p:ph type="subTitle" idx="1"/>
          </p:nvPr>
        </p:nvSpPr>
        <p:spPr>
          <a:xfrm>
            <a:off x="1638300" y="5543550"/>
            <a:ext cx="9029700" cy="723900"/>
          </a:xfrm>
        </p:spPr>
        <p:txBody>
          <a:bodyPr/>
          <a:lstStyle/>
          <a:p>
            <a:r>
              <a:rPr lang="en-US" dirty="0" err="1"/>
              <a:t>p.s.prabhakar</a:t>
            </a:r>
            <a:endParaRPr lang="en-US" dirty="0"/>
          </a:p>
        </p:txBody>
      </p:sp>
    </p:spTree>
    <p:extLst>
      <p:ext uri="{BB962C8B-B14F-4D97-AF65-F5344CB8AC3E}">
        <p14:creationId xmlns:p14="http://schemas.microsoft.com/office/powerpoint/2010/main" val="1350000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63301B1-FD8D-8CD9-4FDB-4A05BF94664E}"/>
              </a:ext>
            </a:extLst>
          </p:cNvPr>
          <p:cNvSpPr>
            <a:spLocks noGrp="1" noChangeArrowheads="1"/>
          </p:cNvSpPr>
          <p:nvPr>
            <p:ph type="title"/>
          </p:nvPr>
        </p:nvSpPr>
        <p:spPr>
          <a:xfrm>
            <a:off x="1943100" y="274638"/>
            <a:ext cx="8267700" cy="1325562"/>
          </a:xfrm>
        </p:spPr>
        <p:txBody>
          <a:bodyPr rtlCol="0">
            <a:normAutofit/>
          </a:bodyPr>
          <a:lstStyle/>
          <a:p>
            <a:pPr>
              <a:defRPr/>
            </a:pPr>
            <a:r>
              <a:rPr lang="en-US" dirty="0">
                <a:solidFill>
                  <a:schemeClr val="tx1"/>
                </a:solidFill>
                <a:latin typeface="Algerian" pitchFamily="82" charset="0"/>
                <a:cs typeface="Andalus" pitchFamily="2" charset="-78"/>
              </a:rPr>
              <a:t>Unique Features of Insurance Business</a:t>
            </a:r>
          </a:p>
        </p:txBody>
      </p:sp>
      <p:sp>
        <p:nvSpPr>
          <p:cNvPr id="10242" name="Rectangle 3">
            <a:extLst>
              <a:ext uri="{FF2B5EF4-FFF2-40B4-BE49-F238E27FC236}">
                <a16:creationId xmlns:a16="http://schemas.microsoft.com/office/drawing/2014/main" id="{3B456951-56B0-6225-13D5-40D89F5DE5AF}"/>
              </a:ext>
            </a:extLst>
          </p:cNvPr>
          <p:cNvSpPr>
            <a:spLocks noGrp="1" noChangeArrowheads="1"/>
          </p:cNvSpPr>
          <p:nvPr>
            <p:ph idx="1"/>
          </p:nvPr>
        </p:nvSpPr>
        <p:spPr>
          <a:xfrm>
            <a:off x="1666875" y="1714500"/>
            <a:ext cx="8772525" cy="4457700"/>
          </a:xfrm>
        </p:spPr>
        <p:txBody>
          <a:bodyPr>
            <a:normAutofit fontScale="92500" lnSpcReduction="20000"/>
          </a:bodyPr>
          <a:lstStyle/>
          <a:p>
            <a:pPr marL="547688" indent="-411163">
              <a:buClr>
                <a:srgbClr val="FF9966"/>
              </a:buClr>
              <a:buFont typeface="Wingdings" panose="05000000000000000000" pitchFamily="2" charset="2"/>
              <a:buChar char="Ø"/>
            </a:pPr>
            <a:endParaRPr lang="en-US" altLang="en-US" dirty="0"/>
          </a:p>
          <a:p>
            <a:pPr marL="547688" indent="-411163">
              <a:buClr>
                <a:srgbClr val="FF9966"/>
              </a:buClr>
              <a:buFont typeface="Wingdings" panose="05000000000000000000" pitchFamily="2" charset="2"/>
              <a:buChar char="v"/>
            </a:pPr>
            <a:r>
              <a:rPr lang="en-US" altLang="en-US" sz="4000" dirty="0">
                <a:latin typeface="Andalus" pitchFamily="2" charset="0"/>
                <a:cs typeface="Andalus" pitchFamily="2" charset="0"/>
              </a:rPr>
              <a:t>Selling promises</a:t>
            </a:r>
          </a:p>
          <a:p>
            <a:pPr marL="547688" indent="-411163">
              <a:buClr>
                <a:srgbClr val="FF9966"/>
              </a:buClr>
              <a:buFont typeface="Wingdings" panose="05000000000000000000" pitchFamily="2" charset="2"/>
              <a:buChar char="v"/>
            </a:pPr>
            <a:r>
              <a:rPr lang="en-US" altLang="en-US" sz="4000" dirty="0">
                <a:latin typeface="Andalus" pitchFamily="2" charset="0"/>
                <a:cs typeface="Andalus" pitchFamily="2" charset="0"/>
              </a:rPr>
              <a:t>Contingency contract</a:t>
            </a:r>
          </a:p>
          <a:p>
            <a:pPr marL="547688" indent="-411163">
              <a:buClr>
                <a:srgbClr val="FF9966"/>
              </a:buClr>
              <a:buFont typeface="Wingdings" panose="05000000000000000000" pitchFamily="2" charset="2"/>
              <a:buChar char="v"/>
            </a:pPr>
            <a:r>
              <a:rPr lang="en-US" altLang="en-US" sz="4000" dirty="0">
                <a:latin typeface="Andalus" pitchFamily="2" charset="0"/>
                <a:cs typeface="Andalus" pitchFamily="2" charset="0"/>
              </a:rPr>
              <a:t>Savings element included (Life)</a:t>
            </a:r>
          </a:p>
          <a:p>
            <a:pPr marL="547688" indent="-411163">
              <a:buClr>
                <a:srgbClr val="FF9966"/>
              </a:buClr>
              <a:buFont typeface="Wingdings" panose="05000000000000000000" pitchFamily="2" charset="2"/>
              <a:buChar char="v"/>
            </a:pPr>
            <a:r>
              <a:rPr lang="en-US" altLang="en-US" sz="4000" dirty="0">
                <a:latin typeface="Andalus" pitchFamily="2" charset="0"/>
                <a:cs typeface="Andalus" pitchFamily="2" charset="0"/>
              </a:rPr>
              <a:t>Indemnity concept (General)</a:t>
            </a:r>
          </a:p>
          <a:p>
            <a:pPr marL="547688" indent="-411163">
              <a:buClr>
                <a:srgbClr val="FF9966"/>
              </a:buClr>
              <a:buFont typeface="Wingdings" panose="05000000000000000000" pitchFamily="2" charset="2"/>
              <a:buChar char="v"/>
            </a:pPr>
            <a:r>
              <a:rPr lang="en-US" altLang="en-US" sz="4000" dirty="0">
                <a:latin typeface="Andalus" pitchFamily="2" charset="0"/>
                <a:cs typeface="Andalus" pitchFamily="2" charset="0"/>
              </a:rPr>
              <a:t>Policyholders &amp; Shareholders</a:t>
            </a:r>
          </a:p>
          <a:p>
            <a:pPr marL="547688" indent="-411163">
              <a:buClr>
                <a:srgbClr val="FF9966"/>
              </a:buClr>
              <a:buFont typeface="Wingdings" panose="05000000000000000000" pitchFamily="2" charset="2"/>
              <a:buChar char="v"/>
            </a:pPr>
            <a:r>
              <a:rPr lang="en-US" altLang="en-US" sz="4000" dirty="0">
                <a:latin typeface="Andalus" pitchFamily="2" charset="0"/>
                <a:cs typeface="Andalus" pitchFamily="2" charset="0"/>
              </a:rPr>
              <a:t>Risk Management</a:t>
            </a:r>
          </a:p>
        </p:txBody>
      </p:sp>
      <p:sp>
        <p:nvSpPr>
          <p:cNvPr id="10243" name="Footer Placeholder 4">
            <a:extLst>
              <a:ext uri="{FF2B5EF4-FFF2-40B4-BE49-F238E27FC236}">
                <a16:creationId xmlns:a16="http://schemas.microsoft.com/office/drawing/2014/main" id="{165EA785-8D6D-B3D0-61E9-1575D556E3B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0244" name="Slide Number Placeholder 5">
            <a:extLst>
              <a:ext uri="{FF2B5EF4-FFF2-40B4-BE49-F238E27FC236}">
                <a16:creationId xmlns:a16="http://schemas.microsoft.com/office/drawing/2014/main" id="{72F258B1-BE09-9CC1-E017-EC3D489861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C883AEF-209E-437A-9DFE-4D0E41A15101}" type="slidenum">
              <a:rPr lang="en-US" altLang="en-US">
                <a:solidFill>
                  <a:schemeClr val="tx2"/>
                </a:solidFill>
              </a:rPr>
              <a:pPr eaLnBrk="1" hangingPunct="1"/>
              <a:t>2</a:t>
            </a:fld>
            <a:endParaRPr lang="en-US" altLang="en-US">
              <a:solidFill>
                <a:schemeClr val="tx2"/>
              </a:solidFill>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6FBD224-A53E-D34A-42B6-A18A2898DA5D}"/>
              </a:ext>
            </a:extLst>
          </p:cNvPr>
          <p:cNvSpPr>
            <a:spLocks noGrp="1"/>
          </p:cNvSpPr>
          <p:nvPr>
            <p:ph type="title"/>
          </p:nvPr>
        </p:nvSpPr>
        <p:spPr>
          <a:xfrm>
            <a:off x="2136775" y="390524"/>
            <a:ext cx="8153400" cy="828675"/>
          </a:xfrm>
        </p:spPr>
        <p:txBody>
          <a:bodyPr/>
          <a:lstStyle/>
          <a:p>
            <a:r>
              <a:rPr lang="en-US" altLang="en-US" dirty="0"/>
              <a:t>Important Basic Concepts</a:t>
            </a:r>
          </a:p>
        </p:txBody>
      </p:sp>
      <p:sp>
        <p:nvSpPr>
          <p:cNvPr id="15363" name="Content Placeholder 2">
            <a:extLst>
              <a:ext uri="{FF2B5EF4-FFF2-40B4-BE49-F238E27FC236}">
                <a16:creationId xmlns:a16="http://schemas.microsoft.com/office/drawing/2014/main" id="{120C7FBF-EA7A-FE2B-8DA0-D38AD531E91D}"/>
              </a:ext>
            </a:extLst>
          </p:cNvPr>
          <p:cNvSpPr>
            <a:spLocks noGrp="1"/>
          </p:cNvSpPr>
          <p:nvPr>
            <p:ph idx="1"/>
          </p:nvPr>
        </p:nvSpPr>
        <p:spPr>
          <a:xfrm>
            <a:off x="1828800" y="1600200"/>
            <a:ext cx="8461375" cy="4495800"/>
          </a:xfrm>
        </p:spPr>
        <p:txBody>
          <a:bodyPr>
            <a:noAutofit/>
          </a:bodyPr>
          <a:lstStyle/>
          <a:p>
            <a:r>
              <a:rPr lang="en-US" altLang="en-US" sz="3200" dirty="0"/>
              <a:t>Insurable Interest</a:t>
            </a:r>
          </a:p>
          <a:p>
            <a:r>
              <a:rPr lang="en-US" altLang="en-US" sz="3200" dirty="0"/>
              <a:t>Utmost Good faith</a:t>
            </a:r>
          </a:p>
          <a:p>
            <a:r>
              <a:rPr lang="en-US" altLang="en-US" sz="3200" dirty="0"/>
              <a:t>Indemnity (Non-life only)</a:t>
            </a:r>
          </a:p>
          <a:p>
            <a:r>
              <a:rPr lang="en-US" altLang="en-US" sz="3200" dirty="0"/>
              <a:t>Subrogation</a:t>
            </a:r>
          </a:p>
          <a:p>
            <a:r>
              <a:rPr lang="en-US" altLang="en-US" sz="3200" dirty="0"/>
              <a:t>Contribution</a:t>
            </a:r>
          </a:p>
          <a:p>
            <a:r>
              <a:rPr lang="en-US" altLang="en-US" sz="3200" dirty="0"/>
              <a:t>Proximate Cause</a:t>
            </a:r>
          </a:p>
          <a:p>
            <a:r>
              <a:rPr lang="en-US" altLang="en-US" sz="3200" dirty="0"/>
              <a:t>Insured Peril</a:t>
            </a:r>
          </a:p>
        </p:txBody>
      </p:sp>
      <p:sp>
        <p:nvSpPr>
          <p:cNvPr id="15364" name="Date Placeholder 3">
            <a:extLst>
              <a:ext uri="{FF2B5EF4-FFF2-40B4-BE49-F238E27FC236}">
                <a16:creationId xmlns:a16="http://schemas.microsoft.com/office/drawing/2014/main" id="{9705F50E-0BE2-7283-4B12-046DF0C8FBB8}"/>
              </a:ext>
            </a:extLst>
          </p:cNvPr>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7241E120-DC04-4357-BC7B-8628F7BE6767}" type="datetime1">
              <a:rPr lang="en-US" altLang="en-US">
                <a:solidFill>
                  <a:schemeClr val="tx2"/>
                </a:solidFill>
              </a:rPr>
              <a:pPr fontAlgn="base">
                <a:spcBef>
                  <a:spcPct val="0"/>
                </a:spcBef>
                <a:spcAft>
                  <a:spcPct val="0"/>
                </a:spcAft>
              </a:pPr>
              <a:t>3/24/2023</a:t>
            </a:fld>
            <a:endParaRPr lang="en-US" altLang="en-US" dirty="0">
              <a:solidFill>
                <a:schemeClr val="tx2"/>
              </a:solidFill>
            </a:endParaRPr>
          </a:p>
        </p:txBody>
      </p:sp>
      <p:sp>
        <p:nvSpPr>
          <p:cNvPr id="5" name="Slide Number Placeholder 4">
            <a:extLst>
              <a:ext uri="{FF2B5EF4-FFF2-40B4-BE49-F238E27FC236}">
                <a16:creationId xmlns:a16="http://schemas.microsoft.com/office/drawing/2014/main" id="{6DA2E594-8444-E1F2-63DC-43F3F4AB087E}"/>
              </a:ext>
            </a:extLst>
          </p:cNvPr>
          <p:cNvSpPr>
            <a:spLocks noGrp="1"/>
          </p:cNvSpPr>
          <p:nvPr>
            <p:ph type="sldNum" sz="quarter" idx="12"/>
          </p:nvPr>
        </p:nvSpPr>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nSpc>
                <a:spcPct val="80000"/>
              </a:lnSpc>
            </a:pPr>
            <a:fld id="{6E8F8478-220E-419B-A9AD-10DB12966AFA}" type="slidenum">
              <a:rPr lang="en-US" altLang="en-US">
                <a:solidFill>
                  <a:srgbClr val="FFFFFF"/>
                </a:solidFill>
              </a:rPr>
              <a:pPr>
                <a:lnSpc>
                  <a:spcPct val="80000"/>
                </a:lnSpc>
              </a:pPr>
              <a:t>3</a:t>
            </a:fld>
            <a:endParaRPr lang="en-US" altLang="en-US">
              <a:solidFill>
                <a:srgbClr val="FFFFFF"/>
              </a:solidFill>
            </a:endParaRPr>
          </a:p>
        </p:txBody>
      </p:sp>
    </p:spTree>
    <p:extLst>
      <p:ext uri="{BB962C8B-B14F-4D97-AF65-F5344CB8AC3E}">
        <p14:creationId xmlns:p14="http://schemas.microsoft.com/office/powerpoint/2010/main" val="312947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Rectangle 2">
            <a:extLst>
              <a:ext uri="{FF2B5EF4-FFF2-40B4-BE49-F238E27FC236}">
                <a16:creationId xmlns:a16="http://schemas.microsoft.com/office/drawing/2014/main" id="{D03FCBAE-2E7C-6D48-B38A-D86F05A2F26E}"/>
              </a:ext>
            </a:extLst>
          </p:cNvPr>
          <p:cNvSpPr>
            <a:spLocks noGrp="1" noChangeArrowheads="1"/>
          </p:cNvSpPr>
          <p:nvPr>
            <p:ph type="title"/>
          </p:nvPr>
        </p:nvSpPr>
        <p:spPr>
          <a:xfrm>
            <a:off x="1981201" y="152400"/>
            <a:ext cx="8118475" cy="1123950"/>
          </a:xfrm>
        </p:spPr>
        <p:txBody>
          <a:bodyPr>
            <a:normAutofit fontScale="90000"/>
          </a:bodyPr>
          <a:lstStyle/>
          <a:p>
            <a:pPr eaLnBrk="1" hangingPunct="1"/>
            <a:r>
              <a:rPr lang="en-US" altLang="en-US" sz="3600" dirty="0">
                <a:solidFill>
                  <a:srgbClr val="0000FF"/>
                </a:solidFill>
                <a:latin typeface="Algerian" panose="04020705040A02060702" pitchFamily="82" charset="0"/>
                <a:cs typeface="Andalus" pitchFamily="2" charset="0"/>
              </a:rPr>
              <a:t>ACCOUNTING Terminologies &amp; Concepts</a:t>
            </a:r>
          </a:p>
        </p:txBody>
      </p:sp>
      <p:sp>
        <p:nvSpPr>
          <p:cNvPr id="12290" name="Rectangle 3">
            <a:extLst>
              <a:ext uri="{FF2B5EF4-FFF2-40B4-BE49-F238E27FC236}">
                <a16:creationId xmlns:a16="http://schemas.microsoft.com/office/drawing/2014/main" id="{ED8FDD6E-269B-0653-8C8C-F8FF9AC12435}"/>
              </a:ext>
            </a:extLst>
          </p:cNvPr>
          <p:cNvSpPr>
            <a:spLocks noGrp="1" noChangeArrowheads="1"/>
          </p:cNvSpPr>
          <p:nvPr>
            <p:ph idx="1"/>
          </p:nvPr>
        </p:nvSpPr>
        <p:spPr>
          <a:xfrm>
            <a:off x="1981200" y="1447800"/>
            <a:ext cx="9239250" cy="4784456"/>
          </a:xfrm>
        </p:spPr>
        <p:txBody>
          <a:bodyPr>
            <a:normAutofit fontScale="85000" lnSpcReduction="10000"/>
          </a:bodyPr>
          <a:lstStyle/>
          <a:p>
            <a:pPr eaLnBrk="1" hangingPunct="1">
              <a:buFont typeface="Wingdings" panose="05000000000000000000" pitchFamily="2" charset="2"/>
              <a:buChar char="§"/>
            </a:pPr>
            <a:endParaRPr lang="en-US" altLang="en-US" sz="3200" b="1" dirty="0">
              <a:latin typeface="Andalus" pitchFamily="2" charset="0"/>
              <a:cs typeface="Andalus" pitchFamily="2" charset="0"/>
            </a:endParaRPr>
          </a:p>
          <a:p>
            <a:pPr eaLnBrk="1" hangingPunct="1">
              <a:buFont typeface="Wingdings" panose="05000000000000000000" pitchFamily="2" charset="2"/>
              <a:buChar char="§"/>
            </a:pPr>
            <a:r>
              <a:rPr lang="en-US" altLang="en-US" sz="3200" b="1" dirty="0">
                <a:latin typeface="Andalus" pitchFamily="2" charset="0"/>
                <a:cs typeface="Andalus" pitchFamily="2" charset="0"/>
              </a:rPr>
              <a:t>Life Funds (Actuarial Valuation)</a:t>
            </a:r>
          </a:p>
          <a:p>
            <a:pPr eaLnBrk="1" hangingPunct="1">
              <a:buFont typeface="Wingdings" panose="05000000000000000000" pitchFamily="2" charset="2"/>
              <a:buChar char="§"/>
            </a:pPr>
            <a:r>
              <a:rPr lang="en-US" altLang="en-US" sz="3200" b="1" dirty="0">
                <a:latin typeface="Andalus" pitchFamily="2" charset="0"/>
                <a:cs typeface="Andalus" pitchFamily="2" charset="0"/>
              </a:rPr>
              <a:t>Unexpired Risks Reserve (Non-life)</a:t>
            </a:r>
          </a:p>
          <a:p>
            <a:pPr eaLnBrk="1" hangingPunct="1">
              <a:buFont typeface="Wingdings" panose="05000000000000000000" pitchFamily="2" charset="2"/>
              <a:buChar char="§"/>
            </a:pPr>
            <a:r>
              <a:rPr lang="en-US" altLang="en-US" sz="3200" b="1" dirty="0">
                <a:latin typeface="Andalus" pitchFamily="2" charset="0"/>
                <a:cs typeface="Andalus" pitchFamily="2" charset="0"/>
              </a:rPr>
              <a:t>Outstanding Claims (Non-life)</a:t>
            </a:r>
          </a:p>
          <a:p>
            <a:pPr eaLnBrk="1" hangingPunct="1">
              <a:buFont typeface="Wingdings" panose="05000000000000000000" pitchFamily="2" charset="2"/>
              <a:buChar char="§"/>
            </a:pPr>
            <a:r>
              <a:rPr lang="en-US" altLang="en-US" sz="3200" b="1" dirty="0">
                <a:latin typeface="Andalus" pitchFamily="2" charset="0"/>
                <a:cs typeface="Andalus" pitchFamily="2" charset="0"/>
              </a:rPr>
              <a:t>Policyholders funds Vs Shareholders Funds</a:t>
            </a:r>
          </a:p>
          <a:p>
            <a:pPr eaLnBrk="1" hangingPunct="1">
              <a:buFont typeface="Wingdings" panose="05000000000000000000" pitchFamily="2" charset="2"/>
              <a:buChar char="§"/>
            </a:pPr>
            <a:r>
              <a:rPr lang="en-US" altLang="en-US" sz="3200" b="1" dirty="0">
                <a:latin typeface="Andalus" pitchFamily="2" charset="0"/>
                <a:cs typeface="Andalus" pitchFamily="2" charset="0"/>
              </a:rPr>
              <a:t>Reinsurance aspects</a:t>
            </a:r>
          </a:p>
          <a:p>
            <a:pPr eaLnBrk="1" hangingPunct="1">
              <a:buFont typeface="Wingdings" panose="05000000000000000000" pitchFamily="2" charset="2"/>
              <a:buChar char="§"/>
            </a:pPr>
            <a:r>
              <a:rPr lang="en-US" altLang="en-US" sz="3200" b="1" dirty="0">
                <a:latin typeface="Andalus" pitchFamily="2" charset="0"/>
                <a:cs typeface="Andalus" pitchFamily="2" charset="0"/>
              </a:rPr>
              <a:t>No Credit Product</a:t>
            </a:r>
          </a:p>
          <a:p>
            <a:pPr eaLnBrk="1" hangingPunct="1">
              <a:buFont typeface="Wingdings" panose="05000000000000000000" pitchFamily="2" charset="2"/>
              <a:buChar char="§"/>
            </a:pPr>
            <a:r>
              <a:rPr lang="en-US" altLang="en-US" sz="3200" b="1" dirty="0">
                <a:latin typeface="Andalus" pitchFamily="2" charset="0"/>
                <a:cs typeface="Andalus" pitchFamily="2" charset="0"/>
              </a:rPr>
              <a:t>Intermediaries for procurement</a:t>
            </a:r>
          </a:p>
          <a:p>
            <a:pPr eaLnBrk="1" hangingPunct="1">
              <a:buFont typeface="Wingdings" panose="05000000000000000000" pitchFamily="2" charset="2"/>
              <a:buChar char="§"/>
            </a:pPr>
            <a:r>
              <a:rPr lang="en-US" altLang="en-US" sz="3200" b="1" dirty="0">
                <a:latin typeface="Andalus" pitchFamily="2" charset="0"/>
                <a:cs typeface="Andalus" pitchFamily="2" charset="0"/>
              </a:rPr>
              <a:t>Management Expenses</a:t>
            </a:r>
          </a:p>
          <a:p>
            <a:pPr eaLnBrk="1" hangingPunct="1"/>
            <a:endParaRPr lang="en-US" altLang="en-US" sz="3200" dirty="0"/>
          </a:p>
        </p:txBody>
      </p:sp>
      <p:sp>
        <p:nvSpPr>
          <p:cNvPr id="12291" name="Footer Placeholder 4">
            <a:extLst>
              <a:ext uri="{FF2B5EF4-FFF2-40B4-BE49-F238E27FC236}">
                <a16:creationId xmlns:a16="http://schemas.microsoft.com/office/drawing/2014/main" id="{4E6BA1AA-CEFB-98A7-8BAA-4141348DC57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2292" name="Slide Number Placeholder 5">
            <a:extLst>
              <a:ext uri="{FF2B5EF4-FFF2-40B4-BE49-F238E27FC236}">
                <a16:creationId xmlns:a16="http://schemas.microsoft.com/office/drawing/2014/main" id="{E5B30CF5-DDBD-CB8F-4D64-BD743D3FAB8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C42E1C-4C05-442E-8B22-076A03B72152}" type="slidenum">
              <a:rPr lang="en-US" altLang="en-US">
                <a:solidFill>
                  <a:schemeClr val="tx2"/>
                </a:solidFill>
              </a:rPr>
              <a:pPr eaLnBrk="1" hangingPunct="1"/>
              <a:t>4</a:t>
            </a:fld>
            <a:endParaRPr lang="en-US" altLang="en-US">
              <a:solidFill>
                <a:schemeClr val="tx2"/>
              </a:solidFill>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itle 1">
            <a:extLst>
              <a:ext uri="{FF2B5EF4-FFF2-40B4-BE49-F238E27FC236}">
                <a16:creationId xmlns:a16="http://schemas.microsoft.com/office/drawing/2014/main" id="{48114F4D-AF13-0C19-93B7-A51171CB714E}"/>
              </a:ext>
            </a:extLst>
          </p:cNvPr>
          <p:cNvSpPr>
            <a:spLocks noGrp="1"/>
          </p:cNvSpPr>
          <p:nvPr>
            <p:ph type="title"/>
          </p:nvPr>
        </p:nvSpPr>
        <p:spPr>
          <a:xfrm>
            <a:off x="2133600" y="274638"/>
            <a:ext cx="8077200" cy="773112"/>
          </a:xfrm>
        </p:spPr>
        <p:txBody>
          <a:bodyPr/>
          <a:lstStyle/>
          <a:p>
            <a:pPr eaLnBrk="1" hangingPunct="1"/>
            <a:r>
              <a:rPr lang="en-US" altLang="en-US" dirty="0">
                <a:solidFill>
                  <a:srgbClr val="002060"/>
                </a:solidFill>
                <a:latin typeface="Algerian" panose="04020705040A02060702" pitchFamily="82" charset="0"/>
                <a:cs typeface="Andalus" pitchFamily="2" charset="0"/>
              </a:rPr>
              <a:t>Audit blues</a:t>
            </a:r>
          </a:p>
        </p:txBody>
      </p:sp>
      <p:sp>
        <p:nvSpPr>
          <p:cNvPr id="3" name="Content Placeholder 2">
            <a:extLst>
              <a:ext uri="{FF2B5EF4-FFF2-40B4-BE49-F238E27FC236}">
                <a16:creationId xmlns:a16="http://schemas.microsoft.com/office/drawing/2014/main" id="{1F39C648-53DD-A7FA-CD4C-C4D226B0A71E}"/>
              </a:ext>
            </a:extLst>
          </p:cNvPr>
          <p:cNvSpPr>
            <a:spLocks noGrp="1"/>
          </p:cNvSpPr>
          <p:nvPr>
            <p:ph idx="1"/>
          </p:nvPr>
        </p:nvSpPr>
        <p:spPr>
          <a:xfrm>
            <a:off x="2133598" y="1257300"/>
            <a:ext cx="8924927" cy="5143500"/>
          </a:xfrm>
        </p:spPr>
        <p:txBody>
          <a:bodyPr rtlCol="0">
            <a:normAutofit fontScale="55000" lnSpcReduction="20000"/>
          </a:bodyPr>
          <a:lstStyle/>
          <a:p>
            <a:pPr marL="274320" indent="-274320">
              <a:spcBef>
                <a:spcPts val="580"/>
              </a:spcBef>
              <a:buClr>
                <a:schemeClr val="tx1">
                  <a:shade val="95000"/>
                </a:schemeClr>
              </a:buClr>
              <a:buFont typeface="Wingdings 2"/>
              <a:buChar char=""/>
              <a:defRPr/>
            </a:pPr>
            <a:endParaRPr lang="en-US" sz="3200" b="1" dirty="0">
              <a:solidFill>
                <a:srgbClr val="002060"/>
              </a:solidFill>
              <a:latin typeface="Andalus" pitchFamily="2" charset="-78"/>
              <a:cs typeface="Andalus" pitchFamily="2" charset="-78"/>
            </a:endParaRPr>
          </a:p>
          <a:p>
            <a:pPr marL="274320" indent="-274320">
              <a:spcBef>
                <a:spcPts val="580"/>
              </a:spcBef>
              <a:buClr>
                <a:schemeClr val="tx1">
                  <a:shade val="95000"/>
                </a:schemeClr>
              </a:buClr>
              <a:buFont typeface="Wingdings 2"/>
              <a:buChar char=""/>
              <a:defRPr/>
            </a:pPr>
            <a:endParaRPr lang="en-US" sz="3200" b="1" dirty="0">
              <a:solidFill>
                <a:srgbClr val="002060"/>
              </a:solidFill>
              <a:latin typeface="Andalus" pitchFamily="2" charset="-78"/>
              <a:cs typeface="Andalus" pitchFamily="2" charset="-78"/>
            </a:endParaRPr>
          </a:p>
          <a:p>
            <a:pPr marL="274320" indent="-274320">
              <a:spcBef>
                <a:spcPts val="580"/>
              </a:spcBef>
              <a:buClr>
                <a:schemeClr val="tx1">
                  <a:shade val="95000"/>
                </a:schemeClr>
              </a:buClr>
              <a:buFont typeface="Wingdings 2"/>
              <a:buChar char=""/>
              <a:defRPr/>
            </a:pPr>
            <a:endParaRPr lang="en-US" sz="3200" b="1" dirty="0">
              <a:solidFill>
                <a:srgbClr val="002060"/>
              </a:solidFill>
              <a:latin typeface="Andalus" pitchFamily="2" charset="-78"/>
              <a:cs typeface="Andalus" pitchFamily="2" charset="-78"/>
            </a:endParaRPr>
          </a:p>
          <a:p>
            <a:pPr marL="0" indent="0">
              <a:spcBef>
                <a:spcPts val="580"/>
              </a:spcBef>
              <a:buClr>
                <a:schemeClr val="tx1">
                  <a:shade val="95000"/>
                </a:schemeClr>
              </a:buClr>
              <a:buNone/>
              <a:defRPr/>
            </a:pPr>
            <a:r>
              <a:rPr lang="en-US" sz="3200" b="1" dirty="0">
                <a:solidFill>
                  <a:srgbClr val="002060"/>
                </a:solidFill>
                <a:latin typeface="Andalus" pitchFamily="2" charset="-78"/>
                <a:cs typeface="Andalus" pitchFamily="2" charset="-78"/>
              </a:rPr>
              <a:t>Insurance companies have triple whammy in respect of accounting requirements:</a:t>
            </a:r>
          </a:p>
          <a:p>
            <a:pPr marL="0" indent="0">
              <a:spcBef>
                <a:spcPts val="580"/>
              </a:spcBef>
              <a:buClr>
                <a:schemeClr val="tx1">
                  <a:shade val="95000"/>
                </a:schemeClr>
              </a:buClr>
              <a:buNone/>
              <a:defRPr/>
            </a:pPr>
            <a:endParaRPr lang="en-US" sz="3200" b="1" dirty="0">
              <a:solidFill>
                <a:srgbClr val="002060"/>
              </a:solidFill>
              <a:latin typeface="Andalus" pitchFamily="2" charset="-78"/>
              <a:cs typeface="Andalus" pitchFamily="2" charset="-78"/>
            </a:endParaRPr>
          </a:p>
          <a:p>
            <a:pPr marL="548640" lvl="1" indent="-283464">
              <a:spcBef>
                <a:spcPts val="370"/>
              </a:spcBef>
              <a:buFont typeface="Wingdings 2"/>
              <a:buChar char=""/>
              <a:defRPr/>
            </a:pPr>
            <a:r>
              <a:rPr lang="en-US" sz="3200" b="1" dirty="0" err="1">
                <a:solidFill>
                  <a:srgbClr val="002060"/>
                </a:solidFill>
                <a:latin typeface="Andalus" pitchFamily="2" charset="-78"/>
                <a:cs typeface="Andalus" pitchFamily="2" charset="-78"/>
              </a:rPr>
              <a:t>Specialised</a:t>
            </a:r>
            <a:r>
              <a:rPr lang="en-US" sz="3200" b="1" dirty="0">
                <a:solidFill>
                  <a:srgbClr val="002060"/>
                </a:solidFill>
                <a:latin typeface="Andalus" pitchFamily="2" charset="-78"/>
                <a:cs typeface="Andalus" pitchFamily="2" charset="-78"/>
              </a:rPr>
              <a:t> concepts of accounting</a:t>
            </a:r>
          </a:p>
          <a:p>
            <a:pPr marL="548640" lvl="1" indent="-283464">
              <a:spcBef>
                <a:spcPts val="370"/>
              </a:spcBef>
              <a:buFont typeface="Wingdings 2"/>
              <a:buChar char=""/>
              <a:defRPr/>
            </a:pPr>
            <a:r>
              <a:rPr lang="en-US" sz="3200" b="1" dirty="0">
                <a:solidFill>
                  <a:srgbClr val="002060"/>
                </a:solidFill>
                <a:latin typeface="Andalus" pitchFamily="2" charset="-78"/>
                <a:cs typeface="Andalus" pitchFamily="2" charset="-78"/>
              </a:rPr>
              <a:t>IRDA regulations  </a:t>
            </a:r>
          </a:p>
          <a:p>
            <a:pPr marL="548640" lvl="1" indent="-283464">
              <a:spcBef>
                <a:spcPts val="370"/>
              </a:spcBef>
              <a:buFont typeface="Wingdings 2"/>
              <a:buChar char=""/>
              <a:defRPr/>
            </a:pPr>
            <a:r>
              <a:rPr lang="en-US" sz="3200" b="1" dirty="0">
                <a:solidFill>
                  <a:srgbClr val="002060"/>
                </a:solidFill>
                <a:latin typeface="Andalus" pitchFamily="2" charset="-78"/>
                <a:cs typeface="Andalus" pitchFamily="2" charset="-78"/>
              </a:rPr>
              <a:t>Accounting Standards issued by ICAI</a:t>
            </a:r>
          </a:p>
          <a:p>
            <a:pPr marL="265176" lvl="1" indent="0">
              <a:spcBef>
                <a:spcPts val="370"/>
              </a:spcBef>
              <a:buNone/>
              <a:defRPr/>
            </a:pPr>
            <a:endParaRPr lang="en-US" sz="3200" b="1" dirty="0">
              <a:solidFill>
                <a:srgbClr val="002060"/>
              </a:solidFill>
              <a:latin typeface="Andalus" pitchFamily="2" charset="-78"/>
              <a:cs typeface="Andalus" pitchFamily="2" charset="-78"/>
            </a:endParaRPr>
          </a:p>
          <a:p>
            <a:pPr marL="346075" lvl="1" indent="-346075">
              <a:spcBef>
                <a:spcPts val="370"/>
              </a:spcBef>
              <a:buFont typeface="Wingdings" pitchFamily="2" charset="2"/>
              <a:buChar char="v"/>
              <a:defRPr/>
            </a:pPr>
            <a:r>
              <a:rPr lang="en-US" sz="3200" b="1" dirty="0">
                <a:solidFill>
                  <a:srgbClr val="002060"/>
                </a:solidFill>
                <a:latin typeface="Andalus" pitchFamily="2" charset="-78"/>
                <a:cs typeface="Andalus" pitchFamily="2" charset="-78"/>
              </a:rPr>
              <a:t>Hence, the auditor needs to be well versed in the accounting principles of insurance industry as well as IRDA’s regulations on accounting, solvency margin, investments etc.</a:t>
            </a:r>
          </a:p>
          <a:p>
            <a:pPr marL="346075" lvl="1" indent="-346075">
              <a:spcBef>
                <a:spcPts val="370"/>
              </a:spcBef>
              <a:buFont typeface="Wingdings" pitchFamily="2" charset="2"/>
              <a:buChar char="v"/>
              <a:defRPr/>
            </a:pPr>
            <a:r>
              <a:rPr lang="en-US" sz="3200" b="1" dirty="0">
                <a:solidFill>
                  <a:srgbClr val="002060"/>
                </a:solidFill>
                <a:latin typeface="Andalus" pitchFamily="2" charset="-78"/>
                <a:cs typeface="Andalus" pitchFamily="2" charset="-78"/>
              </a:rPr>
              <a:t>Also an auditor has to know the basics of the business and have some fundamental domain knowledge of this unique industry</a:t>
            </a:r>
          </a:p>
          <a:p>
            <a:pPr marL="548640" lvl="1" indent="-283464">
              <a:spcBef>
                <a:spcPts val="370"/>
              </a:spcBef>
              <a:buFont typeface="Wingdings 2"/>
              <a:buChar char=""/>
              <a:defRPr/>
            </a:pPr>
            <a:endParaRPr lang="en-US" sz="2800" b="1" dirty="0"/>
          </a:p>
          <a:p>
            <a:pPr marL="548640" lvl="1" indent="-283464">
              <a:spcBef>
                <a:spcPts val="370"/>
              </a:spcBef>
              <a:buFont typeface="Wingdings 2"/>
              <a:buChar char=""/>
              <a:defRPr/>
            </a:pPr>
            <a:endParaRPr lang="en-US" sz="2800" b="1" dirty="0"/>
          </a:p>
          <a:p>
            <a:pPr marL="548640" lvl="1" indent="-283464">
              <a:spcBef>
                <a:spcPts val="370"/>
              </a:spcBef>
              <a:buFont typeface="Wingdings 2"/>
              <a:buChar char=""/>
              <a:defRPr/>
            </a:pPr>
            <a:endParaRPr lang="en-US" sz="2800" b="1" dirty="0"/>
          </a:p>
          <a:p>
            <a:pPr marL="548640" lvl="1" indent="-283464">
              <a:spcBef>
                <a:spcPts val="370"/>
              </a:spcBef>
              <a:buFont typeface="Wingdings 2"/>
              <a:buChar char=""/>
              <a:defRPr/>
            </a:pPr>
            <a:endParaRPr lang="en-US" sz="2800" b="1" dirty="0"/>
          </a:p>
          <a:p>
            <a:pPr marL="548640" lvl="1" indent="-283464">
              <a:spcBef>
                <a:spcPts val="370"/>
              </a:spcBef>
              <a:buFont typeface="Wingdings 2"/>
              <a:buChar char=""/>
              <a:defRPr/>
            </a:pPr>
            <a:endParaRPr lang="en-US" sz="2800" dirty="0"/>
          </a:p>
        </p:txBody>
      </p:sp>
      <p:sp>
        <p:nvSpPr>
          <p:cNvPr id="11267" name="Footer Placeholder 4">
            <a:extLst>
              <a:ext uri="{FF2B5EF4-FFF2-40B4-BE49-F238E27FC236}">
                <a16:creationId xmlns:a16="http://schemas.microsoft.com/office/drawing/2014/main" id="{47048C22-DC02-5053-A2D9-ED0A6977044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1268" name="Slide Number Placeholder 3">
            <a:extLst>
              <a:ext uri="{FF2B5EF4-FFF2-40B4-BE49-F238E27FC236}">
                <a16:creationId xmlns:a16="http://schemas.microsoft.com/office/drawing/2014/main" id="{70C6BCB9-48D7-F4A2-8668-B27285B2F2F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E7B00D-1D55-4F03-ACDA-BA41FE54DE11}" type="slidenum">
              <a:rPr lang="en-US" altLang="en-US">
                <a:solidFill>
                  <a:schemeClr val="tx2"/>
                </a:solidFill>
              </a:rPr>
              <a:pPr eaLnBrk="1" hangingPunct="1"/>
              <a:t>5</a:t>
            </a:fld>
            <a:endParaRPr lang="en-US" altLang="en-US">
              <a:solidFill>
                <a:schemeClr val="tx2"/>
              </a:solidFill>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EBED0E6B-5280-1B35-9A8B-610D627FD678}"/>
              </a:ext>
            </a:extLst>
          </p:cNvPr>
          <p:cNvSpPr>
            <a:spLocks noGrp="1" noChangeArrowheads="1"/>
          </p:cNvSpPr>
          <p:nvPr>
            <p:ph type="title"/>
          </p:nvPr>
        </p:nvSpPr>
        <p:spPr>
          <a:xfrm>
            <a:off x="1904999" y="109537"/>
            <a:ext cx="9893299" cy="1166814"/>
          </a:xfrm>
        </p:spPr>
        <p:txBody>
          <a:bodyPr>
            <a:normAutofit fontScale="90000"/>
          </a:bodyPr>
          <a:lstStyle/>
          <a:p>
            <a:pPr eaLnBrk="1" hangingPunct="1"/>
            <a:r>
              <a:rPr lang="en-US" altLang="en-US" sz="4800" dirty="0">
                <a:solidFill>
                  <a:srgbClr val="C00000"/>
                </a:solidFill>
                <a:latin typeface="Algerian" panose="04020705040A02060702" pitchFamily="82" charset="0"/>
                <a:cs typeface="Andalus" pitchFamily="2" charset="0"/>
              </a:rPr>
              <a:t>CHANGES IN Accounting SCENARIO </a:t>
            </a:r>
          </a:p>
        </p:txBody>
      </p:sp>
      <p:sp>
        <p:nvSpPr>
          <p:cNvPr id="14338" name="Rectangle 3">
            <a:extLst>
              <a:ext uri="{FF2B5EF4-FFF2-40B4-BE49-F238E27FC236}">
                <a16:creationId xmlns:a16="http://schemas.microsoft.com/office/drawing/2014/main" id="{67577DD5-C4A2-4272-A166-E3997CC9DC13}"/>
              </a:ext>
            </a:extLst>
          </p:cNvPr>
          <p:cNvSpPr>
            <a:spLocks noGrp="1" noChangeArrowheads="1"/>
          </p:cNvSpPr>
          <p:nvPr>
            <p:ph idx="1"/>
          </p:nvPr>
        </p:nvSpPr>
        <p:spPr>
          <a:xfrm>
            <a:off x="1981200" y="1543051"/>
            <a:ext cx="8229600" cy="4438649"/>
          </a:xfrm>
        </p:spPr>
        <p:txBody>
          <a:bodyPr>
            <a:normAutofit/>
          </a:bodyPr>
          <a:lstStyle/>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Pre IRDA scenario  </a:t>
            </a:r>
          </a:p>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Post IRDA – Financial Regulations extant</a:t>
            </a:r>
          </a:p>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Formats, principles, disclosure norms and reporting   patterns - all regulated in detail</a:t>
            </a:r>
          </a:p>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Non-Life : Revenue Recognition vis-à-vis URR provisioning</a:t>
            </a:r>
          </a:p>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Premium Deficiency</a:t>
            </a:r>
          </a:p>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Policyholders’ Funds vs. Shareholders Funds</a:t>
            </a:r>
          </a:p>
          <a:p>
            <a:pPr eaLnBrk="1" hangingPunct="1">
              <a:lnSpc>
                <a:spcPct val="90000"/>
              </a:lnSpc>
              <a:buFont typeface="Wingdings" panose="05000000000000000000" pitchFamily="2" charset="2"/>
              <a:buChar char="v"/>
            </a:pPr>
            <a:r>
              <a:rPr lang="en-US" altLang="en-US" b="1" dirty="0">
                <a:latin typeface="Andalus" pitchFamily="2" charset="0"/>
                <a:cs typeface="Andalus" pitchFamily="2" charset="0"/>
              </a:rPr>
              <a:t>Cash Flow under Direct Method</a:t>
            </a:r>
          </a:p>
          <a:p>
            <a:pPr eaLnBrk="1" hangingPunct="1">
              <a:lnSpc>
                <a:spcPct val="90000"/>
              </a:lnSpc>
            </a:pPr>
            <a:endParaRPr lang="en-US" altLang="en-US" dirty="0"/>
          </a:p>
        </p:txBody>
      </p:sp>
      <p:sp>
        <p:nvSpPr>
          <p:cNvPr id="14339" name="Footer Placeholder 4">
            <a:extLst>
              <a:ext uri="{FF2B5EF4-FFF2-40B4-BE49-F238E27FC236}">
                <a16:creationId xmlns:a16="http://schemas.microsoft.com/office/drawing/2014/main" id="{D70AE5A4-B446-736A-9A97-B7A2B3206D3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4340" name="Slide Number Placeholder 3">
            <a:extLst>
              <a:ext uri="{FF2B5EF4-FFF2-40B4-BE49-F238E27FC236}">
                <a16:creationId xmlns:a16="http://schemas.microsoft.com/office/drawing/2014/main" id="{763FCF21-88F9-A547-2F30-75BC45A6B9E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DF87E0-3BF1-4C43-87FF-17FD9FBBAAC7}" type="slidenum">
              <a:rPr lang="en-US" altLang="en-US">
                <a:solidFill>
                  <a:schemeClr val="tx2"/>
                </a:solidFill>
              </a:rPr>
              <a:pPr eaLnBrk="1" hangingPunct="1"/>
              <a:t>6</a:t>
            </a:fld>
            <a:endParaRPr lang="en-US" altLang="en-US">
              <a:solidFill>
                <a:schemeClr val="tx2"/>
              </a:solidFill>
            </a:endParaRPr>
          </a:p>
        </p:txBody>
      </p:sp>
    </p:spTree>
    <p:extLst>
      <p:ext uri="{BB962C8B-B14F-4D97-AF65-F5344CB8AC3E}">
        <p14:creationId xmlns:p14="http://schemas.microsoft.com/office/powerpoint/2010/main" val="250872075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E3DD0-FA1F-539B-9F37-D1CA0D752265}"/>
              </a:ext>
            </a:extLst>
          </p:cNvPr>
          <p:cNvSpPr>
            <a:spLocks noGrp="1"/>
          </p:cNvSpPr>
          <p:nvPr>
            <p:ph type="title"/>
          </p:nvPr>
        </p:nvSpPr>
        <p:spPr/>
        <p:txBody>
          <a:bodyPr>
            <a:normAutofit/>
          </a:bodyPr>
          <a:lstStyle/>
          <a:p>
            <a:r>
              <a:rPr lang="en-US" sz="4400" b="1" dirty="0"/>
              <a:t>AUDIT AT THE OPERATIONAL </a:t>
            </a:r>
            <a:br>
              <a:rPr lang="en-US" sz="4400" b="1" dirty="0"/>
            </a:br>
            <a:r>
              <a:rPr lang="en-US" sz="4400" b="1" dirty="0"/>
              <a:t>OFFICE LEVEL</a:t>
            </a:r>
          </a:p>
        </p:txBody>
      </p:sp>
      <p:sp>
        <p:nvSpPr>
          <p:cNvPr id="3" name="Content Placeholder 2">
            <a:extLst>
              <a:ext uri="{FF2B5EF4-FFF2-40B4-BE49-F238E27FC236}">
                <a16:creationId xmlns:a16="http://schemas.microsoft.com/office/drawing/2014/main" id="{1855D17B-2513-BEB3-BAF3-8032D94B07FE}"/>
              </a:ext>
            </a:extLst>
          </p:cNvPr>
          <p:cNvSpPr>
            <a:spLocks noGrp="1"/>
          </p:cNvSpPr>
          <p:nvPr>
            <p:ph idx="1"/>
          </p:nvPr>
        </p:nvSpPr>
        <p:spPr/>
        <p:txBody>
          <a:bodyPr/>
          <a:lstStyle/>
          <a:p>
            <a:r>
              <a:rPr lang="en-US" dirty="0"/>
              <a:t>Primarily a Trial Balance Audit only. </a:t>
            </a:r>
          </a:p>
          <a:p>
            <a:r>
              <a:rPr lang="en-US" dirty="0"/>
              <a:t>No True &amp; Fair certification</a:t>
            </a:r>
          </a:p>
          <a:p>
            <a:r>
              <a:rPr lang="en-US" dirty="0"/>
              <a:t>Consolidated TB for DO and branches under control</a:t>
            </a:r>
          </a:p>
          <a:p>
            <a:r>
              <a:rPr lang="en-US" dirty="0"/>
              <a:t>Maintenance of prescribed books &amp; records  </a:t>
            </a:r>
          </a:p>
          <a:p>
            <a:r>
              <a:rPr lang="en-US" dirty="0"/>
              <a:t>Periodical Underwriting returns </a:t>
            </a:r>
          </a:p>
        </p:txBody>
      </p:sp>
    </p:spTree>
    <p:extLst>
      <p:ext uri="{BB962C8B-B14F-4D97-AF65-F5344CB8AC3E}">
        <p14:creationId xmlns:p14="http://schemas.microsoft.com/office/powerpoint/2010/main" val="60938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DF71C65-9B7A-9D64-751D-4E67B72BE6E8}"/>
              </a:ext>
            </a:extLst>
          </p:cNvPr>
          <p:cNvSpPr>
            <a:spLocks noGrp="1"/>
          </p:cNvSpPr>
          <p:nvPr>
            <p:ph type="title"/>
          </p:nvPr>
        </p:nvSpPr>
        <p:spPr>
          <a:xfrm>
            <a:off x="1981200" y="152400"/>
            <a:ext cx="8229600" cy="914400"/>
          </a:xfrm>
        </p:spPr>
        <p:txBody>
          <a:bodyPr rtlCol="0">
            <a:normAutofit/>
          </a:bodyPr>
          <a:lstStyle/>
          <a:p>
            <a:pPr>
              <a:defRPr/>
            </a:pPr>
            <a:r>
              <a:rPr lang="en-US" dirty="0">
                <a:solidFill>
                  <a:schemeClr val="accent6"/>
                </a:solidFill>
                <a:latin typeface="Algerian" pitchFamily="82" charset="0"/>
                <a:cs typeface="Andalus" pitchFamily="2" charset="-78"/>
              </a:rPr>
              <a:t>Revenue auditing</a:t>
            </a:r>
          </a:p>
        </p:txBody>
      </p:sp>
      <p:sp>
        <p:nvSpPr>
          <p:cNvPr id="17411" name="Content Placeholder 2">
            <a:extLst>
              <a:ext uri="{FF2B5EF4-FFF2-40B4-BE49-F238E27FC236}">
                <a16:creationId xmlns:a16="http://schemas.microsoft.com/office/drawing/2014/main" id="{1ABA8255-BFFA-DA06-B744-FDDA3B9BCF3C}"/>
              </a:ext>
            </a:extLst>
          </p:cNvPr>
          <p:cNvSpPr>
            <a:spLocks noGrp="1"/>
          </p:cNvSpPr>
          <p:nvPr>
            <p:ph idx="1"/>
          </p:nvPr>
        </p:nvSpPr>
        <p:spPr>
          <a:xfrm>
            <a:off x="1905000" y="1295400"/>
            <a:ext cx="9277350" cy="4695825"/>
          </a:xfrm>
        </p:spPr>
        <p:txBody>
          <a:bodyPr rtlCol="0">
            <a:normAutofit fontScale="92500" lnSpcReduction="20000"/>
          </a:bodyPr>
          <a:lstStyle/>
          <a:p>
            <a:pPr marL="274320" indent="-274320">
              <a:defRPr/>
            </a:pPr>
            <a:r>
              <a:rPr lang="en-US" sz="3200" dirty="0">
                <a:latin typeface="Andalus" pitchFamily="2" charset="-78"/>
                <a:cs typeface="Andalus" pitchFamily="2" charset="-78"/>
              </a:rPr>
              <a:t>The only source of direct revenue is the premium income</a:t>
            </a:r>
          </a:p>
          <a:p>
            <a:pPr marL="274320" indent="-274320">
              <a:defRPr/>
            </a:pPr>
            <a:r>
              <a:rPr lang="en-US" sz="3200" dirty="0">
                <a:latin typeface="Andalus" pitchFamily="2" charset="-78"/>
                <a:cs typeface="Andalus" pitchFamily="2" charset="-78"/>
              </a:rPr>
              <a:t>Technically, there are three methods by which </a:t>
            </a:r>
            <a:r>
              <a:rPr lang="en-US" sz="3200" dirty="0" err="1">
                <a:latin typeface="Andalus" pitchFamily="2" charset="-78"/>
                <a:cs typeface="Andalus" pitchFamily="2" charset="-78"/>
              </a:rPr>
              <a:t>premia</a:t>
            </a:r>
            <a:r>
              <a:rPr lang="en-US" sz="3200" dirty="0">
                <a:latin typeface="Andalus" pitchFamily="2" charset="-78"/>
                <a:cs typeface="Andalus" pitchFamily="2" charset="-78"/>
              </a:rPr>
              <a:t> can be collected – cash, bank guarantee &amp; premium deposit (Sec 64VB)</a:t>
            </a:r>
          </a:p>
          <a:p>
            <a:pPr marL="274320" indent="-274320">
              <a:defRPr/>
            </a:pPr>
            <a:r>
              <a:rPr lang="en-US" sz="3200" dirty="0" err="1">
                <a:latin typeface="Andalus" pitchFamily="2" charset="-78"/>
                <a:cs typeface="Andalus" pitchFamily="2" charset="-78"/>
              </a:rPr>
              <a:t>Cashflow</a:t>
            </a:r>
            <a:r>
              <a:rPr lang="en-US" sz="3200" dirty="0">
                <a:latin typeface="Andalus" pitchFamily="2" charset="-78"/>
                <a:cs typeface="Andalus" pitchFamily="2" charset="-78"/>
              </a:rPr>
              <a:t> necessary to reconcile the premium control account</a:t>
            </a:r>
          </a:p>
          <a:p>
            <a:pPr marL="274320" indent="-274320">
              <a:defRPr/>
            </a:pPr>
            <a:r>
              <a:rPr lang="en-US" sz="3200" dirty="0">
                <a:latin typeface="Andalus" pitchFamily="2" charset="-78"/>
                <a:cs typeface="Andalus" pitchFamily="2" charset="-78"/>
              </a:rPr>
              <a:t>Areas like </a:t>
            </a:r>
            <a:r>
              <a:rPr lang="en-US" sz="3200" dirty="0" err="1">
                <a:latin typeface="Andalus" pitchFamily="2" charset="-78"/>
                <a:cs typeface="Andalus" pitchFamily="2" charset="-78"/>
              </a:rPr>
              <a:t>cheques</a:t>
            </a:r>
            <a:r>
              <a:rPr lang="en-US" sz="3200" dirty="0">
                <a:latin typeface="Andalus" pitchFamily="2" charset="-78"/>
                <a:cs typeface="Andalus" pitchFamily="2" charset="-78"/>
              </a:rPr>
              <a:t> </a:t>
            </a:r>
            <a:r>
              <a:rPr lang="en-US" sz="3200" dirty="0" err="1">
                <a:latin typeface="Andalus" pitchFamily="2" charset="-78"/>
                <a:cs typeface="Andalus" pitchFamily="2" charset="-78"/>
              </a:rPr>
              <a:t>dishonoured</a:t>
            </a:r>
            <a:r>
              <a:rPr lang="en-US" sz="3200" dirty="0">
                <a:latin typeface="Andalus" pitchFamily="2" charset="-78"/>
                <a:cs typeface="Andalus" pitchFamily="2" charset="-78"/>
              </a:rPr>
              <a:t>, delay in collections will have to be closely seen with the aid of BRS and a complete audit trail of funds movement</a:t>
            </a:r>
          </a:p>
        </p:txBody>
      </p:sp>
      <p:sp>
        <p:nvSpPr>
          <p:cNvPr id="22531" name="Footer Placeholder 4">
            <a:extLst>
              <a:ext uri="{FF2B5EF4-FFF2-40B4-BE49-F238E27FC236}">
                <a16:creationId xmlns:a16="http://schemas.microsoft.com/office/drawing/2014/main" id="{23DBD6DE-D84C-BEE0-068A-08A93D6C673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2532" name="Slide Number Placeholder 3">
            <a:extLst>
              <a:ext uri="{FF2B5EF4-FFF2-40B4-BE49-F238E27FC236}">
                <a16:creationId xmlns:a16="http://schemas.microsoft.com/office/drawing/2014/main" id="{530BC207-42B9-7C80-2E56-8DE4023037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6FE2EFB-CC8B-4C59-AA6E-B646D7D9DFF9}" type="slidenum">
              <a:rPr lang="en-US" altLang="en-US">
                <a:solidFill>
                  <a:schemeClr val="tx2"/>
                </a:solidFill>
              </a:rPr>
              <a:pPr eaLnBrk="1" hangingPunct="1"/>
              <a:t>8</a:t>
            </a:fld>
            <a:endParaRPr lang="en-US" altLang="en-US">
              <a:solidFill>
                <a:schemeClr val="tx2"/>
              </a:solidFill>
            </a:endParaRPr>
          </a:p>
        </p:txBody>
      </p:sp>
    </p:spTree>
    <p:extLst>
      <p:ext uri="{BB962C8B-B14F-4D97-AF65-F5344CB8AC3E}">
        <p14:creationId xmlns:p14="http://schemas.microsoft.com/office/powerpoint/2010/main" val="381184327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a:extLst>
              <a:ext uri="{FF2B5EF4-FFF2-40B4-BE49-F238E27FC236}">
                <a16:creationId xmlns:a16="http://schemas.microsoft.com/office/drawing/2014/main" id="{7FBB047B-50AE-E49B-BEA0-AE4A5F747E90}"/>
              </a:ext>
            </a:extLst>
          </p:cNvPr>
          <p:cNvSpPr>
            <a:spLocks noGrp="1" noChangeArrowheads="1"/>
          </p:cNvSpPr>
          <p:nvPr>
            <p:ph type="title"/>
          </p:nvPr>
        </p:nvSpPr>
        <p:spPr>
          <a:xfrm>
            <a:off x="2438400" y="274638"/>
            <a:ext cx="7772400" cy="792162"/>
          </a:xfrm>
        </p:spPr>
        <p:txBody>
          <a:bodyPr/>
          <a:lstStyle/>
          <a:p>
            <a:pPr eaLnBrk="1" hangingPunct="1"/>
            <a:r>
              <a:rPr lang="en-US" altLang="en-US">
                <a:solidFill>
                  <a:schemeClr val="tx1"/>
                </a:solidFill>
                <a:latin typeface="Algerian" panose="04020705040A02060702" pitchFamily="82" charset="0"/>
                <a:cs typeface="Andalus" pitchFamily="2" charset="0"/>
              </a:rPr>
              <a:t>Sec 64 VB compliance</a:t>
            </a:r>
          </a:p>
        </p:txBody>
      </p:sp>
      <p:sp>
        <p:nvSpPr>
          <p:cNvPr id="18435" name="Rectangle 3">
            <a:extLst>
              <a:ext uri="{FF2B5EF4-FFF2-40B4-BE49-F238E27FC236}">
                <a16:creationId xmlns:a16="http://schemas.microsoft.com/office/drawing/2014/main" id="{8662FFF1-17A2-5E4A-133A-4C1A0ED4A194}"/>
              </a:ext>
            </a:extLst>
          </p:cNvPr>
          <p:cNvSpPr>
            <a:spLocks noGrp="1" noChangeArrowheads="1"/>
          </p:cNvSpPr>
          <p:nvPr>
            <p:ph idx="1"/>
          </p:nvPr>
        </p:nvSpPr>
        <p:spPr>
          <a:xfrm>
            <a:off x="1484310" y="1323975"/>
            <a:ext cx="10018713" cy="4467225"/>
          </a:xfrm>
        </p:spPr>
        <p:txBody>
          <a:bodyPr rtlCol="0">
            <a:normAutofit fontScale="92500" lnSpcReduction="20000"/>
          </a:bodyPr>
          <a:lstStyle/>
          <a:p>
            <a:pPr marL="274320" indent="-274320">
              <a:defRPr/>
            </a:pPr>
            <a:endParaRPr lang="en-US" sz="3600" dirty="0">
              <a:latin typeface="Andalus" pitchFamily="2" charset="-78"/>
              <a:cs typeface="Andalus" pitchFamily="2" charset="-78"/>
            </a:endParaRPr>
          </a:p>
          <a:p>
            <a:pPr marL="274320" indent="-274320">
              <a:defRPr/>
            </a:pPr>
            <a:r>
              <a:rPr lang="en-US" sz="3600" dirty="0">
                <a:latin typeface="Andalus" pitchFamily="2" charset="-78"/>
                <a:cs typeface="Andalus" pitchFamily="2" charset="-78"/>
              </a:rPr>
              <a:t>Only industry where credit selling is barred</a:t>
            </a:r>
          </a:p>
          <a:p>
            <a:pPr marL="274320" indent="-274320">
              <a:defRPr/>
            </a:pPr>
            <a:r>
              <a:rPr lang="en-US" sz="3600" dirty="0">
                <a:latin typeface="Andalus" pitchFamily="2" charset="-78"/>
                <a:cs typeface="Andalus" pitchFamily="2" charset="-78"/>
              </a:rPr>
              <a:t>Intense scrutiny necessary</a:t>
            </a:r>
          </a:p>
          <a:p>
            <a:pPr marL="274320" indent="-274320">
              <a:defRPr/>
            </a:pPr>
            <a:r>
              <a:rPr lang="en-US" sz="3600" dirty="0">
                <a:latin typeface="Andalus" pitchFamily="2" charset="-78"/>
                <a:cs typeface="Andalus" pitchFamily="2" charset="-78"/>
              </a:rPr>
              <a:t>Compliance certification necessary while claims are passed</a:t>
            </a:r>
          </a:p>
          <a:p>
            <a:pPr marL="274320" indent="-274320">
              <a:defRPr/>
            </a:pPr>
            <a:r>
              <a:rPr lang="en-US" sz="3600" dirty="0">
                <a:latin typeface="Andalus" pitchFamily="2" charset="-78"/>
                <a:cs typeface="Andalus" pitchFamily="2" charset="-78"/>
              </a:rPr>
              <a:t>Bank Guarantees and Cash Deposit accounts to be verified</a:t>
            </a:r>
          </a:p>
          <a:p>
            <a:pPr marL="274320" indent="-274320">
              <a:defRPr/>
            </a:pPr>
            <a:r>
              <a:rPr lang="en-US" sz="3600" dirty="0">
                <a:latin typeface="Andalus" pitchFamily="2" charset="-78"/>
                <a:cs typeface="Andalus" pitchFamily="2" charset="-78"/>
              </a:rPr>
              <a:t>Confirmations, where necessary, to be obtained</a:t>
            </a:r>
          </a:p>
          <a:p>
            <a:pPr marL="274320" indent="-274320">
              <a:defRPr/>
            </a:pPr>
            <a:endParaRPr lang="en-US" sz="3600" dirty="0"/>
          </a:p>
        </p:txBody>
      </p:sp>
      <p:sp>
        <p:nvSpPr>
          <p:cNvPr id="23555" name="Footer Placeholder 4">
            <a:extLst>
              <a:ext uri="{FF2B5EF4-FFF2-40B4-BE49-F238E27FC236}">
                <a16:creationId xmlns:a16="http://schemas.microsoft.com/office/drawing/2014/main" id="{3DB40A16-59D7-8447-B9EE-C7D9F7A22E7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3556" name="Slide Number Placeholder 3">
            <a:extLst>
              <a:ext uri="{FF2B5EF4-FFF2-40B4-BE49-F238E27FC236}">
                <a16:creationId xmlns:a16="http://schemas.microsoft.com/office/drawing/2014/main" id="{2DFC25D5-DB3F-443F-9A92-AC8B03389E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4BFD3A-7782-40D0-ACD2-1E726E7747B9}" type="slidenum">
              <a:rPr lang="en-US" altLang="en-US">
                <a:solidFill>
                  <a:schemeClr val="tx2"/>
                </a:solidFill>
              </a:rPr>
              <a:pPr eaLnBrk="1" hangingPunct="1"/>
              <a:t>9</a:t>
            </a:fld>
            <a:endParaRPr lang="en-US" altLang="en-US">
              <a:solidFill>
                <a:schemeClr val="tx2"/>
              </a:solidFill>
            </a:endParaRPr>
          </a:p>
        </p:txBody>
      </p:sp>
    </p:spTree>
    <p:extLst>
      <p:ext uri="{BB962C8B-B14F-4D97-AF65-F5344CB8AC3E}">
        <p14:creationId xmlns:p14="http://schemas.microsoft.com/office/powerpoint/2010/main" val="350993550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ABB63ECB-5489-20B3-AE87-4AB5F22F97E1}"/>
              </a:ext>
            </a:extLst>
          </p:cNvPr>
          <p:cNvSpPr>
            <a:spLocks noGrp="1"/>
          </p:cNvSpPr>
          <p:nvPr>
            <p:ph type="title"/>
          </p:nvPr>
        </p:nvSpPr>
        <p:spPr>
          <a:xfrm>
            <a:off x="1981200" y="274638"/>
            <a:ext cx="8229600" cy="715962"/>
          </a:xfrm>
        </p:spPr>
        <p:txBody>
          <a:bodyPr rtlCol="0">
            <a:normAutofit/>
          </a:bodyPr>
          <a:lstStyle/>
          <a:p>
            <a:pPr>
              <a:defRPr/>
            </a:pPr>
            <a:r>
              <a:rPr lang="en-US" dirty="0">
                <a:solidFill>
                  <a:schemeClr val="tx1"/>
                </a:solidFill>
                <a:latin typeface="Algerian" pitchFamily="82" charset="0"/>
                <a:cs typeface="Andalus" pitchFamily="2" charset="-78"/>
              </a:rPr>
              <a:t>Underwriting areas</a:t>
            </a:r>
          </a:p>
        </p:txBody>
      </p:sp>
      <p:sp>
        <p:nvSpPr>
          <p:cNvPr id="24578" name="Content Placeholder 2">
            <a:extLst>
              <a:ext uri="{FF2B5EF4-FFF2-40B4-BE49-F238E27FC236}">
                <a16:creationId xmlns:a16="http://schemas.microsoft.com/office/drawing/2014/main" id="{4A6CDED6-62E7-E697-1787-DE7021E8CD18}"/>
              </a:ext>
            </a:extLst>
          </p:cNvPr>
          <p:cNvSpPr>
            <a:spLocks noGrp="1"/>
          </p:cNvSpPr>
          <p:nvPr>
            <p:ph idx="1"/>
          </p:nvPr>
        </p:nvSpPr>
        <p:spPr>
          <a:xfrm>
            <a:off x="1828800" y="1228725"/>
            <a:ext cx="9123056" cy="5400675"/>
          </a:xfrm>
        </p:spPr>
        <p:txBody>
          <a:bodyPr/>
          <a:lstStyle/>
          <a:p>
            <a:pPr eaLnBrk="1" hangingPunct="1"/>
            <a:r>
              <a:rPr lang="en-US" altLang="en-US" dirty="0">
                <a:latin typeface="Andalus" pitchFamily="2" charset="0"/>
                <a:cs typeface="Andalus" pitchFamily="2" charset="0"/>
              </a:rPr>
              <a:t>Each company has underwriting norms. Test checks need to be made to find out operational deficiencies in area/branch offices</a:t>
            </a:r>
          </a:p>
          <a:p>
            <a:pPr eaLnBrk="1" hangingPunct="1"/>
            <a:r>
              <a:rPr lang="en-US" altLang="en-US" dirty="0">
                <a:latin typeface="Andalus" pitchFamily="2" charset="0"/>
                <a:cs typeface="Andalus" pitchFamily="2" charset="0"/>
              </a:rPr>
              <a:t>Physical policies will have to be checked vis-à-vis the proposal forms and basic underwriting papers to verify that the warranties, conditions and bank interest clauses are incorporated.</a:t>
            </a:r>
          </a:p>
          <a:p>
            <a:pPr eaLnBrk="1" hangingPunct="1"/>
            <a:r>
              <a:rPr lang="en-US" altLang="en-US" dirty="0">
                <a:latin typeface="Andalus" pitchFamily="2" charset="0"/>
                <a:cs typeface="Andalus" pitchFamily="2" charset="0"/>
              </a:rPr>
              <a:t>Wrong or incorrect underwriting could lead to wrong claim payments and possible litigations</a:t>
            </a:r>
          </a:p>
        </p:txBody>
      </p:sp>
      <p:sp>
        <p:nvSpPr>
          <p:cNvPr id="24579" name="Footer Placeholder 4">
            <a:extLst>
              <a:ext uri="{FF2B5EF4-FFF2-40B4-BE49-F238E27FC236}">
                <a16:creationId xmlns:a16="http://schemas.microsoft.com/office/drawing/2014/main" id="{588B107A-251D-573A-98A0-88B761361FC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4580" name="Slide Number Placeholder 3">
            <a:extLst>
              <a:ext uri="{FF2B5EF4-FFF2-40B4-BE49-F238E27FC236}">
                <a16:creationId xmlns:a16="http://schemas.microsoft.com/office/drawing/2014/main" id="{9189035C-074A-9380-3B19-F8ECF9FA8FB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8BB173-1FBD-4A84-9FD9-98F340D154D2}" type="slidenum">
              <a:rPr lang="en-US" altLang="en-US">
                <a:solidFill>
                  <a:schemeClr val="tx2"/>
                </a:solidFill>
              </a:rPr>
              <a:pPr eaLnBrk="1" hangingPunct="1"/>
              <a:t>10</a:t>
            </a:fld>
            <a:endParaRPr lang="en-US" altLang="en-US">
              <a:solidFill>
                <a:schemeClr val="tx2"/>
              </a:solidFill>
            </a:endParaRPr>
          </a:p>
        </p:txBody>
      </p:sp>
    </p:spTree>
    <p:extLst>
      <p:ext uri="{BB962C8B-B14F-4D97-AF65-F5344CB8AC3E}">
        <p14:creationId xmlns:p14="http://schemas.microsoft.com/office/powerpoint/2010/main" val="275043201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1303CA2A-6460-F17F-0EE9-2848CDB75222}"/>
              </a:ext>
            </a:extLst>
          </p:cNvPr>
          <p:cNvSpPr>
            <a:spLocks noGrp="1"/>
          </p:cNvSpPr>
          <p:nvPr>
            <p:ph type="title"/>
          </p:nvPr>
        </p:nvSpPr>
        <p:spPr>
          <a:xfrm>
            <a:off x="2466976" y="466726"/>
            <a:ext cx="7943850" cy="857250"/>
          </a:xfrm>
        </p:spPr>
        <p:txBody>
          <a:bodyPr>
            <a:normAutofit/>
          </a:bodyPr>
          <a:lstStyle/>
          <a:p>
            <a:pPr eaLnBrk="1" hangingPunct="1"/>
            <a:r>
              <a:rPr lang="en-US" altLang="en-US" b="1" dirty="0"/>
              <a:t>Acquisition Costs</a:t>
            </a:r>
          </a:p>
        </p:txBody>
      </p:sp>
      <p:sp>
        <p:nvSpPr>
          <p:cNvPr id="30723" name="Content Placeholder 2">
            <a:extLst>
              <a:ext uri="{FF2B5EF4-FFF2-40B4-BE49-F238E27FC236}">
                <a16:creationId xmlns:a16="http://schemas.microsoft.com/office/drawing/2014/main" id="{054CD310-FC7E-7DB2-0932-919B8F040AFE}"/>
              </a:ext>
            </a:extLst>
          </p:cNvPr>
          <p:cNvSpPr>
            <a:spLocks noGrp="1"/>
          </p:cNvSpPr>
          <p:nvPr>
            <p:ph idx="1"/>
          </p:nvPr>
        </p:nvSpPr>
        <p:spPr>
          <a:xfrm>
            <a:off x="1905000" y="1771650"/>
            <a:ext cx="9046856" cy="4111625"/>
          </a:xfrm>
        </p:spPr>
        <p:txBody>
          <a:bodyPr>
            <a:normAutofit/>
          </a:bodyPr>
          <a:lstStyle/>
          <a:p>
            <a:pPr eaLnBrk="1" hangingPunct="1"/>
            <a:r>
              <a:rPr lang="en-US" altLang="en-US" dirty="0"/>
              <a:t>IRDA’s accounting regulations say that “</a:t>
            </a:r>
            <a:r>
              <a:rPr lang="en-GB" altLang="en-US" dirty="0"/>
              <a:t>Acquisition costs, if any, shall be expensed in the period in which they are incurred”</a:t>
            </a:r>
          </a:p>
          <a:p>
            <a:pPr eaLnBrk="1" hangingPunct="1"/>
            <a:r>
              <a:rPr lang="en-GB" altLang="en-US" dirty="0"/>
              <a:t>Acquisition Costs are agency commission and brokerages, where the approved percentages go up to 17.5%</a:t>
            </a:r>
          </a:p>
          <a:p>
            <a:pPr eaLnBrk="1" hangingPunct="1"/>
            <a:r>
              <a:rPr lang="en-GB" altLang="en-US" dirty="0"/>
              <a:t>This rule defies a fundamental logic of accounting known as ‘matching concept’. Lot of discussions in the air on this aspect.</a:t>
            </a:r>
          </a:p>
          <a:p>
            <a:pPr eaLnBrk="1" hangingPunct="1"/>
            <a:r>
              <a:rPr lang="en-GB" altLang="en-US" dirty="0"/>
              <a:t>Insurance intermediaries today include brokers, agents, corporate agencies, bancassurance partners, web aggregators etc. </a:t>
            </a:r>
            <a:endParaRPr lang="en-US" altLang="en-US" dirty="0"/>
          </a:p>
        </p:txBody>
      </p:sp>
      <p:sp>
        <p:nvSpPr>
          <p:cNvPr id="27652" name="Date Placeholder 3">
            <a:extLst>
              <a:ext uri="{FF2B5EF4-FFF2-40B4-BE49-F238E27FC236}">
                <a16:creationId xmlns:a16="http://schemas.microsoft.com/office/drawing/2014/main" id="{075A58BC-C203-21C3-842B-F198E463618B}"/>
              </a:ext>
            </a:extLst>
          </p:cNvPr>
          <p:cNvSpPr>
            <a:spLocks noGrp="1"/>
          </p:cNvSpPr>
          <p:nvPr>
            <p:ph type="dt" sz="half" idx="10"/>
          </p:nvPr>
        </p:nvSpPr>
        <p:spPr bwMode="auto">
          <a:ln>
            <a:miter lim="800000"/>
            <a:headEnd/>
            <a:tailEnd/>
          </a:ln>
        </p:spPr>
        <p:txBody>
          <a:bodyPr vert="horz" wrap="square" lIns="91440" tIns="45720" rIns="91440" bIns="45720" numCol="1" rtlCol="0" anchor="ctr" anchorCtr="0" compatLnSpc="1">
            <a:prstTxWarp prst="textNoShape">
              <a:avLst/>
            </a:prstTxWarp>
          </a:bodyPr>
          <a:lstStyle/>
          <a:p>
            <a:pPr>
              <a:defRPr/>
            </a:pPr>
            <a:fld id="{B8FFE25B-474C-48CE-B1C7-4FBA157C703C}" type="datetime1">
              <a:rPr lang="en-US"/>
              <a:pPr>
                <a:defRPr/>
              </a:pPr>
              <a:t>3/24/2023</a:t>
            </a:fld>
            <a:endParaRPr lang="en-US"/>
          </a:p>
        </p:txBody>
      </p:sp>
      <p:sp>
        <p:nvSpPr>
          <p:cNvPr id="27653" name="Footer Placeholder 4">
            <a:extLst>
              <a:ext uri="{FF2B5EF4-FFF2-40B4-BE49-F238E27FC236}">
                <a16:creationId xmlns:a16="http://schemas.microsoft.com/office/drawing/2014/main" id="{E5263AAD-775C-757E-AEDD-57F844F24E76}"/>
              </a:ext>
            </a:extLst>
          </p:cNvPr>
          <p:cNvSpPr>
            <a:spLocks noGrp="1"/>
          </p:cNvSpPr>
          <p:nvPr>
            <p:ph type="ftr" sz="quarter" idx="11"/>
          </p:nvPr>
        </p:nvSpPr>
        <p:spPr bwMode="auto">
          <a:ln>
            <a:miter lim="800000"/>
            <a:headEnd/>
            <a:tailEnd/>
          </a:ln>
        </p:spPr>
        <p:txBody>
          <a:bodyPr vert="horz" wrap="square" lIns="91440" tIns="45720" rIns="91440" bIns="45720" numCol="1" rtlCol="0" anchor="ctr" anchorCtr="0" compatLnSpc="1">
            <a:prstTxWarp prst="textNoShape">
              <a:avLst/>
            </a:prstTxWarp>
          </a:bodyPr>
          <a:lstStyle/>
          <a:p>
            <a:pPr>
              <a:defRPr/>
            </a:pPr>
            <a:r>
              <a:rPr lang="en-US"/>
              <a:t>P.S.PRABHAKAR</a:t>
            </a:r>
          </a:p>
        </p:txBody>
      </p:sp>
      <p:sp>
        <p:nvSpPr>
          <p:cNvPr id="27654" name="Slide Number Placeholder 5">
            <a:extLst>
              <a:ext uri="{FF2B5EF4-FFF2-40B4-BE49-F238E27FC236}">
                <a16:creationId xmlns:a16="http://schemas.microsoft.com/office/drawing/2014/main" id="{3EFF76A2-021B-3F19-4CF1-D2B6250BFB84}"/>
              </a:ext>
            </a:extLst>
          </p:cNvPr>
          <p:cNvSpPr>
            <a:spLocks noGrp="1"/>
          </p:cNvSpPr>
          <p:nvPr>
            <p:ph type="sldNum" sz="quarter" idx="12"/>
          </p:nvPr>
        </p:nvSpPr>
        <p:spPr bwMode="auto">
          <a:ln>
            <a:miter lim="800000"/>
            <a:headEnd/>
            <a:tailEnd/>
          </a:ln>
        </p:spPr>
        <p:txBody>
          <a:bodyPr vert="horz" lIns="91440" tIns="45720" rIns="91440" bIns="45720" rtlCol="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35A289-DAAA-441F-A468-A491FB12D1E0}" type="slidenum">
              <a:rPr lang="en-US" altLang="en-US">
                <a:solidFill>
                  <a:srgbClr val="045C75"/>
                </a:solidFill>
                <a:latin typeface="Constantia" panose="02030602050306030303" pitchFamily="18" charset="0"/>
              </a:rPr>
              <a:pPr eaLnBrk="1" hangingPunct="1"/>
              <a:t>11</a:t>
            </a:fld>
            <a:endParaRPr lang="en-US" altLang="en-US">
              <a:solidFill>
                <a:srgbClr val="045C75"/>
              </a:solidFill>
              <a:latin typeface="Constantia" panose="02030602050306030303" pitchFamily="18" charset="0"/>
            </a:endParaRPr>
          </a:p>
        </p:txBody>
      </p:sp>
    </p:spTree>
    <p:extLst>
      <p:ext uri="{BB962C8B-B14F-4D97-AF65-F5344CB8AC3E}">
        <p14:creationId xmlns:p14="http://schemas.microsoft.com/office/powerpoint/2010/main" val="3713632061"/>
      </p:ext>
    </p:extLst>
  </p:cSld>
  <p:clrMapOvr>
    <a:masterClrMapping/>
  </p:clrMapOvr>
  <p:transition>
    <p:diamon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9256C0C-9B4C-9FE0-745D-2C1701D95A06}"/>
              </a:ext>
            </a:extLst>
          </p:cNvPr>
          <p:cNvSpPr>
            <a:spLocks noGrp="1" noChangeArrowheads="1"/>
          </p:cNvSpPr>
          <p:nvPr>
            <p:ph type="title"/>
          </p:nvPr>
        </p:nvSpPr>
        <p:spPr>
          <a:xfrm>
            <a:off x="1981200" y="274638"/>
            <a:ext cx="8229600" cy="715962"/>
          </a:xfrm>
        </p:spPr>
        <p:txBody>
          <a:bodyPr rtlCol="0">
            <a:normAutofit/>
          </a:bodyPr>
          <a:lstStyle/>
          <a:p>
            <a:pPr>
              <a:defRPr/>
            </a:pPr>
            <a:r>
              <a:rPr lang="en-US">
                <a:solidFill>
                  <a:srgbClr val="C00000"/>
                </a:solidFill>
                <a:latin typeface="Algerian" pitchFamily="82" charset="0"/>
                <a:cs typeface="Andalus" pitchFamily="2" charset="-78"/>
              </a:rPr>
              <a:t>Claims</a:t>
            </a:r>
            <a:r>
              <a:rPr lang="en-US">
                <a:solidFill>
                  <a:srgbClr val="C00000"/>
                </a:solidFill>
                <a:latin typeface="Algerian" pitchFamily="82" charset="0"/>
              </a:rPr>
              <a:t> </a:t>
            </a:r>
          </a:p>
        </p:txBody>
      </p:sp>
      <p:sp>
        <p:nvSpPr>
          <p:cNvPr id="21507" name="Rectangle 3">
            <a:extLst>
              <a:ext uri="{FF2B5EF4-FFF2-40B4-BE49-F238E27FC236}">
                <a16:creationId xmlns:a16="http://schemas.microsoft.com/office/drawing/2014/main" id="{E5A3A53D-59AF-F1C7-D80C-4190D65AA26A}"/>
              </a:ext>
            </a:extLst>
          </p:cNvPr>
          <p:cNvSpPr>
            <a:spLocks noGrp="1" noChangeArrowheads="1"/>
          </p:cNvSpPr>
          <p:nvPr>
            <p:ph idx="1"/>
          </p:nvPr>
        </p:nvSpPr>
        <p:spPr>
          <a:xfrm>
            <a:off x="1752600" y="1285876"/>
            <a:ext cx="9296400" cy="4438650"/>
          </a:xfrm>
        </p:spPr>
        <p:txBody>
          <a:bodyPr rtlCol="0">
            <a:normAutofit fontScale="92500" lnSpcReduction="20000"/>
          </a:bodyPr>
          <a:lstStyle/>
          <a:p>
            <a:pPr marL="274320" indent="-274320">
              <a:buFont typeface="Wingdings" pitchFamily="2" charset="2"/>
              <a:buChar char="ü"/>
              <a:defRPr/>
            </a:pPr>
            <a:r>
              <a:rPr lang="en-US" sz="3000" b="1" dirty="0">
                <a:latin typeface="Andalus" pitchFamily="2" charset="-78"/>
                <a:cs typeface="Andalus" pitchFamily="2" charset="-78"/>
              </a:rPr>
              <a:t>Claims form part of major portion of the outgo</a:t>
            </a:r>
          </a:p>
          <a:p>
            <a:pPr marL="274320" indent="-274320">
              <a:buFont typeface="Wingdings" pitchFamily="2" charset="2"/>
              <a:buChar char="ü"/>
              <a:defRPr/>
            </a:pPr>
            <a:r>
              <a:rPr lang="en-US" sz="3000" b="1" dirty="0">
                <a:latin typeface="Andalus" pitchFamily="2" charset="-78"/>
                <a:cs typeface="Andalus" pitchFamily="2" charset="-78"/>
              </a:rPr>
              <a:t>Claims related expenses</a:t>
            </a:r>
          </a:p>
          <a:p>
            <a:pPr marL="274320" indent="-274320">
              <a:buFont typeface="Wingdings" pitchFamily="2" charset="2"/>
              <a:buChar char="ü"/>
              <a:defRPr/>
            </a:pPr>
            <a:r>
              <a:rPr lang="en-US" sz="3000" b="1" dirty="0">
                <a:latin typeface="Andalus" pitchFamily="2" charset="-78"/>
                <a:cs typeface="Andalus" pitchFamily="2" charset="-78"/>
              </a:rPr>
              <a:t>Salvage &amp; other recoveries</a:t>
            </a:r>
          </a:p>
          <a:p>
            <a:pPr marL="274320" indent="-274320">
              <a:buFont typeface="Wingdings" pitchFamily="2" charset="2"/>
              <a:buChar char="ü"/>
              <a:defRPr/>
            </a:pPr>
            <a:r>
              <a:rPr lang="en-US" sz="3000" b="1" dirty="0">
                <a:latin typeface="Andalus" pitchFamily="2" charset="-78"/>
                <a:cs typeface="Andalus" pitchFamily="2" charset="-78"/>
              </a:rPr>
              <a:t>Intense procedural checks necessary</a:t>
            </a:r>
          </a:p>
          <a:p>
            <a:pPr marL="274320" indent="-274320">
              <a:buFont typeface="Wingdings" pitchFamily="2" charset="2"/>
              <a:buChar char="ü"/>
              <a:defRPr/>
            </a:pPr>
            <a:r>
              <a:rPr lang="en-US" sz="3000" b="1" dirty="0">
                <a:latin typeface="Andalus" pitchFamily="2" charset="-78"/>
                <a:cs typeface="Andalus" pitchFamily="2" charset="-78"/>
              </a:rPr>
              <a:t>Portfolios such as Motor TP, Group Health and certain segments of Non traditional businesses have been bleeding the industry</a:t>
            </a:r>
          </a:p>
          <a:p>
            <a:pPr marL="274320" indent="-274320">
              <a:buFont typeface="Wingdings" pitchFamily="2" charset="2"/>
              <a:buChar char="ü"/>
              <a:defRPr/>
            </a:pPr>
            <a:r>
              <a:rPr lang="en-US" sz="3000" b="1" dirty="0">
                <a:latin typeface="Andalus" pitchFamily="2" charset="-78"/>
                <a:cs typeface="Andalus" pitchFamily="2" charset="-78"/>
              </a:rPr>
              <a:t>Major claims to be </a:t>
            </a:r>
            <a:r>
              <a:rPr lang="en-US" sz="3000" b="1" dirty="0" err="1">
                <a:latin typeface="Andalus" pitchFamily="2" charset="-78"/>
                <a:cs typeface="Andalus" pitchFamily="2" charset="-78"/>
              </a:rPr>
              <a:t>scrutinised</a:t>
            </a:r>
            <a:endParaRPr lang="en-US" sz="3000" b="1" dirty="0">
              <a:latin typeface="Andalus" pitchFamily="2" charset="-78"/>
              <a:cs typeface="Andalus" pitchFamily="2" charset="-78"/>
            </a:endParaRPr>
          </a:p>
          <a:p>
            <a:pPr marL="274320" indent="-274320">
              <a:buFont typeface="Wingdings" pitchFamily="2" charset="2"/>
              <a:buChar char="ü"/>
              <a:defRPr/>
            </a:pPr>
            <a:r>
              <a:rPr lang="en-US" sz="3000" b="1" dirty="0">
                <a:latin typeface="Andalus" pitchFamily="2" charset="-78"/>
                <a:cs typeface="Andalus" pitchFamily="2" charset="-78"/>
              </a:rPr>
              <a:t>Outstanding Claims scrutiny and audit</a:t>
            </a:r>
          </a:p>
        </p:txBody>
      </p:sp>
      <p:sp>
        <p:nvSpPr>
          <p:cNvPr id="26627" name="Footer Placeholder 4">
            <a:extLst>
              <a:ext uri="{FF2B5EF4-FFF2-40B4-BE49-F238E27FC236}">
                <a16:creationId xmlns:a16="http://schemas.microsoft.com/office/drawing/2014/main" id="{E41C0D7C-147C-388F-9FA8-3F97A26EBCD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6628" name="Slide Number Placeholder 3">
            <a:extLst>
              <a:ext uri="{FF2B5EF4-FFF2-40B4-BE49-F238E27FC236}">
                <a16:creationId xmlns:a16="http://schemas.microsoft.com/office/drawing/2014/main" id="{1880EEAD-CEAB-944E-7925-6A04FA1B89B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4638DA6-5083-4EDB-83C0-21D110E58629}" type="slidenum">
              <a:rPr lang="en-US" altLang="en-US">
                <a:solidFill>
                  <a:schemeClr val="tx2"/>
                </a:solidFill>
              </a:rPr>
              <a:pPr eaLnBrk="1" hangingPunct="1"/>
              <a:t>12</a:t>
            </a:fld>
            <a:endParaRPr lang="en-US" altLang="en-US">
              <a:solidFill>
                <a:schemeClr val="tx2"/>
              </a:solidFill>
            </a:endParaRPr>
          </a:p>
        </p:txBody>
      </p:sp>
    </p:spTree>
    <p:extLst>
      <p:ext uri="{BB962C8B-B14F-4D97-AF65-F5344CB8AC3E}">
        <p14:creationId xmlns:p14="http://schemas.microsoft.com/office/powerpoint/2010/main" val="2224104353"/>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18530E2-F0AE-0A61-412B-B3431F98130F}"/>
              </a:ext>
            </a:extLst>
          </p:cNvPr>
          <p:cNvSpPr>
            <a:spLocks noGrp="1" noChangeArrowheads="1"/>
          </p:cNvSpPr>
          <p:nvPr>
            <p:ph type="title"/>
          </p:nvPr>
        </p:nvSpPr>
        <p:spPr>
          <a:xfrm>
            <a:off x="2057400" y="685801"/>
            <a:ext cx="8243888" cy="1039813"/>
          </a:xfrm>
        </p:spPr>
        <p:txBody>
          <a:bodyPr/>
          <a:lstStyle/>
          <a:p>
            <a:pPr eaLnBrk="1" hangingPunct="1"/>
            <a:r>
              <a:rPr lang="en-US" altLang="en-US" sz="4000" b="1" dirty="0"/>
              <a:t>Expenses of Management</a:t>
            </a:r>
          </a:p>
        </p:txBody>
      </p:sp>
      <p:sp>
        <p:nvSpPr>
          <p:cNvPr id="34819" name="Rectangle 3">
            <a:extLst>
              <a:ext uri="{FF2B5EF4-FFF2-40B4-BE49-F238E27FC236}">
                <a16:creationId xmlns:a16="http://schemas.microsoft.com/office/drawing/2014/main" id="{9746F675-6672-D564-C1C7-489C2D76ACED}"/>
              </a:ext>
            </a:extLst>
          </p:cNvPr>
          <p:cNvSpPr>
            <a:spLocks noGrp="1" noChangeArrowheads="1"/>
          </p:cNvSpPr>
          <p:nvPr>
            <p:ph idx="1"/>
          </p:nvPr>
        </p:nvSpPr>
        <p:spPr>
          <a:xfrm>
            <a:off x="1981200" y="1938969"/>
            <a:ext cx="8229600" cy="4385631"/>
          </a:xfrm>
        </p:spPr>
        <p:txBody>
          <a:bodyPr>
            <a:normAutofit/>
          </a:bodyPr>
          <a:lstStyle/>
          <a:p>
            <a:pPr eaLnBrk="1" hangingPunct="1"/>
            <a:r>
              <a:rPr lang="en-US" altLang="en-US" dirty="0"/>
              <a:t>Only industry in the services sector, where the expenditure is statutorily curtailed.</a:t>
            </a:r>
          </a:p>
          <a:p>
            <a:pPr eaLnBrk="1" hangingPunct="1"/>
            <a:r>
              <a:rPr lang="en-US" altLang="en-US" dirty="0"/>
              <a:t>Outstanding Expenses &amp; Prepaid Expenses</a:t>
            </a:r>
          </a:p>
          <a:p>
            <a:pPr eaLnBrk="1" hangingPunct="1"/>
            <a:r>
              <a:rPr lang="en-US" altLang="en-US" dirty="0"/>
              <a:t>Scrutiny of rental agreements</a:t>
            </a:r>
          </a:p>
          <a:p>
            <a:pPr eaLnBrk="1" hangingPunct="1"/>
            <a:r>
              <a:rPr lang="en-US" altLang="en-US" dirty="0"/>
              <a:t>Audit recoveries</a:t>
            </a:r>
          </a:p>
          <a:p>
            <a:pPr eaLnBrk="1" hangingPunct="1"/>
            <a:r>
              <a:rPr lang="en-US" altLang="en-US" dirty="0"/>
              <a:t>Depreciation provisions.</a:t>
            </a:r>
          </a:p>
          <a:p>
            <a:r>
              <a:rPr lang="en-US" altLang="en-US" dirty="0"/>
              <a:t>Financial powers adherence</a:t>
            </a:r>
          </a:p>
        </p:txBody>
      </p:sp>
      <p:sp>
        <p:nvSpPr>
          <p:cNvPr id="27650" name="Date Placeholder 3">
            <a:extLst>
              <a:ext uri="{FF2B5EF4-FFF2-40B4-BE49-F238E27FC236}">
                <a16:creationId xmlns:a16="http://schemas.microsoft.com/office/drawing/2014/main" id="{5B5C66BA-4C13-3E83-1590-53B772B62D35}"/>
              </a:ext>
            </a:extLst>
          </p:cNvPr>
          <p:cNvSpPr>
            <a:spLocks noGrp="1"/>
          </p:cNvSpPr>
          <p:nvPr>
            <p:ph type="dt" sz="half" idx="10"/>
          </p:nvPr>
        </p:nvSpPr>
        <p:spPr/>
        <p:txBody>
          <a:bodyPr/>
          <a:lstStyle/>
          <a:p>
            <a:pPr>
              <a:defRPr/>
            </a:pPr>
            <a:fld id="{DC283249-C785-4826-BE7F-E76B24A98113}" type="datetime1">
              <a:rPr lang="en-US"/>
              <a:pPr>
                <a:defRPr/>
              </a:pPr>
              <a:t>3/24/2023</a:t>
            </a:fld>
            <a:endParaRPr lang="en-US"/>
          </a:p>
        </p:txBody>
      </p:sp>
      <p:sp>
        <p:nvSpPr>
          <p:cNvPr id="27651" name="Footer Placeholder 4">
            <a:extLst>
              <a:ext uri="{FF2B5EF4-FFF2-40B4-BE49-F238E27FC236}">
                <a16:creationId xmlns:a16="http://schemas.microsoft.com/office/drawing/2014/main" id="{CF418030-B117-DF86-066F-C45D0A1DA785}"/>
              </a:ext>
            </a:extLst>
          </p:cNvPr>
          <p:cNvSpPr>
            <a:spLocks noGrp="1"/>
          </p:cNvSpPr>
          <p:nvPr>
            <p:ph type="ftr" sz="quarter" idx="11"/>
          </p:nvPr>
        </p:nvSpPr>
        <p:spPr/>
        <p:txBody>
          <a:bodyPr/>
          <a:lstStyle/>
          <a:p>
            <a:pPr>
              <a:defRPr/>
            </a:pPr>
            <a:r>
              <a:rPr lang="en-US"/>
              <a:t>P.S.PRABHAKAR</a:t>
            </a:r>
          </a:p>
        </p:txBody>
      </p:sp>
      <p:sp>
        <p:nvSpPr>
          <p:cNvPr id="27652" name="Slide Number Placeholder 5">
            <a:extLst>
              <a:ext uri="{FF2B5EF4-FFF2-40B4-BE49-F238E27FC236}">
                <a16:creationId xmlns:a16="http://schemas.microsoft.com/office/drawing/2014/main" id="{1A321727-8200-EE85-51B5-7E0AC525472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7C1BDD2-8941-44F3-AFD4-824EA3F353E9}" type="slidenum">
              <a:rPr lang="en-US" altLang="en-US">
                <a:solidFill>
                  <a:srgbClr val="045C75"/>
                </a:solidFill>
                <a:latin typeface="Constantia" panose="02030602050306030303" pitchFamily="18" charset="0"/>
              </a:rPr>
              <a:pPr eaLnBrk="1" hangingPunct="1"/>
              <a:t>13</a:t>
            </a:fld>
            <a:endParaRPr lang="en-US" altLang="en-US">
              <a:solidFill>
                <a:srgbClr val="045C75"/>
              </a:solidFill>
              <a:latin typeface="Constantia" panose="02030602050306030303"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A21C8-1A4B-2964-B2CB-3028A5AE9BC7}"/>
              </a:ext>
            </a:extLst>
          </p:cNvPr>
          <p:cNvSpPr>
            <a:spLocks noGrp="1"/>
          </p:cNvSpPr>
          <p:nvPr>
            <p:ph type="title"/>
          </p:nvPr>
        </p:nvSpPr>
        <p:spPr>
          <a:xfrm>
            <a:off x="1484310" y="275421"/>
            <a:ext cx="10018713" cy="1233890"/>
          </a:xfrm>
        </p:spPr>
        <p:txBody>
          <a:bodyPr>
            <a:normAutofit fontScale="90000"/>
          </a:bodyPr>
          <a:lstStyle/>
          <a:p>
            <a:r>
              <a:rPr lang="en-US" b="1" dirty="0"/>
              <a:t>Other issues in the Audit @ the Operational Office Level</a:t>
            </a:r>
          </a:p>
        </p:txBody>
      </p:sp>
      <p:sp>
        <p:nvSpPr>
          <p:cNvPr id="3" name="Content Placeholder 2">
            <a:extLst>
              <a:ext uri="{FF2B5EF4-FFF2-40B4-BE49-F238E27FC236}">
                <a16:creationId xmlns:a16="http://schemas.microsoft.com/office/drawing/2014/main" id="{87EBEE2A-EAD8-DCF8-2D5A-D60A3F30ABA8}"/>
              </a:ext>
            </a:extLst>
          </p:cNvPr>
          <p:cNvSpPr>
            <a:spLocks noGrp="1"/>
          </p:cNvSpPr>
          <p:nvPr>
            <p:ph idx="1"/>
          </p:nvPr>
        </p:nvSpPr>
        <p:spPr>
          <a:xfrm>
            <a:off x="2423712" y="1751682"/>
            <a:ext cx="9079312" cy="4039520"/>
          </a:xfrm>
        </p:spPr>
        <p:txBody>
          <a:bodyPr>
            <a:normAutofit fontScale="85000" lnSpcReduction="10000"/>
          </a:bodyPr>
          <a:lstStyle/>
          <a:p>
            <a:pPr marL="457200" indent="-457200">
              <a:buAutoNum type="arabicPeriod"/>
            </a:pPr>
            <a:endParaRPr lang="en-US" sz="2800" b="1" dirty="0"/>
          </a:p>
          <a:p>
            <a:pPr marL="457200" indent="-457200">
              <a:buAutoNum type="arabicPeriod"/>
            </a:pPr>
            <a:r>
              <a:rPr lang="en-US" sz="2800" b="1" dirty="0"/>
              <a:t>Inter Office Accounts</a:t>
            </a:r>
          </a:p>
          <a:p>
            <a:pPr marL="457200" indent="-457200">
              <a:buAutoNum type="arabicPeriod"/>
            </a:pPr>
            <a:r>
              <a:rPr lang="en-US" sz="2800" b="1" dirty="0"/>
              <a:t>Co-insurance Accounts</a:t>
            </a:r>
          </a:p>
          <a:p>
            <a:pPr marL="457200" indent="-457200">
              <a:buAutoNum type="arabicPeriod"/>
            </a:pPr>
            <a:r>
              <a:rPr lang="en-US" sz="2800" b="1" dirty="0"/>
              <a:t>Bank Reconciliations</a:t>
            </a:r>
          </a:p>
          <a:p>
            <a:pPr marL="457200" indent="-457200">
              <a:buAutoNum type="arabicPeriod"/>
            </a:pPr>
            <a:r>
              <a:rPr lang="en-US" sz="2800" b="1" dirty="0"/>
              <a:t>Control over e-payment of premia through UPI, </a:t>
            </a:r>
            <a:r>
              <a:rPr lang="en-US" sz="2800" b="1" dirty="0" err="1"/>
              <a:t>Netbanking</a:t>
            </a:r>
            <a:r>
              <a:rPr lang="en-US" sz="2800" b="1" dirty="0"/>
              <a:t> </a:t>
            </a:r>
            <a:r>
              <a:rPr lang="en-US" sz="2800" b="1" dirty="0" err="1"/>
              <a:t>etc</a:t>
            </a:r>
            <a:endParaRPr lang="en-US" sz="2800" b="1" dirty="0"/>
          </a:p>
          <a:p>
            <a:pPr marL="457200" indent="-457200">
              <a:buAutoNum type="arabicPeriod"/>
            </a:pPr>
            <a:r>
              <a:rPr lang="en-US" sz="2800" b="1" dirty="0"/>
              <a:t>GST &amp; TDS compliances</a:t>
            </a:r>
          </a:p>
          <a:p>
            <a:pPr marL="457200" indent="-457200">
              <a:buAutoNum type="arabicPeriod"/>
            </a:pPr>
            <a:r>
              <a:rPr lang="en-US" sz="2800" b="1" dirty="0"/>
              <a:t>Control accounts – Refunds, Excess, CPC, BG etc.</a:t>
            </a:r>
          </a:p>
          <a:p>
            <a:pPr marL="457200" indent="-457200">
              <a:buAutoNum type="arabicPeriod"/>
            </a:pPr>
            <a:r>
              <a:rPr lang="en-US" sz="2800" b="1" dirty="0"/>
              <a:t>Stale Cheques </a:t>
            </a:r>
          </a:p>
          <a:p>
            <a:pPr marL="457200" indent="-457200">
              <a:buAutoNum type="arabicPeriod"/>
            </a:pPr>
            <a:endParaRPr lang="en-US" sz="2800" b="1" dirty="0"/>
          </a:p>
          <a:p>
            <a:pPr marL="457200" indent="-457200">
              <a:buAutoNum type="arabicPeriod"/>
            </a:pPr>
            <a:endParaRPr lang="en-US" dirty="0"/>
          </a:p>
          <a:p>
            <a:pPr marL="457200" indent="-457200">
              <a:buAutoNum type="arabicPeriod"/>
            </a:pPr>
            <a:endParaRPr lang="en-US" dirty="0"/>
          </a:p>
        </p:txBody>
      </p:sp>
    </p:spTree>
    <p:extLst>
      <p:ext uri="{BB962C8B-B14F-4D97-AF65-F5344CB8AC3E}">
        <p14:creationId xmlns:p14="http://schemas.microsoft.com/office/powerpoint/2010/main" val="100985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a:extLst>
              <a:ext uri="{FF2B5EF4-FFF2-40B4-BE49-F238E27FC236}">
                <a16:creationId xmlns:a16="http://schemas.microsoft.com/office/drawing/2014/main" id="{779BAC67-6B17-3874-F4FE-06068CC13A8B}"/>
              </a:ext>
            </a:extLst>
          </p:cNvPr>
          <p:cNvSpPr>
            <a:spLocks noGrp="1" noChangeArrowheads="1"/>
          </p:cNvSpPr>
          <p:nvPr>
            <p:ph type="title"/>
          </p:nvPr>
        </p:nvSpPr>
        <p:spPr>
          <a:xfrm>
            <a:off x="2209800" y="274638"/>
            <a:ext cx="8001000" cy="1143000"/>
          </a:xfrm>
        </p:spPr>
        <p:txBody>
          <a:bodyPr>
            <a:normAutofit fontScale="90000"/>
          </a:bodyPr>
          <a:lstStyle/>
          <a:p>
            <a:pPr eaLnBrk="1" hangingPunct="1"/>
            <a:r>
              <a:rPr lang="en-US" altLang="en-US" sz="5400" dirty="0">
                <a:solidFill>
                  <a:srgbClr val="0070C0"/>
                </a:solidFill>
                <a:latin typeface="Algerian" panose="04020705040A02060702" pitchFamily="82" charset="0"/>
                <a:cs typeface="Andalus" pitchFamily="2" charset="0"/>
              </a:rPr>
              <a:t>IMPORTANT ASPECTS AT CSA LEVEL</a:t>
            </a:r>
          </a:p>
        </p:txBody>
      </p:sp>
      <p:sp>
        <p:nvSpPr>
          <p:cNvPr id="15362" name="Rectangle 3">
            <a:extLst>
              <a:ext uri="{FF2B5EF4-FFF2-40B4-BE49-F238E27FC236}">
                <a16:creationId xmlns:a16="http://schemas.microsoft.com/office/drawing/2014/main" id="{D18CBAAB-43A2-C866-6EF7-CEA2A25BF96C}"/>
              </a:ext>
            </a:extLst>
          </p:cNvPr>
          <p:cNvSpPr>
            <a:spLocks noGrp="1" noChangeArrowheads="1"/>
          </p:cNvSpPr>
          <p:nvPr>
            <p:ph idx="1"/>
          </p:nvPr>
        </p:nvSpPr>
        <p:spPr>
          <a:xfrm>
            <a:off x="2209800" y="1571625"/>
            <a:ext cx="8001000" cy="4676775"/>
          </a:xfrm>
        </p:spPr>
        <p:txBody>
          <a:bodyPr>
            <a:normAutofit lnSpcReduction="10000"/>
          </a:bodyPr>
          <a:lstStyle/>
          <a:p>
            <a:pPr eaLnBrk="1" hangingPunct="1">
              <a:buFont typeface="Wingdings" panose="05000000000000000000" pitchFamily="2" charset="2"/>
              <a:buChar char="Ø"/>
            </a:pPr>
            <a:r>
              <a:rPr lang="en-US" altLang="en-US" sz="3600" b="1" dirty="0">
                <a:latin typeface="Andalus" pitchFamily="2" charset="0"/>
                <a:cs typeface="Andalus" pitchFamily="2" charset="0"/>
              </a:rPr>
              <a:t>Revenue Recognition</a:t>
            </a:r>
          </a:p>
          <a:p>
            <a:pPr eaLnBrk="1" hangingPunct="1">
              <a:buFont typeface="Wingdings" panose="05000000000000000000" pitchFamily="2" charset="2"/>
              <a:buChar char="Ø"/>
            </a:pPr>
            <a:r>
              <a:rPr lang="en-US" altLang="en-US" sz="3600" b="1" dirty="0">
                <a:latin typeface="Andalus" pitchFamily="2" charset="0"/>
                <a:cs typeface="Andalus" pitchFamily="2" charset="0"/>
              </a:rPr>
              <a:t>IBNR and IBNER</a:t>
            </a:r>
          </a:p>
          <a:p>
            <a:pPr eaLnBrk="1" hangingPunct="1">
              <a:buFont typeface="Wingdings" panose="05000000000000000000" pitchFamily="2" charset="2"/>
              <a:buChar char="Ø"/>
            </a:pPr>
            <a:r>
              <a:rPr lang="en-US" altLang="en-US" sz="3600" b="1" dirty="0">
                <a:latin typeface="Andalus" pitchFamily="2" charset="0"/>
                <a:cs typeface="Andalus" pitchFamily="2" charset="0"/>
              </a:rPr>
              <a:t>GST compliance – Recon &amp; ITC</a:t>
            </a:r>
          </a:p>
          <a:p>
            <a:pPr eaLnBrk="1" hangingPunct="1">
              <a:buFont typeface="Wingdings" panose="05000000000000000000" pitchFamily="2" charset="2"/>
              <a:buChar char="Ø"/>
            </a:pPr>
            <a:r>
              <a:rPr lang="en-US" altLang="en-US" sz="3600" b="1" dirty="0">
                <a:latin typeface="Andalus" pitchFamily="2" charset="0"/>
                <a:cs typeface="Andalus" pitchFamily="2" charset="0"/>
              </a:rPr>
              <a:t>Accounting Standards adherence</a:t>
            </a:r>
          </a:p>
          <a:p>
            <a:pPr eaLnBrk="1" hangingPunct="1">
              <a:buFont typeface="Wingdings" panose="05000000000000000000" pitchFamily="2" charset="2"/>
              <a:buChar char="Ø"/>
            </a:pPr>
            <a:r>
              <a:rPr lang="en-US" altLang="en-US" sz="3600" b="1" dirty="0">
                <a:latin typeface="Andalus" pitchFamily="2" charset="0"/>
                <a:cs typeface="Andalus" pitchFamily="2" charset="0"/>
              </a:rPr>
              <a:t>Investments</a:t>
            </a:r>
          </a:p>
          <a:p>
            <a:pPr eaLnBrk="1" hangingPunct="1">
              <a:buFont typeface="Wingdings" panose="05000000000000000000" pitchFamily="2" charset="2"/>
              <a:buChar char="Ø"/>
            </a:pPr>
            <a:r>
              <a:rPr lang="en-US" altLang="en-US" sz="3600" b="1" dirty="0">
                <a:latin typeface="Andalus" pitchFamily="2" charset="0"/>
                <a:cs typeface="Andalus" pitchFamily="2" charset="0"/>
              </a:rPr>
              <a:t>Reinsurance</a:t>
            </a:r>
          </a:p>
          <a:p>
            <a:pPr eaLnBrk="1" hangingPunct="1">
              <a:buFont typeface="Wingdings" panose="05000000000000000000" pitchFamily="2" charset="2"/>
              <a:buChar char="Ø"/>
            </a:pPr>
            <a:r>
              <a:rPr lang="en-US" altLang="en-US" sz="3600" b="1" dirty="0">
                <a:latin typeface="Andalus" pitchFamily="2" charset="0"/>
                <a:cs typeface="Andalus" pitchFamily="2" charset="0"/>
              </a:rPr>
              <a:t>Management Report</a:t>
            </a:r>
          </a:p>
        </p:txBody>
      </p:sp>
      <p:sp>
        <p:nvSpPr>
          <p:cNvPr id="15363" name="Footer Placeholder 4">
            <a:extLst>
              <a:ext uri="{FF2B5EF4-FFF2-40B4-BE49-F238E27FC236}">
                <a16:creationId xmlns:a16="http://schemas.microsoft.com/office/drawing/2014/main" id="{1455FB8D-3252-1CC6-D058-3F79D7439DB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5364" name="Slide Number Placeholder 3">
            <a:extLst>
              <a:ext uri="{FF2B5EF4-FFF2-40B4-BE49-F238E27FC236}">
                <a16:creationId xmlns:a16="http://schemas.microsoft.com/office/drawing/2014/main" id="{8AE73968-6FFC-9F16-4B8E-602295C7F0F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21C95E-61D7-4447-BF66-F31FD2009312}" type="slidenum">
              <a:rPr lang="en-US" altLang="en-US">
                <a:solidFill>
                  <a:schemeClr val="tx2"/>
                </a:solidFill>
              </a:rPr>
              <a:pPr eaLnBrk="1" hangingPunct="1"/>
              <a:t>15</a:t>
            </a:fld>
            <a:endParaRPr lang="en-US" altLang="en-US">
              <a:solidFill>
                <a:schemeClr val="tx2"/>
              </a:solidFill>
            </a:endParaRPr>
          </a:p>
        </p:txBody>
      </p:sp>
    </p:spTree>
    <p:extLst>
      <p:ext uri="{BB962C8B-B14F-4D97-AF65-F5344CB8AC3E}">
        <p14:creationId xmlns:p14="http://schemas.microsoft.com/office/powerpoint/2010/main" val="408168295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682606-1966-BBB8-9098-C3CC61299AD5}"/>
              </a:ext>
            </a:extLst>
          </p:cNvPr>
          <p:cNvSpPr txBox="1"/>
          <p:nvPr/>
        </p:nvSpPr>
        <p:spPr>
          <a:xfrm>
            <a:off x="2057399" y="2076535"/>
            <a:ext cx="9576413" cy="4401205"/>
          </a:xfrm>
          <a:prstGeom prst="rect">
            <a:avLst/>
          </a:prstGeom>
          <a:noFill/>
        </p:spPr>
        <p:txBody>
          <a:bodyPr wrap="square">
            <a:spAutoFit/>
          </a:bodyPr>
          <a:lstStyle/>
          <a:p>
            <a:r>
              <a:rPr lang="en-US" sz="2800" b="1" dirty="0"/>
              <a:t>Premium</a:t>
            </a:r>
            <a:r>
              <a:rPr lang="en-US" sz="2800" dirty="0"/>
              <a:t>:</a:t>
            </a:r>
          </a:p>
          <a:p>
            <a:endParaRPr lang="en-US" sz="2800" dirty="0"/>
          </a:p>
          <a:p>
            <a:pPr marL="514350" indent="-514350">
              <a:buFont typeface="+mj-lt"/>
              <a:buAutoNum type="arabicPeriod"/>
            </a:pPr>
            <a:r>
              <a:rPr lang="en-US" sz="2800" dirty="0"/>
              <a:t>Premium shall be recognized as income over the contract period or the period of risk, whichever is appropriate. </a:t>
            </a:r>
          </a:p>
          <a:p>
            <a:pPr marL="514350" indent="-514350">
              <a:buFont typeface="+mj-lt"/>
              <a:buAutoNum type="arabicPeriod"/>
            </a:pPr>
            <a:r>
              <a:rPr lang="en-US" sz="2800" dirty="0"/>
              <a:t>“Premium received in Advance” is the premium where the period of inception of the risk is outside the accounting period and is to be shown under current liabilities. </a:t>
            </a:r>
          </a:p>
          <a:p>
            <a:pPr marL="514350" indent="-514350">
              <a:buFont typeface="+mj-lt"/>
              <a:buAutoNum type="arabicPeriod"/>
            </a:pPr>
            <a:r>
              <a:rPr lang="en-US" sz="2800" dirty="0"/>
              <a:t>“Unallocated premium” includes premium deposit and premium which has been received but for which risk has not commenced. It is to be shown under current liabilities.” </a:t>
            </a:r>
          </a:p>
        </p:txBody>
      </p:sp>
      <p:sp>
        <p:nvSpPr>
          <p:cNvPr id="6" name="TextBox 5">
            <a:extLst>
              <a:ext uri="{FF2B5EF4-FFF2-40B4-BE49-F238E27FC236}">
                <a16:creationId xmlns:a16="http://schemas.microsoft.com/office/drawing/2014/main" id="{3C82DD46-8C5C-8D7A-C8CD-FFAFBA01B35A}"/>
              </a:ext>
            </a:extLst>
          </p:cNvPr>
          <p:cNvSpPr txBox="1"/>
          <p:nvPr/>
        </p:nvSpPr>
        <p:spPr>
          <a:xfrm>
            <a:off x="2057399" y="782198"/>
            <a:ext cx="6866263" cy="707886"/>
          </a:xfrm>
          <a:prstGeom prst="rect">
            <a:avLst/>
          </a:prstGeom>
          <a:noFill/>
        </p:spPr>
        <p:txBody>
          <a:bodyPr wrap="square" rtlCol="0">
            <a:spAutoFit/>
          </a:bodyPr>
          <a:lstStyle/>
          <a:p>
            <a:r>
              <a:rPr lang="en-US" sz="4000" b="1" dirty="0"/>
              <a:t>Revenue Recognition</a:t>
            </a:r>
          </a:p>
        </p:txBody>
      </p:sp>
    </p:spTree>
    <p:extLst>
      <p:ext uri="{BB962C8B-B14F-4D97-AF65-F5344CB8AC3E}">
        <p14:creationId xmlns:p14="http://schemas.microsoft.com/office/powerpoint/2010/main" val="217740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BDD44C59-B724-5F31-C5D4-1D2D4AC94749}"/>
              </a:ext>
            </a:extLst>
          </p:cNvPr>
          <p:cNvSpPr>
            <a:spLocks noGrp="1" noChangeArrowheads="1"/>
          </p:cNvSpPr>
          <p:nvPr>
            <p:ph idx="1"/>
          </p:nvPr>
        </p:nvSpPr>
        <p:spPr>
          <a:xfrm>
            <a:off x="2209800" y="1762125"/>
            <a:ext cx="8553450" cy="4486275"/>
          </a:xfrm>
        </p:spPr>
        <p:txBody>
          <a:bodyPr rtlCol="0">
            <a:normAutofit lnSpcReduction="10000"/>
          </a:bodyPr>
          <a:lstStyle/>
          <a:p>
            <a:pPr>
              <a:buFont typeface="Wingdings" panose="05000000000000000000" pitchFamily="2" charset="2"/>
              <a:buChar char="Ø"/>
              <a:defRPr/>
            </a:pPr>
            <a:r>
              <a:rPr lang="en-US" sz="3000" b="1" dirty="0">
                <a:latin typeface="Andalus" pitchFamily="2" charset="-78"/>
                <a:cs typeface="Andalus" pitchFamily="2" charset="-78"/>
              </a:rPr>
              <a:t>Most singular determinant of ‘profitability’</a:t>
            </a:r>
          </a:p>
          <a:p>
            <a:pPr>
              <a:buFont typeface="Wingdings" panose="05000000000000000000" pitchFamily="2" charset="2"/>
              <a:buChar char="Ø"/>
              <a:defRPr/>
            </a:pPr>
            <a:r>
              <a:rPr lang="en-US" sz="3000" b="1" dirty="0">
                <a:latin typeface="Andalus" pitchFamily="2" charset="-78"/>
                <a:cs typeface="Andalus" pitchFamily="2" charset="-78"/>
              </a:rPr>
              <a:t>Provisioning activity spread amongst all  operational offices </a:t>
            </a:r>
          </a:p>
          <a:p>
            <a:pPr>
              <a:buFont typeface="Wingdings" panose="05000000000000000000" pitchFamily="2" charset="2"/>
              <a:buChar char="Ø"/>
              <a:defRPr/>
            </a:pPr>
            <a:r>
              <a:rPr lang="en-US" sz="3000" b="1" dirty="0">
                <a:latin typeface="Andalus" pitchFamily="2" charset="-78"/>
                <a:cs typeface="Andalus" pitchFamily="2" charset="-78"/>
              </a:rPr>
              <a:t>IBNR – actuarial basis as against the ‘</a:t>
            </a:r>
            <a:r>
              <a:rPr lang="en-US" sz="3000" b="1" dirty="0" err="1">
                <a:latin typeface="Andalus" pitchFamily="2" charset="-78"/>
                <a:cs typeface="Andalus" pitchFamily="2" charset="-78"/>
              </a:rPr>
              <a:t>adhoc</a:t>
            </a:r>
            <a:r>
              <a:rPr lang="en-US" sz="3000" b="1" dirty="0">
                <a:latin typeface="Andalus" pitchFamily="2" charset="-78"/>
                <a:cs typeface="Andalus" pitchFamily="2" charset="-78"/>
              </a:rPr>
              <a:t> percentage’ basis</a:t>
            </a:r>
          </a:p>
          <a:p>
            <a:pPr>
              <a:buFont typeface="Wingdings" panose="05000000000000000000" pitchFamily="2" charset="2"/>
              <a:buChar char="Ø"/>
              <a:defRPr/>
            </a:pPr>
            <a:r>
              <a:rPr lang="en-US" sz="3000" b="1" dirty="0">
                <a:latin typeface="Andalus" pitchFamily="2" charset="-78"/>
                <a:cs typeface="Andalus" pitchFamily="2" charset="-78"/>
              </a:rPr>
              <a:t>IBNER – IRDA’s baby</a:t>
            </a:r>
          </a:p>
          <a:p>
            <a:pPr>
              <a:buFont typeface="Wingdings" panose="05000000000000000000" pitchFamily="2" charset="2"/>
              <a:buChar char="Ø"/>
              <a:defRPr/>
            </a:pPr>
            <a:r>
              <a:rPr lang="en-US" sz="3000" b="1" dirty="0">
                <a:latin typeface="Andalus" pitchFamily="2" charset="-78"/>
                <a:cs typeface="Andalus" pitchFamily="2" charset="-78"/>
              </a:rPr>
              <a:t>Ageing of Claims – Disclosure by some companies</a:t>
            </a:r>
          </a:p>
          <a:p>
            <a:pPr marL="274320" indent="-274320">
              <a:buFont typeface="Arial" charset="0"/>
              <a:buChar char="•"/>
              <a:defRPr/>
            </a:pPr>
            <a:endParaRPr lang="en-US" sz="3200" b="1" dirty="0"/>
          </a:p>
        </p:txBody>
      </p:sp>
      <p:sp>
        <p:nvSpPr>
          <p:cNvPr id="27651" name="Footer Placeholder 4">
            <a:extLst>
              <a:ext uri="{FF2B5EF4-FFF2-40B4-BE49-F238E27FC236}">
                <a16:creationId xmlns:a16="http://schemas.microsoft.com/office/drawing/2014/main" id="{EF2BF8D8-646F-B64B-7BB0-89CF7B6B059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7652" name="Slide Number Placeholder 5">
            <a:extLst>
              <a:ext uri="{FF2B5EF4-FFF2-40B4-BE49-F238E27FC236}">
                <a16:creationId xmlns:a16="http://schemas.microsoft.com/office/drawing/2014/main" id="{8B6D5768-AA15-8FF0-8AD6-DD9C6F8CEC7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F6CB50-F43C-449B-8CB2-70E29013EA00}" type="slidenum">
              <a:rPr lang="en-US" altLang="en-US">
                <a:solidFill>
                  <a:schemeClr val="tx2"/>
                </a:solidFill>
              </a:rPr>
              <a:pPr eaLnBrk="1" hangingPunct="1"/>
              <a:t>17</a:t>
            </a:fld>
            <a:endParaRPr lang="en-US" altLang="en-US">
              <a:solidFill>
                <a:schemeClr val="tx2"/>
              </a:solidFill>
            </a:endParaRPr>
          </a:p>
        </p:txBody>
      </p:sp>
      <p:sp>
        <p:nvSpPr>
          <p:cNvPr id="27653" name="WordArt 2">
            <a:extLst>
              <a:ext uri="{FF2B5EF4-FFF2-40B4-BE49-F238E27FC236}">
                <a16:creationId xmlns:a16="http://schemas.microsoft.com/office/drawing/2014/main" id="{98126EA1-EA82-E140-16B7-04C66595C6DA}"/>
              </a:ext>
            </a:extLst>
          </p:cNvPr>
          <p:cNvSpPr>
            <a:spLocks noChangeArrowheads="1" noChangeShapeType="1" noTextEdit="1"/>
          </p:cNvSpPr>
          <p:nvPr/>
        </p:nvSpPr>
        <p:spPr bwMode="auto">
          <a:xfrm>
            <a:off x="3124200" y="228600"/>
            <a:ext cx="6172200" cy="1143000"/>
          </a:xfrm>
          <a:prstGeom prst="rect">
            <a:avLst/>
          </a:prstGeom>
        </p:spPr>
        <p:txBody>
          <a:bodyPr wrap="none" fromWordArt="1">
            <a:prstTxWarp prst="textDoubleWave1">
              <a:avLst>
                <a:gd name="adj1" fmla="val 6500"/>
                <a:gd name="adj2" fmla="val 0"/>
              </a:avLst>
            </a:prstTxWarp>
            <a:scene3d>
              <a:camera prst="legacyObliqueTopRight">
                <a:rot lat="20399980" lon="20399980" rev="0"/>
              </a:camera>
              <a:lightRig rig="legacyFlat3" dir="b"/>
            </a:scene3d>
            <a:sp3d extrusionH="430200" prstMaterial="legacyMatte">
              <a:extrusionClr>
                <a:srgbClr val="33CCFF"/>
              </a:extrusionClr>
              <a:contourClr>
                <a:srgbClr val="DDEBCF"/>
              </a:contourClr>
            </a:sp3d>
          </a:bodyPr>
          <a:lstStyle/>
          <a:p>
            <a:pPr algn="ctr"/>
            <a:endParaRPr lang="en-US" sz="3600" b="1" kern="10">
              <a:ln w="9525">
                <a:round/>
                <a:headEnd/>
                <a:tailEnd/>
              </a:ln>
              <a:gradFill rotWithShape="1">
                <a:gsLst>
                  <a:gs pos="0">
                    <a:srgbClr val="DDEBCF"/>
                  </a:gs>
                  <a:gs pos="50000">
                    <a:srgbClr val="9CB86E"/>
                  </a:gs>
                  <a:gs pos="100000">
                    <a:srgbClr val="156B13"/>
                  </a:gs>
                </a:gsLst>
                <a:lin ang="5400000" scaled="1"/>
              </a:gradFill>
              <a:latin typeface="Arial Black" panose="020B0A04020102020204" pitchFamily="34" charset="0"/>
            </a:endParaRPr>
          </a:p>
        </p:txBody>
      </p:sp>
      <p:sp>
        <p:nvSpPr>
          <p:cNvPr id="27654" name="TextBox 6">
            <a:extLst>
              <a:ext uri="{FF2B5EF4-FFF2-40B4-BE49-F238E27FC236}">
                <a16:creationId xmlns:a16="http://schemas.microsoft.com/office/drawing/2014/main" id="{95D06578-980C-9DD0-4F6F-3FB73346413F}"/>
              </a:ext>
            </a:extLst>
          </p:cNvPr>
          <p:cNvSpPr txBox="1">
            <a:spLocks noChangeArrowheads="1"/>
          </p:cNvSpPr>
          <p:nvPr/>
        </p:nvSpPr>
        <p:spPr bwMode="auto">
          <a:xfrm>
            <a:off x="2133600" y="533400"/>
            <a:ext cx="6781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b="1">
                <a:solidFill>
                  <a:srgbClr val="002060"/>
                </a:solidFill>
                <a:latin typeface="Algerian" panose="04020705040A02060702" pitchFamily="82" charset="0"/>
                <a:cs typeface="Andalus" pitchFamily="2" charset="0"/>
              </a:rPr>
              <a:t>Outstanding Claims</a:t>
            </a:r>
          </a:p>
        </p:txBody>
      </p:sp>
    </p:spTree>
    <p:extLst>
      <p:ext uri="{BB962C8B-B14F-4D97-AF65-F5344CB8AC3E}">
        <p14:creationId xmlns:p14="http://schemas.microsoft.com/office/powerpoint/2010/main" val="344052449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a:extLst>
              <a:ext uri="{FF2B5EF4-FFF2-40B4-BE49-F238E27FC236}">
                <a16:creationId xmlns:a16="http://schemas.microsoft.com/office/drawing/2014/main" id="{0B34A37F-B88A-2565-C409-0B8DD1DD08DA}"/>
              </a:ext>
            </a:extLst>
          </p:cNvPr>
          <p:cNvSpPr>
            <a:spLocks noGrp="1" noChangeArrowheads="1"/>
          </p:cNvSpPr>
          <p:nvPr>
            <p:ph type="title"/>
          </p:nvPr>
        </p:nvSpPr>
        <p:spPr>
          <a:xfrm>
            <a:off x="2362200" y="914401"/>
            <a:ext cx="7627938" cy="639763"/>
          </a:xfrm>
        </p:spPr>
        <p:txBody>
          <a:bodyPr>
            <a:normAutofit fontScale="90000"/>
          </a:bodyPr>
          <a:lstStyle/>
          <a:p>
            <a:pPr eaLnBrk="1" hangingPunct="1"/>
            <a:r>
              <a:rPr lang="en-US" altLang="en-US" sz="3600" b="1">
                <a:solidFill>
                  <a:schemeClr val="accent1"/>
                </a:solidFill>
                <a:latin typeface="Rockwell" panose="02060603020205020403" pitchFamily="18" charset="0"/>
              </a:rPr>
              <a:t>INVESTMENTS ACCOUNTING</a:t>
            </a:r>
          </a:p>
        </p:txBody>
      </p:sp>
      <p:sp>
        <p:nvSpPr>
          <p:cNvPr id="37894" name="Rectangle 3">
            <a:extLst>
              <a:ext uri="{FF2B5EF4-FFF2-40B4-BE49-F238E27FC236}">
                <a16:creationId xmlns:a16="http://schemas.microsoft.com/office/drawing/2014/main" id="{7D1FC3A0-44C3-ABA8-C546-ACF2E0CDD217}"/>
              </a:ext>
            </a:extLst>
          </p:cNvPr>
          <p:cNvSpPr>
            <a:spLocks noGrp="1" noChangeArrowheads="1"/>
          </p:cNvSpPr>
          <p:nvPr>
            <p:ph idx="1"/>
          </p:nvPr>
        </p:nvSpPr>
        <p:spPr>
          <a:xfrm>
            <a:off x="1981200" y="1981200"/>
            <a:ext cx="8229600" cy="4876800"/>
          </a:xfrm>
        </p:spPr>
        <p:txBody>
          <a:bodyPr/>
          <a:lstStyle/>
          <a:p>
            <a:pPr eaLnBrk="1" hangingPunct="1">
              <a:lnSpc>
                <a:spcPct val="90000"/>
              </a:lnSpc>
            </a:pPr>
            <a:r>
              <a:rPr lang="en-US" altLang="en-US" sz="2300"/>
              <a:t>Pre-IRDA days – investmensts mostly carried at Cost.</a:t>
            </a:r>
          </a:p>
          <a:p>
            <a:pPr eaLnBrk="1" hangingPunct="1">
              <a:lnSpc>
                <a:spcPct val="90000"/>
              </a:lnSpc>
            </a:pPr>
            <a:r>
              <a:rPr lang="en-US" altLang="en-US" sz="2300"/>
              <a:t>IRDA regulations broadly classified Investments as Real Estate, Govt.Securities, Listed Securities and Unlisted Securities.</a:t>
            </a:r>
          </a:p>
          <a:p>
            <a:pPr eaLnBrk="1" hangingPunct="1">
              <a:lnSpc>
                <a:spcPct val="90000"/>
              </a:lnSpc>
            </a:pPr>
            <a:r>
              <a:rPr lang="en-US" altLang="en-US" sz="2300"/>
              <a:t>Real Estate – Historical Cost, subject to Depreciation and Impairment. Disclosures of ‘fair value’</a:t>
            </a:r>
          </a:p>
          <a:p>
            <a:pPr eaLnBrk="1" hangingPunct="1">
              <a:lnSpc>
                <a:spcPct val="90000"/>
              </a:lnSpc>
            </a:pPr>
            <a:r>
              <a:rPr lang="en-US" altLang="en-US" sz="2300"/>
              <a:t>Govt. Securities – ‘held to maturity’ so, historical cost.</a:t>
            </a:r>
          </a:p>
          <a:p>
            <a:pPr eaLnBrk="1" hangingPunct="1">
              <a:lnSpc>
                <a:spcPct val="90000"/>
              </a:lnSpc>
            </a:pPr>
            <a:r>
              <a:rPr lang="en-US" altLang="en-US" sz="2300"/>
              <a:t>Listed Securities – Fair Value change a/c. (Within the Balance Sheet). Favorable balance not availbale for distribution and unfavorable balance will be factored, while distributing profits. Grouped under “Equity” i.e Shareholders Funds</a:t>
            </a:r>
          </a:p>
          <a:p>
            <a:pPr eaLnBrk="1" hangingPunct="1">
              <a:lnSpc>
                <a:spcPct val="90000"/>
              </a:lnSpc>
            </a:pPr>
            <a:r>
              <a:rPr lang="en-US" altLang="en-US" sz="2300"/>
              <a:t>Others – Historical cost, with provision for diminution in values, if warranted.</a:t>
            </a:r>
          </a:p>
          <a:p>
            <a:pPr eaLnBrk="1" hangingPunct="1">
              <a:lnSpc>
                <a:spcPct val="90000"/>
              </a:lnSpc>
            </a:pPr>
            <a:endParaRPr lang="en-US" altLang="en-US" sz="2300"/>
          </a:p>
        </p:txBody>
      </p:sp>
      <p:sp>
        <p:nvSpPr>
          <p:cNvPr id="22530" name="Date Placeholder 3">
            <a:extLst>
              <a:ext uri="{FF2B5EF4-FFF2-40B4-BE49-F238E27FC236}">
                <a16:creationId xmlns:a16="http://schemas.microsoft.com/office/drawing/2014/main" id="{CC025312-1806-DB53-C2FC-BC31B3357343}"/>
              </a:ext>
            </a:extLst>
          </p:cNvPr>
          <p:cNvSpPr>
            <a:spLocks noGrp="1"/>
          </p:cNvSpPr>
          <p:nvPr>
            <p:ph type="dt" sz="half" idx="10"/>
          </p:nvPr>
        </p:nvSpPr>
        <p:spPr/>
        <p:txBody>
          <a:bodyPr/>
          <a:lstStyle/>
          <a:p>
            <a:pPr>
              <a:defRPr/>
            </a:pPr>
            <a:fld id="{B8EBE79F-0E00-4D17-AFC4-F7848B2654A1}" type="datetime1">
              <a:rPr lang="en-US" smtClean="0"/>
              <a:pPr>
                <a:defRPr/>
              </a:pPr>
              <a:t>3/24/2023</a:t>
            </a:fld>
            <a:endParaRPr lang="en-US"/>
          </a:p>
        </p:txBody>
      </p:sp>
      <p:sp>
        <p:nvSpPr>
          <p:cNvPr id="22531" name="Footer Placeholder 4">
            <a:extLst>
              <a:ext uri="{FF2B5EF4-FFF2-40B4-BE49-F238E27FC236}">
                <a16:creationId xmlns:a16="http://schemas.microsoft.com/office/drawing/2014/main" id="{C4FBEB2C-C3EE-0F62-AD72-CE96F59D61D5}"/>
              </a:ext>
            </a:extLst>
          </p:cNvPr>
          <p:cNvSpPr>
            <a:spLocks noGrp="1"/>
          </p:cNvSpPr>
          <p:nvPr>
            <p:ph type="ftr" sz="quarter" idx="11"/>
          </p:nvPr>
        </p:nvSpPr>
        <p:spPr/>
        <p:txBody>
          <a:bodyPr/>
          <a:lstStyle/>
          <a:p>
            <a:pPr>
              <a:defRPr/>
            </a:pPr>
            <a:r>
              <a:rPr lang="en-US"/>
              <a:t>P.S.Prabhakar</a:t>
            </a:r>
          </a:p>
        </p:txBody>
      </p:sp>
      <p:sp>
        <p:nvSpPr>
          <p:cNvPr id="22532" name="Slide Number Placeholder 5">
            <a:extLst>
              <a:ext uri="{FF2B5EF4-FFF2-40B4-BE49-F238E27FC236}">
                <a16:creationId xmlns:a16="http://schemas.microsoft.com/office/drawing/2014/main" id="{FB0ADB1A-0C3D-41F4-8295-CD2E57B993D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29318D-CE03-4F88-BC12-CB4F08A01B1A}" type="slidenum">
              <a:rPr lang="en-US" altLang="en-US">
                <a:solidFill>
                  <a:srgbClr val="045C75"/>
                </a:solidFill>
                <a:latin typeface="Constantia" panose="02030602050306030303" pitchFamily="18" charset="0"/>
              </a:rPr>
              <a:pPr eaLnBrk="1" hangingPunct="1"/>
              <a:t>18</a:t>
            </a:fld>
            <a:endParaRPr lang="en-US" altLang="en-US">
              <a:solidFill>
                <a:srgbClr val="045C75"/>
              </a:solidFill>
              <a:latin typeface="Constantia" panose="02030602050306030303" pitchFamily="18" charset="0"/>
            </a:endParaRPr>
          </a:p>
        </p:txBody>
      </p:sp>
    </p:spTree>
    <p:extLst>
      <p:ext uri="{BB962C8B-B14F-4D97-AF65-F5344CB8AC3E}">
        <p14:creationId xmlns:p14="http://schemas.microsoft.com/office/powerpoint/2010/main" val="10531982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AA7892BC-9051-C7CB-B4A1-2F1F1ACAE8A8}"/>
              </a:ext>
            </a:extLst>
          </p:cNvPr>
          <p:cNvSpPr>
            <a:spLocks noGrp="1" noChangeArrowheads="1"/>
          </p:cNvSpPr>
          <p:nvPr>
            <p:ph type="title"/>
          </p:nvPr>
        </p:nvSpPr>
        <p:spPr>
          <a:xfrm>
            <a:off x="1828801" y="228600"/>
            <a:ext cx="8270875" cy="685800"/>
          </a:xfrm>
        </p:spPr>
        <p:txBody>
          <a:bodyPr rtlCol="0">
            <a:normAutofit fontScale="90000"/>
          </a:bodyPr>
          <a:lstStyle/>
          <a:p>
            <a:pPr>
              <a:defRPr/>
            </a:pPr>
            <a:r>
              <a:rPr lang="en-US" dirty="0">
                <a:solidFill>
                  <a:schemeClr val="tx1"/>
                </a:solidFill>
                <a:latin typeface="Algerian" pitchFamily="82" charset="0"/>
                <a:cs typeface="Andalus" pitchFamily="2" charset="-78"/>
              </a:rPr>
              <a:t>Reinsurance</a:t>
            </a:r>
          </a:p>
        </p:txBody>
      </p:sp>
      <p:sp>
        <p:nvSpPr>
          <p:cNvPr id="24579" name="Rectangle 3">
            <a:extLst>
              <a:ext uri="{FF2B5EF4-FFF2-40B4-BE49-F238E27FC236}">
                <a16:creationId xmlns:a16="http://schemas.microsoft.com/office/drawing/2014/main" id="{3E6CBB9E-27C4-3DE9-F06D-E1AB90A0A3C0}"/>
              </a:ext>
            </a:extLst>
          </p:cNvPr>
          <p:cNvSpPr>
            <a:spLocks noGrp="1" noChangeArrowheads="1"/>
          </p:cNvSpPr>
          <p:nvPr>
            <p:ph idx="1"/>
          </p:nvPr>
        </p:nvSpPr>
        <p:spPr>
          <a:xfrm>
            <a:off x="1828800" y="2209800"/>
            <a:ext cx="8610600" cy="4267200"/>
          </a:xfrm>
          <a:ln>
            <a:solidFill>
              <a:schemeClr val="accent1"/>
            </a:solidFill>
            <a:miter lim="800000"/>
            <a:headEnd/>
            <a:tailEnd/>
          </a:ln>
        </p:spPr>
        <p:txBody>
          <a:bodyPr rtlCol="0">
            <a:normAutofit fontScale="85000" lnSpcReduction="20000"/>
          </a:bodyPr>
          <a:lstStyle/>
          <a:p>
            <a:pPr marL="274320" indent="-274320">
              <a:buFont typeface="Wingdings" pitchFamily="2" charset="2"/>
              <a:buChar char="Ø"/>
              <a:defRPr/>
            </a:pPr>
            <a:r>
              <a:rPr lang="en-US" sz="3200" dirty="0">
                <a:latin typeface="Andalus" pitchFamily="2" charset="-78"/>
                <a:cs typeface="Andalus" pitchFamily="2" charset="-78"/>
              </a:rPr>
              <a:t>Highly technical and complex area</a:t>
            </a:r>
          </a:p>
          <a:p>
            <a:pPr marL="274320" indent="-274320">
              <a:buFont typeface="Wingdings" pitchFamily="2" charset="2"/>
              <a:buChar char="Ø"/>
              <a:defRPr/>
            </a:pPr>
            <a:r>
              <a:rPr lang="en-US" sz="3200" dirty="0">
                <a:latin typeface="Andalus" pitchFamily="2" charset="-78"/>
                <a:cs typeface="Andalus" pitchFamily="2" charset="-78"/>
              </a:rPr>
              <a:t>RI Policy and RI </a:t>
            </a:r>
            <a:r>
              <a:rPr lang="en-US" sz="3200" dirty="0" err="1">
                <a:latin typeface="Andalus" pitchFamily="2" charset="-78"/>
                <a:cs typeface="Andalus" pitchFamily="2" charset="-78"/>
              </a:rPr>
              <a:t>programme</a:t>
            </a:r>
            <a:r>
              <a:rPr lang="en-US" sz="3200" dirty="0">
                <a:latin typeface="Andalus" pitchFamily="2" charset="-78"/>
                <a:cs typeface="Andalus" pitchFamily="2" charset="-78"/>
              </a:rPr>
              <a:t>, approved by IRDA are to be examined</a:t>
            </a:r>
          </a:p>
          <a:p>
            <a:pPr marL="274320" indent="-274320">
              <a:buFont typeface="Wingdings" pitchFamily="2" charset="2"/>
              <a:buChar char="Ø"/>
              <a:defRPr/>
            </a:pPr>
            <a:r>
              <a:rPr lang="en-US" sz="3200" dirty="0">
                <a:latin typeface="Andalus" pitchFamily="2" charset="-78"/>
                <a:cs typeface="Andalus" pitchFamily="2" charset="-78"/>
              </a:rPr>
              <a:t>Treaties will have to be examined</a:t>
            </a:r>
          </a:p>
          <a:p>
            <a:pPr marL="274320" indent="-274320">
              <a:buFont typeface="Wingdings" pitchFamily="2" charset="2"/>
              <a:buChar char="Ø"/>
              <a:defRPr/>
            </a:pPr>
            <a:r>
              <a:rPr lang="en-US" sz="3200" dirty="0">
                <a:latin typeface="Andalus" pitchFamily="2" charset="-78"/>
                <a:cs typeface="Andalus" pitchFamily="2" charset="-78"/>
              </a:rPr>
              <a:t>Bordereaux from RI companies and brokers will have to be verified</a:t>
            </a:r>
          </a:p>
          <a:p>
            <a:pPr marL="274320" indent="-274320">
              <a:buFont typeface="Wingdings" pitchFamily="2" charset="2"/>
              <a:buChar char="Ø"/>
              <a:defRPr/>
            </a:pPr>
            <a:r>
              <a:rPr lang="en-US" sz="3200" dirty="0">
                <a:latin typeface="Andalus" pitchFamily="2" charset="-78"/>
                <a:cs typeface="Andalus" pitchFamily="2" charset="-78"/>
              </a:rPr>
              <a:t>Facultative placements will have to be seen with available documentation</a:t>
            </a:r>
          </a:p>
          <a:p>
            <a:pPr marL="274320" indent="-274320">
              <a:buFont typeface="Wingdings" pitchFamily="2" charset="2"/>
              <a:buChar char="Ø"/>
              <a:defRPr/>
            </a:pPr>
            <a:r>
              <a:rPr lang="en-US" sz="3200" dirty="0">
                <a:latin typeface="Andalus" pitchFamily="2" charset="-78"/>
                <a:cs typeface="Andalus" pitchFamily="2" charset="-78"/>
              </a:rPr>
              <a:t>Quarterly accounts (for treaties) and periodical settlements of Reinsurers’ accounts to be verified</a:t>
            </a:r>
          </a:p>
        </p:txBody>
      </p:sp>
      <p:sp>
        <p:nvSpPr>
          <p:cNvPr id="29699" name="Footer Placeholder 4">
            <a:extLst>
              <a:ext uri="{FF2B5EF4-FFF2-40B4-BE49-F238E27FC236}">
                <a16:creationId xmlns:a16="http://schemas.microsoft.com/office/drawing/2014/main" id="{B2E38626-A42F-3435-333B-C2F02C82B33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9700" name="Slide Number Placeholder 3">
            <a:extLst>
              <a:ext uri="{FF2B5EF4-FFF2-40B4-BE49-F238E27FC236}">
                <a16:creationId xmlns:a16="http://schemas.microsoft.com/office/drawing/2014/main" id="{0A8CE737-CA9B-FD4C-B003-AED1224FF03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9560BE-5FE6-4530-8C04-460BDCE5D999}" type="slidenum">
              <a:rPr lang="en-US" altLang="en-US">
                <a:solidFill>
                  <a:schemeClr val="tx2"/>
                </a:solidFill>
              </a:rPr>
              <a:pPr eaLnBrk="1" hangingPunct="1"/>
              <a:t>19</a:t>
            </a:fld>
            <a:endParaRPr lang="en-US" altLang="en-US">
              <a:solidFill>
                <a:schemeClr val="tx2"/>
              </a:solidFill>
            </a:endParaRPr>
          </a:p>
        </p:txBody>
      </p:sp>
    </p:spTree>
    <p:extLst>
      <p:ext uri="{BB962C8B-B14F-4D97-AF65-F5344CB8AC3E}">
        <p14:creationId xmlns:p14="http://schemas.microsoft.com/office/powerpoint/2010/main" val="66277529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a:extLst>
              <a:ext uri="{FF2B5EF4-FFF2-40B4-BE49-F238E27FC236}">
                <a16:creationId xmlns:a16="http://schemas.microsoft.com/office/drawing/2014/main" id="{09F5B9E4-9F44-1B8E-8584-F3B608014441}"/>
              </a:ext>
            </a:extLst>
          </p:cNvPr>
          <p:cNvSpPr>
            <a:spLocks noGrp="1" noChangeArrowheads="1"/>
          </p:cNvSpPr>
          <p:nvPr>
            <p:ph type="title"/>
          </p:nvPr>
        </p:nvSpPr>
        <p:spPr>
          <a:xfrm>
            <a:off x="2098675" y="304800"/>
            <a:ext cx="8001000" cy="762000"/>
          </a:xfrm>
        </p:spPr>
        <p:txBody>
          <a:bodyPr/>
          <a:lstStyle/>
          <a:p>
            <a:pPr eaLnBrk="1" hangingPunct="1"/>
            <a:r>
              <a:rPr lang="en-US" altLang="en-US">
                <a:solidFill>
                  <a:schemeClr val="tx1"/>
                </a:solidFill>
                <a:latin typeface="Algerian" panose="04020705040A02060702" pitchFamily="82" charset="0"/>
                <a:cs typeface="Andalus" pitchFamily="2" charset="0"/>
              </a:rPr>
              <a:t>Reinsurance</a:t>
            </a:r>
          </a:p>
        </p:txBody>
      </p:sp>
      <p:sp>
        <p:nvSpPr>
          <p:cNvPr id="25603" name="Rectangle 3">
            <a:extLst>
              <a:ext uri="{FF2B5EF4-FFF2-40B4-BE49-F238E27FC236}">
                <a16:creationId xmlns:a16="http://schemas.microsoft.com/office/drawing/2014/main" id="{E1CAE37E-A009-F04C-ABBE-0F7D5C8E5952}"/>
              </a:ext>
            </a:extLst>
          </p:cNvPr>
          <p:cNvSpPr>
            <a:spLocks noGrp="1" noChangeArrowheads="1"/>
          </p:cNvSpPr>
          <p:nvPr>
            <p:ph idx="1"/>
          </p:nvPr>
        </p:nvSpPr>
        <p:spPr>
          <a:xfrm>
            <a:off x="2057400" y="2133600"/>
            <a:ext cx="8382000" cy="4267200"/>
          </a:xfrm>
        </p:spPr>
        <p:txBody>
          <a:bodyPr rtlCol="0">
            <a:normAutofit fontScale="85000" lnSpcReduction="20000"/>
          </a:bodyPr>
          <a:lstStyle/>
          <a:p>
            <a:pPr marL="274320" indent="-274320">
              <a:buFont typeface="Wingdings" pitchFamily="2" charset="2"/>
              <a:buChar char="v"/>
              <a:defRPr/>
            </a:pPr>
            <a:r>
              <a:rPr lang="en-US" sz="3400" dirty="0">
                <a:latin typeface="Andalus" pitchFamily="2" charset="-78"/>
                <a:cs typeface="Andalus" pitchFamily="2" charset="-78"/>
              </a:rPr>
              <a:t>Issues of Profit Commissions to be seen closely</a:t>
            </a:r>
          </a:p>
          <a:p>
            <a:pPr marL="274320" indent="-274320">
              <a:buFont typeface="Wingdings" pitchFamily="2" charset="2"/>
              <a:buChar char="v"/>
              <a:defRPr/>
            </a:pPr>
            <a:r>
              <a:rPr lang="en-US" sz="3400" dirty="0">
                <a:latin typeface="Andalus" pitchFamily="2" charset="-78"/>
                <a:cs typeface="Andalus" pitchFamily="2" charset="-78"/>
              </a:rPr>
              <a:t>Quarterly accounts from Treaty reinsurers to be checked</a:t>
            </a:r>
          </a:p>
          <a:p>
            <a:pPr marL="274320" indent="-274320">
              <a:buFont typeface="Wingdings" pitchFamily="2" charset="2"/>
              <a:buChar char="v"/>
              <a:defRPr/>
            </a:pPr>
            <a:r>
              <a:rPr lang="en-US" sz="3400" dirty="0">
                <a:latin typeface="Andalus" pitchFamily="2" charset="-78"/>
                <a:cs typeface="Andalus" pitchFamily="2" charset="-78"/>
              </a:rPr>
              <a:t>Reconciliations with Reinsurers – how periodical and how complete will have to be seen</a:t>
            </a:r>
          </a:p>
          <a:p>
            <a:pPr marL="274320" indent="-274320">
              <a:buFont typeface="Wingdings" pitchFamily="2" charset="2"/>
              <a:buChar char="v"/>
              <a:defRPr/>
            </a:pPr>
            <a:r>
              <a:rPr lang="en-US" sz="3400" dirty="0">
                <a:latin typeface="Andalus" pitchFamily="2" charset="-78"/>
                <a:cs typeface="Andalus" pitchFamily="2" charset="-78"/>
              </a:rPr>
              <a:t>Rating of an insurance company in international market is important and reliance is placed heavily on Auditors’ certifications</a:t>
            </a:r>
          </a:p>
        </p:txBody>
      </p:sp>
      <p:sp>
        <p:nvSpPr>
          <p:cNvPr id="30723" name="Footer Placeholder 4">
            <a:extLst>
              <a:ext uri="{FF2B5EF4-FFF2-40B4-BE49-F238E27FC236}">
                <a16:creationId xmlns:a16="http://schemas.microsoft.com/office/drawing/2014/main" id="{990C02B2-F81C-60D7-2234-11185576634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30724" name="Slide Number Placeholder 3">
            <a:extLst>
              <a:ext uri="{FF2B5EF4-FFF2-40B4-BE49-F238E27FC236}">
                <a16:creationId xmlns:a16="http://schemas.microsoft.com/office/drawing/2014/main" id="{B54F7D3F-BB58-F623-8CC7-481BC9725E4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545A6B-7CEB-4E89-AEDC-AA595238C9D9}" type="slidenum">
              <a:rPr lang="en-US" altLang="en-US">
                <a:solidFill>
                  <a:schemeClr val="tx2"/>
                </a:solidFill>
              </a:rPr>
              <a:pPr eaLnBrk="1" hangingPunct="1"/>
              <a:t>20</a:t>
            </a:fld>
            <a:endParaRPr lang="en-US" altLang="en-US">
              <a:solidFill>
                <a:schemeClr val="tx2"/>
              </a:solidFill>
            </a:endParaRPr>
          </a:p>
        </p:txBody>
      </p:sp>
    </p:spTree>
    <p:extLst>
      <p:ext uri="{BB962C8B-B14F-4D97-AF65-F5344CB8AC3E}">
        <p14:creationId xmlns:p14="http://schemas.microsoft.com/office/powerpoint/2010/main" val="75284747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5">
            <a:extLst>
              <a:ext uri="{FF2B5EF4-FFF2-40B4-BE49-F238E27FC236}">
                <a16:creationId xmlns:a16="http://schemas.microsoft.com/office/drawing/2014/main" id="{C07AD3E6-F00A-75AC-B408-0458669FC34F}"/>
              </a:ext>
            </a:extLst>
          </p:cNvPr>
          <p:cNvSpPr>
            <a:spLocks noGrp="1"/>
          </p:cNvSpPr>
          <p:nvPr>
            <p:ph type="title"/>
          </p:nvPr>
        </p:nvSpPr>
        <p:spPr>
          <a:xfrm>
            <a:off x="1981200" y="274638"/>
            <a:ext cx="8382000" cy="944562"/>
          </a:xfrm>
        </p:spPr>
        <p:txBody>
          <a:bodyPr/>
          <a:lstStyle/>
          <a:p>
            <a:pPr eaLnBrk="1" hangingPunct="1"/>
            <a:r>
              <a:rPr lang="en-US" altLang="en-US" sz="3200">
                <a:latin typeface="Algerian" panose="04020705040A02060702" pitchFamily="82" charset="0"/>
              </a:rPr>
              <a:t>Balance Sheet – inherent mismatch</a:t>
            </a:r>
            <a:r>
              <a:rPr lang="en-US" altLang="en-US"/>
              <a:t>?</a:t>
            </a:r>
            <a:endParaRPr lang="en-IN" altLang="en-US"/>
          </a:p>
        </p:txBody>
      </p:sp>
      <p:sp>
        <p:nvSpPr>
          <p:cNvPr id="11267" name="Content Placeholder 6">
            <a:extLst>
              <a:ext uri="{FF2B5EF4-FFF2-40B4-BE49-F238E27FC236}">
                <a16:creationId xmlns:a16="http://schemas.microsoft.com/office/drawing/2014/main" id="{4377406F-0F5A-350D-839B-FD9153C7B280}"/>
              </a:ext>
            </a:extLst>
          </p:cNvPr>
          <p:cNvSpPr>
            <a:spLocks noGrp="1"/>
          </p:cNvSpPr>
          <p:nvPr>
            <p:ph sz="quarter" idx="13"/>
          </p:nvPr>
        </p:nvSpPr>
        <p:spPr>
          <a:xfrm>
            <a:off x="2133600" y="2362200"/>
            <a:ext cx="4038600" cy="3429000"/>
          </a:xfrm>
        </p:spPr>
        <p:txBody>
          <a:bodyPr rtlCol="0">
            <a:normAutofit lnSpcReduction="10000"/>
          </a:bodyPr>
          <a:lstStyle/>
          <a:p>
            <a:pPr marL="274320" indent="-274320">
              <a:defRPr/>
            </a:pPr>
            <a:r>
              <a:rPr lang="en-US" dirty="0"/>
              <a:t>Assets side items are mostly facts</a:t>
            </a:r>
          </a:p>
          <a:p>
            <a:pPr marL="274320" indent="-274320">
              <a:defRPr/>
            </a:pPr>
            <a:r>
              <a:rPr lang="en-US" dirty="0"/>
              <a:t> Accountants control the Assets side</a:t>
            </a:r>
          </a:p>
          <a:p>
            <a:pPr marL="274320" indent="-274320">
              <a:defRPr/>
            </a:pPr>
            <a:r>
              <a:rPr lang="en-US" dirty="0"/>
              <a:t>From fixed assets to current assets to Investments – the whole assets side of the Balance Sheet – physically verifiable</a:t>
            </a:r>
            <a:endParaRPr lang="en-IN" dirty="0"/>
          </a:p>
        </p:txBody>
      </p:sp>
      <p:sp>
        <p:nvSpPr>
          <p:cNvPr id="11268" name="Content Placeholder 7">
            <a:extLst>
              <a:ext uri="{FF2B5EF4-FFF2-40B4-BE49-F238E27FC236}">
                <a16:creationId xmlns:a16="http://schemas.microsoft.com/office/drawing/2014/main" id="{B256A011-8AF4-829A-47B6-FE1593C825C7}"/>
              </a:ext>
            </a:extLst>
          </p:cNvPr>
          <p:cNvSpPr>
            <a:spLocks noGrp="1"/>
          </p:cNvSpPr>
          <p:nvPr>
            <p:ph sz="quarter" idx="14"/>
          </p:nvPr>
        </p:nvSpPr>
        <p:spPr>
          <a:xfrm>
            <a:off x="6457950" y="2362200"/>
            <a:ext cx="3600450" cy="3352800"/>
          </a:xfrm>
        </p:spPr>
        <p:txBody>
          <a:bodyPr rtlCol="0">
            <a:normAutofit fontScale="92500"/>
          </a:bodyPr>
          <a:lstStyle/>
          <a:p>
            <a:pPr marL="274320" indent="-274320">
              <a:defRPr/>
            </a:pPr>
            <a:r>
              <a:rPr lang="en-US" dirty="0"/>
              <a:t>Liabilities side are estimates</a:t>
            </a:r>
          </a:p>
          <a:p>
            <a:pPr marL="274320" indent="-274320">
              <a:defRPr/>
            </a:pPr>
            <a:r>
              <a:rPr lang="en-US" dirty="0"/>
              <a:t>Actuaries ‘mandate’ the estimates of the Liabilities side</a:t>
            </a:r>
          </a:p>
          <a:p>
            <a:pPr marL="274320" indent="-274320">
              <a:defRPr/>
            </a:pPr>
            <a:r>
              <a:rPr lang="en-US" dirty="0"/>
              <a:t>Estimates are susceptible to errors, however scientifically made</a:t>
            </a:r>
          </a:p>
          <a:p>
            <a:pPr marL="274320" indent="-274320">
              <a:defRPr/>
            </a:pPr>
            <a:endParaRPr lang="en-IN" dirty="0"/>
          </a:p>
        </p:txBody>
      </p:sp>
      <p:sp>
        <p:nvSpPr>
          <p:cNvPr id="16387" name="Footer Placeholder 3">
            <a:extLst>
              <a:ext uri="{FF2B5EF4-FFF2-40B4-BE49-F238E27FC236}">
                <a16:creationId xmlns:a16="http://schemas.microsoft.com/office/drawing/2014/main" id="{B77B579A-851C-82DA-F59C-4F7251B3CB33}"/>
              </a:ext>
            </a:extLst>
          </p:cNvPr>
          <p:cNvSpPr>
            <a:spLocks noGrp="1"/>
          </p:cNvSpPr>
          <p:nvPr>
            <p:ph type="ftr"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6388" name="Slide Number Placeholder 4">
            <a:extLst>
              <a:ext uri="{FF2B5EF4-FFF2-40B4-BE49-F238E27FC236}">
                <a16:creationId xmlns:a16="http://schemas.microsoft.com/office/drawing/2014/main" id="{1E689C3C-C8B3-645B-605F-41CE04E08341}"/>
              </a:ext>
            </a:extLst>
          </p:cNvPr>
          <p:cNvSpPr>
            <a:spLocks noGrp="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54E803-3739-48C3-8722-A3011FD95A74}" type="slidenum">
              <a:rPr lang="en-US" altLang="en-US">
                <a:solidFill>
                  <a:schemeClr val="tx2"/>
                </a:solidFill>
              </a:rPr>
              <a:pPr eaLnBrk="1" hangingPunct="1"/>
              <a:t>21</a:t>
            </a:fld>
            <a:endParaRPr lang="en-US" altLang="en-US">
              <a:solidFill>
                <a:schemeClr val="tx2"/>
              </a:solidFill>
            </a:endParaRPr>
          </a:p>
        </p:txBody>
      </p:sp>
      <p:sp>
        <p:nvSpPr>
          <p:cNvPr id="16391" name="TextBox 9">
            <a:extLst>
              <a:ext uri="{FF2B5EF4-FFF2-40B4-BE49-F238E27FC236}">
                <a16:creationId xmlns:a16="http://schemas.microsoft.com/office/drawing/2014/main" id="{BD9E760E-5587-8230-FB5A-051E668C26CD}"/>
              </a:ext>
            </a:extLst>
          </p:cNvPr>
          <p:cNvSpPr txBox="1">
            <a:spLocks noChangeArrowheads="1"/>
          </p:cNvSpPr>
          <p:nvPr/>
        </p:nvSpPr>
        <p:spPr bwMode="auto">
          <a:xfrm>
            <a:off x="2819400" y="5715001"/>
            <a:ext cx="701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Accountants certify the whole Balance Sheet and are subject to rigorous disciplinary mechanism of the ICAI</a:t>
            </a:r>
            <a:endParaRPr lang="en-IN" altLang="en-US" b="1"/>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itle 1">
            <a:extLst>
              <a:ext uri="{FF2B5EF4-FFF2-40B4-BE49-F238E27FC236}">
                <a16:creationId xmlns:a16="http://schemas.microsoft.com/office/drawing/2014/main" id="{D39DB7B8-6C92-2BE2-3091-53829404E257}"/>
              </a:ext>
            </a:extLst>
          </p:cNvPr>
          <p:cNvSpPr>
            <a:spLocks noGrp="1"/>
          </p:cNvSpPr>
          <p:nvPr>
            <p:ph type="title"/>
          </p:nvPr>
        </p:nvSpPr>
        <p:spPr>
          <a:xfrm>
            <a:off x="2057400" y="274638"/>
            <a:ext cx="8153400" cy="868362"/>
          </a:xfrm>
        </p:spPr>
        <p:txBody>
          <a:bodyPr/>
          <a:lstStyle/>
          <a:p>
            <a:pPr eaLnBrk="1" hangingPunct="1"/>
            <a:r>
              <a:rPr lang="en-US" altLang="en-US">
                <a:solidFill>
                  <a:schemeClr val="tx1"/>
                </a:solidFill>
                <a:latin typeface="Algerian" panose="04020705040A02060702" pitchFamily="82" charset="0"/>
                <a:cs typeface="Andalus" pitchFamily="2" charset="0"/>
              </a:rPr>
              <a:t>SOLVENCY MARGIN</a:t>
            </a:r>
          </a:p>
        </p:txBody>
      </p:sp>
      <p:sp>
        <p:nvSpPr>
          <p:cNvPr id="26627" name="Content Placeholder 2">
            <a:extLst>
              <a:ext uri="{FF2B5EF4-FFF2-40B4-BE49-F238E27FC236}">
                <a16:creationId xmlns:a16="http://schemas.microsoft.com/office/drawing/2014/main" id="{293D88D8-1C23-5494-7725-EBC198B74F92}"/>
              </a:ext>
            </a:extLst>
          </p:cNvPr>
          <p:cNvSpPr>
            <a:spLocks noGrp="1"/>
          </p:cNvSpPr>
          <p:nvPr>
            <p:ph idx="1"/>
          </p:nvPr>
        </p:nvSpPr>
        <p:spPr>
          <a:xfrm>
            <a:off x="1981200" y="2209800"/>
            <a:ext cx="8229600" cy="4114800"/>
          </a:xfrm>
        </p:spPr>
        <p:txBody>
          <a:bodyPr rtlCol="0">
            <a:normAutofit fontScale="92500" lnSpcReduction="20000"/>
          </a:bodyPr>
          <a:lstStyle/>
          <a:p>
            <a:pPr marL="274320" indent="-274320">
              <a:defRPr/>
            </a:pPr>
            <a:r>
              <a:rPr lang="en-US" sz="3200" dirty="0">
                <a:latin typeface="Andalus" pitchFamily="2" charset="-78"/>
                <a:cs typeface="Andalus" pitchFamily="2" charset="-78"/>
              </a:rPr>
              <a:t>By law, insurance companies are expected to be solvent AT ALL TIMES by a margin. </a:t>
            </a:r>
          </a:p>
          <a:p>
            <a:pPr marL="274320" indent="-274320">
              <a:defRPr/>
            </a:pPr>
            <a:r>
              <a:rPr lang="en-US" sz="3200" dirty="0">
                <a:latin typeface="Andalus" pitchFamily="2" charset="-78"/>
                <a:cs typeface="Andalus" pitchFamily="2" charset="-78"/>
              </a:rPr>
              <a:t>The margin is the highest of (a) 20% of Premium Income (b) 30% of  Incurred claims and (c ) </a:t>
            </a:r>
            <a:r>
              <a:rPr lang="en-US" sz="3200" dirty="0" err="1">
                <a:latin typeface="Andalus" pitchFamily="2" charset="-78"/>
                <a:cs typeface="Andalus" pitchFamily="2" charset="-78"/>
              </a:rPr>
              <a:t>Rs</a:t>
            </a:r>
            <a:r>
              <a:rPr lang="en-US" sz="3200" dirty="0">
                <a:latin typeface="Andalus" pitchFamily="2" charset="-78"/>
                <a:cs typeface="Andalus" pitchFamily="2" charset="-78"/>
              </a:rPr>
              <a:t>. 50 </a:t>
            </a:r>
            <a:r>
              <a:rPr lang="en-US" sz="3200" dirty="0" err="1">
                <a:latin typeface="Andalus" pitchFamily="2" charset="-78"/>
                <a:cs typeface="Andalus" pitchFamily="2" charset="-78"/>
              </a:rPr>
              <a:t>crores</a:t>
            </a:r>
            <a:r>
              <a:rPr lang="en-US" sz="3200" dirty="0">
                <a:latin typeface="Andalus" pitchFamily="2" charset="-78"/>
                <a:cs typeface="Andalus" pitchFamily="2" charset="-78"/>
              </a:rPr>
              <a:t> – whichever is the highest.</a:t>
            </a:r>
          </a:p>
          <a:p>
            <a:pPr marL="274320" indent="-274320">
              <a:defRPr/>
            </a:pPr>
            <a:r>
              <a:rPr lang="en-US" sz="3200" dirty="0">
                <a:latin typeface="Andalus" pitchFamily="2" charset="-78"/>
                <a:cs typeface="Andalus" pitchFamily="2" charset="-78"/>
              </a:rPr>
              <a:t>Higher the volume of business, higher would be the solvency margin and consequently higher </a:t>
            </a:r>
            <a:r>
              <a:rPr lang="en-US" sz="3200" dirty="0" err="1">
                <a:latin typeface="Andalus" pitchFamily="2" charset="-78"/>
                <a:cs typeface="Andalus" pitchFamily="2" charset="-78"/>
              </a:rPr>
              <a:t>capitalisation</a:t>
            </a:r>
            <a:r>
              <a:rPr lang="en-US" sz="3200" dirty="0">
                <a:latin typeface="Andalus" pitchFamily="2" charset="-78"/>
                <a:cs typeface="Andalus" pitchFamily="2" charset="-78"/>
              </a:rPr>
              <a:t> would be necessary</a:t>
            </a:r>
          </a:p>
        </p:txBody>
      </p:sp>
      <p:sp>
        <p:nvSpPr>
          <p:cNvPr id="31747" name="Footer Placeholder 4">
            <a:extLst>
              <a:ext uri="{FF2B5EF4-FFF2-40B4-BE49-F238E27FC236}">
                <a16:creationId xmlns:a16="http://schemas.microsoft.com/office/drawing/2014/main" id="{9F282F05-0B1F-DD85-5CC5-2FADDA1BD45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31748" name="Slide Number Placeholder 3">
            <a:extLst>
              <a:ext uri="{FF2B5EF4-FFF2-40B4-BE49-F238E27FC236}">
                <a16:creationId xmlns:a16="http://schemas.microsoft.com/office/drawing/2014/main" id="{45635433-74C6-B066-ED72-F5392BBFC72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B6B31D-9D1F-428E-B9E6-AFF7A56964B6}" type="slidenum">
              <a:rPr lang="en-US" altLang="en-US">
                <a:solidFill>
                  <a:schemeClr val="tx2"/>
                </a:solidFill>
              </a:rPr>
              <a:pPr eaLnBrk="1" hangingPunct="1"/>
              <a:t>22</a:t>
            </a:fld>
            <a:endParaRPr lang="en-US" altLang="en-US">
              <a:solidFill>
                <a:schemeClr val="tx2"/>
              </a:solidFill>
            </a:endParaRPr>
          </a:p>
        </p:txBody>
      </p:sp>
    </p:spTree>
    <p:extLst>
      <p:ext uri="{BB962C8B-B14F-4D97-AF65-F5344CB8AC3E}">
        <p14:creationId xmlns:p14="http://schemas.microsoft.com/office/powerpoint/2010/main" val="186716215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2340F55-1AE6-0F48-B41E-688DA9A159B3}"/>
              </a:ext>
            </a:extLst>
          </p:cNvPr>
          <p:cNvSpPr>
            <a:spLocks noGrp="1"/>
          </p:cNvSpPr>
          <p:nvPr>
            <p:ph type="title"/>
          </p:nvPr>
        </p:nvSpPr>
        <p:spPr>
          <a:xfrm>
            <a:off x="1752600" y="762000"/>
            <a:ext cx="8686800" cy="838200"/>
          </a:xfrm>
        </p:spPr>
        <p:txBody>
          <a:bodyPr>
            <a:normAutofit fontScale="90000"/>
          </a:bodyPr>
          <a:lstStyle/>
          <a:p>
            <a:r>
              <a:rPr lang="en-US" altLang="en-US" sz="4600"/>
              <a:t>Solvency Margin - Regulatory issues</a:t>
            </a:r>
          </a:p>
        </p:txBody>
      </p:sp>
      <p:sp>
        <p:nvSpPr>
          <p:cNvPr id="36867" name="Rectangle 3">
            <a:extLst>
              <a:ext uri="{FF2B5EF4-FFF2-40B4-BE49-F238E27FC236}">
                <a16:creationId xmlns:a16="http://schemas.microsoft.com/office/drawing/2014/main" id="{B09AD73F-AFD3-72C4-BB6B-73BFD5FD0463}"/>
              </a:ext>
            </a:extLst>
          </p:cNvPr>
          <p:cNvSpPr>
            <a:spLocks noGrp="1"/>
          </p:cNvSpPr>
          <p:nvPr>
            <p:ph idx="1"/>
          </p:nvPr>
        </p:nvSpPr>
        <p:spPr>
          <a:xfrm>
            <a:off x="1981200" y="1676400"/>
            <a:ext cx="8229600" cy="4800600"/>
          </a:xfrm>
        </p:spPr>
        <p:txBody>
          <a:bodyPr>
            <a:normAutofit lnSpcReduction="10000"/>
          </a:bodyPr>
          <a:lstStyle/>
          <a:p>
            <a:r>
              <a:rPr lang="en-US" altLang="en-US" sz="2500"/>
              <a:t>Solvency is as important to an insurer as liquidity to a banker</a:t>
            </a:r>
          </a:p>
          <a:p>
            <a:r>
              <a:rPr lang="en-US" altLang="en-US" sz="2500"/>
              <a:t>Defined parameters for solvency margin calculations – indicating what can be taken as “assets” and what should be taken as “liabilities”</a:t>
            </a:r>
          </a:p>
          <a:p>
            <a:r>
              <a:rPr lang="en-US" altLang="en-US" sz="2500"/>
              <a:t>Though Reinsurance which is supposed to protect the ‘bottomline’ is given due weightage in Solvency Margin calculations, the practical aspects on the mix of Proportional and Non Proportional RIs are not taken fully into consideration</a:t>
            </a:r>
          </a:p>
          <a:p>
            <a:r>
              <a:rPr lang="en-US" altLang="en-US" sz="2500"/>
              <a:t>Regulator, who is hard on several other issues, hardly regulates in this very important matter</a:t>
            </a:r>
          </a:p>
        </p:txBody>
      </p:sp>
      <p:sp>
        <p:nvSpPr>
          <p:cNvPr id="4" name="Date Placeholder 3">
            <a:extLst>
              <a:ext uri="{FF2B5EF4-FFF2-40B4-BE49-F238E27FC236}">
                <a16:creationId xmlns:a16="http://schemas.microsoft.com/office/drawing/2014/main" id="{41207B76-1574-BEDF-ED67-AAB19F14FAEA}"/>
              </a:ext>
            </a:extLst>
          </p:cNvPr>
          <p:cNvSpPr>
            <a:spLocks noGrp="1"/>
          </p:cNvSpPr>
          <p:nvPr>
            <p:ph type="dt" sz="half" idx="10"/>
          </p:nvPr>
        </p:nvSpPr>
        <p:spPr/>
        <p:txBody>
          <a:bodyPr/>
          <a:lstStyle/>
          <a:p>
            <a:pPr>
              <a:defRPr/>
            </a:pPr>
            <a:fld id="{B1CB78C0-CF48-43A3-AF82-8DDFD6AEA78F}" type="datetime1">
              <a:rPr lang="en-US"/>
              <a:pPr>
                <a:defRPr/>
              </a:pPr>
              <a:t>3/24/2023</a:t>
            </a:fld>
            <a:endParaRPr lang="en-US"/>
          </a:p>
        </p:txBody>
      </p:sp>
      <p:sp>
        <p:nvSpPr>
          <p:cNvPr id="6" name="Footer Placeholder 5">
            <a:extLst>
              <a:ext uri="{FF2B5EF4-FFF2-40B4-BE49-F238E27FC236}">
                <a16:creationId xmlns:a16="http://schemas.microsoft.com/office/drawing/2014/main" id="{8CF77B3F-C921-7CB1-A1EA-90E1D8A9B694}"/>
              </a:ext>
            </a:extLst>
          </p:cNvPr>
          <p:cNvSpPr>
            <a:spLocks noGrp="1"/>
          </p:cNvSpPr>
          <p:nvPr>
            <p:ph type="ftr" sz="quarter" idx="11"/>
          </p:nvPr>
        </p:nvSpPr>
        <p:spPr/>
        <p:txBody>
          <a:bodyPr/>
          <a:lstStyle/>
          <a:p>
            <a:pPr>
              <a:defRPr/>
            </a:pPr>
            <a:r>
              <a:rPr lang="en-US"/>
              <a:t>P.S.PRABHAKAR</a:t>
            </a:r>
          </a:p>
        </p:txBody>
      </p:sp>
      <p:sp>
        <p:nvSpPr>
          <p:cNvPr id="5" name="Slide Number Placeholder 4">
            <a:extLst>
              <a:ext uri="{FF2B5EF4-FFF2-40B4-BE49-F238E27FC236}">
                <a16:creationId xmlns:a16="http://schemas.microsoft.com/office/drawing/2014/main" id="{D1865FA7-9C5F-1BD7-FCFD-C69DA90BF93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6A45CD1-B9B0-4BFB-9874-57AC73F5C4A6}" type="slidenum">
              <a:rPr lang="en-US" altLang="en-US">
                <a:solidFill>
                  <a:srgbClr val="045C75"/>
                </a:solidFill>
                <a:latin typeface="Constantia" panose="02030602050306030303" pitchFamily="18" charset="0"/>
              </a:rPr>
              <a:pPr eaLnBrk="1" hangingPunct="1"/>
              <a:t>23</a:t>
            </a:fld>
            <a:endParaRPr lang="en-US" altLang="en-US">
              <a:solidFill>
                <a:srgbClr val="045C75"/>
              </a:solidFill>
              <a:latin typeface="Constantia" panose="02030602050306030303"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1026">
            <a:extLst>
              <a:ext uri="{FF2B5EF4-FFF2-40B4-BE49-F238E27FC236}">
                <a16:creationId xmlns:a16="http://schemas.microsoft.com/office/drawing/2014/main" id="{5AD95917-A65B-62F0-D493-7FDC6B5C88B4}"/>
              </a:ext>
            </a:extLst>
          </p:cNvPr>
          <p:cNvSpPr>
            <a:spLocks noGrp="1" noChangeArrowheads="1"/>
          </p:cNvSpPr>
          <p:nvPr>
            <p:ph type="title"/>
          </p:nvPr>
        </p:nvSpPr>
        <p:spPr>
          <a:xfrm>
            <a:off x="1752600" y="304800"/>
            <a:ext cx="8458200" cy="1219200"/>
          </a:xfrm>
        </p:spPr>
        <p:txBody>
          <a:bodyPr/>
          <a:lstStyle/>
          <a:p>
            <a:pPr marL="484188" indent="-222250"/>
            <a:r>
              <a:rPr lang="en-US" altLang="en-US">
                <a:solidFill>
                  <a:schemeClr val="tx1"/>
                </a:solidFill>
                <a:latin typeface="Algerian" panose="04020705040A02060702" pitchFamily="82" charset="0"/>
                <a:cs typeface="Andalus" pitchFamily="2" charset="0"/>
              </a:rPr>
              <a:t>MANAGEMENT REPORT</a:t>
            </a:r>
          </a:p>
        </p:txBody>
      </p:sp>
      <p:sp>
        <p:nvSpPr>
          <p:cNvPr id="19458" name="Rectangle 1027">
            <a:extLst>
              <a:ext uri="{FF2B5EF4-FFF2-40B4-BE49-F238E27FC236}">
                <a16:creationId xmlns:a16="http://schemas.microsoft.com/office/drawing/2014/main" id="{71363F50-1159-8C76-C1C1-B56A1DB4C237}"/>
              </a:ext>
            </a:extLst>
          </p:cNvPr>
          <p:cNvSpPr>
            <a:spLocks noGrp="1" noChangeArrowheads="1"/>
          </p:cNvSpPr>
          <p:nvPr>
            <p:ph idx="1"/>
          </p:nvPr>
        </p:nvSpPr>
        <p:spPr>
          <a:xfrm>
            <a:off x="1981200" y="1981201"/>
            <a:ext cx="8229600" cy="4473575"/>
          </a:xfrm>
        </p:spPr>
        <p:txBody>
          <a:bodyPr/>
          <a:lstStyle/>
          <a:p>
            <a:pPr eaLnBrk="1" hangingPunct="1"/>
            <a:endParaRPr lang="en-US" altLang="en-US" sz="3000" b="1">
              <a:latin typeface="Andalus" pitchFamily="2" charset="0"/>
              <a:cs typeface="Andalus" pitchFamily="2" charset="0"/>
            </a:endParaRPr>
          </a:p>
          <a:p>
            <a:pPr eaLnBrk="1" hangingPunct="1"/>
            <a:r>
              <a:rPr lang="en-US" altLang="en-US" sz="3000" b="1">
                <a:latin typeface="Andalus" pitchFamily="2" charset="0"/>
                <a:cs typeface="Andalus" pitchFamily="2" charset="0"/>
              </a:rPr>
              <a:t>IRDA Financial Regulations mandate all the Companies to submit “Management Report” containing important disclosures,  as a part of Annual Reporting requirement.</a:t>
            </a:r>
          </a:p>
          <a:p>
            <a:pPr eaLnBrk="1" hangingPunct="1"/>
            <a:r>
              <a:rPr lang="en-US" altLang="en-US" sz="3000" b="1">
                <a:latin typeface="Andalus" pitchFamily="2" charset="0"/>
                <a:cs typeface="Andalus" pitchFamily="2" charset="0"/>
              </a:rPr>
              <a:t>Confirmations, Certifications, Declarations &amp; Disclosures besides a comprehensive Responsibility Statement. </a:t>
            </a:r>
            <a:endParaRPr lang="en-US" altLang="en-US" sz="3000" b="1"/>
          </a:p>
        </p:txBody>
      </p:sp>
      <p:sp>
        <p:nvSpPr>
          <p:cNvPr id="19459" name="Footer Placeholder 4">
            <a:extLst>
              <a:ext uri="{FF2B5EF4-FFF2-40B4-BE49-F238E27FC236}">
                <a16:creationId xmlns:a16="http://schemas.microsoft.com/office/drawing/2014/main" id="{146D2EEA-FA9D-D0E7-EA19-0EBCF78C72B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19460" name="Slide Number Placeholder 5">
            <a:extLst>
              <a:ext uri="{FF2B5EF4-FFF2-40B4-BE49-F238E27FC236}">
                <a16:creationId xmlns:a16="http://schemas.microsoft.com/office/drawing/2014/main" id="{C1E2ED08-EE49-9504-73BD-73F52673B65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79575E-2B81-4FD9-848D-FB6033263A5F}" type="slidenum">
              <a:rPr lang="en-US" altLang="en-US">
                <a:solidFill>
                  <a:schemeClr val="tx2"/>
                </a:solidFill>
              </a:rPr>
              <a:pPr eaLnBrk="1" hangingPunct="1"/>
              <a:t>24</a:t>
            </a:fld>
            <a:endParaRPr lang="en-US" altLang="en-US">
              <a:solidFill>
                <a:schemeClr val="tx2"/>
              </a:solidFill>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34B1-B50F-B4B5-9D1C-22A3C2787821}"/>
              </a:ext>
            </a:extLst>
          </p:cNvPr>
          <p:cNvSpPr>
            <a:spLocks noGrp="1"/>
          </p:cNvSpPr>
          <p:nvPr>
            <p:ph type="title"/>
          </p:nvPr>
        </p:nvSpPr>
        <p:spPr>
          <a:xfrm>
            <a:off x="1905000" y="381000"/>
            <a:ext cx="8458200" cy="1143000"/>
          </a:xfrm>
        </p:spPr>
        <p:txBody>
          <a:bodyPr rtlCol="0">
            <a:normAutofit fontScale="90000"/>
          </a:bodyPr>
          <a:lstStyle/>
          <a:p>
            <a:pPr>
              <a:defRPr/>
            </a:pPr>
            <a:r>
              <a:rPr lang="en-US" sz="3600" dirty="0">
                <a:solidFill>
                  <a:srgbClr val="FF0000"/>
                </a:solidFill>
                <a:effectLst>
                  <a:outerShdw blurRad="38100" dist="38100" dir="2700000" algn="tl">
                    <a:srgbClr val="000000">
                      <a:alpha val="43137"/>
                    </a:srgbClr>
                  </a:outerShdw>
                </a:effectLst>
                <a:latin typeface="Algerian" pitchFamily="82" charset="0"/>
              </a:rPr>
              <a:t>Management Report – Audit Programme?</a:t>
            </a:r>
          </a:p>
        </p:txBody>
      </p:sp>
      <p:sp>
        <p:nvSpPr>
          <p:cNvPr id="20482" name="Content Placeholder 2">
            <a:extLst>
              <a:ext uri="{FF2B5EF4-FFF2-40B4-BE49-F238E27FC236}">
                <a16:creationId xmlns:a16="http://schemas.microsoft.com/office/drawing/2014/main" id="{54B5AB26-AB4A-83D3-A5DD-6ADBCB57CD8E}"/>
              </a:ext>
            </a:extLst>
          </p:cNvPr>
          <p:cNvSpPr>
            <a:spLocks noGrp="1"/>
          </p:cNvSpPr>
          <p:nvPr>
            <p:ph idx="1"/>
          </p:nvPr>
        </p:nvSpPr>
        <p:spPr>
          <a:xfrm>
            <a:off x="2019300" y="1638300"/>
            <a:ext cx="8229600" cy="4524375"/>
          </a:xfrm>
        </p:spPr>
        <p:txBody>
          <a:bodyPr>
            <a:normAutofit/>
          </a:bodyPr>
          <a:lstStyle/>
          <a:p>
            <a:pPr algn="just" eaLnBrk="1" hangingPunct="1"/>
            <a:r>
              <a:rPr lang="en-US" altLang="en-US" b="1" dirty="0"/>
              <a:t>The  mandated Management Report in the IRDA regulations is itself an Audit </a:t>
            </a:r>
            <a:r>
              <a:rPr lang="en-US" altLang="en-US" b="1" dirty="0" err="1"/>
              <a:t>Programme</a:t>
            </a:r>
            <a:r>
              <a:rPr lang="en-US" altLang="en-US" b="1" dirty="0"/>
              <a:t>.</a:t>
            </a:r>
          </a:p>
          <a:p>
            <a:pPr algn="just" eaLnBrk="1" hangingPunct="1"/>
            <a:r>
              <a:rPr lang="en-US" altLang="en-US" b="1" dirty="0"/>
              <a:t>Some of the specific items mentioned for verifications are – shareholding pattern, solvency margin, overall risk exposure and strategy, ageing of claims, valuation of investments, review of asset quality and performance of investments, review of valuations of loans, agents’ balances, outstanding </a:t>
            </a:r>
            <a:r>
              <a:rPr lang="en-US" altLang="en-US" b="1" dirty="0" err="1"/>
              <a:t>prmium</a:t>
            </a:r>
            <a:r>
              <a:rPr lang="en-US" altLang="en-US" b="1" dirty="0"/>
              <a:t>, co-insurers’ balances, sundry debtors, and ‘several items specified under Other Accounts’.</a:t>
            </a:r>
          </a:p>
        </p:txBody>
      </p:sp>
      <p:sp>
        <p:nvSpPr>
          <p:cNvPr id="20483" name="Footer Placeholder 3">
            <a:extLst>
              <a:ext uri="{FF2B5EF4-FFF2-40B4-BE49-F238E27FC236}">
                <a16:creationId xmlns:a16="http://schemas.microsoft.com/office/drawing/2014/main" id="{54F7445B-D06F-F590-CF38-955454C9153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0484" name="Slide Number Placeholder 4">
            <a:extLst>
              <a:ext uri="{FF2B5EF4-FFF2-40B4-BE49-F238E27FC236}">
                <a16:creationId xmlns:a16="http://schemas.microsoft.com/office/drawing/2014/main" id="{7A2A1E29-F132-CF91-3207-C77F9DC0497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BFCD00-29CB-4A0D-BAB6-7E3A185E0820}" type="slidenum">
              <a:rPr lang="en-US" altLang="en-US">
                <a:solidFill>
                  <a:schemeClr val="tx2"/>
                </a:solidFill>
              </a:rPr>
              <a:pPr eaLnBrk="1" hangingPunct="1"/>
              <a:t>25</a:t>
            </a:fld>
            <a:endParaRPr lang="en-US" altLang="en-US">
              <a:solidFill>
                <a:schemeClr val="tx2"/>
              </a:solidFill>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BC64C93-36C5-7BEE-4A4E-B59236DC6AB6}"/>
              </a:ext>
            </a:extLst>
          </p:cNvPr>
          <p:cNvSpPr>
            <a:spLocks noGrp="1" noChangeArrowheads="1"/>
          </p:cNvSpPr>
          <p:nvPr>
            <p:ph type="title"/>
          </p:nvPr>
        </p:nvSpPr>
        <p:spPr>
          <a:xfrm>
            <a:off x="1828800" y="381000"/>
            <a:ext cx="8382000" cy="1295400"/>
          </a:xfrm>
        </p:spPr>
        <p:txBody>
          <a:bodyPr rtlCol="0">
            <a:normAutofit fontScale="90000"/>
          </a:bodyPr>
          <a:lstStyle/>
          <a:p>
            <a:pPr>
              <a:defRPr/>
            </a:pPr>
            <a:r>
              <a:rPr lang="en-US">
                <a:solidFill>
                  <a:schemeClr val="tx1"/>
                </a:solidFill>
                <a:latin typeface="Algerian" pitchFamily="82" charset="0"/>
              </a:rPr>
              <a:t>Auditors CERTIFICATION on Management Report</a:t>
            </a:r>
          </a:p>
        </p:txBody>
      </p:sp>
      <p:sp>
        <p:nvSpPr>
          <p:cNvPr id="21506" name="Rectangle 3">
            <a:extLst>
              <a:ext uri="{FF2B5EF4-FFF2-40B4-BE49-F238E27FC236}">
                <a16:creationId xmlns:a16="http://schemas.microsoft.com/office/drawing/2014/main" id="{1E72127A-DFE9-9948-ED34-5D9EB6A05070}"/>
              </a:ext>
            </a:extLst>
          </p:cNvPr>
          <p:cNvSpPr>
            <a:spLocks noGrp="1" noChangeArrowheads="1"/>
          </p:cNvSpPr>
          <p:nvPr>
            <p:ph idx="1"/>
          </p:nvPr>
        </p:nvSpPr>
        <p:spPr>
          <a:xfrm>
            <a:off x="1752600" y="2209800"/>
            <a:ext cx="8534400" cy="3886200"/>
          </a:xfrm>
        </p:spPr>
        <p:txBody>
          <a:bodyPr>
            <a:normAutofit fontScale="92500" lnSpcReduction="10000"/>
          </a:bodyPr>
          <a:lstStyle/>
          <a:p>
            <a:pPr marL="609600" indent="-609600">
              <a:buNone/>
            </a:pPr>
            <a:r>
              <a:rPr lang="en-US" altLang="en-US" sz="3200" b="1">
                <a:latin typeface="Andalus" pitchFamily="2" charset="0"/>
                <a:cs typeface="Andalus" pitchFamily="2" charset="0"/>
              </a:rPr>
              <a:t>The Auditors shall certify that :</a:t>
            </a:r>
          </a:p>
          <a:p>
            <a:pPr marL="609600" indent="-609600">
              <a:buFontTx/>
              <a:buAutoNum type="alphaLcPeriod"/>
            </a:pPr>
            <a:r>
              <a:rPr lang="en-US" altLang="en-US" sz="3200" b="1">
                <a:latin typeface="Andalus" pitchFamily="2" charset="0"/>
                <a:cs typeface="Andalus" pitchFamily="2" charset="0"/>
              </a:rPr>
              <a:t>they have reviewed the management reportand there is no apparent mistake or material inconsistencies with the financial statements;</a:t>
            </a:r>
          </a:p>
          <a:p>
            <a:pPr marL="609600" indent="-609600">
              <a:buFontTx/>
              <a:buAutoNum type="alphaLcPeriod"/>
            </a:pPr>
            <a:r>
              <a:rPr lang="en-US" altLang="en-US" sz="3200" b="1">
                <a:latin typeface="Andalus" pitchFamily="2" charset="0"/>
                <a:cs typeface="Andalus" pitchFamily="2" charset="0"/>
              </a:rPr>
              <a:t>the insurer has complied with the terms and conditions of the registration stipulated by the Authority.</a:t>
            </a:r>
          </a:p>
        </p:txBody>
      </p:sp>
      <p:sp>
        <p:nvSpPr>
          <p:cNvPr id="21507" name="Footer Placeholder 4">
            <a:extLst>
              <a:ext uri="{FF2B5EF4-FFF2-40B4-BE49-F238E27FC236}">
                <a16:creationId xmlns:a16="http://schemas.microsoft.com/office/drawing/2014/main" id="{1B09B1A6-B5A6-075B-A577-4E9DFC94E26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21508" name="Slide Number Placeholder 5">
            <a:extLst>
              <a:ext uri="{FF2B5EF4-FFF2-40B4-BE49-F238E27FC236}">
                <a16:creationId xmlns:a16="http://schemas.microsoft.com/office/drawing/2014/main" id="{51EF0A77-29DB-2B1B-AC27-B73E07A249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E8A4A8-3889-47E5-AD65-F20372F09904}" type="slidenum">
              <a:rPr lang="en-US" altLang="en-US">
                <a:solidFill>
                  <a:schemeClr val="tx2"/>
                </a:solidFill>
              </a:rPr>
              <a:pPr eaLnBrk="1" hangingPunct="1"/>
              <a:t>26</a:t>
            </a:fld>
            <a:endParaRPr lang="en-US" altLang="en-US">
              <a:solidFill>
                <a:schemeClr val="tx2"/>
              </a:solidFill>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a:extLst>
              <a:ext uri="{FF2B5EF4-FFF2-40B4-BE49-F238E27FC236}">
                <a16:creationId xmlns:a16="http://schemas.microsoft.com/office/drawing/2014/main" id="{8E3BDF74-5892-605B-A7CF-CBEFC7A47E86}"/>
              </a:ext>
            </a:extLst>
          </p:cNvPr>
          <p:cNvSpPr txBox="1">
            <a:spLocks noChangeArrowheads="1"/>
          </p:cNvSpPr>
          <p:nvPr/>
        </p:nvSpPr>
        <p:spPr bwMode="auto">
          <a:xfrm>
            <a:off x="1905000" y="304800"/>
            <a:ext cx="8001000" cy="66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9113" indent="-519113"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4000" b="1">
                <a:solidFill>
                  <a:srgbClr val="002060"/>
                </a:solidFill>
                <a:latin typeface="Algerian" panose="04020705040A02060702" pitchFamily="82" charset="0"/>
                <a:cs typeface="Andalus" pitchFamily="2" charset="0"/>
              </a:rPr>
              <a:t>Important points THAT need careful check….</a:t>
            </a:r>
          </a:p>
          <a:p>
            <a:pPr eaLnBrk="1" hangingPunct="1">
              <a:lnSpc>
                <a:spcPct val="20000"/>
              </a:lnSpc>
              <a:spcBef>
                <a:spcPct val="50000"/>
              </a:spcBef>
            </a:pPr>
            <a:endParaRPr lang="en-US" altLang="en-US" sz="2800" b="1">
              <a:latin typeface="Andalus" pitchFamily="2" charset="0"/>
              <a:cs typeface="Andalus" pitchFamily="2" charset="0"/>
            </a:endParaRPr>
          </a:p>
          <a:p>
            <a:pPr eaLnBrk="1" hangingPunct="1">
              <a:lnSpc>
                <a:spcPct val="80000"/>
              </a:lnSpc>
              <a:spcBef>
                <a:spcPct val="50000"/>
              </a:spcBef>
              <a:buFontTx/>
              <a:buAutoNum type="arabicPeriod"/>
            </a:pPr>
            <a:r>
              <a:rPr lang="en-US" altLang="en-US" sz="3200">
                <a:solidFill>
                  <a:srgbClr val="002060"/>
                </a:solidFill>
                <a:latin typeface="Andalus" pitchFamily="2" charset="0"/>
                <a:cs typeface="Andalus" pitchFamily="2" charset="0"/>
              </a:rPr>
              <a:t>Quality of Reinsurance Returns</a:t>
            </a:r>
          </a:p>
          <a:p>
            <a:pPr eaLnBrk="1" hangingPunct="1">
              <a:lnSpc>
                <a:spcPct val="80000"/>
              </a:lnSpc>
              <a:spcBef>
                <a:spcPct val="50000"/>
              </a:spcBef>
              <a:buFontTx/>
              <a:buAutoNum type="arabicPeriod"/>
            </a:pPr>
            <a:r>
              <a:rPr lang="en-US" altLang="en-US" sz="3200">
                <a:solidFill>
                  <a:srgbClr val="002060"/>
                </a:solidFill>
                <a:latin typeface="Andalus" pitchFamily="2" charset="0"/>
                <a:cs typeface="Andalus" pitchFamily="2" charset="0"/>
              </a:rPr>
              <a:t>Provision made for large claims</a:t>
            </a:r>
          </a:p>
          <a:p>
            <a:pPr eaLnBrk="1" hangingPunct="1">
              <a:lnSpc>
                <a:spcPct val="80000"/>
              </a:lnSpc>
              <a:spcBef>
                <a:spcPct val="50000"/>
              </a:spcBef>
              <a:buFontTx/>
              <a:buAutoNum type="arabicPeriod"/>
            </a:pPr>
            <a:r>
              <a:rPr lang="en-US" altLang="en-US" sz="3200">
                <a:solidFill>
                  <a:srgbClr val="002060"/>
                </a:solidFill>
                <a:latin typeface="Andalus" pitchFamily="2" charset="0"/>
                <a:cs typeface="Andalus" pitchFamily="2" charset="0"/>
              </a:rPr>
              <a:t>Provision for IBNR/IBNER Claims</a:t>
            </a:r>
          </a:p>
          <a:p>
            <a:pPr eaLnBrk="1" hangingPunct="1">
              <a:lnSpc>
                <a:spcPct val="80000"/>
              </a:lnSpc>
              <a:spcBef>
                <a:spcPct val="50000"/>
              </a:spcBef>
              <a:buFontTx/>
              <a:buAutoNum type="arabicPeriod"/>
            </a:pPr>
            <a:r>
              <a:rPr lang="en-US" altLang="en-US" sz="3200">
                <a:solidFill>
                  <a:srgbClr val="002060"/>
                </a:solidFill>
                <a:latin typeface="Andalus" pitchFamily="2" charset="0"/>
                <a:cs typeface="Andalus" pitchFamily="2" charset="0"/>
              </a:rPr>
              <a:t>Provision for Motor Third Party claims</a:t>
            </a:r>
          </a:p>
          <a:p>
            <a:pPr eaLnBrk="1" hangingPunct="1">
              <a:lnSpc>
                <a:spcPct val="80000"/>
              </a:lnSpc>
              <a:spcBef>
                <a:spcPct val="50000"/>
              </a:spcBef>
              <a:buFontTx/>
              <a:buAutoNum type="arabicPeriod"/>
            </a:pPr>
            <a:r>
              <a:rPr lang="en-US" altLang="en-US" sz="3200">
                <a:solidFill>
                  <a:srgbClr val="002060"/>
                </a:solidFill>
                <a:latin typeface="Andalus" pitchFamily="2" charset="0"/>
                <a:cs typeface="Andalus" pitchFamily="2" charset="0"/>
              </a:rPr>
              <a:t>Provision for claims repudiated by the company but disputed by the claimants </a:t>
            </a:r>
          </a:p>
          <a:p>
            <a:pPr eaLnBrk="1" hangingPunct="1">
              <a:lnSpc>
                <a:spcPct val="80000"/>
              </a:lnSpc>
              <a:spcBef>
                <a:spcPct val="50000"/>
              </a:spcBef>
              <a:buFontTx/>
              <a:buAutoNum type="arabicPeriod"/>
            </a:pPr>
            <a:r>
              <a:rPr lang="en-US" altLang="en-US" sz="3200">
                <a:solidFill>
                  <a:srgbClr val="002060"/>
                </a:solidFill>
                <a:latin typeface="Andalus" pitchFamily="2" charset="0"/>
                <a:cs typeface="Andalus" pitchFamily="2" charset="0"/>
              </a:rPr>
              <a:t>Working of Solvency Margin</a:t>
            </a:r>
          </a:p>
          <a:p>
            <a:pPr algn="r" eaLnBrk="1" hangingPunct="1">
              <a:lnSpc>
                <a:spcPct val="130000"/>
              </a:lnSpc>
              <a:spcBef>
                <a:spcPct val="50000"/>
              </a:spcBef>
            </a:pPr>
            <a:r>
              <a:rPr lang="en-US" altLang="en-US" sz="2800">
                <a:solidFill>
                  <a:srgbClr val="002060"/>
                </a:solidFill>
                <a:latin typeface="Andalus" pitchFamily="2" charset="0"/>
                <a:cs typeface="Andalus" pitchFamily="2" charset="0"/>
              </a:rPr>
              <a:t> </a:t>
            </a:r>
          </a:p>
        </p:txBody>
      </p:sp>
      <p:sp>
        <p:nvSpPr>
          <p:cNvPr id="32771" name="Footer Placeholder 3">
            <a:extLst>
              <a:ext uri="{FF2B5EF4-FFF2-40B4-BE49-F238E27FC236}">
                <a16:creationId xmlns:a16="http://schemas.microsoft.com/office/drawing/2014/main" id="{AC019053-F71C-F607-706F-097AFAA42ED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32772" name="Slide Number Placeholder 2">
            <a:extLst>
              <a:ext uri="{FF2B5EF4-FFF2-40B4-BE49-F238E27FC236}">
                <a16:creationId xmlns:a16="http://schemas.microsoft.com/office/drawing/2014/main" id="{C55DA8F2-BB9F-7526-9B0A-481634CA363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1EAF16-43B2-4433-A56D-E7D322EFA830}" type="slidenum">
              <a:rPr lang="en-US" altLang="en-US">
                <a:solidFill>
                  <a:schemeClr val="tx2"/>
                </a:solidFill>
              </a:rPr>
              <a:pPr eaLnBrk="1" hangingPunct="1"/>
              <a:t>27</a:t>
            </a:fld>
            <a:endParaRPr lang="en-US" altLang="en-US">
              <a:solidFill>
                <a:schemeClr val="tx2"/>
              </a:solidFill>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5091DDC-84D7-5139-C8B4-0F04D2BA6D6C}"/>
              </a:ext>
            </a:extLst>
          </p:cNvPr>
          <p:cNvSpPr>
            <a:spLocks noGrp="1" noChangeArrowheads="1"/>
          </p:cNvSpPr>
          <p:nvPr>
            <p:ph type="title"/>
          </p:nvPr>
        </p:nvSpPr>
        <p:spPr>
          <a:xfrm>
            <a:off x="1828800" y="914400"/>
            <a:ext cx="8534400" cy="990600"/>
          </a:xfrm>
        </p:spPr>
        <p:txBody>
          <a:bodyPr/>
          <a:lstStyle/>
          <a:p>
            <a:pPr eaLnBrk="1" hangingPunct="1"/>
            <a:r>
              <a:rPr lang="en-US" altLang="en-US" b="1">
                <a:solidFill>
                  <a:schemeClr val="accent1"/>
                </a:solidFill>
                <a:latin typeface="Book Antiqua" panose="02040602050305030304" pitchFamily="18" charset="0"/>
              </a:rPr>
              <a:t>AUDIT REQUIREMENTS</a:t>
            </a:r>
          </a:p>
        </p:txBody>
      </p:sp>
      <p:sp>
        <p:nvSpPr>
          <p:cNvPr id="43011" name="Rectangle 3">
            <a:extLst>
              <a:ext uri="{FF2B5EF4-FFF2-40B4-BE49-F238E27FC236}">
                <a16:creationId xmlns:a16="http://schemas.microsoft.com/office/drawing/2014/main" id="{6B9C5CC5-77F1-9F47-102E-A8979CEEFB0B}"/>
              </a:ext>
            </a:extLst>
          </p:cNvPr>
          <p:cNvSpPr>
            <a:spLocks noGrp="1" noChangeArrowheads="1"/>
          </p:cNvSpPr>
          <p:nvPr>
            <p:ph idx="1"/>
          </p:nvPr>
        </p:nvSpPr>
        <p:spPr>
          <a:xfrm>
            <a:off x="1905000" y="2133600"/>
            <a:ext cx="8610600" cy="4419600"/>
          </a:xfrm>
        </p:spPr>
        <p:txBody>
          <a:bodyPr>
            <a:normAutofit/>
          </a:bodyPr>
          <a:lstStyle/>
          <a:p>
            <a:pPr eaLnBrk="1" hangingPunct="1">
              <a:lnSpc>
                <a:spcPct val="90000"/>
              </a:lnSpc>
            </a:pPr>
            <a:r>
              <a:rPr lang="en-US" altLang="en-US" b="1">
                <a:solidFill>
                  <a:srgbClr val="002060"/>
                </a:solidFill>
              </a:rPr>
              <a:t>Statutory audit of Non Life Insurance Companies is not dealt with in Insurance Act. Companies Act provisions only to apply.</a:t>
            </a:r>
          </a:p>
          <a:p>
            <a:pPr eaLnBrk="1" hangingPunct="1">
              <a:lnSpc>
                <a:spcPct val="90000"/>
              </a:lnSpc>
            </a:pPr>
            <a:r>
              <a:rPr lang="en-US" altLang="en-US" b="1">
                <a:solidFill>
                  <a:srgbClr val="002060"/>
                </a:solidFill>
              </a:rPr>
              <a:t>However, the Financial Reporting Regulations talk of the Auditors’ report formats.</a:t>
            </a:r>
          </a:p>
          <a:p>
            <a:pPr eaLnBrk="1" hangingPunct="1">
              <a:lnSpc>
                <a:spcPct val="90000"/>
              </a:lnSpc>
            </a:pPr>
            <a:r>
              <a:rPr lang="en-US" altLang="en-US" b="1">
                <a:solidFill>
                  <a:srgbClr val="002060"/>
                </a:solidFill>
              </a:rPr>
              <a:t>Reg. 4  also empowers IRDA to appoint, continue or change auditors.</a:t>
            </a:r>
          </a:p>
          <a:p>
            <a:pPr eaLnBrk="1" hangingPunct="1">
              <a:lnSpc>
                <a:spcPct val="90000"/>
              </a:lnSpc>
            </a:pPr>
            <a:r>
              <a:rPr lang="en-US" altLang="en-US" b="1">
                <a:solidFill>
                  <a:srgbClr val="002060"/>
                </a:solidFill>
              </a:rPr>
              <a:t>IRDA was maintaining a panel, which practice has since been discontinued. </a:t>
            </a:r>
          </a:p>
          <a:p>
            <a:pPr eaLnBrk="1" hangingPunct="1">
              <a:lnSpc>
                <a:spcPct val="90000"/>
              </a:lnSpc>
            </a:pPr>
            <a:r>
              <a:rPr lang="en-US" altLang="en-US" b="1">
                <a:solidFill>
                  <a:srgbClr val="002060"/>
                </a:solidFill>
              </a:rPr>
              <a:t> </a:t>
            </a:r>
          </a:p>
        </p:txBody>
      </p:sp>
      <p:sp>
        <p:nvSpPr>
          <p:cNvPr id="35842" name="Date Placeholder 3">
            <a:extLst>
              <a:ext uri="{FF2B5EF4-FFF2-40B4-BE49-F238E27FC236}">
                <a16:creationId xmlns:a16="http://schemas.microsoft.com/office/drawing/2014/main" id="{21D874BD-C326-F117-4176-110B488927FE}"/>
              </a:ext>
            </a:extLst>
          </p:cNvPr>
          <p:cNvSpPr>
            <a:spLocks noGrp="1"/>
          </p:cNvSpPr>
          <p:nvPr>
            <p:ph type="dt" sz="half" idx="10"/>
          </p:nvPr>
        </p:nvSpPr>
        <p:spPr bwMode="auto">
          <a:ln>
            <a:miter lim="800000"/>
            <a:headEnd/>
            <a:tailEnd/>
          </a:ln>
        </p:spPr>
        <p:txBody>
          <a:bodyPr vert="horz" wrap="square" lIns="91440" tIns="45720" rIns="91440" bIns="45720" numCol="1" rtlCol="0" anchor="ctr" anchorCtr="0" compatLnSpc="1">
            <a:prstTxWarp prst="textNoShape">
              <a:avLst/>
            </a:prstTxWarp>
          </a:bodyPr>
          <a:lstStyle/>
          <a:p>
            <a:pPr>
              <a:defRPr/>
            </a:pPr>
            <a:fld id="{A90808A2-85B1-447E-8938-61D0F697ADC1}" type="datetime1">
              <a:rPr lang="en-US"/>
              <a:pPr>
                <a:defRPr/>
              </a:pPr>
              <a:t>3/24/2023</a:t>
            </a:fld>
            <a:endParaRPr lang="en-US" dirty="0"/>
          </a:p>
        </p:txBody>
      </p:sp>
      <p:sp>
        <p:nvSpPr>
          <p:cNvPr id="35843" name="Footer Placeholder 4">
            <a:extLst>
              <a:ext uri="{FF2B5EF4-FFF2-40B4-BE49-F238E27FC236}">
                <a16:creationId xmlns:a16="http://schemas.microsoft.com/office/drawing/2014/main" id="{CDA0980A-3CD0-7CD2-87D3-8F8C4210245A}"/>
              </a:ext>
            </a:extLst>
          </p:cNvPr>
          <p:cNvSpPr>
            <a:spLocks noGrp="1"/>
          </p:cNvSpPr>
          <p:nvPr>
            <p:ph type="ftr" sz="quarter" idx="11"/>
          </p:nvPr>
        </p:nvSpPr>
        <p:spPr bwMode="auto">
          <a:ln>
            <a:miter lim="800000"/>
            <a:headEnd/>
            <a:tailEnd/>
          </a:ln>
        </p:spPr>
        <p:txBody>
          <a:bodyPr vert="horz" wrap="square" lIns="91440" tIns="45720" rIns="91440" bIns="45720" numCol="1" rtlCol="0" anchor="ctr" anchorCtr="0" compatLnSpc="1">
            <a:prstTxWarp prst="textNoShape">
              <a:avLst/>
            </a:prstTxWarp>
          </a:bodyPr>
          <a:lstStyle/>
          <a:p>
            <a:pPr>
              <a:defRPr/>
            </a:pPr>
            <a:r>
              <a:rPr lang="en-US"/>
              <a:t>P.S.PRABHAKAR</a:t>
            </a:r>
          </a:p>
        </p:txBody>
      </p:sp>
      <p:sp>
        <p:nvSpPr>
          <p:cNvPr id="35844" name="Slide Number Placeholder 5">
            <a:extLst>
              <a:ext uri="{FF2B5EF4-FFF2-40B4-BE49-F238E27FC236}">
                <a16:creationId xmlns:a16="http://schemas.microsoft.com/office/drawing/2014/main" id="{1EFFC6F9-4BC6-E192-E419-21DD025EC4D3}"/>
              </a:ext>
            </a:extLst>
          </p:cNvPr>
          <p:cNvSpPr>
            <a:spLocks noGrp="1"/>
          </p:cNvSpPr>
          <p:nvPr>
            <p:ph type="sldNum" sz="quarter" idx="12"/>
          </p:nvPr>
        </p:nvSpPr>
        <p:spPr bwMode="auto">
          <a:ln>
            <a:miter lim="800000"/>
            <a:headEnd/>
            <a:tailEnd/>
          </a:ln>
        </p:spPr>
        <p:txBody>
          <a:bodyPr vert="horz" lIns="91440" tIns="45720" rIns="91440" bIns="45720" rtlCol="0"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98D3BB-54BE-465F-BDF7-F346B0057CAE}" type="slidenum">
              <a:rPr lang="en-US" altLang="en-US">
                <a:solidFill>
                  <a:srgbClr val="045C75"/>
                </a:solidFill>
                <a:latin typeface="Constantia" panose="02030602050306030303" pitchFamily="18" charset="0"/>
              </a:rPr>
              <a:pPr eaLnBrk="1" hangingPunct="1"/>
              <a:t>28</a:t>
            </a:fld>
            <a:endParaRPr lang="en-US" altLang="en-US">
              <a:solidFill>
                <a:srgbClr val="045C75"/>
              </a:solidFill>
              <a:latin typeface="Constantia" panose="02030602050306030303" pitchFamily="18" charset="0"/>
            </a:endParaRPr>
          </a:p>
        </p:txBody>
      </p:sp>
    </p:spTree>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4239D48E-C97C-CC85-EFC2-E13AF3582938}"/>
              </a:ext>
            </a:extLst>
          </p:cNvPr>
          <p:cNvSpPr>
            <a:spLocks noGrp="1"/>
          </p:cNvSpPr>
          <p:nvPr>
            <p:ph type="title"/>
          </p:nvPr>
        </p:nvSpPr>
        <p:spPr>
          <a:xfrm>
            <a:off x="1752600" y="533400"/>
            <a:ext cx="8915400" cy="1066800"/>
          </a:xfrm>
        </p:spPr>
        <p:txBody>
          <a:bodyPr rtlCol="0">
            <a:normAutofit fontScale="90000"/>
          </a:bodyPr>
          <a:lstStyle/>
          <a:p>
            <a:pPr>
              <a:defRPr/>
            </a:pPr>
            <a:r>
              <a:rPr lang="en-US" dirty="0">
                <a:solidFill>
                  <a:schemeClr val="tx1"/>
                </a:solidFill>
                <a:latin typeface="Algerian" pitchFamily="82" charset="0"/>
                <a:cs typeface="Andalus" pitchFamily="2" charset="-78"/>
              </a:rPr>
              <a:t>Auditing in a system environment</a:t>
            </a:r>
          </a:p>
        </p:txBody>
      </p:sp>
      <p:sp>
        <p:nvSpPr>
          <p:cNvPr id="33794" name="Content Placeholder 2">
            <a:extLst>
              <a:ext uri="{FF2B5EF4-FFF2-40B4-BE49-F238E27FC236}">
                <a16:creationId xmlns:a16="http://schemas.microsoft.com/office/drawing/2014/main" id="{3408F8B1-BEE8-D240-96B6-6B646A604FC8}"/>
              </a:ext>
            </a:extLst>
          </p:cNvPr>
          <p:cNvSpPr>
            <a:spLocks noGrp="1"/>
          </p:cNvSpPr>
          <p:nvPr>
            <p:ph idx="1"/>
          </p:nvPr>
        </p:nvSpPr>
        <p:spPr>
          <a:xfrm>
            <a:off x="1752600" y="2514600"/>
            <a:ext cx="8686800" cy="4114800"/>
          </a:xfrm>
        </p:spPr>
        <p:txBody>
          <a:bodyPr>
            <a:normAutofit fontScale="92500"/>
          </a:bodyPr>
          <a:lstStyle/>
          <a:p>
            <a:pPr eaLnBrk="1" hangingPunct="1"/>
            <a:r>
              <a:rPr lang="en-US" altLang="en-US" b="1">
                <a:latin typeface="Andalus" pitchFamily="2" charset="0"/>
                <a:cs typeface="Andalus" pitchFamily="2" charset="0"/>
              </a:rPr>
              <a:t>All the companies have gone for either a end-to-end integrated software or have implemented module-wise software and integrate them with backoffice </a:t>
            </a:r>
          </a:p>
          <a:p>
            <a:pPr eaLnBrk="1" hangingPunct="1"/>
            <a:r>
              <a:rPr lang="en-US" altLang="en-US" b="1">
                <a:latin typeface="Andalus" pitchFamily="2" charset="0"/>
                <a:cs typeface="Andalus" pitchFamily="2" charset="0"/>
              </a:rPr>
              <a:t>At area offices, the system integrity can be checked by actually verifying the trail when they do the underwriting or claims transactions</a:t>
            </a:r>
          </a:p>
          <a:p>
            <a:pPr eaLnBrk="1" hangingPunct="1"/>
            <a:r>
              <a:rPr lang="en-US" altLang="en-US" b="1">
                <a:latin typeface="Andalus" pitchFamily="2" charset="0"/>
                <a:cs typeface="Andalus" pitchFamily="2" charset="0"/>
              </a:rPr>
              <a:t>At corporate office, it is better to insist on a systems audit to draw comfort that there are no hiccups anywhere.</a:t>
            </a:r>
          </a:p>
          <a:p>
            <a:pPr eaLnBrk="1" hangingPunct="1"/>
            <a:r>
              <a:rPr lang="en-US" altLang="en-US" b="1">
                <a:latin typeface="Andalus" pitchFamily="2" charset="0"/>
                <a:cs typeface="Andalus" pitchFamily="2" charset="0"/>
              </a:rPr>
              <a:t>Mostly investment functions are already under separate modules</a:t>
            </a:r>
          </a:p>
        </p:txBody>
      </p:sp>
      <p:sp>
        <p:nvSpPr>
          <p:cNvPr id="33795" name="Footer Placeholder 4">
            <a:extLst>
              <a:ext uri="{FF2B5EF4-FFF2-40B4-BE49-F238E27FC236}">
                <a16:creationId xmlns:a16="http://schemas.microsoft.com/office/drawing/2014/main" id="{C765EFC4-93C2-CFD2-EE22-29EAB378820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33796" name="Slide Number Placeholder 3">
            <a:extLst>
              <a:ext uri="{FF2B5EF4-FFF2-40B4-BE49-F238E27FC236}">
                <a16:creationId xmlns:a16="http://schemas.microsoft.com/office/drawing/2014/main" id="{8AFEBA8E-98A9-DB57-0959-56F88AE142E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6C59803-361A-43D3-9CF8-81988EFF6322}" type="slidenum">
              <a:rPr lang="en-US" altLang="en-US">
                <a:solidFill>
                  <a:schemeClr val="tx2"/>
                </a:solidFill>
              </a:rPr>
              <a:pPr eaLnBrk="1" hangingPunct="1"/>
              <a:t>29</a:t>
            </a:fld>
            <a:endParaRPr lang="en-US" altLang="en-US">
              <a:solidFill>
                <a:schemeClr val="tx2"/>
              </a:solidFill>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a:extLst>
              <a:ext uri="{FF2B5EF4-FFF2-40B4-BE49-F238E27FC236}">
                <a16:creationId xmlns:a16="http://schemas.microsoft.com/office/drawing/2014/main" id="{D97D5E6B-472A-DA2F-645A-F52E9F1292A7}"/>
              </a:ext>
            </a:extLst>
          </p:cNvPr>
          <p:cNvSpPr>
            <a:spLocks noGrp="1" noChangeArrowheads="1"/>
          </p:cNvSpPr>
          <p:nvPr>
            <p:ph type="title"/>
          </p:nvPr>
        </p:nvSpPr>
        <p:spPr/>
        <p:txBody>
          <a:bodyPr/>
          <a:lstStyle/>
          <a:p>
            <a:pPr marL="484188"/>
            <a:r>
              <a:rPr lang="en-US" altLang="en-US">
                <a:solidFill>
                  <a:schemeClr val="tx1"/>
                </a:solidFill>
                <a:latin typeface="Algerian" panose="04020705040A02060702" pitchFamily="82" charset="0"/>
                <a:cs typeface="Andalus" pitchFamily="2" charset="0"/>
              </a:rPr>
              <a:t>Audit Scope to include:</a:t>
            </a:r>
          </a:p>
        </p:txBody>
      </p:sp>
      <p:sp>
        <p:nvSpPr>
          <p:cNvPr id="34818" name="Rectangle 3">
            <a:extLst>
              <a:ext uri="{FF2B5EF4-FFF2-40B4-BE49-F238E27FC236}">
                <a16:creationId xmlns:a16="http://schemas.microsoft.com/office/drawing/2014/main" id="{CC7D6988-48CC-A228-EE61-B9916C63894B}"/>
              </a:ext>
            </a:extLst>
          </p:cNvPr>
          <p:cNvSpPr>
            <a:spLocks noGrp="1" noChangeArrowheads="1"/>
          </p:cNvSpPr>
          <p:nvPr>
            <p:ph idx="1"/>
          </p:nvPr>
        </p:nvSpPr>
        <p:spPr>
          <a:xfrm>
            <a:off x="1981200" y="2133601"/>
            <a:ext cx="8229600" cy="4321175"/>
          </a:xfrm>
        </p:spPr>
        <p:txBody>
          <a:bodyPr>
            <a:normAutofit fontScale="92500" lnSpcReduction="10000"/>
          </a:bodyPr>
          <a:lstStyle/>
          <a:p>
            <a:pPr marL="990600" lvl="1" indent="-533400"/>
            <a:r>
              <a:rPr lang="en-US" altLang="en-US" sz="3200" b="1">
                <a:latin typeface="Andalus" pitchFamily="2" charset="0"/>
                <a:cs typeface="Andalus" pitchFamily="2" charset="0"/>
              </a:rPr>
              <a:t>IT Security &amp; Data Security</a:t>
            </a:r>
          </a:p>
          <a:p>
            <a:pPr marL="990600" lvl="1" indent="-533400"/>
            <a:r>
              <a:rPr lang="en-US" altLang="en-US" sz="3200" b="1">
                <a:latin typeface="Andalus" pitchFamily="2" charset="0"/>
                <a:cs typeface="Andalus" pitchFamily="2" charset="0"/>
              </a:rPr>
              <a:t>How zero data loss has been ensured</a:t>
            </a:r>
          </a:p>
          <a:p>
            <a:pPr marL="990600" lvl="1" indent="-533400"/>
            <a:r>
              <a:rPr lang="en-US" altLang="en-US" sz="3200" b="1">
                <a:latin typeface="Andalus" pitchFamily="2" charset="0"/>
                <a:cs typeface="Andalus" pitchFamily="2" charset="0"/>
              </a:rPr>
              <a:t>Whether any System Audit has been conducted by experts on the Application Software and Change Management</a:t>
            </a:r>
          </a:p>
          <a:p>
            <a:pPr marL="990600" lvl="1" indent="-533400"/>
            <a:r>
              <a:rPr lang="en-US" altLang="en-US" sz="3200" b="1">
                <a:latin typeface="Andalus" pitchFamily="2" charset="0"/>
                <a:cs typeface="Andalus" pitchFamily="2" charset="0"/>
              </a:rPr>
              <a:t>BCP / DR programme  </a:t>
            </a:r>
          </a:p>
          <a:p>
            <a:pPr marL="990600" lvl="1" indent="-533400"/>
            <a:r>
              <a:rPr lang="en-US" altLang="en-US" sz="3200" b="1">
                <a:latin typeface="Andalus" pitchFamily="2" charset="0"/>
                <a:cs typeface="Andalus" pitchFamily="2" charset="0"/>
              </a:rPr>
              <a:t>Web retailing systems and controls</a:t>
            </a:r>
          </a:p>
        </p:txBody>
      </p:sp>
      <p:sp>
        <p:nvSpPr>
          <p:cNvPr id="34819" name="Footer Placeholder 4">
            <a:extLst>
              <a:ext uri="{FF2B5EF4-FFF2-40B4-BE49-F238E27FC236}">
                <a16:creationId xmlns:a16="http://schemas.microsoft.com/office/drawing/2014/main" id="{58473278-B606-A95F-31EA-236E95A4E8C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p.s.prabhakar</a:t>
            </a:r>
          </a:p>
        </p:txBody>
      </p:sp>
      <p:sp>
        <p:nvSpPr>
          <p:cNvPr id="34820" name="Slide Number Placeholder 3">
            <a:extLst>
              <a:ext uri="{FF2B5EF4-FFF2-40B4-BE49-F238E27FC236}">
                <a16:creationId xmlns:a16="http://schemas.microsoft.com/office/drawing/2014/main" id="{EE8EFC42-D3EE-CCA6-B64A-4D9EB306DD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D497F5-B247-48A2-801A-4F74D6BE3DA0}" type="slidenum">
              <a:rPr lang="en-US" altLang="en-US">
                <a:solidFill>
                  <a:schemeClr val="tx2"/>
                </a:solidFill>
              </a:rPr>
              <a:pPr eaLnBrk="1" hangingPunct="1"/>
              <a:t>30</a:t>
            </a:fld>
            <a:endParaRPr lang="en-US" altLang="en-US">
              <a:solidFill>
                <a:schemeClr val="tx2"/>
              </a:solidFill>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045D8-40D2-170D-A4B0-4C36208524CB}"/>
              </a:ext>
            </a:extLst>
          </p:cNvPr>
          <p:cNvSpPr>
            <a:spLocks noGrp="1"/>
          </p:cNvSpPr>
          <p:nvPr>
            <p:ph type="title"/>
          </p:nvPr>
        </p:nvSpPr>
        <p:spPr>
          <a:xfrm>
            <a:off x="1484310" y="628650"/>
            <a:ext cx="10018713" cy="1019175"/>
          </a:xfrm>
        </p:spPr>
        <p:txBody>
          <a:bodyPr/>
          <a:lstStyle/>
          <a:p>
            <a:r>
              <a:rPr lang="en-US" b="1" dirty="0"/>
              <a:t>APPLICABILITY OF TAXES</a:t>
            </a:r>
          </a:p>
        </p:txBody>
      </p:sp>
      <p:sp>
        <p:nvSpPr>
          <p:cNvPr id="3" name="Content Placeholder 2">
            <a:extLst>
              <a:ext uri="{FF2B5EF4-FFF2-40B4-BE49-F238E27FC236}">
                <a16:creationId xmlns:a16="http://schemas.microsoft.com/office/drawing/2014/main" id="{D68D5CDA-CDF7-A391-C05F-6F0F5D9835F1}"/>
              </a:ext>
            </a:extLst>
          </p:cNvPr>
          <p:cNvSpPr>
            <a:spLocks noGrp="1"/>
          </p:cNvSpPr>
          <p:nvPr>
            <p:ph idx="1"/>
          </p:nvPr>
        </p:nvSpPr>
        <p:spPr>
          <a:xfrm>
            <a:off x="1484310" y="1819275"/>
            <a:ext cx="10018713" cy="3971925"/>
          </a:xfrm>
        </p:spPr>
        <p:txBody>
          <a:bodyPr/>
          <a:lstStyle/>
          <a:p>
            <a:r>
              <a:rPr lang="en-US" dirty="0"/>
              <a:t>Insurance Companies are liable for GST for premia collected,   for domestic RI cessions, commission paid to brokers and corporate agents etc.  </a:t>
            </a:r>
          </a:p>
          <a:p>
            <a:r>
              <a:rPr lang="en-US" dirty="0"/>
              <a:t>Also for RI acceptances on RCM.</a:t>
            </a:r>
          </a:p>
          <a:p>
            <a:r>
              <a:rPr lang="en-US" dirty="0"/>
              <a:t>For commissions payable to Individual agents also GST applicable on RCM.</a:t>
            </a:r>
          </a:p>
          <a:p>
            <a:r>
              <a:rPr lang="en-US" dirty="0"/>
              <a:t>Income Tax – Sec. 44 o IT Act r/w First Schedule to the Act</a:t>
            </a:r>
          </a:p>
          <a:p>
            <a:r>
              <a:rPr lang="en-US" dirty="0"/>
              <a:t>Sec. 115JB was not applicable earlier – now made applicable</a:t>
            </a:r>
          </a:p>
          <a:p>
            <a:r>
              <a:rPr lang="en-US" dirty="0"/>
              <a:t>Tax Audit – requirements as same as any other corporate entity </a:t>
            </a:r>
          </a:p>
        </p:txBody>
      </p:sp>
    </p:spTree>
    <p:extLst>
      <p:ext uri="{BB962C8B-B14F-4D97-AF65-F5344CB8AC3E}">
        <p14:creationId xmlns:p14="http://schemas.microsoft.com/office/powerpoint/2010/main" val="3596066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37BC-CFA3-D2CD-E908-06C0FD5FAD1C}"/>
              </a:ext>
            </a:extLst>
          </p:cNvPr>
          <p:cNvSpPr>
            <a:spLocks noGrp="1"/>
          </p:cNvSpPr>
          <p:nvPr>
            <p:ph type="title"/>
          </p:nvPr>
        </p:nvSpPr>
        <p:spPr>
          <a:xfrm>
            <a:off x="1484310" y="457201"/>
            <a:ext cx="10018713" cy="1057274"/>
          </a:xfrm>
        </p:spPr>
        <p:txBody>
          <a:bodyPr/>
          <a:lstStyle/>
          <a:p>
            <a:endParaRPr lang="en-US" dirty="0"/>
          </a:p>
        </p:txBody>
      </p:sp>
      <p:sp>
        <p:nvSpPr>
          <p:cNvPr id="3" name="Content Placeholder 2">
            <a:extLst>
              <a:ext uri="{FF2B5EF4-FFF2-40B4-BE49-F238E27FC236}">
                <a16:creationId xmlns:a16="http://schemas.microsoft.com/office/drawing/2014/main" id="{84E442C2-4B8E-E78E-BB69-FFE87B86A04C}"/>
              </a:ext>
            </a:extLst>
          </p:cNvPr>
          <p:cNvSpPr>
            <a:spLocks noGrp="1"/>
          </p:cNvSpPr>
          <p:nvPr>
            <p:ph idx="1"/>
          </p:nvPr>
        </p:nvSpPr>
        <p:spPr>
          <a:xfrm>
            <a:off x="1484310" y="1695450"/>
            <a:ext cx="10018713" cy="4057652"/>
          </a:xfrm>
        </p:spPr>
        <p:txBody>
          <a:bodyPr/>
          <a:lstStyle/>
          <a:p>
            <a:pPr marL="0" indent="0" algn="ctr">
              <a:buNone/>
            </a:pPr>
            <a:r>
              <a:rPr lang="en-US" sz="5400" b="1" dirty="0"/>
              <a:t>THANK YOU FOR A PATIENT HEARING OF A SUBJECT THAT IS FAR FROM INTERESTING!</a:t>
            </a:r>
          </a:p>
          <a:p>
            <a:pPr marL="0" indent="0">
              <a:buNone/>
            </a:pPr>
            <a:endParaRPr lang="en-US" dirty="0"/>
          </a:p>
        </p:txBody>
      </p:sp>
    </p:spTree>
    <p:extLst>
      <p:ext uri="{BB962C8B-B14F-4D97-AF65-F5344CB8AC3E}">
        <p14:creationId xmlns:p14="http://schemas.microsoft.com/office/powerpoint/2010/main" val="27931125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4173</TotalTime>
  <Words>1934</Words>
  <Application>Microsoft Office PowerPoint</Application>
  <PresentationFormat>Widescreen</PresentationFormat>
  <Paragraphs>261</Paragraphs>
  <Slides>32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Algerian</vt:lpstr>
      <vt:lpstr>Andalus</vt:lpstr>
      <vt:lpstr>Arial</vt:lpstr>
      <vt:lpstr>Arial Black</vt:lpstr>
      <vt:lpstr>Book Antiqua</vt:lpstr>
      <vt:lpstr>Constantia</vt:lpstr>
      <vt:lpstr>Corbel</vt:lpstr>
      <vt:lpstr>Rockwell</vt:lpstr>
      <vt:lpstr>Tw Cen MT</vt:lpstr>
      <vt:lpstr>Wingdings</vt:lpstr>
      <vt:lpstr>Wingdings 2</vt:lpstr>
      <vt:lpstr>Parallax</vt:lpstr>
      <vt:lpstr>Accounting Concepts in Insurance and audit impacts</vt:lpstr>
      <vt:lpstr>Unique Features of Insurance Business</vt:lpstr>
      <vt:lpstr>Important Basic Concepts</vt:lpstr>
      <vt:lpstr>ACCOUNTING Terminologies &amp; Concepts</vt:lpstr>
      <vt:lpstr>Audit blues</vt:lpstr>
      <vt:lpstr>CHANGES IN Accounting SCENARIO </vt:lpstr>
      <vt:lpstr>AUDIT AT THE OPERATIONAL  OFFICE LEVEL</vt:lpstr>
      <vt:lpstr>Revenue auditing</vt:lpstr>
      <vt:lpstr>Sec 64 VB compliance</vt:lpstr>
      <vt:lpstr>Underwriting areas</vt:lpstr>
      <vt:lpstr>Acquisition Costs</vt:lpstr>
      <vt:lpstr>Claims </vt:lpstr>
      <vt:lpstr>Expenses of Management</vt:lpstr>
      <vt:lpstr>Other issues in the Audit @ the Operational Office Level</vt:lpstr>
      <vt:lpstr>IMPORTANT ASPECTS AT CSA LEVEL</vt:lpstr>
      <vt:lpstr>PowerPoint Presentation</vt:lpstr>
      <vt:lpstr>PowerPoint Presentation</vt:lpstr>
      <vt:lpstr>INVESTMENTS ACCOUNTING</vt:lpstr>
      <vt:lpstr>Reinsurance</vt:lpstr>
      <vt:lpstr>Reinsurance</vt:lpstr>
      <vt:lpstr>Balance Sheet – inherent mismatch?</vt:lpstr>
      <vt:lpstr>SOLVENCY MARGIN</vt:lpstr>
      <vt:lpstr>Solvency Margin - Regulatory issues</vt:lpstr>
      <vt:lpstr>MANAGEMENT REPORT</vt:lpstr>
      <vt:lpstr>Management Report – Audit Programme?</vt:lpstr>
      <vt:lpstr>Auditors CERTIFICATION on Management Report</vt:lpstr>
      <vt:lpstr>PowerPoint Presentation</vt:lpstr>
      <vt:lpstr>AUDIT REQUIREMENTS</vt:lpstr>
      <vt:lpstr>Auditing in a system environment</vt:lpstr>
      <vt:lpstr>Audit Scope to include:</vt:lpstr>
      <vt:lpstr>APPLICABILITY OF TAXES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Insurance Company Audit</dc:title>
  <dc:creator>ps prabhakar</dc:creator>
  <cp:lastModifiedBy>ps prabhakar</cp:lastModifiedBy>
  <cp:revision>5</cp:revision>
  <dcterms:created xsi:type="dcterms:W3CDTF">2022-10-08T10:40:43Z</dcterms:created>
  <dcterms:modified xsi:type="dcterms:W3CDTF">2023-03-24T07:03:27Z</dcterms:modified>
</cp:coreProperties>
</file>