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1030" r:id="rId2"/>
    <p:sldId id="1056" r:id="rId3"/>
    <p:sldId id="1087" r:id="rId4"/>
    <p:sldId id="1088" r:id="rId5"/>
    <p:sldId id="1069" r:id="rId6"/>
    <p:sldId id="1076" r:id="rId7"/>
    <p:sldId id="1075" r:id="rId8"/>
    <p:sldId id="1077" r:id="rId9"/>
    <p:sldId id="1072" r:id="rId10"/>
    <p:sldId id="1080" r:id="rId11"/>
    <p:sldId id="1063" r:id="rId12"/>
    <p:sldId id="1081" r:id="rId13"/>
    <p:sldId id="1079" r:id="rId14"/>
    <p:sldId id="1064" r:id="rId15"/>
    <p:sldId id="1065" r:id="rId16"/>
    <p:sldId id="1066" r:id="rId17"/>
    <p:sldId id="1067" r:id="rId18"/>
    <p:sldId id="1068" r:id="rId19"/>
    <p:sldId id="1082" r:id="rId20"/>
    <p:sldId id="1089" r:id="rId21"/>
    <p:sldId id="1084" r:id="rId22"/>
    <p:sldId id="1078" r:id="rId23"/>
    <p:sldId id="1070" r:id="rId24"/>
    <p:sldId id="1071" r:id="rId25"/>
    <p:sldId id="1073" r:id="rId26"/>
    <p:sldId id="1074" r:id="rId27"/>
    <p:sldId id="1086" r:id="rId28"/>
    <p:sldId id="1090" r:id="rId29"/>
    <p:sldId id="1091" r:id="rId30"/>
    <p:sldId id="105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B9BD5"/>
    <a:srgbClr val="03979D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79173" autoAdjust="0"/>
  </p:normalViewPr>
  <p:slideViewPr>
    <p:cSldViewPr snapToGrid="0">
      <p:cViewPr varScale="1">
        <p:scale>
          <a:sx n="53" d="100"/>
          <a:sy n="53" d="100"/>
        </p:scale>
        <p:origin x="117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2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3F097-5EC1-42D9-BC3F-6790361643DC}" type="datetimeFigureOut">
              <a:rPr lang="en-IN" smtClean="0"/>
              <a:pPr/>
              <a:t>25-03-2022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AD0F-E085-4C0B-8F74-FDB3CFFA883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32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7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9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5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08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8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8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7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44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3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94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64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98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9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2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87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4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52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36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7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3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26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2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4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1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5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86746E-D7E0-46C7-98A8-BBADE40082AC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4" Type="http://schemas.microsoft.com/office/2007/relationships/hdphoto" Target="../media/hdphoto1.wdp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4" Type="http://schemas.microsoft.com/office/2007/relationships/hdphoto" Target="../media/hdphoto1.wdp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4" Type="http://schemas.microsoft.com/office/2007/relationships/hdphoto" Target="../media/hdphoto1.wdp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0"/>
            <a:ext cx="12192000" cy="6858000"/>
          </a:xfrm>
          <a:prstGeom prst="rect">
            <a:avLst/>
          </a:prstGeom>
        </p:spPr>
      </p:pic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3756502" y="3529936"/>
            <a:ext cx="4678996" cy="6051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idx="1" hasCustomPrompt="1"/>
          </p:nvPr>
        </p:nvSpPr>
        <p:spPr>
          <a:xfrm>
            <a:off x="3756502" y="4147993"/>
            <a:ext cx="4678996" cy="429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Sub-title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122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0" y="6739949"/>
            <a:ext cx="12192000" cy="12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0"/>
            <a:ext cx="12192000" cy="6858000"/>
          </a:xfrm>
          <a:prstGeom prst="rect">
            <a:avLst/>
          </a:prstGeom>
        </p:spPr>
      </p:pic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1644845" y="6415085"/>
            <a:ext cx="244475" cy="255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E3FFA94-08EF-41C4-98AB-078EB231D91E}" type="slidenum">
              <a:rPr lang="en-US" altLang="en-US" sz="1000" b="0">
                <a:solidFill>
                  <a:srgbClr val="FFFFFF"/>
                </a:solidFill>
              </a:rPr>
              <a:pPr algn="ctr" eaLnBrk="1" hangingPunct="1"/>
              <a:t>‹#›</a:t>
            </a:fld>
            <a:endParaRPr lang="en-US" altLang="en-US" sz="1000" b="0" dirty="0">
              <a:solidFill>
                <a:srgbClr val="FFFFFF"/>
              </a:solidFill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1988212" y="3075797"/>
            <a:ext cx="8215576" cy="55640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here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idx="1" hasCustomPrompt="1"/>
          </p:nvPr>
        </p:nvSpPr>
        <p:spPr>
          <a:xfrm>
            <a:off x="1988212" y="3693854"/>
            <a:ext cx="8215576" cy="37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sub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51" y="192082"/>
            <a:ext cx="1436756" cy="6605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"/>
            <a:ext cx="12192000" cy="122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60" y="6739949"/>
            <a:ext cx="12192000" cy="12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0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6"/>
            <a:ext cx="12192000" cy="6858000"/>
          </a:xfrm>
          <a:prstGeom prst="rect">
            <a:avLst/>
          </a:prstGeom>
        </p:spPr>
      </p:pic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11644845" y="6415085"/>
            <a:ext cx="244475" cy="255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E3FFA94-08EF-41C4-98AB-078EB231D91E}" type="slidenum">
              <a:rPr lang="en-US" altLang="en-US" sz="1000" b="0">
                <a:solidFill>
                  <a:srgbClr val="FFFFFF"/>
                </a:solidFill>
              </a:rPr>
              <a:pPr algn="ctr" eaLnBrk="1" hangingPunct="1"/>
              <a:t>‹#›</a:t>
            </a:fld>
            <a:endParaRPr lang="en-US" alt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611263" y="1611064"/>
            <a:ext cx="10931978" cy="43664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here</a:t>
            </a:r>
            <a:endParaRPr lang="en-IN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0" y="1"/>
            <a:ext cx="12192000" cy="122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0" y="6739949"/>
            <a:ext cx="12192000" cy="12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31392"/>
            <a:ext cx="12192000" cy="0"/>
          </a:xfrm>
          <a:prstGeom prst="line">
            <a:avLst/>
          </a:prstGeom>
          <a:ln w="1270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51" y="192082"/>
            <a:ext cx="1436756" cy="6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1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0"/>
            <a:ext cx="12192000" cy="6858000"/>
          </a:xfrm>
          <a:prstGeom prst="rect">
            <a:avLst/>
          </a:prstGeom>
        </p:spPr>
      </p:pic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11644845" y="6415085"/>
            <a:ext cx="244475" cy="255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E3FFA94-08EF-41C4-98AB-078EB231D91E}" type="slidenum">
              <a:rPr lang="en-US" altLang="en-US" sz="1000" b="0">
                <a:solidFill>
                  <a:srgbClr val="FFFFFF"/>
                </a:solidFill>
              </a:rPr>
              <a:pPr algn="ctr" eaLnBrk="1" hangingPunct="1"/>
              <a:t>‹#›</a:t>
            </a:fld>
            <a:endParaRPr lang="en-US" altLang="en-US" sz="1000" b="0" dirty="0">
              <a:solidFill>
                <a:srgbClr val="FFFFFF"/>
              </a:solidFill>
            </a:endParaRPr>
          </a:p>
        </p:txBody>
      </p:sp>
      <p:sp>
        <p:nvSpPr>
          <p:cNvPr id="25" name="Content Placeholder 6"/>
          <p:cNvSpPr>
            <a:spLocks noGrp="1"/>
          </p:cNvSpPr>
          <p:nvPr>
            <p:ph idx="1" hasCustomPrompt="1"/>
          </p:nvPr>
        </p:nvSpPr>
        <p:spPr>
          <a:xfrm>
            <a:off x="611263" y="1611064"/>
            <a:ext cx="5112204" cy="43664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here</a:t>
            </a:r>
            <a:endParaRPr lang="en-IN" dirty="0"/>
          </a:p>
        </p:txBody>
      </p:sp>
      <p:sp>
        <p:nvSpPr>
          <p:cNvPr id="28" name="Rectangle 27"/>
          <p:cNvSpPr/>
          <p:nvPr/>
        </p:nvSpPr>
        <p:spPr>
          <a:xfrm>
            <a:off x="0" y="1"/>
            <a:ext cx="12192000" cy="122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660" y="6739949"/>
            <a:ext cx="12192000" cy="12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idx="10" hasCustomPrompt="1"/>
          </p:nvPr>
        </p:nvSpPr>
        <p:spPr>
          <a:xfrm>
            <a:off x="6418739" y="1611064"/>
            <a:ext cx="5112204" cy="43664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here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51" y="192082"/>
            <a:ext cx="1436756" cy="660538"/>
          </a:xfrm>
          <a:prstGeom prst="rect">
            <a:avLst/>
          </a:prstGeom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431392"/>
            <a:ext cx="12192000" cy="0"/>
          </a:xfrm>
          <a:prstGeom prst="line">
            <a:avLst/>
          </a:prstGeom>
          <a:ln w="1270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0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643688"/>
            <a:ext cx="23294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© Tally Solutions Pvt. Ltd. All Rights Reserved </a:t>
            </a:r>
          </a:p>
        </p:txBody>
      </p:sp>
      <p:pic>
        <p:nvPicPr>
          <p:cNvPr id="16" name="Picture 12" descr="\\ganeshji\temp\Guru\Tally logo\Tallylogo_cen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73" y="111354"/>
            <a:ext cx="201506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63502" y="6651628"/>
            <a:ext cx="12069233" cy="180975"/>
          </a:xfrm>
          <a:prstGeom prst="rect">
            <a:avLst/>
          </a:prstGeom>
          <a:solidFill>
            <a:srgbClr val="03979D"/>
          </a:solidFill>
          <a:ln w="9525" algn="ctr">
            <a:solidFill>
              <a:srgbClr val="03979D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3" name="Oval 26"/>
          <p:cNvSpPr>
            <a:spLocks noChangeArrowheads="1"/>
          </p:cNvSpPr>
          <p:nvPr userDrawn="1"/>
        </p:nvSpPr>
        <p:spPr bwMode="auto">
          <a:xfrm>
            <a:off x="11755969" y="6611941"/>
            <a:ext cx="325967" cy="255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42F095F-CFD4-4C9D-84CE-D1AC85430F2D}" type="slidenum">
              <a:rPr lang="en-US" altLang="en-US" sz="1200" b="1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FFFF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-10584" y="6651626"/>
            <a:ext cx="23294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© Tally Solutions Pvt. Ltd. All Rights Reserved 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10201915" y="6632009"/>
            <a:ext cx="12410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Business Presentation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0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1"/>
            <a:ext cx="12192000" cy="122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60" y="6739949"/>
            <a:ext cx="12192000" cy="12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9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6659" y="1988843"/>
            <a:ext cx="11469309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>
                <a:latin typeface="Calibri" panose="020F050202020403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1800"/>
              </a:spcAft>
              <a:defRPr>
                <a:latin typeface="Calibri" panose="020F0502020204030204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latin typeface="Calibri" panose="020F050202020403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31392"/>
            <a:ext cx="12192000" cy="0"/>
          </a:xfrm>
          <a:prstGeom prst="line">
            <a:avLst/>
          </a:prstGeom>
          <a:ln w="1270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3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microsoft.com/office/2007/relationships/hdphoto" Target="../media/hdphoto1.wdp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192000" cy="122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0" y="6739949"/>
            <a:ext cx="12192000" cy="12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51" y="192082"/>
            <a:ext cx="1436756" cy="6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Kottayam Branch of SIRC of ICAI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Latest Changes in GST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19th March 2022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400" b="1" dirty="0">
                <a:solidFill>
                  <a:schemeClr val="tx1"/>
                </a:solidFill>
              </a:rPr>
              <a:t>INPUT TAX CREDIT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16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38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41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49</a:t>
            </a:r>
          </a:p>
          <a:p>
            <a:pPr marL="0" indent="0" algn="l">
              <a:buNone/>
            </a:pPr>
            <a:r>
              <a:rPr lang="en-GB" sz="2400" i="1" dirty="0">
                <a:solidFill>
                  <a:schemeClr val="tx1"/>
                </a:solidFill>
              </a:rPr>
              <a:t>Government is bringing more and more ‘conditions’ and ‘Restrictions’ not only in ‘</a:t>
            </a:r>
            <a:r>
              <a:rPr lang="en-GB" sz="2400" i="1" dirty="0" err="1">
                <a:solidFill>
                  <a:srgbClr val="FF0000"/>
                </a:solidFill>
              </a:rPr>
              <a:t>availment</a:t>
            </a:r>
            <a:r>
              <a:rPr lang="en-GB" sz="2400" i="1" dirty="0">
                <a:solidFill>
                  <a:srgbClr val="FF0000"/>
                </a:solidFill>
              </a:rPr>
              <a:t>’</a:t>
            </a:r>
            <a:r>
              <a:rPr lang="en-GB" sz="2400" i="1" dirty="0">
                <a:solidFill>
                  <a:schemeClr val="tx1"/>
                </a:solidFill>
              </a:rPr>
              <a:t> of ITC ……..but also ……………in ‘</a:t>
            </a:r>
            <a:r>
              <a:rPr lang="en-GB" sz="2400" i="1" dirty="0">
                <a:solidFill>
                  <a:srgbClr val="FF0000"/>
                </a:solidFill>
              </a:rPr>
              <a:t>Utilisation</a:t>
            </a:r>
            <a:r>
              <a:rPr lang="en-GB" sz="2400" i="1" dirty="0">
                <a:solidFill>
                  <a:schemeClr val="tx1"/>
                </a:solidFill>
              </a:rPr>
              <a:t>’</a:t>
            </a:r>
            <a:endParaRPr lang="en-IN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2400" i="1" dirty="0">
                <a:solidFill>
                  <a:srgbClr val="00B050"/>
                </a:solidFill>
              </a:rPr>
              <a:t>Governments are empowered to bring more such conditions and restrictions…!!! </a:t>
            </a:r>
          </a:p>
        </p:txBody>
      </p:sp>
    </p:spTree>
    <p:extLst>
      <p:ext uri="{BB962C8B-B14F-4D97-AF65-F5344CB8AC3E}">
        <p14:creationId xmlns:p14="http://schemas.microsoft.com/office/powerpoint/2010/main" val="37976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ITC……….. 16(2)………..new clause added…….(</a:t>
            </a:r>
            <a:r>
              <a:rPr lang="en-GB" sz="2400" dirty="0" err="1">
                <a:solidFill>
                  <a:schemeClr val="tx1"/>
                </a:solidFill>
              </a:rPr>
              <a:t>ba</a:t>
            </a:r>
            <a:r>
              <a:rPr lang="en-GB" sz="2400" dirty="0">
                <a:solidFill>
                  <a:schemeClr val="tx1"/>
                </a:solidFill>
              </a:rPr>
              <a:t>).</a:t>
            </a:r>
            <a:r>
              <a:rPr lang="en-GB" sz="2400" i="1" dirty="0">
                <a:solidFill>
                  <a:srgbClr val="FF0000"/>
                </a:solidFill>
              </a:rPr>
              <a:t>The details of Input Tax Credit in respect of the said supply communicated to such registered person under section 38 has not been restricted..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i="1" dirty="0">
                <a:solidFill>
                  <a:schemeClr val="tx1"/>
                </a:solidFill>
              </a:rPr>
              <a:t>Section 38……….new section introduced………</a:t>
            </a:r>
            <a:r>
              <a:rPr lang="en-GB" sz="2400" i="1" dirty="0">
                <a:solidFill>
                  <a:srgbClr val="FF0000"/>
                </a:solidFill>
              </a:rPr>
              <a:t>the eligibility of ITC heavily depends on the Accuracy, timeliness, eligibility, Time limit of his registration, etc…etc…… (very dangerous provision indeed…)…..Two way Communication avoided…..</a:t>
            </a:r>
          </a:p>
          <a:p>
            <a:r>
              <a:rPr lang="en-GB" sz="2400" i="1" dirty="0">
                <a:solidFill>
                  <a:schemeClr val="tx1"/>
                </a:solidFill>
              </a:rPr>
              <a:t>Section 41….</a:t>
            </a:r>
            <a:r>
              <a:rPr lang="en-GB" sz="2400" i="1" dirty="0" err="1">
                <a:solidFill>
                  <a:schemeClr val="tx1"/>
                </a:solidFill>
              </a:rPr>
              <a:t>Availment</a:t>
            </a:r>
            <a:r>
              <a:rPr lang="en-GB" sz="2400" i="1" dirty="0">
                <a:solidFill>
                  <a:schemeClr val="tx1"/>
                </a:solidFill>
              </a:rPr>
              <a:t> of ITC on Self Assessment basis… section substituted ……….. </a:t>
            </a:r>
            <a:r>
              <a:rPr lang="en-GB" sz="2400" i="1" dirty="0">
                <a:solidFill>
                  <a:srgbClr val="FF0000"/>
                </a:solidFill>
              </a:rPr>
              <a:t>Take eligible ITC on Self Assessment. If supplier has not paid the tax, reverse the ITC with interest and Re-avail ITC if he supplier paid it, later</a:t>
            </a:r>
            <a:r>
              <a:rPr lang="en-GB" sz="2400" i="1" dirty="0">
                <a:solidFill>
                  <a:schemeClr val="tx1"/>
                </a:solidFill>
              </a:rPr>
              <a:t>.</a:t>
            </a:r>
          </a:p>
          <a:p>
            <a:endParaRPr lang="en-IN" sz="2400" i="1" dirty="0">
              <a:solidFill>
                <a:schemeClr val="tx1"/>
              </a:solidFill>
            </a:endParaRPr>
          </a:p>
          <a:p>
            <a:endParaRPr lang="en-IN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Section 38……….. New conditions &amp; Restrictions introduced….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38(1)………. Auto Generated Statement made available…..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38(2)………..Auto Generated Statement shall have Details of ITC that may be availed by Recipient……and ITC which cannot be so availed…..if supply is from the following suppliers-</a:t>
            </a:r>
          </a:p>
          <a:p>
            <a:pPr lvl="2"/>
            <a:r>
              <a:rPr lang="en-GB" sz="2600" i="1" dirty="0"/>
              <a:t>Newly </a:t>
            </a:r>
            <a:r>
              <a:rPr lang="en-GB" sz="2600" i="1" dirty="0" err="1"/>
              <a:t>Regd</a:t>
            </a:r>
            <a:r>
              <a:rPr lang="en-GB" sz="2600" i="1" dirty="0"/>
              <a:t> suppliers..</a:t>
            </a:r>
          </a:p>
          <a:p>
            <a:pPr lvl="2"/>
            <a:r>
              <a:rPr lang="en-GB" sz="2600" i="1" dirty="0">
                <a:solidFill>
                  <a:schemeClr val="tx1"/>
                </a:solidFill>
              </a:rPr>
              <a:t>Who Failed to pay tax..</a:t>
            </a:r>
          </a:p>
          <a:p>
            <a:pPr lvl="2"/>
            <a:r>
              <a:rPr lang="en-GB" sz="2600" i="1" dirty="0"/>
              <a:t>If his Output tax in GSTR1 exceeds the output tax in GSTR 3B.</a:t>
            </a:r>
          </a:p>
          <a:p>
            <a:pPr lvl="2"/>
            <a:r>
              <a:rPr lang="en-GB" sz="2600" i="1" dirty="0">
                <a:solidFill>
                  <a:schemeClr val="tx1"/>
                </a:solidFill>
              </a:rPr>
              <a:t>Who availed ITC more that ITC reflected in his GSTR 2B.</a:t>
            </a:r>
          </a:p>
          <a:p>
            <a:pPr lvl="2"/>
            <a:r>
              <a:rPr lang="en-GB" sz="2600" i="1" dirty="0"/>
              <a:t>Who defaulted in utilising ITC as per Section 49(12).</a:t>
            </a:r>
          </a:p>
          <a:p>
            <a:pPr lvl="2"/>
            <a:r>
              <a:rPr lang="en-GB" sz="2600" i="1" dirty="0">
                <a:solidFill>
                  <a:schemeClr val="tx1"/>
                </a:solidFill>
              </a:rPr>
              <a:t>Prescribed suppliers</a:t>
            </a:r>
          </a:p>
          <a:p>
            <a:pPr marL="0" indent="0" algn="l">
              <a:buNone/>
            </a:pPr>
            <a:endParaRPr lang="en-IN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sz="2400" i="1" dirty="0">
              <a:solidFill>
                <a:schemeClr val="tx1"/>
              </a:solidFill>
            </a:endParaRPr>
          </a:p>
          <a:p>
            <a:endParaRPr lang="en-IN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Section 49(12)…..</a:t>
            </a:r>
            <a:r>
              <a:rPr lang="en-GB" sz="2400" i="1" dirty="0">
                <a:solidFill>
                  <a:schemeClr val="tx1"/>
                </a:solidFill>
              </a:rPr>
              <a:t>new subsection added………..</a:t>
            </a:r>
            <a:r>
              <a:rPr lang="en-GB" sz="2400" i="1" dirty="0">
                <a:solidFill>
                  <a:srgbClr val="FF0000"/>
                </a:solidFill>
              </a:rPr>
              <a:t>Now, Govt can set artificial restrictions on maximum proportion of Output Tax which may be utilised from……..Electronic credit Ledger.</a:t>
            </a:r>
          </a:p>
          <a:p>
            <a:r>
              <a:rPr lang="en-IN" sz="2400" dirty="0">
                <a:solidFill>
                  <a:schemeClr val="tx1"/>
                </a:solidFill>
              </a:rPr>
              <a:t>Section 16(4)…… </a:t>
            </a:r>
            <a:r>
              <a:rPr lang="en-IN" sz="2400" i="1" dirty="0">
                <a:solidFill>
                  <a:schemeClr val="tx1"/>
                </a:solidFill>
              </a:rPr>
              <a:t>time limit for </a:t>
            </a:r>
            <a:r>
              <a:rPr lang="en-IN" sz="2400" i="1" dirty="0" err="1">
                <a:solidFill>
                  <a:schemeClr val="tx1"/>
                </a:solidFill>
              </a:rPr>
              <a:t>availment</a:t>
            </a:r>
            <a:r>
              <a:rPr lang="en-IN" sz="2400" i="1" dirty="0">
                <a:solidFill>
                  <a:schemeClr val="tx1"/>
                </a:solidFill>
              </a:rPr>
              <a:t> of ITC </a:t>
            </a:r>
            <a:r>
              <a:rPr lang="en-IN" sz="2400" i="1" dirty="0">
                <a:solidFill>
                  <a:srgbClr val="FF0000"/>
                </a:solidFill>
              </a:rPr>
              <a:t>…. due date of September of next year….changed to ….. 30th Nov of Next Year.</a:t>
            </a:r>
          </a:p>
          <a:p>
            <a:r>
              <a:rPr lang="en-GB" sz="2400" dirty="0">
                <a:solidFill>
                  <a:schemeClr val="tx1"/>
                </a:solidFill>
              </a:rPr>
              <a:t>Section 29</a:t>
            </a:r>
            <a:r>
              <a:rPr lang="en-GB" sz="2400" i="1" dirty="0">
                <a:solidFill>
                  <a:schemeClr val="tx1"/>
                </a:solidFill>
              </a:rPr>
              <a:t>…Composition dealer….….“returns for three consecutive tax periods”, …..changed to…… </a:t>
            </a:r>
            <a:r>
              <a:rPr lang="en-GB" sz="2400" i="1" dirty="0">
                <a:solidFill>
                  <a:srgbClr val="FF0000"/>
                </a:solidFill>
              </a:rPr>
              <a:t>“the return for a financial year beyond three months from the due date of furnishing the said return</a:t>
            </a:r>
            <a:r>
              <a:rPr lang="en-GB" sz="2400" i="1" dirty="0">
                <a:solidFill>
                  <a:schemeClr val="tx1"/>
                </a:solidFill>
              </a:rPr>
              <a:t>’</a:t>
            </a:r>
            <a:endParaRPr lang="en-IN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sz="2400" i="1" dirty="0">
              <a:solidFill>
                <a:schemeClr val="tx1"/>
              </a:solidFill>
            </a:endParaRPr>
          </a:p>
          <a:p>
            <a:endParaRPr lang="en-IN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29…Regular dealer….….“</a:t>
            </a:r>
            <a:r>
              <a:rPr lang="en-GB" sz="2400" i="1" dirty="0">
                <a:solidFill>
                  <a:srgbClr val="FF0000"/>
                </a:solidFill>
              </a:rPr>
              <a:t>a period of six months”, changed to ……..“such continuous tax period as may be prescribed” </a:t>
            </a:r>
            <a:r>
              <a:rPr lang="en-GB" sz="2400" i="1" dirty="0">
                <a:solidFill>
                  <a:schemeClr val="tx1"/>
                </a:solidFill>
              </a:rPr>
              <a:t>’</a:t>
            </a:r>
            <a:endParaRPr lang="en-IN" sz="2400" i="1" dirty="0">
              <a:solidFill>
                <a:schemeClr val="tx1"/>
              </a:solidFill>
            </a:endParaRPr>
          </a:p>
          <a:p>
            <a:pPr algn="l"/>
            <a:r>
              <a:rPr lang="en-IN" sz="2400" i="1" dirty="0">
                <a:solidFill>
                  <a:schemeClr val="tx1"/>
                </a:solidFill>
              </a:rPr>
              <a:t>Section 34……. Credit Note….</a:t>
            </a:r>
            <a:r>
              <a:rPr lang="en-GB" sz="2400" i="1" dirty="0">
                <a:solidFill>
                  <a:schemeClr val="tx1"/>
                </a:solidFill>
              </a:rPr>
              <a:t> “September”, changed to ………“</a:t>
            </a:r>
            <a:r>
              <a:rPr lang="en-GB" sz="2400" i="1" dirty="0">
                <a:solidFill>
                  <a:srgbClr val="FF0000"/>
                </a:solidFill>
              </a:rPr>
              <a:t>the thirtieth day of November</a:t>
            </a:r>
            <a:r>
              <a:rPr lang="en-GB" sz="2400" i="1" dirty="0">
                <a:solidFill>
                  <a:schemeClr val="tx1"/>
                </a:solidFill>
              </a:rPr>
              <a:t>” 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37…..GSTR 1 …. “shall furnish, electronically,”, changed to “</a:t>
            </a:r>
            <a:r>
              <a:rPr lang="en-GB" sz="2400" i="1" dirty="0">
                <a:solidFill>
                  <a:srgbClr val="FF0000"/>
                </a:solidFill>
              </a:rPr>
              <a:t>subject to such conditions and restrictions and” </a:t>
            </a:r>
          </a:p>
          <a:p>
            <a:pPr algn="l"/>
            <a:r>
              <a:rPr lang="en-IN" sz="2400" i="1" dirty="0">
                <a:solidFill>
                  <a:schemeClr val="tx1"/>
                </a:solidFill>
              </a:rPr>
              <a:t>Section 37….GSTR 1…..</a:t>
            </a:r>
            <a:r>
              <a:rPr lang="en-GB" sz="2400" i="1" dirty="0">
                <a:solidFill>
                  <a:schemeClr val="tx1"/>
                </a:solidFill>
              </a:rPr>
              <a:t> “shall be communicated to the recipient of the said supplies within such time and in such manner as may be prescribed”,…… changed to </a:t>
            </a:r>
            <a:r>
              <a:rPr lang="en-GB" sz="2400" i="1" dirty="0">
                <a:solidFill>
                  <a:srgbClr val="FF0000"/>
                </a:solidFill>
              </a:rPr>
              <a:t>…..“shall, subject to such conditions and restrictions, within such time and in such manner as may be prescribed, be communicated to the recipient of the said supplies” </a:t>
            </a:r>
            <a:endParaRPr lang="en-IN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37(3)…..GSTR 1 …. ““furnishing of the return under section 39 for the month of September”, ….changed to …. </a:t>
            </a:r>
            <a:r>
              <a:rPr lang="en-GB" sz="2400" i="1" dirty="0">
                <a:solidFill>
                  <a:srgbClr val="FF0000"/>
                </a:solidFill>
              </a:rPr>
              <a:t>“the thirtieth day of November</a:t>
            </a:r>
            <a:r>
              <a:rPr lang="en-GB" sz="2400" i="1" dirty="0">
                <a:solidFill>
                  <a:schemeClr val="tx1"/>
                </a:solidFill>
              </a:rPr>
              <a:t>”.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37…….new sub section 4 introduced as follows: </a:t>
            </a:r>
          </a:p>
          <a:p>
            <a:pPr marL="0" indent="0" algn="l">
              <a:buNone/>
            </a:pPr>
            <a:r>
              <a:rPr lang="en-GB" sz="2400" i="1" dirty="0">
                <a:solidFill>
                  <a:srgbClr val="FF0000"/>
                </a:solidFill>
              </a:rPr>
              <a:t>“(4) A registered person shall not be allowed to furnish the details of outward supplies under sub-section (1) for a tax period, if the details of outward supplies for any of the previous tax periods has not been furnished by him:</a:t>
            </a:r>
          </a:p>
          <a:p>
            <a:pPr marL="0" indent="0" algn="l">
              <a:buNone/>
            </a:pPr>
            <a:r>
              <a:rPr lang="en-GB" sz="2400" i="1" dirty="0">
                <a:solidFill>
                  <a:srgbClr val="FF0000"/>
                </a:solidFill>
              </a:rPr>
              <a:t> Provided that the Government may, on the recommendations of the Council, by notification, subject to such conditions and restrictions as may be specified therein, allow a registered person or a class of registered persons to furnish the details of outward supplies under sub-section (1), even if he has not furnished the details of outward supplies for one or more previous tax periods.”. </a:t>
            </a:r>
          </a:p>
        </p:txBody>
      </p:sp>
    </p:spTree>
    <p:extLst>
      <p:ext uri="{BB962C8B-B14F-4D97-AF65-F5344CB8AC3E}">
        <p14:creationId xmlns:p14="http://schemas.microsoft.com/office/powerpoint/2010/main" val="31361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39…….Monthly return by NRTP……….20</a:t>
            </a:r>
            <a:r>
              <a:rPr lang="en-GB" sz="2400" i="1" baseline="30000" dirty="0">
                <a:solidFill>
                  <a:schemeClr val="tx1"/>
                </a:solidFill>
              </a:rPr>
              <a:t>th</a:t>
            </a:r>
            <a:r>
              <a:rPr lang="en-GB" sz="2400" i="1" dirty="0">
                <a:solidFill>
                  <a:schemeClr val="tx1"/>
                </a:solidFill>
              </a:rPr>
              <a:t> …changed to….. </a:t>
            </a:r>
            <a:r>
              <a:rPr lang="en-GB" sz="2400" i="1" dirty="0">
                <a:solidFill>
                  <a:srgbClr val="FF0000"/>
                </a:solidFill>
              </a:rPr>
              <a:t>13 </a:t>
            </a:r>
            <a:r>
              <a:rPr lang="en-GB" sz="2400" i="1" dirty="0" err="1">
                <a:solidFill>
                  <a:srgbClr val="FF0000"/>
                </a:solidFill>
              </a:rPr>
              <a:t>th</a:t>
            </a:r>
            <a:r>
              <a:rPr lang="en-GB" sz="2400" i="1" dirty="0">
                <a:solidFill>
                  <a:srgbClr val="FF0000"/>
                </a:solidFill>
              </a:rPr>
              <a:t>…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39…….QRMP………</a:t>
            </a:r>
            <a:r>
              <a:rPr lang="en-GB" sz="2400" i="1" dirty="0">
                <a:solidFill>
                  <a:srgbClr val="FF0000"/>
                </a:solidFill>
              </a:rPr>
              <a:t>.either Self Assessed Tax or specified amount.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39…GSTR 3B….rectification time limit….….of September….changed to …….</a:t>
            </a:r>
            <a:r>
              <a:rPr lang="en-GB" sz="2400" i="1" dirty="0">
                <a:solidFill>
                  <a:srgbClr val="FF0000"/>
                </a:solidFill>
              </a:rPr>
              <a:t>30</a:t>
            </a:r>
            <a:r>
              <a:rPr lang="en-GB" sz="2400" i="1" baseline="30000" dirty="0">
                <a:solidFill>
                  <a:srgbClr val="FF0000"/>
                </a:solidFill>
              </a:rPr>
              <a:t>th</a:t>
            </a:r>
            <a:r>
              <a:rPr lang="en-GB" sz="2400" i="1" dirty="0">
                <a:solidFill>
                  <a:srgbClr val="FF0000"/>
                </a:solidFill>
              </a:rPr>
              <a:t> Nov.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39 (10)……GSTR 3B cannot be filed, if earlier 3B is ending…now….. </a:t>
            </a:r>
            <a:r>
              <a:rPr lang="en-GB" sz="2400" i="1" dirty="0">
                <a:solidFill>
                  <a:srgbClr val="FF0000"/>
                </a:solidFill>
              </a:rPr>
              <a:t>GSTR 1 is also added to that…..</a:t>
            </a:r>
            <a:br>
              <a:rPr lang="en-GB" sz="2400" i="1" dirty="0">
                <a:solidFill>
                  <a:srgbClr val="FF0000"/>
                </a:solidFill>
              </a:rPr>
            </a:br>
            <a:r>
              <a:rPr lang="en-GB" sz="2400" i="1" dirty="0">
                <a:solidFill>
                  <a:schemeClr val="tx1"/>
                </a:solidFill>
              </a:rPr>
              <a:t> 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Sections….42,43 and 43A….</a:t>
            </a:r>
            <a:r>
              <a:rPr lang="en-GB" sz="2400" i="1" dirty="0">
                <a:solidFill>
                  <a:srgbClr val="FF0000"/>
                </a:solidFill>
              </a:rPr>
              <a:t>Omitted</a:t>
            </a:r>
            <a:r>
              <a:rPr lang="en-GB" sz="2400" i="1" dirty="0">
                <a:solidFill>
                  <a:schemeClr val="tx1"/>
                </a:solidFill>
              </a:rPr>
              <a:t>. (two way communication done away with)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47… </a:t>
            </a:r>
            <a:r>
              <a:rPr lang="en-GB" sz="2400" i="1" dirty="0">
                <a:solidFill>
                  <a:srgbClr val="FF0000"/>
                </a:solidFill>
              </a:rPr>
              <a:t>late fees ….. introduced for ….TCS</a:t>
            </a:r>
            <a:r>
              <a:rPr lang="en-GB" sz="2400" i="1" dirty="0">
                <a:solidFill>
                  <a:schemeClr val="tx1"/>
                </a:solidFill>
              </a:rPr>
              <a:t>………..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49(10)…… </a:t>
            </a:r>
            <a:r>
              <a:rPr lang="en-GB" sz="2400" i="1" dirty="0">
                <a:solidFill>
                  <a:srgbClr val="FF0000"/>
                </a:solidFill>
              </a:rPr>
              <a:t>cash can be allowed to transfer from </a:t>
            </a:r>
            <a:r>
              <a:rPr lang="en-GB" sz="2400" i="1" dirty="0" err="1">
                <a:solidFill>
                  <a:srgbClr val="FF0000"/>
                </a:solidFill>
              </a:rPr>
              <a:t>Ecash</a:t>
            </a:r>
            <a:r>
              <a:rPr lang="en-GB" sz="2400" i="1" dirty="0">
                <a:solidFill>
                  <a:srgbClr val="FF0000"/>
                </a:solidFill>
              </a:rPr>
              <a:t> Leger to </a:t>
            </a:r>
            <a:r>
              <a:rPr lang="en-GB" sz="2400" i="1" dirty="0" err="1">
                <a:solidFill>
                  <a:srgbClr val="FF0000"/>
                </a:solidFill>
              </a:rPr>
              <a:t>Ecash</a:t>
            </a:r>
            <a:r>
              <a:rPr lang="en-GB" sz="2400" i="1" dirty="0">
                <a:solidFill>
                  <a:srgbClr val="FF0000"/>
                </a:solidFill>
              </a:rPr>
              <a:t> Ledger of same person or distinct Person……(SGST Transfer to other State’s SGST, we have to wait and watch !)</a:t>
            </a:r>
          </a:p>
        </p:txBody>
      </p:sp>
    </p:spTree>
    <p:extLst>
      <p:ext uri="{BB962C8B-B14F-4D97-AF65-F5344CB8AC3E}">
        <p14:creationId xmlns:p14="http://schemas.microsoft.com/office/powerpoint/2010/main" val="19591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Section 50 (3)………substituted…… </a:t>
            </a:r>
            <a:r>
              <a:rPr lang="en-GB" sz="2400" i="1" dirty="0">
                <a:solidFill>
                  <a:srgbClr val="FF0000"/>
                </a:solidFill>
              </a:rPr>
              <a:t>Interest for ITC wrongly availed and utilised……..Rate is </a:t>
            </a:r>
            <a:r>
              <a:rPr lang="en-GB" sz="2400" i="1" dirty="0" err="1">
                <a:solidFill>
                  <a:srgbClr val="FF0000"/>
                </a:solidFill>
              </a:rPr>
              <a:t>upto</a:t>
            </a:r>
            <a:r>
              <a:rPr lang="en-GB" sz="2400" i="1" dirty="0">
                <a:solidFill>
                  <a:srgbClr val="FF0000"/>
                </a:solidFill>
              </a:rPr>
              <a:t> 24% </a:t>
            </a:r>
            <a:r>
              <a:rPr lang="en-GB" sz="2400" i="1" dirty="0">
                <a:solidFill>
                  <a:schemeClr val="accent5"/>
                </a:solidFill>
              </a:rPr>
              <a:t>(18% notified …..</a:t>
            </a:r>
            <a:r>
              <a:rPr lang="en-GB" sz="2400" i="1" dirty="0" err="1">
                <a:solidFill>
                  <a:schemeClr val="accent5"/>
                </a:solidFill>
              </a:rPr>
              <a:t>w.r.e.f</a:t>
            </a:r>
            <a:r>
              <a:rPr lang="en-GB" sz="2400" i="1" dirty="0">
                <a:solidFill>
                  <a:schemeClr val="accent5"/>
                </a:solidFill>
              </a:rPr>
              <a:t> 01.07.2017) </a:t>
            </a:r>
            <a:r>
              <a:rPr lang="en-GB" sz="2400" i="1" dirty="0">
                <a:solidFill>
                  <a:srgbClr val="FF0000"/>
                </a:solidFill>
              </a:rPr>
              <a:t>…and…………. the manner of calculation will be prescribed</a:t>
            </a:r>
            <a:r>
              <a:rPr lang="en-GB" sz="2400" i="1" dirty="0">
                <a:solidFill>
                  <a:schemeClr val="tx1"/>
                </a:solidFill>
              </a:rPr>
              <a:t>…(Interest Notification 13/2017-CT dt 28.06.2017 retrospectively amended)…….ITC wrongly availed, but not utilised does not attract interest.</a:t>
            </a: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Refund – Section 54;- UIN Holders gets 2 years time to claim refund (Earlier it was 6 months).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Refund – Relevant date for SEZ supplies – 2 years from the due date of GSTR 3B of the month of supply.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Refund- Withholding of Refund- applies to all cases of refund (Earlier it was only for Refund of ITC)</a:t>
            </a: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Alcoholic Liquor License fees…….exempted from GST with retrospective effect from 01.07.2017.</a:t>
            </a: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Latest Changes in GST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Kerala Budget 2022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Kerala Budget Changes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Stamp Duty value increase by 10%....Income Tax impact..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Kerala Flood Cess…..Refund will be enabled…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Amendment in Kerala GST Act, similar to changes in CGST Act will also be introduced..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GST Compensation Cess will be continued, but States will not get the compensation after 30.06.2022.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Modernisation and 100% digitalisation of SGST department….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Tax payer Profile card will be introduced..</a:t>
            </a: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5893" y="397041"/>
            <a:ext cx="10286999" cy="5582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BD3C3-0823-47D5-B9E1-3E140FEC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9" y="1030574"/>
            <a:ext cx="10287000" cy="422722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D278F71-FA11-481F-8BF3-5F6E22B9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5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42ADA-D29A-45C2-A421-CBEA44FF8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2" y="1461932"/>
            <a:ext cx="10323883" cy="393413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FA8C452-B0BA-4993-BA28-1C053D58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3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B5FA4-8A92-4F11-A490-1844CBAE7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2" y="364384"/>
            <a:ext cx="10864515" cy="612923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50BC9B7-3B0E-4836-A5D8-133D2324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9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DB04-B722-43DD-9BFC-DC280684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21" y="1066800"/>
            <a:ext cx="9834272" cy="49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79A3F-13D0-444A-BE29-3D35098A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08" y="745958"/>
            <a:ext cx="9926513" cy="4896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68605-DA58-4369-AEC7-39D33A606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0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Reorganisation of SGST Department…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Lucky Bill App will be launched…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Annual Return – KFC – Due date is 30.04.2022, but the form not yet introduced in the Portal.</a:t>
            </a:r>
          </a:p>
          <a:p>
            <a:pPr algn="l"/>
            <a:r>
              <a:rPr lang="en-GB" sz="2400" i="1" dirty="0" err="1">
                <a:solidFill>
                  <a:schemeClr val="tx1"/>
                </a:solidFill>
              </a:rPr>
              <a:t>Eway</a:t>
            </a:r>
            <a:r>
              <a:rPr lang="en-GB" sz="2400" i="1" dirty="0">
                <a:solidFill>
                  <a:schemeClr val="tx1"/>
                </a:solidFill>
              </a:rPr>
              <a:t> Bill for gold, within Kerala, is being explored…</a:t>
            </a: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 Recent Changes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Other Changes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i="1" dirty="0">
                <a:solidFill>
                  <a:schemeClr val="tx1"/>
                </a:solidFill>
              </a:rPr>
              <a:t>Restaurant services….included in Section 9(5)….</a:t>
            </a:r>
            <a:r>
              <a:rPr lang="en-GB" sz="2400" i="1" dirty="0" err="1">
                <a:solidFill>
                  <a:schemeClr val="tx1"/>
                </a:solidFill>
              </a:rPr>
              <a:t>wef</a:t>
            </a:r>
            <a:r>
              <a:rPr lang="en-GB" sz="2400" i="1" dirty="0">
                <a:solidFill>
                  <a:schemeClr val="tx1"/>
                </a:solidFill>
              </a:rPr>
              <a:t> 01.01.2022.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Adjudication of SCN issued by GST Audit Wing……..to Executive Commissionerate…..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 Adjudication of SCN issued by DGGI related to Tax payers having Registration in multiple Commissionerates……moved ..to Centralised Commissionerates.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Applicability of E Invoice………….limit reduced to 20 Cr.</a:t>
            </a: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04587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Union Budget 2022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Kerala Budget 2022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Other Recent changes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302" y="2667085"/>
            <a:ext cx="113244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4475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Union Budget 2022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GST Changes in Budget 2022 are </a:t>
            </a:r>
            <a:r>
              <a:rPr lang="en-GB" sz="2400" dirty="0">
                <a:solidFill>
                  <a:srgbClr val="FF0000"/>
                </a:solidFill>
              </a:rPr>
              <a:t>effective from </a:t>
            </a:r>
            <a:r>
              <a:rPr lang="en-GB" sz="2400" dirty="0">
                <a:solidFill>
                  <a:schemeClr val="tx1"/>
                </a:solidFill>
              </a:rPr>
              <a:t>:-</a:t>
            </a:r>
          </a:p>
          <a:p>
            <a:pPr lvl="2"/>
            <a:r>
              <a:rPr lang="en-GB" sz="2600" dirty="0"/>
              <a:t>Retrospective Date (01.07.2017)</a:t>
            </a:r>
          </a:p>
          <a:p>
            <a:pPr lvl="2"/>
            <a:r>
              <a:rPr lang="en-GB" sz="2600" dirty="0">
                <a:solidFill>
                  <a:schemeClr val="tx1"/>
                </a:solidFill>
              </a:rPr>
              <a:t>Notified date</a:t>
            </a:r>
          </a:p>
          <a:p>
            <a:pPr marL="914400" lvl="2" indent="0">
              <a:buNone/>
            </a:pPr>
            <a:endParaRPr lang="en-GB" sz="2600" dirty="0">
              <a:solidFill>
                <a:schemeClr val="tx1"/>
              </a:solidFill>
            </a:endParaRP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Certain sections are </a:t>
            </a:r>
            <a:r>
              <a:rPr lang="en-GB" sz="2400" i="1" dirty="0">
                <a:solidFill>
                  <a:srgbClr val="FF0000"/>
                </a:solidFill>
              </a:rPr>
              <a:t>removed</a:t>
            </a:r>
            <a:r>
              <a:rPr lang="en-GB" sz="2400" i="1" dirty="0">
                <a:solidFill>
                  <a:schemeClr val="tx1"/>
                </a:solidFill>
              </a:rPr>
              <a:t>…..Section 42,43,43A…..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Certain Sections are </a:t>
            </a:r>
            <a:r>
              <a:rPr lang="en-GB" sz="2400" i="1" dirty="0">
                <a:solidFill>
                  <a:srgbClr val="FF0000"/>
                </a:solidFill>
              </a:rPr>
              <a:t>substituted</a:t>
            </a:r>
            <a:r>
              <a:rPr lang="en-GB" sz="2400" i="1" dirty="0">
                <a:solidFill>
                  <a:schemeClr val="tx1"/>
                </a:solidFill>
              </a:rPr>
              <a:t>…..Section 38, 41….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Certain Sections are </a:t>
            </a:r>
            <a:r>
              <a:rPr lang="en-GB" sz="2400" i="1" dirty="0">
                <a:solidFill>
                  <a:srgbClr val="FF0000"/>
                </a:solidFill>
              </a:rPr>
              <a:t>Amended</a:t>
            </a:r>
            <a:r>
              <a:rPr lang="en-GB" sz="2400" i="1" dirty="0">
                <a:solidFill>
                  <a:schemeClr val="tx1"/>
                </a:solidFill>
              </a:rPr>
              <a:t>…..Section 16,34,37,39……</a:t>
            </a:r>
          </a:p>
          <a:p>
            <a:pPr algn="l"/>
            <a:r>
              <a:rPr lang="en-GB" sz="2400" i="1" dirty="0">
                <a:solidFill>
                  <a:schemeClr val="tx1"/>
                </a:solidFill>
              </a:rPr>
              <a:t>ITC provisions are made </a:t>
            </a:r>
            <a:r>
              <a:rPr lang="en-GB" sz="2400" i="1" dirty="0">
                <a:solidFill>
                  <a:srgbClr val="FF0000"/>
                </a:solidFill>
              </a:rPr>
              <a:t>more stringent</a:t>
            </a:r>
            <a:r>
              <a:rPr lang="en-GB" sz="2400" i="1" dirty="0">
                <a:solidFill>
                  <a:schemeClr val="tx1"/>
                </a:solidFill>
              </a:rPr>
              <a:t>…..Section 16, 38,41,49…..</a:t>
            </a: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IN" sz="2400" i="1" dirty="0">
              <a:solidFill>
                <a:schemeClr val="tx1"/>
              </a:solidFill>
            </a:endParaRPr>
          </a:p>
          <a:p>
            <a:endParaRPr lang="en-IN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3E6C0-5583-4BEE-9921-5636011C5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6" y="1004887"/>
            <a:ext cx="11044990" cy="484822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0ACAA10-BAB8-4D0E-92E1-9D05698B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4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88859-E09D-441A-BEDB-866C7AC2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2" y="1251285"/>
            <a:ext cx="10564515" cy="409073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5699C46-F303-4AA2-8952-6A60A51E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1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43" y="628650"/>
            <a:ext cx="9678649" cy="516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A0A2F-3AC9-4DE6-9DA6-2793F512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3" y="1323474"/>
            <a:ext cx="10119346" cy="3762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0B121-D5A4-48A7-9456-ED5781D0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540" y="116958"/>
            <a:ext cx="1616148" cy="12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799D2-5201-4330-9C8D-74D2FCE0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3" y="882393"/>
            <a:ext cx="10987348" cy="548999"/>
          </a:xfrm>
        </p:spPr>
        <p:txBody>
          <a:bodyPr/>
          <a:lstStyle/>
          <a:p>
            <a:r>
              <a:rPr lang="en-IN" sz="3200" b="1" dirty="0">
                <a:solidFill>
                  <a:srgbClr val="00B050"/>
                </a:solidFill>
              </a:rPr>
              <a:t>GST Changes in Budget 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75AF-4551-4813-824E-06D97228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3" y="1611064"/>
            <a:ext cx="10931978" cy="436640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Taxpayers adapted to GST and deserve applause: FM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GST is a landmark reform: FM.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Gross GST collection for January 2022 is Rs 1.4 lakh crores </a:t>
            </a:r>
            <a:r>
              <a:rPr lang="en-GB" sz="2400" dirty="0" err="1">
                <a:solidFill>
                  <a:schemeClr val="tx1"/>
                </a:solidFill>
              </a:rPr>
              <a:t>approx</a:t>
            </a:r>
            <a:r>
              <a:rPr lang="en-GB" sz="2400" dirty="0">
                <a:solidFill>
                  <a:schemeClr val="tx1"/>
                </a:solidFill>
              </a:rPr>
              <a:t>, highest since the inception of GST: Says FM.</a:t>
            </a:r>
          </a:p>
          <a:p>
            <a:pPr algn="l"/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GB" sz="2400" i="1" dirty="0">
              <a:solidFill>
                <a:schemeClr val="tx1"/>
              </a:solidFill>
            </a:endParaRPr>
          </a:p>
          <a:p>
            <a:pPr algn="l"/>
            <a:endParaRPr lang="en-IN" sz="2400" i="1" dirty="0">
              <a:solidFill>
                <a:schemeClr val="tx1"/>
              </a:solidFill>
            </a:endParaRPr>
          </a:p>
          <a:p>
            <a:endParaRPr lang="en-IN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lly_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ly_Corporate" id="{F85044B6-3E45-4EAF-8E51-BAC04540D83F}" vid="{19C2E2C1-8B69-4A64-B7F7-462237AF8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19837</TotalTime>
  <Words>1339</Words>
  <Application>Microsoft Office PowerPoint</Application>
  <PresentationFormat>Widescreen</PresentationFormat>
  <Paragraphs>226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Tally_Corporate</vt:lpstr>
      <vt:lpstr>PowerPoint Presentation</vt:lpstr>
      <vt:lpstr>PowerPoint Presentation</vt:lpstr>
      <vt:lpstr>PowerPoint Presentation</vt:lpstr>
      <vt:lpstr>PowerPoint Presentation</vt:lpstr>
      <vt:lpstr>GST Changes in Budget 2022</vt:lpstr>
      <vt:lpstr>PowerPoint Presentation</vt:lpstr>
      <vt:lpstr>PowerPoint Presentation</vt:lpstr>
      <vt:lpstr>PowerPoint Presentation</vt:lpstr>
      <vt:lpstr>GST Changes in Budget 2022</vt:lpstr>
      <vt:lpstr>GST Changes in Budget 2022</vt:lpstr>
      <vt:lpstr>GST Changes in Budget 2022</vt:lpstr>
      <vt:lpstr>GST Changes in Budget 2022</vt:lpstr>
      <vt:lpstr>GST Changes in Budget 2022</vt:lpstr>
      <vt:lpstr>GST Changes in Budget 2022</vt:lpstr>
      <vt:lpstr>GST Changes in Budget 2022</vt:lpstr>
      <vt:lpstr>GST Changes in Budget 2022</vt:lpstr>
      <vt:lpstr>GST Changes in Budget 2022</vt:lpstr>
      <vt:lpstr>GST Changes in Budget 2022</vt:lpstr>
      <vt:lpstr>GST Changes in Budget 2022</vt:lpstr>
      <vt:lpstr>PowerPoint Presentation</vt:lpstr>
      <vt:lpstr>Kerala Budget Changes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GST Changes in Budget 2022</vt:lpstr>
      <vt:lpstr>PowerPoint Presentation</vt:lpstr>
      <vt:lpstr>Other Changes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Sangeetha B</dc:creator>
  <cp:lastModifiedBy>Unknown User</cp:lastModifiedBy>
  <cp:revision>1788</cp:revision>
  <dcterms:created xsi:type="dcterms:W3CDTF">2016-11-18T10:18:58Z</dcterms:created>
  <dcterms:modified xsi:type="dcterms:W3CDTF">2022-03-25T11:16:14Z</dcterms:modified>
</cp:coreProperties>
</file>