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b="def" i="def"/>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pc="-29" sz="3000">
                <a:latin typeface="Graphik Medium"/>
                <a:ea typeface="Graphik Medium"/>
                <a:cs typeface="Graphik Medium"/>
                <a:sym typeface="Graphik Medium"/>
              </a:defRPr>
            </a:lvl1pPr>
          </a:lstStyle>
          <a:p>
            <a:pPr/>
            <a:r>
              <a:t>Author and Date</a:t>
            </a:r>
          </a:p>
        </p:txBody>
      </p:sp>
      <p:sp>
        <p:nvSpPr>
          <p:cNvPr id="12" name="Presentation Title"/>
          <p:cNvSpPr txBox="1"/>
          <p:nvPr>
            <p:ph type="title" hasCustomPrompt="1"/>
          </p:nvPr>
        </p:nvSpPr>
        <p:spPr>
          <a:xfrm>
            <a:off x="1219200" y="3543300"/>
            <a:ext cx="21945600" cy="4267200"/>
          </a:xfrm>
          <a:prstGeom prst="rect">
            <a:avLst/>
          </a:prstGeom>
        </p:spPr>
        <p:txBody>
          <a:bodyPr anchor="b"/>
          <a:lstStyle>
            <a:lvl1pPr>
              <a:defRPr spc="-128" sz="12800"/>
            </a:lvl1pPr>
          </a:lstStyle>
          <a:p>
            <a:pPr/>
            <a:r>
              <a:t>Presentation Title</a:t>
            </a:r>
          </a:p>
        </p:txBody>
      </p:sp>
      <p:sp>
        <p:nvSpPr>
          <p:cNvPr id="13" name="Body Level One…"/>
          <p:cNvSpPr txBox="1"/>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pc="-59" sz="6000">
                <a:latin typeface="Graphik Semibold"/>
                <a:ea typeface="Graphik Semibold"/>
                <a:cs typeface="Graphik Semibold"/>
                <a:sym typeface="Graphik Semibold"/>
              </a:defRPr>
            </a:lvl1pPr>
            <a:lvl2pPr marL="0" indent="457200" algn="ctr" defTabSz="825500">
              <a:lnSpc>
                <a:spcPct val="100000"/>
              </a:lnSpc>
              <a:spcBef>
                <a:spcPts val="0"/>
              </a:spcBef>
              <a:buSzTx/>
              <a:buNone/>
              <a:defRPr spc="-59" sz="6000">
                <a:latin typeface="Graphik Semibold"/>
                <a:ea typeface="Graphik Semibold"/>
                <a:cs typeface="Graphik Semibold"/>
                <a:sym typeface="Graphik Semibold"/>
              </a:defRPr>
            </a:lvl2pPr>
            <a:lvl3pPr marL="0" indent="914400" algn="ctr" defTabSz="825500">
              <a:lnSpc>
                <a:spcPct val="100000"/>
              </a:lnSpc>
              <a:spcBef>
                <a:spcPts val="0"/>
              </a:spcBef>
              <a:buSzTx/>
              <a:buNone/>
              <a:defRPr spc="-59" sz="6000">
                <a:latin typeface="Graphik Semibold"/>
                <a:ea typeface="Graphik Semibold"/>
                <a:cs typeface="Graphik Semibold"/>
                <a:sym typeface="Graphik Semibold"/>
              </a:defRPr>
            </a:lvl3pPr>
            <a:lvl4pPr marL="0" indent="1371600" algn="ctr" defTabSz="825500">
              <a:lnSpc>
                <a:spcPct val="100000"/>
              </a:lnSpc>
              <a:spcBef>
                <a:spcPts val="0"/>
              </a:spcBef>
              <a:buSzTx/>
              <a:buNone/>
              <a:defRPr spc="-59" sz="6000">
                <a:latin typeface="Graphik Semibold"/>
                <a:ea typeface="Graphik Semibold"/>
                <a:cs typeface="Graphik Semibold"/>
                <a:sym typeface="Graphik Semibold"/>
              </a:defRPr>
            </a:lvl4pPr>
            <a:lvl5pPr marL="0" indent="1828800" algn="ctr" defTabSz="825500">
              <a:lnSpc>
                <a:spcPct val="100000"/>
              </a:lnSpc>
              <a:spcBef>
                <a:spcPts val="0"/>
              </a:spcBef>
              <a:buSzTx/>
              <a:buNone/>
              <a:defRPr spc="-59" sz="6000">
                <a:latin typeface="Graphik Semibold"/>
                <a:ea typeface="Graphik Semibold"/>
                <a:cs typeface="Graphik Semibold"/>
                <a:sym typeface="Graphik Semibold"/>
              </a:defRPr>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Fact information</a:t>
            </a:r>
          </a:p>
        </p:txBody>
      </p:sp>
      <p:sp>
        <p:nvSpPr>
          <p:cNvPr id="107" name="Body Level One…"/>
          <p:cNvSpPr txBox="1"/>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Attribution</a:t>
            </a:r>
          </a:p>
        </p:txBody>
      </p:sp>
      <p:sp>
        <p:nvSpPr>
          <p:cNvPr id="116" name="Body Level One…"/>
          <p:cNvSpPr txBox="1"/>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941297804_1296x1457.jpg"/>
          <p:cNvSpPr/>
          <p:nvPr>
            <p:ph type="pic" sz="quarter" idx="21"/>
          </p:nvPr>
        </p:nvSpPr>
        <p:spPr>
          <a:xfrm>
            <a:off x="15744825" y="5581752"/>
            <a:ext cx="7365408" cy="8280401"/>
          </a:xfrm>
          <a:prstGeom prst="rect">
            <a:avLst/>
          </a:prstGeom>
        </p:spPr>
        <p:txBody>
          <a:bodyPr lIns="91439" tIns="45719" rIns="91439" bIns="45719">
            <a:noAutofit/>
          </a:bodyPr>
          <a:lstStyle/>
          <a:p>
            <a:pPr/>
          </a:p>
        </p:txBody>
      </p:sp>
      <p:sp>
        <p:nvSpPr>
          <p:cNvPr id="125" name="915009552_2264x1509.jpg"/>
          <p:cNvSpPr/>
          <p:nvPr>
            <p:ph type="pic" sz="quarter" idx="22"/>
          </p:nvPr>
        </p:nvSpPr>
        <p:spPr>
          <a:xfrm>
            <a:off x="15363825" y="1270000"/>
            <a:ext cx="8115300" cy="5409006"/>
          </a:xfrm>
          <a:prstGeom prst="rect">
            <a:avLst/>
          </a:prstGeom>
        </p:spPr>
        <p:txBody>
          <a:bodyPr lIns="91439" tIns="45719" rIns="91439" bIns="45719">
            <a:noAutofit/>
          </a:bodyPr>
          <a:lstStyle/>
          <a:p>
            <a:pPr/>
          </a:p>
        </p:txBody>
      </p:sp>
      <p:sp>
        <p:nvSpPr>
          <p:cNvPr id="126" name="740519873_3318x2212.jpg"/>
          <p:cNvSpPr/>
          <p:nvPr>
            <p:ph type="pic" idx="23"/>
          </p:nvPr>
        </p:nvSpPr>
        <p:spPr>
          <a:xfrm>
            <a:off x="-63500" y="1270000"/>
            <a:ext cx="16764000" cy="11176000"/>
          </a:xfrm>
          <a:prstGeom prst="rect">
            <a:avLst/>
          </a:prstGeom>
        </p:spPr>
        <p:txBody>
          <a:bodyPr lIns="91439" tIns="45719" rIns="91439" bIns="45719">
            <a:noAutofit/>
          </a:bodyPr>
          <a:lstStyle/>
          <a:p>
            <a:pPr/>
          </a:p>
        </p:txBody>
      </p:sp>
      <p:sp>
        <p:nvSpPr>
          <p:cNvPr id="127"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740519873_3318x2212.jpg"/>
          <p:cNvSpPr/>
          <p:nvPr>
            <p:ph type="pic" idx="21"/>
          </p:nvPr>
        </p:nvSpPr>
        <p:spPr>
          <a:xfrm>
            <a:off x="1270000" y="-423334"/>
            <a:ext cx="21844000" cy="14562668"/>
          </a:xfrm>
          <a:prstGeom prst="rect">
            <a:avLst/>
          </a:prstGeom>
        </p:spPr>
        <p:txBody>
          <a:bodyPr lIns="91439" tIns="45719" rIns="91439" bIns="45719">
            <a:noAutofit/>
          </a:bodyPr>
          <a:lstStyle/>
          <a:p>
            <a:pPr/>
          </a:p>
        </p:txBody>
      </p:sp>
      <p:sp>
        <p:nvSpPr>
          <p:cNvPr id="135"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740519873_3318x2212.jpg"/>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19200" y="3543300"/>
            <a:ext cx="21945600" cy="4267200"/>
          </a:xfrm>
          <a:prstGeom prst="rect">
            <a:avLst/>
          </a:prstGeom>
        </p:spPr>
        <p:txBody>
          <a:bodyPr anchor="b"/>
          <a:lstStyle>
            <a:lvl1pPr>
              <a:defRPr spc="-128" sz="12800">
                <a:solidFill>
                  <a:srgbClr val="FFFFFF"/>
                </a:solidFill>
              </a:defRPr>
            </a:lvl1pPr>
          </a:lstStyle>
          <a:p>
            <a:pPr/>
            <a:r>
              <a:t>Presentation Title</a:t>
            </a:r>
          </a:p>
        </p:txBody>
      </p:sp>
      <p:sp>
        <p:nvSpPr>
          <p:cNvPr id="23" name="Body Level One…"/>
          <p:cNvSpPr txBox="1"/>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pc="-29" sz="3000">
                <a:solidFill>
                  <a:srgbClr val="FFFFFF"/>
                </a:solidFill>
                <a:latin typeface="Graphik Medium"/>
                <a:ea typeface="Graphik Medium"/>
                <a:cs typeface="Graphik Medium"/>
                <a:sym typeface="Graphik Medium"/>
              </a:defRPr>
            </a:lvl1pPr>
          </a:lstStyle>
          <a:p>
            <a:pPr/>
            <a:r>
              <a:t>Author and Date</a:t>
            </a:r>
          </a:p>
        </p:txBody>
      </p:sp>
      <p:sp>
        <p:nvSpPr>
          <p:cNvPr id="2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Slide Title"/>
          <p:cNvSpPr txBox="1"/>
          <p:nvPr>
            <p:ph type="title" hasCustomPrompt="1"/>
          </p:nvPr>
        </p:nvSpPr>
        <p:spPr>
          <a:xfrm>
            <a:off x="1215495" y="4585102"/>
            <a:ext cx="9757338" cy="2540001"/>
          </a:xfrm>
          <a:prstGeom prst="rect">
            <a:avLst/>
          </a:prstGeom>
        </p:spPr>
        <p:txBody>
          <a:bodyPr anchor="b"/>
          <a:lstStyle/>
          <a:p>
            <a:pPr/>
            <a:r>
              <a:t>Slide Title</a:t>
            </a:r>
          </a:p>
        </p:txBody>
      </p:sp>
      <p:sp>
        <p:nvSpPr>
          <p:cNvPr id="33" name="Image"/>
          <p:cNvSpPr/>
          <p:nvPr>
            <p:ph type="pic" idx="21"/>
          </p:nvPr>
        </p:nvSpPr>
        <p:spPr>
          <a:xfrm>
            <a:off x="9283700" y="1270000"/>
            <a:ext cx="16751300" cy="11176000"/>
          </a:xfrm>
          <a:prstGeom prst="rect">
            <a:avLst/>
          </a:prstGeom>
        </p:spPr>
        <p:txBody>
          <a:bodyPr lIns="91439" tIns="45719" rIns="91439" bIns="45719">
            <a:noAutofit/>
          </a:bodyPr>
          <a:lstStyle/>
          <a:p>
            <a:pPr/>
          </a:p>
        </p:txBody>
      </p:sp>
      <p:sp>
        <p:nvSpPr>
          <p:cNvPr id="34" name="Body Level One…"/>
          <p:cNvSpPr txBox="1"/>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4" name="Slide Subtitle"/>
          <p:cNvSpPr txBox="1"/>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Slide Subtitle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xfrm>
            <a:off x="1219200" y="4013200"/>
            <a:ext cx="21945600" cy="8487148"/>
          </a:xfrm>
          <a:prstGeom prst="rect">
            <a:avLst/>
          </a:prstGeom>
        </p:spPr>
        <p:txBody>
          <a:bodyPr numCol="2" spcCol="2558384"/>
          <a:lstStyle/>
          <a:p>
            <a:pPr/>
            <a:r>
              <a:t>Slide bullet text</a:t>
            </a:r>
          </a:p>
          <a:p>
            <a:pPr lvl="1"/>
            <a:r>
              <a:t/>
            </a:r>
          </a:p>
          <a:p>
            <a:pPr lvl="2"/>
            <a:r>
              <a:t/>
            </a:r>
          </a:p>
          <a:p>
            <a:pPr lvl="3"/>
            <a:r>
              <a:t/>
            </a:r>
          </a:p>
          <a:p>
            <a:pPr lvl="4"/>
            <a:r>
              <a:t/>
            </a:r>
          </a:p>
        </p:txBody>
      </p:sp>
      <p:sp>
        <p:nvSpPr>
          <p:cNvPr id="53"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Title"/>
          <p:cNvSpPr txBox="1"/>
          <p:nvPr>
            <p:ph type="title" hasCustomPrompt="1"/>
          </p:nvPr>
        </p:nvSpPr>
        <p:spPr>
          <a:xfrm>
            <a:off x="1219200" y="774700"/>
            <a:ext cx="9753600" cy="1600200"/>
          </a:xfrm>
          <a:prstGeom prst="rect">
            <a:avLst/>
          </a:prstGeom>
        </p:spPr>
        <p:txBody>
          <a:bodyPr/>
          <a:lstStyle/>
          <a:p>
            <a:pPr/>
            <a:r>
              <a:t>Slide Title</a:t>
            </a:r>
          </a:p>
        </p:txBody>
      </p:sp>
      <p:sp>
        <p:nvSpPr>
          <p:cNvPr id="61" name="Image"/>
          <p:cNvSpPr/>
          <p:nvPr>
            <p:ph type="pic" idx="21"/>
          </p:nvPr>
        </p:nvSpPr>
        <p:spPr>
          <a:xfrm>
            <a:off x="12192644" y="718588"/>
            <a:ext cx="10972801" cy="12329624"/>
          </a:xfrm>
          <a:prstGeom prst="rect">
            <a:avLst/>
          </a:prstGeom>
        </p:spPr>
        <p:txBody>
          <a:bodyPr lIns="91439" tIns="45719" rIns="91439" bIns="45719">
            <a:noAutofit/>
          </a:bodyPr>
          <a:lstStyle/>
          <a:p>
            <a:pPr/>
          </a:p>
        </p:txBody>
      </p:sp>
      <p:sp>
        <p:nvSpPr>
          <p:cNvPr id="62" name="Slide Subtitle"/>
          <p:cNvSpPr txBox="1"/>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Slide Subtitle</a:t>
            </a:r>
          </a:p>
        </p:txBody>
      </p:sp>
      <p:sp>
        <p:nvSpPr>
          <p:cNvPr id="63" name="Body Level One…"/>
          <p:cNvSpPr txBox="1"/>
          <p:nvPr>
            <p:ph type="body" sz="half" idx="1" hasCustomPrompt="1"/>
          </p:nvPr>
        </p:nvSpPr>
        <p:spPr>
          <a:xfrm>
            <a:off x="1219200" y="4023221"/>
            <a:ext cx="9757569" cy="8384679"/>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xfrm>
            <a:off x="1200403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19200" y="3242270"/>
            <a:ext cx="21945600" cy="6604001"/>
          </a:xfrm>
          <a:prstGeom prst="rect">
            <a:avLst/>
          </a:prstGeom>
        </p:spPr>
        <p:txBody>
          <a:bodyPr anchor="ctr"/>
          <a:lstStyle>
            <a:lvl1pPr>
              <a:defRPr spc="0" sz="12800"/>
            </a:lvl1pPr>
          </a:lstStyle>
          <a:p>
            <a:pPr/>
            <a:r>
              <a:t>Section Title</a:t>
            </a:r>
          </a:p>
        </p:txBody>
      </p:sp>
      <p:sp>
        <p:nvSpPr>
          <p:cNvPr id="72"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prstGeom prst="rect">
            <a:avLst/>
          </a:prstGeom>
        </p:spPr>
        <p:txBody>
          <a:bodyPr/>
          <a:lstStyle/>
          <a:p>
            <a:pPr/>
            <a:r>
              <a:t>Slide Title</a:t>
            </a:r>
          </a:p>
        </p:txBody>
      </p:sp>
      <p:sp>
        <p:nvSpPr>
          <p:cNvPr id="80" name="Slide Subtitle"/>
          <p:cNvSpPr txBox="1"/>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Slide Subtitle</a:t>
            </a:r>
          </a:p>
        </p:txBody>
      </p:sp>
      <p:sp>
        <p:nvSpPr>
          <p:cNvPr id="81"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prstGeom prst="rect">
            <a:avLst/>
          </a:prstGeom>
        </p:spPr>
        <p:txBody>
          <a:bodyPr/>
          <a:lstStyle/>
          <a:p>
            <a:pPr/>
            <a:r>
              <a:t>Agenda Title</a:t>
            </a:r>
          </a:p>
        </p:txBody>
      </p:sp>
      <p:sp>
        <p:nvSpPr>
          <p:cNvPr id="89" name="Body Level One…"/>
          <p:cNvSpPr txBox="1"/>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pc="-136" sz="6800">
                <a:latin typeface="Canela Deck Regular"/>
                <a:ea typeface="Canela Deck Regular"/>
                <a:cs typeface="Canela Deck Regular"/>
                <a:sym typeface="Canela Deck Regular"/>
              </a:defRPr>
            </a:lvl1pPr>
            <a:lvl2pPr marL="0" indent="457200" defTabSz="825500">
              <a:lnSpc>
                <a:spcPct val="100000"/>
              </a:lnSpc>
              <a:buSzTx/>
              <a:buNone/>
              <a:defRPr spc="-136" sz="6800">
                <a:latin typeface="Canela Deck Regular"/>
                <a:ea typeface="Canela Deck Regular"/>
                <a:cs typeface="Canela Deck Regular"/>
                <a:sym typeface="Canela Deck Regular"/>
              </a:defRPr>
            </a:lvl2pPr>
            <a:lvl3pPr marL="0" indent="914400" defTabSz="825500">
              <a:lnSpc>
                <a:spcPct val="100000"/>
              </a:lnSpc>
              <a:buSzTx/>
              <a:buNone/>
              <a:defRPr spc="-136" sz="6800">
                <a:latin typeface="Canela Deck Regular"/>
                <a:ea typeface="Canela Deck Regular"/>
                <a:cs typeface="Canela Deck Regular"/>
                <a:sym typeface="Canela Deck Regular"/>
              </a:defRPr>
            </a:lvl3pPr>
            <a:lvl4pPr marL="0" indent="1371600" defTabSz="825500">
              <a:lnSpc>
                <a:spcPct val="100000"/>
              </a:lnSpc>
              <a:buSzTx/>
              <a:buNone/>
              <a:defRPr spc="-136" sz="6800">
                <a:latin typeface="Canela Deck Regular"/>
                <a:ea typeface="Canela Deck Regular"/>
                <a:cs typeface="Canela Deck Regular"/>
                <a:sym typeface="Canela Deck Regular"/>
              </a:defRPr>
            </a:lvl4pPr>
            <a:lvl5pPr marL="0" indent="1828800" defTabSz="825500">
              <a:lnSpc>
                <a:spcPct val="100000"/>
              </a:lnSpc>
              <a:buSzTx/>
              <a:buNone/>
              <a:defRPr spc="-136" sz="6800">
                <a:latin typeface="Canela Deck Regular"/>
                <a:ea typeface="Canela Deck Regular"/>
                <a:cs typeface="Canela Deck Regular"/>
                <a:sym typeface="Canela Deck Regular"/>
              </a:defRPr>
            </a:lvl5pPr>
          </a:lstStyle>
          <a:p>
            <a:pPr/>
            <a:r>
              <a:t>Agenda Topics</a:t>
            </a:r>
          </a:p>
          <a:p>
            <a:pPr lvl="1"/>
            <a:r>
              <a:t/>
            </a:r>
          </a:p>
          <a:p>
            <a:pPr lvl="2"/>
            <a:r>
              <a:t/>
            </a:r>
          </a:p>
          <a:p>
            <a:pPr lvl="3"/>
            <a:r>
              <a:t/>
            </a:r>
          </a:p>
          <a:p>
            <a:pPr lvl="4"/>
            <a:r>
              <a:t/>
            </a:r>
          </a:p>
        </p:txBody>
      </p:sp>
      <p:sp>
        <p:nvSpPr>
          <p:cNvPr id="90" name="Agenda Subtitle"/>
          <p:cNvSpPr txBox="1"/>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Agenda Subtitle</a:t>
            </a:r>
          </a:p>
        </p:txBody>
      </p:sp>
      <p:sp>
        <p:nvSpPr>
          <p:cNvPr id="91"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alajik@brangamani.com"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balajik@brangamani.com 24-09-2021 +919388262799"/>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rPr u="sng">
                <a:hlinkClick r:id="rId2" invalidUrl="" action="" tgtFrame="" tooltip="" history="1" highlightClick="0" endSnd="0"/>
              </a:rPr>
              <a:t>balajik@brangamani.com</a:t>
            </a:r>
            <a:r>
              <a:t> 24-09-2021 +919388262799</a:t>
            </a:r>
          </a:p>
        </p:txBody>
      </p:sp>
      <p:sp>
        <p:nvSpPr>
          <p:cNvPr id="152" name="K Balaji B Com FCA"/>
          <p:cNvSpPr txBox="1"/>
          <p:nvPr>
            <p:ph type="ctrTitle"/>
          </p:nvPr>
        </p:nvSpPr>
        <p:spPr>
          <a:prstGeom prst="rect">
            <a:avLst/>
          </a:prstGeom>
        </p:spPr>
        <p:txBody>
          <a:bodyPr/>
          <a:lstStyle/>
          <a:p>
            <a:pPr/>
            <a:r>
              <a:t>K Balaji B Com FCA</a:t>
            </a:r>
          </a:p>
        </p:txBody>
      </p:sp>
      <p:sp>
        <p:nvSpPr>
          <p:cNvPr id="153" name="Training Articles to Bolster Practice Capacity"/>
          <p:cNvSpPr txBox="1"/>
          <p:nvPr>
            <p:ph type="subTitle" sz="quarter" idx="1"/>
          </p:nvPr>
        </p:nvSpPr>
        <p:spPr>
          <a:prstGeom prst="rect">
            <a:avLst/>
          </a:prstGeom>
        </p:spPr>
        <p:txBody>
          <a:bodyPr/>
          <a:lstStyle/>
          <a:p>
            <a:pPr/>
            <a:r>
              <a:t>Training Articles to Bolster Practice Capacity</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Key Skills Needed…"/>
          <p:cNvSpPr txBox="1"/>
          <p:nvPr>
            <p:ph type="title"/>
          </p:nvPr>
        </p:nvSpPr>
        <p:spPr>
          <a:prstGeom prst="rect">
            <a:avLst/>
          </a:prstGeom>
        </p:spPr>
        <p:txBody>
          <a:bodyPr/>
          <a:lstStyle/>
          <a:p>
            <a:pPr algn="l" defTabSz="457200">
              <a:lnSpc>
                <a:spcPct val="100000"/>
              </a:lnSpc>
              <a:defRPr sz="1400">
                <a:solidFill>
                  <a:srgbClr val="4D4D4D"/>
                </a:solidFill>
                <a:latin typeface="Helvetica"/>
                <a:ea typeface="Helvetica"/>
                <a:cs typeface="Helvetica"/>
                <a:sym typeface="Helvetica"/>
              </a:defRPr>
            </a:pPr>
            <a:r>
              <a:t>Key Skills Needed</a:t>
            </a:r>
          </a:p>
          <a:p>
            <a:pPr algn="l" defTabSz="457200">
              <a:lnSpc>
                <a:spcPct val="100000"/>
              </a:lnSpc>
              <a:defRPr sz="1400">
                <a:solidFill>
                  <a:srgbClr val="4D4D4D"/>
                </a:solidFill>
                <a:latin typeface="Helvetica"/>
                <a:ea typeface="Helvetica"/>
                <a:cs typeface="Helvetica"/>
                <a:sym typeface="Helvetica"/>
              </a:defRPr>
            </a:pPr>
          </a:p>
          <a:p>
            <a:pPr algn="l" defTabSz="457200">
              <a:lnSpc>
                <a:spcPct val="100000"/>
              </a:lnSpc>
              <a:defRPr sz="1400">
                <a:solidFill>
                  <a:srgbClr val="4D4D4D"/>
                </a:solidFill>
                <a:latin typeface="Helvetica"/>
                <a:ea typeface="Helvetica"/>
                <a:cs typeface="Helvetica"/>
                <a:sym typeface="Helvetica"/>
              </a:defRPr>
            </a:pPr>
            <a:r>
              <a:t>1) Discipline, Diligence and hard work:</a:t>
            </a:r>
            <a:endParaRPr>
              <a:solidFill>
                <a:srgbClr val="666666"/>
              </a:solidFill>
            </a:endParaRPr>
          </a:p>
          <a:p>
            <a:pPr algn="l" defTabSz="457200">
              <a:lnSpc>
                <a:spcPct val="100000"/>
              </a:lnSpc>
              <a:defRPr sz="1400">
                <a:solidFill>
                  <a:srgbClr val="666666"/>
                </a:solidFill>
                <a:latin typeface="Helvetica"/>
                <a:ea typeface="Helvetica"/>
                <a:cs typeface="Helvetica"/>
                <a:sym typeface="Helvetica"/>
              </a:defRPr>
            </a:pPr>
            <a:r>
              <a:t>The syllabus is vast and sometimes crushing. There is a lot of midnight oil to be burnt and social life may come to a standstill. The exams are supposed to be tough with very low passing rates. Additionally, articleships are quite infamous for being 12-14 hour jobs with peanuts for pay. This means you have to have the patience and perseverance to survive the coursework, exams as well as articleship work. Hard work will be the usual order of the day.</a:t>
            </a:r>
          </a:p>
          <a:p>
            <a:pPr algn="l" defTabSz="457200">
              <a:lnSpc>
                <a:spcPct val="100000"/>
              </a:lnSpc>
              <a:defRPr sz="1400">
                <a:solidFill>
                  <a:srgbClr val="666666"/>
                </a:solidFill>
                <a:latin typeface="Helvetica"/>
                <a:ea typeface="Helvetica"/>
                <a:cs typeface="Helvetica"/>
                <a:sym typeface="Helvetica"/>
              </a:defRPr>
            </a:pPr>
            <a:r>
              <a:t>In short, the candidate must be willing to make sacrifices, keep his/her focus and smartly manage his work and studies.</a:t>
            </a:r>
          </a:p>
          <a:p>
            <a:pPr algn="l" defTabSz="457200">
              <a:lnSpc>
                <a:spcPct val="100000"/>
              </a:lnSpc>
              <a:defRPr sz="1400">
                <a:solidFill>
                  <a:srgbClr val="4D4D4D"/>
                </a:solidFill>
                <a:latin typeface="Helvetica"/>
                <a:ea typeface="Helvetica"/>
                <a:cs typeface="Helvetica"/>
                <a:sym typeface="Helvetica"/>
              </a:defRPr>
            </a:pPr>
            <a:r>
              <a:t>2) Conceptual understanding</a:t>
            </a:r>
            <a:endParaRPr>
              <a:solidFill>
                <a:srgbClr val="666666"/>
              </a:solidFill>
            </a:endParaRPr>
          </a:p>
          <a:p>
            <a:pPr algn="l" defTabSz="457200">
              <a:lnSpc>
                <a:spcPct val="100000"/>
              </a:lnSpc>
              <a:defRPr sz="1400">
                <a:solidFill>
                  <a:srgbClr val="666666"/>
                </a:solidFill>
                <a:latin typeface="Helvetica"/>
                <a:ea typeface="Helvetica"/>
                <a:cs typeface="Helvetica"/>
                <a:sym typeface="Helvetica"/>
              </a:defRPr>
            </a:pPr>
            <a:r>
              <a:t>A lot of students try to cram up and become a CA. However, in the industry only the conceptually sound will truly make progress. For this, you have to understand the concepts instead of just mechanically mugging up methodologies.</a:t>
            </a:r>
          </a:p>
          <a:p>
            <a:pPr algn="l" defTabSz="457200">
              <a:lnSpc>
                <a:spcPct val="100000"/>
              </a:lnSpc>
              <a:defRPr sz="1400">
                <a:solidFill>
                  <a:srgbClr val="4D4D4D"/>
                </a:solidFill>
                <a:latin typeface="Helvetica"/>
                <a:ea typeface="Helvetica"/>
                <a:cs typeface="Helvetica"/>
                <a:sym typeface="Helvetica"/>
              </a:defRPr>
            </a:pPr>
            <a:r>
              <a:t>3) A head for numbers:</a:t>
            </a:r>
            <a:endParaRPr>
              <a:solidFill>
                <a:srgbClr val="666666"/>
              </a:solidFill>
            </a:endParaRPr>
          </a:p>
          <a:p>
            <a:pPr algn="l" defTabSz="457200">
              <a:lnSpc>
                <a:spcPct val="100000"/>
              </a:lnSpc>
              <a:defRPr sz="1400">
                <a:solidFill>
                  <a:srgbClr val="666666"/>
                </a:solidFill>
                <a:latin typeface="Helvetica"/>
                <a:ea typeface="Helvetica"/>
                <a:cs typeface="Helvetica"/>
                <a:sym typeface="Helvetica"/>
              </a:defRPr>
            </a:pPr>
            <a:r>
              <a:t>Numbers will be your best friends. Accuracy and speed in general mathematics helps hugely. Your calculator will be your constant companion.</a:t>
            </a:r>
          </a:p>
          <a:p>
            <a:pPr algn="l" defTabSz="457200">
              <a:lnSpc>
                <a:spcPct val="100000"/>
              </a:lnSpc>
              <a:defRPr sz="1400">
                <a:solidFill>
                  <a:srgbClr val="4D4D4D"/>
                </a:solidFill>
                <a:latin typeface="Helvetica"/>
                <a:ea typeface="Helvetica"/>
                <a:cs typeface="Helvetica"/>
                <a:sym typeface="Helvetica"/>
              </a:defRPr>
            </a:pPr>
            <a:r>
              <a:t>4) Analytical Skills</a:t>
            </a:r>
            <a:endParaRPr>
              <a:solidFill>
                <a:srgbClr val="666666"/>
              </a:solidFill>
            </a:endParaRPr>
          </a:p>
          <a:p>
            <a:pPr algn="l" defTabSz="457200">
              <a:lnSpc>
                <a:spcPct val="100000"/>
              </a:lnSpc>
              <a:defRPr sz="1400">
                <a:solidFill>
                  <a:srgbClr val="666666"/>
                </a:solidFill>
                <a:latin typeface="Helvetica"/>
                <a:ea typeface="Helvetica"/>
                <a:cs typeface="Helvetica"/>
                <a:sym typeface="Helvetica"/>
              </a:defRPr>
            </a:pPr>
            <a:r>
              <a:t>Analytical skill sets are a must have in case for CA students. During the tenure of articleship, they gain professional qualifications and develop analytical skills while working on practical examples.</a:t>
            </a:r>
          </a:p>
          <a:p>
            <a:pPr algn="l" defTabSz="457200">
              <a:lnSpc>
                <a:spcPct val="100000"/>
              </a:lnSpc>
              <a:defRPr sz="1400">
                <a:solidFill>
                  <a:srgbClr val="4D4D4D"/>
                </a:solidFill>
                <a:latin typeface="Helvetica"/>
                <a:ea typeface="Helvetica"/>
                <a:cs typeface="Helvetica"/>
                <a:sym typeface="Helvetica"/>
              </a:defRPr>
            </a:pPr>
            <a:r>
              <a:t>5) Communication Skills</a:t>
            </a:r>
            <a:endParaRPr>
              <a:solidFill>
                <a:srgbClr val="666666"/>
              </a:solidFill>
            </a:endParaRPr>
          </a:p>
          <a:p>
            <a:pPr algn="l" defTabSz="457200">
              <a:lnSpc>
                <a:spcPct val="100000"/>
              </a:lnSpc>
              <a:defRPr sz="1400">
                <a:solidFill>
                  <a:srgbClr val="666666"/>
                </a:solidFill>
                <a:latin typeface="Helvetica"/>
                <a:ea typeface="Helvetica"/>
                <a:cs typeface="Helvetica"/>
                <a:sym typeface="Helvetica"/>
              </a:defRPr>
            </a:pPr>
            <a:r>
              <a:t>During the tenure of internship, the candidate has to deal with clients from different industries, and give specialized services as per their specific needs. This needs the CA students to develop strong communication skills.</a:t>
            </a:r>
          </a:p>
          <a:p>
            <a:pPr algn="l" defTabSz="457200">
              <a:lnSpc>
                <a:spcPct val="100000"/>
              </a:lnSpc>
              <a:defRPr sz="1400">
                <a:solidFill>
                  <a:srgbClr val="4D4D4D"/>
                </a:solidFill>
                <a:latin typeface="Helvetica"/>
                <a:ea typeface="Helvetica"/>
                <a:cs typeface="Helvetica"/>
                <a:sym typeface="Helvetica"/>
              </a:defRPr>
            </a:pPr>
            <a:r>
              <a:t>6) Managing the tight rope walk</a:t>
            </a:r>
            <a:endParaRPr>
              <a:solidFill>
                <a:srgbClr val="666666"/>
              </a:solidFill>
            </a:endParaRPr>
          </a:p>
          <a:p>
            <a:pPr algn="l" defTabSz="457200">
              <a:lnSpc>
                <a:spcPct val="100000"/>
              </a:lnSpc>
              <a:defRPr sz="1400">
                <a:solidFill>
                  <a:srgbClr val="666666"/>
                </a:solidFill>
                <a:latin typeface="Helvetica"/>
                <a:ea typeface="Helvetica"/>
                <a:cs typeface="Helvetica"/>
                <a:sym typeface="Helvetica"/>
              </a:defRPr>
            </a:pPr>
            <a:r>
              <a:t>A CA student should keep in mind that the course is a tight rope walk and requires you to juggle between articleship &amp; studies. Moreover, regular studies and consistency will ensure success since the syllabus is quite vast and the Institute is strict in evaluating the mark-sheets. A balanced approach is required since s student needs to score minimum mandatory marks in all subjects.</a:t>
            </a:r>
          </a:p>
          <a:p>
            <a:pPr algn="l" defTabSz="457200">
              <a:lnSpc>
                <a:spcPct val="100000"/>
              </a:lnSpc>
              <a:defRPr sz="1400">
                <a:solidFill>
                  <a:srgbClr val="4D4D4D"/>
                </a:solidFill>
                <a:latin typeface="Helvetica"/>
                <a:ea typeface="Helvetica"/>
                <a:cs typeface="Helvetica"/>
                <a:sym typeface="Helvetica"/>
              </a:defRPr>
            </a:pPr>
            <a:r>
              <a:t>7) Ability to Accept Failures</a:t>
            </a:r>
            <a:endParaRPr>
              <a:solidFill>
                <a:srgbClr val="666666"/>
              </a:solidFill>
            </a:endParaRPr>
          </a:p>
          <a:p>
            <a:pPr algn="l" defTabSz="457200">
              <a:lnSpc>
                <a:spcPct val="100000"/>
              </a:lnSpc>
              <a:defRPr sz="1400">
                <a:solidFill>
                  <a:srgbClr val="666666"/>
                </a:solidFill>
                <a:latin typeface="Helvetica"/>
                <a:ea typeface="Helvetica"/>
                <a:cs typeface="Helvetica"/>
                <a:sym typeface="Helvetica"/>
              </a:defRPr>
            </a:pPr>
            <a:r>
              <a:t>Despite your best performance, there are chances that you might not be able to clear the examinations, due to various factors. Students must be prepared to accept failures as a part and parcel of the course, and willingly prepare for the next attempt.</a:t>
            </a:r>
          </a:p>
          <a:p>
            <a:pPr algn="l" defTabSz="457200">
              <a:lnSpc>
                <a:spcPct val="100000"/>
              </a:lnSpc>
              <a:defRPr sz="1800">
                <a:solidFill>
                  <a:srgbClr val="222222"/>
                </a:solidFill>
                <a:latin typeface="Helvetica"/>
                <a:ea typeface="Helvetica"/>
                <a:cs typeface="Helvetica"/>
                <a:sym typeface="Helvetica"/>
              </a:defRPr>
            </a:pPr>
            <a:r>
              <a:t>Ask Proschool</a:t>
            </a:r>
          </a:p>
          <a:p>
            <a:pPr algn="l" defTabSz="457200">
              <a:lnSpc>
                <a:spcPct val="100000"/>
              </a:lnSpc>
              <a:defRPr sz="1500">
                <a:solidFill>
                  <a:srgbClr val="8D8D8D"/>
                </a:solidFill>
                <a:latin typeface="Helvetica Neue"/>
                <a:ea typeface="Helvetica Neue"/>
                <a:cs typeface="Helvetica Neue"/>
                <a:sym typeface="Helvetica Neue"/>
              </a:defRPr>
            </a:pPr>
          </a:p>
          <a:p>
            <a:pPr algn="l" defTabSz="457200">
              <a:lnSpc>
                <a:spcPct val="100000"/>
              </a:lnSpc>
              <a:defRPr sz="1500">
                <a:solidFill>
                  <a:srgbClr val="8D8D8D"/>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Section Title"/>
          <p:cNvSpPr txBox="1"/>
          <p:nvPr>
            <p:ph type="title"/>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Evolution of CA Office…"/>
          <p:cNvSpPr txBox="1"/>
          <p:nvPr>
            <p:ph type="body" idx="1"/>
          </p:nvPr>
        </p:nvSpPr>
        <p:spPr>
          <a:prstGeom prst="rect">
            <a:avLst/>
          </a:prstGeom>
        </p:spPr>
        <p:txBody>
          <a:bodyPr/>
          <a:lstStyle/>
          <a:p>
            <a:pPr/>
            <a:r>
              <a:t>Evolution of CA Office</a:t>
            </a:r>
          </a:p>
          <a:p>
            <a:pPr/>
            <a:r>
              <a:t>Role of an Article in 1950’s </a:t>
            </a:r>
          </a:p>
          <a:p>
            <a:pPr/>
            <a:r>
              <a:t>NOW</a:t>
            </a:r>
          </a:p>
          <a:p>
            <a:pPr/>
            <a:r>
              <a:t>Challenges</a:t>
            </a:r>
          </a:p>
          <a:p>
            <a:pPr/>
            <a:r>
              <a:t>Approach to resolve</a:t>
            </a:r>
          </a:p>
          <a:p>
            <a:pPr/>
            <a:r>
              <a:t>Changes in Income Tax Law in 1980’s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How to Delegate??…"/>
          <p:cNvSpPr txBox="1"/>
          <p:nvPr>
            <p:ph type="body" idx="1"/>
          </p:nvPr>
        </p:nvSpPr>
        <p:spPr>
          <a:prstGeom prst="rect">
            <a:avLst/>
          </a:prstGeom>
        </p:spPr>
        <p:txBody>
          <a:bodyPr/>
          <a:lstStyle/>
          <a:p>
            <a:pPr/>
            <a:r>
              <a:t>How to Delegate??</a:t>
            </a:r>
          </a:p>
          <a:p>
            <a:pPr/>
          </a:p>
          <a:p>
            <a:pPr/>
            <a:r>
              <a:t>Check Lists</a:t>
            </a:r>
          </a:p>
          <a:p>
            <a:pPr/>
            <a:r>
              <a:t>Automation</a:t>
            </a:r>
          </a:p>
          <a:p>
            <a:pPr/>
            <a:r>
              <a:t>Training</a:t>
            </a:r>
          </a:p>
          <a:p>
            <a:pPr/>
            <a:r>
              <a:t>Training</a:t>
            </a:r>
          </a:p>
          <a:p>
            <a:pPr/>
            <a:r>
              <a:t>Training</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International Practices…"/>
          <p:cNvSpPr txBox="1"/>
          <p:nvPr>
            <p:ph type="body" idx="1"/>
          </p:nvPr>
        </p:nvSpPr>
        <p:spPr>
          <a:prstGeom prst="rect">
            <a:avLst/>
          </a:prstGeom>
        </p:spPr>
        <p:txBody>
          <a:bodyPr/>
          <a:lstStyle/>
          <a:p>
            <a:pPr/>
            <a:r>
              <a:t>International Practices </a:t>
            </a:r>
          </a:p>
          <a:p>
            <a:pPr/>
          </a:p>
          <a:p>
            <a:pPr/>
            <a:r>
              <a:t>Pre Induction Training</a:t>
            </a:r>
          </a:p>
          <a:p>
            <a:pPr/>
            <a:r>
              <a:t>Identifying Key Skills</a:t>
            </a:r>
          </a:p>
          <a:p>
            <a:pPr/>
            <a:r>
              <a:t>SPECIALISTS</a:t>
            </a:r>
          </a:p>
          <a:p>
            <a:pPr/>
            <a:r>
              <a:t>Refresher courses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Indian Scenario and Future Role of ICAI…"/>
          <p:cNvSpPr txBox="1"/>
          <p:nvPr>
            <p:ph type="body" idx="1"/>
          </p:nvPr>
        </p:nvSpPr>
        <p:spPr>
          <a:prstGeom prst="rect">
            <a:avLst/>
          </a:prstGeom>
        </p:spPr>
        <p:txBody>
          <a:bodyPr/>
          <a:lstStyle/>
          <a:p>
            <a:pPr/>
            <a:r>
              <a:t>Indian Scenario and Future Role of ICAI</a:t>
            </a:r>
          </a:p>
          <a:p>
            <a:pPr/>
          </a:p>
          <a:p>
            <a:pPr/>
            <a:r>
              <a:t>Regular specialised Training relatable to WORK SPACE, before and after Induction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Personal Supervision on academics…"/>
          <p:cNvSpPr txBox="1"/>
          <p:nvPr>
            <p:ph type="body" idx="1"/>
          </p:nvPr>
        </p:nvSpPr>
        <p:spPr>
          <a:prstGeom prst="rect">
            <a:avLst/>
          </a:prstGeom>
        </p:spPr>
        <p:txBody>
          <a:bodyPr/>
          <a:lstStyle/>
          <a:p>
            <a:pPr/>
            <a:r>
              <a:t>Personal Supervision on academics</a:t>
            </a:r>
          </a:p>
          <a:p>
            <a:pPr/>
            <a:r>
              <a:t>Build a team within the office</a:t>
            </a:r>
          </a:p>
          <a:p>
            <a:pPr/>
            <a:r>
              <a:t>Make Leaders out of the Artilces</a:t>
            </a:r>
          </a:p>
          <a:p>
            <a:pPr/>
            <a:r>
              <a:t>Create future partners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How to identify and Create Future Partners…"/>
          <p:cNvSpPr txBox="1"/>
          <p:nvPr>
            <p:ph type="body" idx="1"/>
          </p:nvPr>
        </p:nvSpPr>
        <p:spPr>
          <a:prstGeom prst="rect">
            <a:avLst/>
          </a:prstGeom>
        </p:spPr>
        <p:txBody>
          <a:bodyPr/>
          <a:lstStyle/>
          <a:p>
            <a:pPr/>
            <a:r>
              <a:t>How to identify and Create Future Partners</a:t>
            </a:r>
          </a:p>
          <a:p>
            <a:pPr/>
            <a:r>
              <a:t>Personal Relationship skills</a:t>
            </a:r>
          </a:p>
          <a:p>
            <a:pPr/>
            <a:r>
              <a:t>Client Feed back</a:t>
            </a:r>
          </a:p>
          <a:p>
            <a:pPr/>
            <a:r>
              <a:t>Specialisation </a:t>
            </a:r>
          </a:p>
          <a:p>
            <a:pPr/>
            <a:r>
              <a:t>Justification</a:t>
            </a:r>
          </a:p>
          <a:p>
            <a:pPr/>
            <a:r>
              <a:t>VISION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