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96" r:id="rId1"/>
  </p:sldMasterIdLst>
  <p:sldIdLst>
    <p:sldId id="364" r:id="rId2"/>
    <p:sldId id="329" r:id="rId3"/>
    <p:sldId id="330" r:id="rId4"/>
    <p:sldId id="331" r:id="rId5"/>
    <p:sldId id="363" r:id="rId6"/>
    <p:sldId id="333" r:id="rId7"/>
    <p:sldId id="334" r:id="rId8"/>
    <p:sldId id="335" r:id="rId9"/>
    <p:sldId id="336" r:id="rId10"/>
    <p:sldId id="337" r:id="rId11"/>
    <p:sldId id="338" r:id="rId12"/>
    <p:sldId id="339" r:id="rId13"/>
    <p:sldId id="340" r:id="rId14"/>
    <p:sldId id="354" r:id="rId15"/>
    <p:sldId id="342" r:id="rId16"/>
    <p:sldId id="355" r:id="rId17"/>
    <p:sldId id="356" r:id="rId18"/>
    <p:sldId id="357" r:id="rId19"/>
    <p:sldId id="359" r:id="rId20"/>
    <p:sldId id="360" r:id="rId21"/>
    <p:sldId id="361" r:id="rId22"/>
    <p:sldId id="362" r:id="rId23"/>
    <p:sldId id="343" r:id="rId24"/>
    <p:sldId id="344" r:id="rId25"/>
    <p:sldId id="345" r:id="rId26"/>
    <p:sldId id="346" r:id="rId27"/>
    <p:sldId id="347" r:id="rId28"/>
    <p:sldId id="348" r:id="rId29"/>
    <p:sldId id="349" r:id="rId30"/>
    <p:sldId id="350" r:id="rId31"/>
    <p:sldId id="351" r:id="rId32"/>
  </p:sldIdLst>
  <p:sldSz cx="12192000" cy="6858000"/>
  <p:notesSz cx="12192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99" autoAdjust="0"/>
    <p:restoredTop sz="94660"/>
  </p:normalViewPr>
  <p:slideViewPr>
    <p:cSldViewPr>
      <p:cViewPr varScale="1">
        <p:scale>
          <a:sx n="62" d="100"/>
          <a:sy n="62" d="100"/>
        </p:scale>
        <p:origin x="-96" y="-32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7/23/2021</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7/23/2021</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963084" y="4626865"/>
            <a:ext cx="103632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7/23/2021</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cxnSp>
        <p:nvCxnSpPr>
          <p:cNvPr id="7" name="Straight Connector 6"/>
          <p:cNvCxnSpPr/>
          <p:nvPr/>
        </p:nvCxnSpPr>
        <p:spPr>
          <a:xfrm>
            <a:off x="975360" y="4599432"/>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7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7/23/2021</a:t>
            </a:fld>
            <a:endParaRPr lang="en-US"/>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6F15528-21DE-4FAA-801E-634DDDAF4B2B}" type="slidenum">
              <a:rPr lang="en-IN" smtClean="0"/>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3984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7/23/2021</a:t>
            </a:fld>
            <a:endParaRPr lang="en-US"/>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6F15528-21DE-4FAA-801E-634DDDAF4B2B}" type="slidenum">
              <a:rPr lang="en-IN" smtClean="0"/>
              <a:t>‹#›</a:t>
            </a:fld>
            <a:endParaRPr lang="en-IN"/>
          </a:p>
        </p:txBody>
      </p:sp>
      <p:cxnSp>
        <p:nvCxnSpPr>
          <p:cNvPr id="11" name="Straight Connector 10"/>
          <p:cNvCxnSpPr/>
          <p:nvPr/>
        </p:nvCxnSpPr>
        <p:spPr>
          <a:xfrm rot="5400000">
            <a:off x="3741949" y="4045691"/>
            <a:ext cx="4709160" cy="105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7/23/2021</a:t>
            </a:fld>
            <a:endParaRPr lang="en-US"/>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6F15528-21DE-4FAA-801E-634DDDAF4B2B}"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7/23/2021</a:t>
            </a:fld>
            <a:endParaRPr lang="en-US"/>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6F15528-21DE-4FAA-801E-634DDDAF4B2B}"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962400" y="792080"/>
            <a:ext cx="7620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601" y="2130553"/>
            <a:ext cx="2852928"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7/23/2021</a:t>
            </a:fld>
            <a:endParaRPr lang="en-US"/>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6F15528-21DE-4FAA-801E-634DDDAF4B2B}" type="slidenum">
              <a:rPr lang="en-IN" smtClean="0"/>
              <a:t>‹#›</a:t>
            </a:fld>
            <a:endParaRPr lang="en-IN"/>
          </a:p>
        </p:txBody>
      </p:sp>
      <p:cxnSp>
        <p:nvCxnSpPr>
          <p:cNvPr id="9" name="Straight Connector 8"/>
          <p:cNvCxnSpPr/>
          <p:nvPr/>
        </p:nvCxnSpPr>
        <p:spPr>
          <a:xfrm rot="5400000">
            <a:off x="912152"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7/23/2021</a:t>
            </a:fld>
            <a:endParaRPr lang="en-US"/>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6F15528-21DE-4FAA-801E-634DDDAF4B2B}" type="slidenum">
              <a:rPr lang="en-IN" smtClean="0"/>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7/23/2021</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7/23/2021</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12192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609600" y="18288"/>
            <a:ext cx="3860800" cy="329184"/>
          </a:xfrm>
          <a:prstGeom prst="rect">
            <a:avLst/>
          </a:prstGeom>
        </p:spPr>
        <p:txBody>
          <a:bodyPr vert="horz" lIns="91440" tIns="45720" rIns="91440" bIns="45720" rtlCol="0" anchor="ctr"/>
          <a:lstStyle>
            <a:lvl1pPr algn="l">
              <a:defRPr sz="1200">
                <a:solidFill>
                  <a:srgbClr val="FFFFFF"/>
                </a:solidFill>
              </a:defRPr>
            </a:lvl1pPr>
          </a:lstStyle>
          <a:p>
            <a:fld id="{1D8BD707-D9CF-40AE-B4C6-C98DA3205C09}" type="datetimeFigureOut">
              <a:rPr lang="en-US" smtClean="0"/>
              <a:t>7/23/2021</a:t>
            </a:fld>
            <a:endParaRPr lang="en-US"/>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endParaRPr lang="en-IN"/>
          </a:p>
        </p:txBody>
      </p:sp>
      <p:sp>
        <p:nvSpPr>
          <p:cNvPr id="6" name="Slide Number Placeholder 5"/>
          <p:cNvSpPr>
            <a:spLocks noGrp="1"/>
          </p:cNvSpPr>
          <p:nvPr>
            <p:ph type="sldNum" sz="quarter" idx="4"/>
          </p:nvPr>
        </p:nvSpPr>
        <p:spPr>
          <a:xfrm>
            <a:off x="10160000" y="18288"/>
            <a:ext cx="1422400" cy="329184"/>
          </a:xfrm>
          <a:prstGeom prst="rect">
            <a:avLst/>
          </a:prstGeom>
        </p:spPr>
        <p:txBody>
          <a:bodyPr vert="horz" lIns="91440" tIns="45720" rIns="91440" bIns="45720" rtlCol="0" anchor="ctr"/>
          <a:lstStyle>
            <a:lvl1pPr algn="l">
              <a:defRPr sz="1400" b="1">
                <a:solidFill>
                  <a:srgbClr val="FFFFFF"/>
                </a:solidFill>
              </a:defRPr>
            </a:lvl1pPr>
          </a:lstStyle>
          <a:p>
            <a:fld id="{B6F15528-21DE-4FAA-801E-634DDDAF4B2B}"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10800000" flipV="1">
            <a:off x="609600" y="1524000"/>
            <a:ext cx="10972800" cy="3276600"/>
          </a:xfrm>
        </p:spPr>
        <p:txBody>
          <a:bodyPr>
            <a:normAutofit/>
          </a:bodyPr>
          <a:lstStyle/>
          <a:p>
            <a:pPr algn="ctr"/>
            <a:r>
              <a:rPr lang="en-US" sz="4500" b="1" dirty="0">
                <a:latin typeface="Times New Roman" pitchFamily="18" charset="0"/>
                <a:cs typeface="Times New Roman" pitchFamily="18" charset="0"/>
              </a:rPr>
              <a:t>ANALYSIS OF CERTAIN RELEVANT CLAUSES OF FORM 3CD</a:t>
            </a:r>
          </a:p>
        </p:txBody>
      </p:sp>
    </p:spTree>
    <p:extLst>
      <p:ext uri="{BB962C8B-B14F-4D97-AF65-F5344CB8AC3E}">
        <p14:creationId xmlns:p14="http://schemas.microsoft.com/office/powerpoint/2010/main" val="2727661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en-US" b="1" dirty="0"/>
              <a:t>CHANGES INTRODUCED IN FORM 3CD FROM AY 2021-22</a:t>
            </a:r>
            <a:endParaRPr lang="en-US" dirty="0"/>
          </a:p>
        </p:txBody>
      </p:sp>
      <p:sp>
        <p:nvSpPr>
          <p:cNvPr id="3" name="Content Placeholder 2"/>
          <p:cNvSpPr>
            <a:spLocks noGrp="1"/>
          </p:cNvSpPr>
          <p:nvPr>
            <p:ph idx="1"/>
          </p:nvPr>
        </p:nvSpPr>
        <p:spPr/>
        <p:txBody>
          <a:bodyPr/>
          <a:lstStyle/>
          <a:p>
            <a:pPr marL="0" indent="0" algn="just">
              <a:buNone/>
            </a:pPr>
            <a:endParaRPr lang="en-US" dirty="0" smtClean="0">
              <a:latin typeface="Times New Roman" pitchFamily="18" charset="0"/>
              <a:cs typeface="Times New Roman" pitchFamily="18" charset="0"/>
            </a:endParaRPr>
          </a:p>
          <a:p>
            <a:pPr marL="0" indent="0" algn="just">
              <a:buNone/>
            </a:pPr>
            <a:r>
              <a:rPr lang="en-US" dirty="0" smtClean="0">
                <a:latin typeface="Times New Roman" pitchFamily="18" charset="0"/>
                <a:cs typeface="Times New Roman" pitchFamily="18" charset="0"/>
              </a:rPr>
              <a:t>CBDT </a:t>
            </a:r>
            <a:r>
              <a:rPr lang="en-US" dirty="0">
                <a:latin typeface="Times New Roman" pitchFamily="18" charset="0"/>
                <a:cs typeface="Times New Roman" pitchFamily="18" charset="0"/>
              </a:rPr>
              <a:t>has amended the Tax Audit Report (TAR) in Form 3CD </a:t>
            </a:r>
            <a:r>
              <a:rPr lang="en-US" i="1" dirty="0">
                <a:latin typeface="Times New Roman" pitchFamily="18" charset="0"/>
                <a:cs typeface="Times New Roman" pitchFamily="18" charset="0"/>
              </a:rPr>
              <a:t>vide</a:t>
            </a:r>
            <a:r>
              <a:rPr lang="en-US" dirty="0">
                <a:latin typeface="Times New Roman" pitchFamily="18" charset="0"/>
                <a:cs typeface="Times New Roman" pitchFamily="18" charset="0"/>
              </a:rPr>
              <a:t> Notification No. 28/2021 in G.S.R. 246(E) dated 1.4.2021 by Income-tax (eighth Amendment) Rules, 2021 in order to incorporate the changes brought in the Income Tax Act, 1961 (“Act”) by the Finance Act, 2021. These changes in Form 3CD shall be effective from the 1st day of April 2021 and shall apply for the assessment year 2021-22</a:t>
            </a:r>
            <a:r>
              <a:rPr lang="en-US" dirty="0" smtClean="0">
                <a:latin typeface="Times New Roman" pitchFamily="18" charset="0"/>
                <a:cs typeface="Times New Roman" pitchFamily="18" charset="0"/>
              </a:rPr>
              <a:t>.</a:t>
            </a:r>
          </a:p>
          <a:p>
            <a:pPr marL="0" indent="0" algn="just">
              <a:buNone/>
            </a:pPr>
            <a:endParaRPr lang="en-US" dirty="0">
              <a:latin typeface="Times New Roman" pitchFamily="18" charset="0"/>
              <a:cs typeface="Times New Roman" pitchFamily="18" charset="0"/>
            </a:endParaRPr>
          </a:p>
          <a:p>
            <a:pPr marL="0" indent="0" algn="just">
              <a:buNone/>
            </a:pPr>
            <a:r>
              <a:rPr lang="en-US" dirty="0">
                <a:latin typeface="Times New Roman" pitchFamily="18" charset="0"/>
                <a:cs typeface="Times New Roman" pitchFamily="18" charset="0"/>
              </a:rPr>
              <a:t>The notification of 1st April has brought in </a:t>
            </a:r>
            <a:r>
              <a:rPr lang="en-US" b="1" dirty="0">
                <a:latin typeface="Times New Roman" pitchFamily="18" charset="0"/>
                <a:cs typeface="Times New Roman" pitchFamily="18" charset="0"/>
              </a:rPr>
              <a:t>6 (six) changes to Tax Audit Report </a:t>
            </a:r>
            <a:r>
              <a:rPr lang="en-US" dirty="0">
                <a:latin typeface="Times New Roman" pitchFamily="18" charset="0"/>
                <a:cs typeface="Times New Roman" pitchFamily="18" charset="0"/>
              </a:rPr>
              <a:t>which is applicable from AY 2021-22.</a:t>
            </a:r>
          </a:p>
          <a:p>
            <a:endParaRPr lang="en-US" dirty="0"/>
          </a:p>
        </p:txBody>
      </p:sp>
    </p:spTree>
    <p:extLst>
      <p:ext uri="{BB962C8B-B14F-4D97-AF65-F5344CB8AC3E}">
        <p14:creationId xmlns:p14="http://schemas.microsoft.com/office/powerpoint/2010/main" val="29908057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10972800" cy="1143000"/>
          </a:xfrm>
        </p:spPr>
        <p:txBody>
          <a:bodyPr>
            <a:normAutofit fontScale="90000"/>
          </a:bodyPr>
          <a:lstStyle/>
          <a:p>
            <a:pPr algn="ctr"/>
            <a:r>
              <a:rPr lang="en-US" b="1" dirty="0" smtClean="0"/>
              <a:t>CHANGES INTRODUCED IN FORM 3CD FROM AY 2021-22</a:t>
            </a:r>
            <a:endParaRPr lang="en-US" b="1" dirty="0"/>
          </a:p>
        </p:txBody>
      </p:sp>
      <p:sp>
        <p:nvSpPr>
          <p:cNvPr id="4" name="Content Placeholder 3"/>
          <p:cNvSpPr>
            <a:spLocks noGrp="1"/>
          </p:cNvSpPr>
          <p:nvPr>
            <p:ph idx="1"/>
          </p:nvPr>
        </p:nvSpPr>
        <p:spPr>
          <a:xfrm>
            <a:off x="1371600" y="1371600"/>
            <a:ext cx="9603275" cy="5181600"/>
          </a:xfrm>
        </p:spPr>
        <p:txBody>
          <a:bodyPr>
            <a:noAutofit/>
          </a:bodyPr>
          <a:lstStyle/>
          <a:p>
            <a:pPr marL="0" indent="0">
              <a:buNone/>
            </a:pPr>
            <a:endParaRPr lang="en-US" sz="2200" b="1" dirty="0">
              <a:latin typeface="Times New Roman" pitchFamily="18" charset="0"/>
              <a:cs typeface="Times New Roman" pitchFamily="18" charset="0"/>
            </a:endParaRPr>
          </a:p>
          <a:p>
            <a:pPr marL="457200" indent="-457200" algn="just">
              <a:buClrTx/>
              <a:buFont typeface="+mj-lt"/>
              <a:buAutoNum type="alphaUcPeriod"/>
            </a:pPr>
            <a:r>
              <a:rPr lang="en-US" sz="2500" b="1" u="sng" dirty="0" smtClean="0">
                <a:latin typeface="Times New Roman" pitchFamily="18" charset="0"/>
                <a:cs typeface="Times New Roman" pitchFamily="18" charset="0"/>
              </a:rPr>
              <a:t>CLAUSE 8:</a:t>
            </a:r>
          </a:p>
          <a:p>
            <a:pPr marL="0" indent="0" algn="just">
              <a:buClrTx/>
              <a:buNone/>
            </a:pPr>
            <a:endParaRPr lang="en-US" sz="2500" b="1" i="1" u="sng" dirty="0" smtClean="0">
              <a:latin typeface="Times New Roman" pitchFamily="18" charset="0"/>
              <a:cs typeface="Times New Roman" pitchFamily="18" charset="0"/>
            </a:endParaRPr>
          </a:p>
          <a:p>
            <a:pPr marL="0" indent="0" algn="just">
              <a:buClrTx/>
              <a:buNone/>
            </a:pPr>
            <a:r>
              <a:rPr lang="en-US" sz="2500" b="1" i="1" u="sng" dirty="0" smtClean="0">
                <a:latin typeface="Times New Roman" pitchFamily="18" charset="0"/>
                <a:cs typeface="Times New Roman" pitchFamily="18" charset="0"/>
              </a:rPr>
              <a:t>Changes </a:t>
            </a:r>
            <a:r>
              <a:rPr lang="en-US" sz="2500" b="1" i="1" u="sng" dirty="0">
                <a:latin typeface="Times New Roman" pitchFamily="18" charset="0"/>
                <a:cs typeface="Times New Roman" pitchFamily="18" charset="0"/>
              </a:rPr>
              <a:t>in Clause 8a to report exercise of option under section 115BAC/115BAD </a:t>
            </a:r>
            <a:r>
              <a:rPr lang="en-US" sz="2500" b="1" i="1" u="sng" dirty="0" smtClean="0">
                <a:latin typeface="Times New Roman" pitchFamily="18" charset="0"/>
                <a:cs typeface="Times New Roman" pitchFamily="18" charset="0"/>
              </a:rPr>
              <a:t>:</a:t>
            </a:r>
          </a:p>
          <a:p>
            <a:pPr marL="0" indent="0" algn="just">
              <a:buNone/>
            </a:pPr>
            <a:endParaRPr lang="en-US" sz="2200" b="1" dirty="0">
              <a:latin typeface="Times New Roman" pitchFamily="18" charset="0"/>
              <a:cs typeface="Times New Roman" pitchFamily="18" charset="0"/>
            </a:endParaRPr>
          </a:p>
          <a:p>
            <a:pPr marL="0" indent="0" algn="just">
              <a:buNone/>
            </a:pPr>
            <a:r>
              <a:rPr lang="en-US" sz="2500" dirty="0">
                <a:latin typeface="Times New Roman" pitchFamily="18" charset="0"/>
                <a:cs typeface="Times New Roman" pitchFamily="18" charset="0"/>
              </a:rPr>
              <a:t>Existing Clause 8a of Form 3CD requires reporting of exercise of an option by the </a:t>
            </a:r>
            <a:r>
              <a:rPr lang="en-US" sz="2500" dirty="0" err="1">
                <a:latin typeface="Times New Roman" pitchFamily="18" charset="0"/>
                <a:cs typeface="Times New Roman" pitchFamily="18" charset="0"/>
              </a:rPr>
              <a:t>assessee</a:t>
            </a:r>
            <a:r>
              <a:rPr lang="en-US" sz="2500" dirty="0">
                <a:latin typeface="Times New Roman" pitchFamily="18" charset="0"/>
                <a:cs typeface="Times New Roman" pitchFamily="18" charset="0"/>
              </a:rPr>
              <a:t> under section 115BA/115BAA/115BAB</a:t>
            </a:r>
            <a:r>
              <a:rPr lang="en-US" sz="2500" dirty="0" smtClean="0">
                <a:latin typeface="Times New Roman" pitchFamily="18" charset="0"/>
                <a:cs typeface="Times New Roman" pitchFamily="18" charset="0"/>
              </a:rPr>
              <a:t>.</a:t>
            </a:r>
            <a:endParaRPr lang="en-US" sz="2500" b="1" dirty="0">
              <a:latin typeface="Times New Roman" pitchFamily="18" charset="0"/>
              <a:cs typeface="Times New Roman" pitchFamily="18" charset="0"/>
            </a:endParaRPr>
          </a:p>
          <a:p>
            <a:pPr marL="0" indent="0" algn="just">
              <a:buNone/>
            </a:pPr>
            <a:r>
              <a:rPr lang="en-US" sz="2500" dirty="0">
                <a:latin typeface="Times New Roman" pitchFamily="18" charset="0"/>
                <a:cs typeface="Times New Roman" pitchFamily="18" charset="0"/>
              </a:rPr>
              <a:t>Finance Act, 2020 has introduced two new concessional tax rate regime under section 115BAC for Individuals and HUF and section 115BAD for cooperative societies. The two provisions are applicable from AY 2021-22.</a:t>
            </a:r>
            <a:endParaRPr lang="en-US" sz="2500" b="1" dirty="0">
              <a:latin typeface="Times New Roman" pitchFamily="18" charset="0"/>
              <a:cs typeface="Times New Roman" pitchFamily="18" charset="0"/>
            </a:endParaRPr>
          </a:p>
          <a:p>
            <a:pPr marL="0" indent="0">
              <a:buNone/>
            </a:pPr>
            <a:endParaRPr lang="en-US" sz="2500" dirty="0"/>
          </a:p>
        </p:txBody>
      </p:sp>
    </p:spTree>
    <p:extLst>
      <p:ext uri="{BB962C8B-B14F-4D97-AF65-F5344CB8AC3E}">
        <p14:creationId xmlns:p14="http://schemas.microsoft.com/office/powerpoint/2010/main" val="21394654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609600"/>
            <a:ext cx="9603275" cy="1066800"/>
          </a:xfrm>
        </p:spPr>
        <p:txBody>
          <a:bodyPr>
            <a:normAutofit fontScale="90000"/>
          </a:bodyPr>
          <a:lstStyle/>
          <a:p>
            <a:pPr algn="ctr"/>
            <a:r>
              <a:rPr lang="en-US" b="1" dirty="0"/>
              <a:t>CHANGES INTRODUCED IN FORM 3CD FROM AY 2021-22</a:t>
            </a:r>
            <a:endParaRPr lang="en-US" dirty="0"/>
          </a:p>
        </p:txBody>
      </p:sp>
      <p:sp>
        <p:nvSpPr>
          <p:cNvPr id="3" name="Content Placeholder 2"/>
          <p:cNvSpPr>
            <a:spLocks noGrp="1"/>
          </p:cNvSpPr>
          <p:nvPr>
            <p:ph idx="1"/>
          </p:nvPr>
        </p:nvSpPr>
        <p:spPr>
          <a:xfrm>
            <a:off x="762000" y="1905000"/>
            <a:ext cx="10515599" cy="3810000"/>
          </a:xfrm>
        </p:spPr>
        <p:txBody>
          <a:bodyPr>
            <a:normAutofit/>
          </a:bodyPr>
          <a:lstStyle/>
          <a:p>
            <a:pPr marL="0" indent="0">
              <a:buNone/>
            </a:pPr>
            <a:r>
              <a:rPr lang="en-US" sz="2500" dirty="0">
                <a:latin typeface="Times New Roman" pitchFamily="18" charset="0"/>
                <a:cs typeface="Times New Roman" pitchFamily="18" charset="0"/>
              </a:rPr>
              <a:t>In order to incorporate the same in the Tax Audit Report, Clause 8a of Form 3CD is changed to include these two sections - section 115BAC and section 115BAD also.</a:t>
            </a:r>
          </a:p>
          <a:p>
            <a:pPr marL="0" indent="0" fontAlgn="base">
              <a:buNone/>
            </a:pPr>
            <a:endParaRPr lang="en-US" sz="2500" dirty="0" smtClean="0">
              <a:latin typeface="Times New Roman" pitchFamily="18" charset="0"/>
              <a:cs typeface="Times New Roman" pitchFamily="18" charset="0"/>
            </a:endParaRPr>
          </a:p>
          <a:p>
            <a:pPr marL="0" indent="0" fontAlgn="base">
              <a:buNone/>
            </a:pPr>
            <a:r>
              <a:rPr lang="en-US" sz="2500" dirty="0" smtClean="0">
                <a:latin typeface="Times New Roman" pitchFamily="18" charset="0"/>
                <a:cs typeface="Times New Roman" pitchFamily="18" charset="0"/>
              </a:rPr>
              <a:t>For </a:t>
            </a:r>
            <a:r>
              <a:rPr lang="en-US" sz="2500" dirty="0">
                <a:latin typeface="Times New Roman" pitchFamily="18" charset="0"/>
                <a:cs typeface="Times New Roman" pitchFamily="18" charset="0"/>
              </a:rPr>
              <a:t>this clause, clause 8a is </a:t>
            </a:r>
            <a:r>
              <a:rPr lang="en-US" sz="2500" b="1" dirty="0">
                <a:latin typeface="Times New Roman" pitchFamily="18" charset="0"/>
                <a:cs typeface="Times New Roman" pitchFamily="18" charset="0"/>
              </a:rPr>
              <a:t>amended</a:t>
            </a:r>
            <a:r>
              <a:rPr lang="en-US" sz="2500" dirty="0">
                <a:latin typeface="Times New Roman" pitchFamily="18" charset="0"/>
                <a:cs typeface="Times New Roman" pitchFamily="18" charset="0"/>
              </a:rPr>
              <a:t> as mentioned below-</a:t>
            </a:r>
          </a:p>
          <a:p>
            <a:pPr marL="0" indent="0" fontAlgn="base">
              <a:buNone/>
            </a:pPr>
            <a:endParaRPr lang="en-US" sz="2500" dirty="0">
              <a:latin typeface="Times New Roman" pitchFamily="18" charset="0"/>
              <a:cs typeface="Times New Roman" pitchFamily="18" charset="0"/>
            </a:endParaRPr>
          </a:p>
          <a:p>
            <a:pPr marL="0" indent="0" fontAlgn="base">
              <a:buNone/>
            </a:pPr>
            <a:r>
              <a:rPr lang="en-US" sz="2500" b="1" i="1" dirty="0" smtClean="0">
                <a:latin typeface="Times New Roman" pitchFamily="18" charset="0"/>
                <a:cs typeface="Times New Roman" pitchFamily="18" charset="0"/>
              </a:rPr>
              <a:t>“8A </a:t>
            </a:r>
            <a:r>
              <a:rPr lang="en-US" sz="2500" b="1" i="1" dirty="0">
                <a:latin typeface="Times New Roman" pitchFamily="18" charset="0"/>
                <a:cs typeface="Times New Roman" pitchFamily="18" charset="0"/>
              </a:rPr>
              <a:t>Whether the </a:t>
            </a:r>
            <a:r>
              <a:rPr lang="en-US" sz="2500" b="1" i="1" dirty="0" err="1">
                <a:latin typeface="Times New Roman" pitchFamily="18" charset="0"/>
                <a:cs typeface="Times New Roman" pitchFamily="18" charset="0"/>
              </a:rPr>
              <a:t>assessee</a:t>
            </a:r>
            <a:r>
              <a:rPr lang="en-US" sz="2500" b="1" i="1" dirty="0">
                <a:latin typeface="Times New Roman" pitchFamily="18" charset="0"/>
                <a:cs typeface="Times New Roman" pitchFamily="18" charset="0"/>
              </a:rPr>
              <a:t> has opted for taxation under section 115BA/115BAA/115BAB/ 115BAC/115BAD</a:t>
            </a:r>
            <a:r>
              <a:rPr lang="en-US" sz="2500" b="1" i="1" dirty="0" smtClean="0">
                <a:latin typeface="Times New Roman" pitchFamily="18" charset="0"/>
                <a:cs typeface="Times New Roman" pitchFamily="18" charset="0"/>
              </a:rPr>
              <a:t>?”</a:t>
            </a:r>
            <a:endParaRPr lang="en-US" sz="2500" dirty="0">
              <a:latin typeface="Times New Roman" pitchFamily="18" charset="0"/>
              <a:cs typeface="Times New Roman" pitchFamily="18" charset="0"/>
            </a:endParaRPr>
          </a:p>
        </p:txBody>
      </p:sp>
    </p:spTree>
    <p:extLst>
      <p:ext uri="{BB962C8B-B14F-4D97-AF65-F5344CB8AC3E}">
        <p14:creationId xmlns:p14="http://schemas.microsoft.com/office/powerpoint/2010/main" val="14842549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10972800" cy="1371600"/>
          </a:xfrm>
        </p:spPr>
        <p:txBody>
          <a:bodyPr>
            <a:normAutofit fontScale="90000"/>
          </a:bodyPr>
          <a:lstStyle/>
          <a:p>
            <a:pPr algn="ctr"/>
            <a:r>
              <a:rPr lang="en-US" b="1" dirty="0" smtClean="0"/>
              <a:t/>
            </a:r>
            <a:br>
              <a:rPr lang="en-US" b="1" dirty="0" smtClean="0"/>
            </a:br>
            <a:r>
              <a:rPr lang="en-US" b="1" dirty="0" smtClean="0"/>
              <a:t>CHANGES </a:t>
            </a:r>
            <a:r>
              <a:rPr lang="en-US" b="1" dirty="0"/>
              <a:t>INTRODUCED IN FORM 3CD FROM AY 2021-22</a:t>
            </a:r>
            <a:endParaRPr lang="en-US" dirty="0"/>
          </a:p>
        </p:txBody>
      </p:sp>
      <p:sp>
        <p:nvSpPr>
          <p:cNvPr id="3" name="Content Placeholder 2"/>
          <p:cNvSpPr>
            <a:spLocks noGrp="1"/>
          </p:cNvSpPr>
          <p:nvPr>
            <p:ph idx="1"/>
          </p:nvPr>
        </p:nvSpPr>
        <p:spPr>
          <a:xfrm>
            <a:off x="609600" y="2209800"/>
            <a:ext cx="10972800" cy="4267200"/>
          </a:xfrm>
        </p:spPr>
        <p:txBody>
          <a:bodyPr/>
          <a:lstStyle/>
          <a:p>
            <a:pPr marL="457200" indent="-457200" algn="just">
              <a:buClrTx/>
              <a:buFont typeface="+mj-lt"/>
              <a:buAutoNum type="alphaUcPeriod" startAt="2"/>
            </a:pPr>
            <a:r>
              <a:rPr lang="en-US" sz="2500" b="1" u="sng" dirty="0" smtClean="0">
                <a:latin typeface="Times New Roman" pitchFamily="18" charset="0"/>
                <a:cs typeface="Times New Roman" pitchFamily="18" charset="0"/>
              </a:rPr>
              <a:t>CLAUSE 17:</a:t>
            </a:r>
          </a:p>
          <a:p>
            <a:pPr marL="0" indent="0" algn="just">
              <a:buNone/>
            </a:pPr>
            <a:endParaRPr lang="en-US" b="1" dirty="0">
              <a:latin typeface="Times New Roman" pitchFamily="18" charset="0"/>
              <a:cs typeface="Times New Roman" pitchFamily="18" charset="0"/>
            </a:endParaRPr>
          </a:p>
          <a:p>
            <a:pPr marL="0" indent="0" algn="just">
              <a:buNone/>
            </a:pPr>
            <a:r>
              <a:rPr lang="en-US" b="1" dirty="0" smtClean="0">
                <a:latin typeface="Times New Roman" pitchFamily="18" charset="0"/>
                <a:cs typeface="Times New Roman" pitchFamily="18" charset="0"/>
              </a:rPr>
              <a:t>Amendment </a:t>
            </a:r>
            <a:r>
              <a:rPr lang="en-US" b="1" dirty="0">
                <a:latin typeface="Times New Roman" pitchFamily="18" charset="0"/>
                <a:cs typeface="Times New Roman" pitchFamily="18" charset="0"/>
              </a:rPr>
              <a:t>in Clause 17 to report higher safe </a:t>
            </a:r>
            <a:r>
              <a:rPr lang="en-US" b="1" dirty="0" err="1">
                <a:latin typeface="Times New Roman" pitchFamily="18" charset="0"/>
                <a:cs typeface="Times New Roman" pitchFamily="18" charset="0"/>
              </a:rPr>
              <a:t>harbour</a:t>
            </a:r>
            <a:r>
              <a:rPr lang="en-US" b="1" dirty="0">
                <a:latin typeface="Times New Roman" pitchFamily="18" charset="0"/>
                <a:cs typeface="Times New Roman" pitchFamily="18" charset="0"/>
              </a:rPr>
              <a:t> rule of 20% between actual sales consideration and stamp duty value under section 43CA and section 56(2)(x</a:t>
            </a:r>
            <a:r>
              <a:rPr lang="en-US" b="1" dirty="0" smtClean="0">
                <a:latin typeface="Times New Roman" pitchFamily="18" charset="0"/>
                <a:cs typeface="Times New Roman" pitchFamily="18" charset="0"/>
              </a:rPr>
              <a:t>).</a:t>
            </a:r>
          </a:p>
          <a:p>
            <a:pPr marL="0" indent="0" algn="just">
              <a:buNone/>
            </a:pPr>
            <a:endParaRPr lang="en-US" b="1" dirty="0">
              <a:latin typeface="Times New Roman" pitchFamily="18" charset="0"/>
              <a:cs typeface="Times New Roman" pitchFamily="18" charset="0"/>
            </a:endParaRPr>
          </a:p>
          <a:p>
            <a:pPr marL="0" indent="0" algn="just">
              <a:buNone/>
            </a:pPr>
            <a:r>
              <a:rPr lang="en-US" dirty="0">
                <a:latin typeface="Times New Roman" pitchFamily="18" charset="0"/>
                <a:cs typeface="Times New Roman" pitchFamily="18" charset="0"/>
              </a:rPr>
              <a:t>Existing Clause 17 of Form 3CD requires to report the transfer of any land or building or both during the previous year for a consideration less than the value adopted or assessed or assessable by any authority of a State Government as per section 43CA or 50C.</a:t>
            </a:r>
            <a:endParaRPr lang="en-US" b="1"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25052260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533400"/>
            <a:ext cx="9603275" cy="1142999"/>
          </a:xfrm>
        </p:spPr>
        <p:txBody>
          <a:bodyPr>
            <a:normAutofit fontScale="90000"/>
          </a:bodyPr>
          <a:lstStyle/>
          <a:p>
            <a:pPr algn="ctr"/>
            <a:r>
              <a:rPr lang="en-US" b="1" dirty="0"/>
              <a:t>CHANGES INTRODUCED IN FORM 3CD FROM AY 2021-22</a:t>
            </a:r>
            <a:endParaRPr lang="en-US" dirty="0"/>
          </a:p>
        </p:txBody>
      </p:sp>
      <p:sp>
        <p:nvSpPr>
          <p:cNvPr id="3" name="Content Placeholder 2"/>
          <p:cNvSpPr>
            <a:spLocks noGrp="1"/>
          </p:cNvSpPr>
          <p:nvPr>
            <p:ph idx="1"/>
          </p:nvPr>
        </p:nvSpPr>
        <p:spPr/>
        <p:txBody>
          <a:bodyPr>
            <a:normAutofit/>
          </a:bodyPr>
          <a:lstStyle/>
          <a:p>
            <a:pPr marL="0" indent="0">
              <a:buNone/>
            </a:pPr>
            <a:endParaRPr lang="en-US" dirty="0" smtClean="0">
              <a:latin typeface="Times New Roman" pitchFamily="18" charset="0"/>
              <a:cs typeface="Times New Roman" pitchFamily="18" charset="0"/>
            </a:endParaRPr>
          </a:p>
          <a:p>
            <a:pPr marL="0" indent="0" algn="just">
              <a:buNone/>
            </a:pPr>
            <a:r>
              <a:rPr lang="en-US" dirty="0" smtClean="0">
                <a:latin typeface="Times New Roman" pitchFamily="18" charset="0"/>
                <a:cs typeface="Times New Roman" pitchFamily="18" charset="0"/>
              </a:rPr>
              <a:t>Finance </a:t>
            </a:r>
            <a:r>
              <a:rPr lang="en-US" dirty="0">
                <a:latin typeface="Times New Roman" pitchFamily="18" charset="0"/>
                <a:cs typeface="Times New Roman" pitchFamily="18" charset="0"/>
              </a:rPr>
              <a:t>Act, 2021 has amended the provisions of section 43CA and section 56(2)(x). In order to boost demand in the real-estate sector and to enable the real-estate developers to liquidate their unsold inventory at a rate substantially lower than the circle rate and giving benefit to the home buyers, it is provided to increase the safe </a:t>
            </a:r>
            <a:r>
              <a:rPr lang="en-US" dirty="0" err="1">
                <a:latin typeface="Times New Roman" pitchFamily="18" charset="0"/>
                <a:cs typeface="Times New Roman" pitchFamily="18" charset="0"/>
              </a:rPr>
              <a:t>harbour</a:t>
            </a:r>
            <a:r>
              <a:rPr lang="en-US" dirty="0">
                <a:latin typeface="Times New Roman" pitchFamily="18" charset="0"/>
                <a:cs typeface="Times New Roman" pitchFamily="18" charset="0"/>
              </a:rPr>
              <a:t> from 10% to 20% under section 43CA for the period from 12th November 2020 to 30th June 2021 in respect of the only primary sale of residential units of value up to </a:t>
            </a:r>
            <a:r>
              <a:rPr lang="en-US" dirty="0" err="1">
                <a:latin typeface="Times New Roman" pitchFamily="18" charset="0"/>
                <a:cs typeface="Times New Roman" pitchFamily="18" charset="0"/>
              </a:rPr>
              <a:t>Rs</a:t>
            </a:r>
            <a:r>
              <a:rPr lang="en-US" dirty="0">
                <a:latin typeface="Times New Roman" pitchFamily="18" charset="0"/>
                <a:cs typeface="Times New Roman" pitchFamily="18" charset="0"/>
              </a:rPr>
              <a:t>. 2 </a:t>
            </a:r>
            <a:r>
              <a:rPr lang="en-US" dirty="0" err="1">
                <a:latin typeface="Times New Roman" pitchFamily="18" charset="0"/>
                <a:cs typeface="Times New Roman" pitchFamily="18" charset="0"/>
              </a:rPr>
              <a:t>crore</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marL="0" indent="0" algn="just">
              <a:buNone/>
            </a:pPr>
            <a:endParaRPr lang="en-US" dirty="0" smtClean="0">
              <a:latin typeface="Times New Roman" pitchFamily="18" charset="0"/>
              <a:cs typeface="Times New Roman" pitchFamily="18" charset="0"/>
            </a:endParaRPr>
          </a:p>
          <a:p>
            <a:pPr marL="0" indent="0" algn="just">
              <a:buNone/>
            </a:pPr>
            <a:r>
              <a:rPr lang="en-US" dirty="0" smtClean="0">
                <a:latin typeface="Times New Roman" pitchFamily="18" charset="0"/>
                <a:cs typeface="Times New Roman" pitchFamily="18" charset="0"/>
              </a:rPr>
              <a:t>Consequential </a:t>
            </a:r>
            <a:r>
              <a:rPr lang="en-US" dirty="0">
                <a:latin typeface="Times New Roman" pitchFamily="18" charset="0"/>
                <a:cs typeface="Times New Roman" pitchFamily="18" charset="0"/>
              </a:rPr>
              <a:t>relief by increasing the safe </a:t>
            </a:r>
            <a:r>
              <a:rPr lang="en-US" dirty="0" err="1">
                <a:latin typeface="Times New Roman" pitchFamily="18" charset="0"/>
                <a:cs typeface="Times New Roman" pitchFamily="18" charset="0"/>
              </a:rPr>
              <a:t>harbour</a:t>
            </a:r>
            <a:r>
              <a:rPr lang="en-US" dirty="0">
                <a:latin typeface="Times New Roman" pitchFamily="18" charset="0"/>
                <a:cs typeface="Times New Roman" pitchFamily="18" charset="0"/>
              </a:rPr>
              <a:t> from 10% to 20% was also allowed to buyers of these residential units under section 56(2)(x) for the said period. Therefore, for these transactions, the circle rate shall be deemed as a sale/purchase consideration only if the variation between the agreement value and the circle rate is more than 20%.</a:t>
            </a:r>
          </a:p>
          <a:p>
            <a:pPr algn="just"/>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7690980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CHANGES INTRODUCED IN FORM 3CD FROM AY 2021-22</a:t>
            </a:r>
            <a:endParaRPr lang="en-US" dirty="0"/>
          </a:p>
        </p:txBody>
      </p:sp>
      <p:sp>
        <p:nvSpPr>
          <p:cNvPr id="3" name="Content Placeholder 2"/>
          <p:cNvSpPr>
            <a:spLocks noGrp="1"/>
          </p:cNvSpPr>
          <p:nvPr>
            <p:ph idx="1"/>
          </p:nvPr>
        </p:nvSpPr>
        <p:spPr>
          <a:xfrm>
            <a:off x="990601" y="1752600"/>
            <a:ext cx="10064254" cy="4876800"/>
          </a:xfrm>
        </p:spPr>
        <p:txBody>
          <a:bodyPr/>
          <a:lstStyle/>
          <a:p>
            <a:pPr marL="0" indent="0">
              <a:buNone/>
            </a:pPr>
            <a:r>
              <a:rPr lang="en-US" dirty="0">
                <a:latin typeface="Times New Roman" pitchFamily="18" charset="0"/>
                <a:cs typeface="Times New Roman" pitchFamily="18" charset="0"/>
              </a:rPr>
              <a:t>These changes are now incorporated in Form 3CD from AY 2021-22. For this purpose, existing clause 17 is substituted with the following </a:t>
            </a:r>
            <a:r>
              <a:rPr lang="en-US" b="1" dirty="0">
                <a:latin typeface="Times New Roman" pitchFamily="18" charset="0"/>
                <a:cs typeface="Times New Roman" pitchFamily="18" charset="0"/>
              </a:rPr>
              <a:t>new Clause 17-</a:t>
            </a:r>
          </a:p>
          <a:p>
            <a:pPr marL="0" indent="0" algn="just">
              <a:buNone/>
            </a:pPr>
            <a:endParaRPr lang="en-US" b="1" dirty="0" smtClean="0">
              <a:latin typeface="Times New Roman" pitchFamily="18" charset="0"/>
              <a:cs typeface="Times New Roman" pitchFamily="18" charset="0"/>
            </a:endParaRPr>
          </a:p>
          <a:p>
            <a:pPr marL="0" indent="0" algn="just">
              <a:buNone/>
            </a:pPr>
            <a:r>
              <a:rPr lang="en-US" b="1" i="1" dirty="0" smtClean="0">
                <a:latin typeface="Times New Roman" pitchFamily="18" charset="0"/>
                <a:cs typeface="Times New Roman" pitchFamily="18" charset="0"/>
              </a:rPr>
              <a:t>“Where </a:t>
            </a:r>
            <a:r>
              <a:rPr lang="en-US" b="1" i="1" dirty="0">
                <a:latin typeface="Times New Roman" pitchFamily="18" charset="0"/>
                <a:cs typeface="Times New Roman" pitchFamily="18" charset="0"/>
              </a:rPr>
              <a:t>any land or building or both is transferred during the previous year for a consideration less than value adopted or assessed or assessable by any authority of a State Government referred to in section 43CAor 50C,please </a:t>
            </a:r>
            <a:r>
              <a:rPr lang="en-US" b="1" i="1" dirty="0" smtClean="0">
                <a:latin typeface="Times New Roman" pitchFamily="18" charset="0"/>
                <a:cs typeface="Times New Roman" pitchFamily="18" charset="0"/>
              </a:rPr>
              <a:t>furnish:”</a:t>
            </a:r>
            <a:endParaRPr lang="en-US" i="1" dirty="0">
              <a:latin typeface="Times New Roman" pitchFamily="18" charset="0"/>
              <a:cs typeface="Times New Roman" pitchFamily="18" charset="0"/>
            </a:endParaRPr>
          </a:p>
          <a:p>
            <a:endParaRPr lang="en-US" dirty="0"/>
          </a:p>
          <a:p>
            <a:endParaRPr lang="en-US" dirty="0"/>
          </a:p>
          <a:p>
            <a:pPr marL="0" indent="0">
              <a:buNone/>
            </a:pPr>
            <a:endParaRPr lang="en-US" dirty="0">
              <a:latin typeface="Times New Roman" pitchFamily="18" charset="0"/>
              <a:cs typeface="Times New Roman"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614947720"/>
              </p:ext>
            </p:extLst>
          </p:nvPr>
        </p:nvGraphicFramePr>
        <p:xfrm>
          <a:off x="1371600" y="4648200"/>
          <a:ext cx="9525000" cy="1737360"/>
        </p:xfrm>
        <a:graphic>
          <a:graphicData uri="http://schemas.openxmlformats.org/drawingml/2006/table">
            <a:tbl>
              <a:tblPr firstRow="1" bandRow="1">
                <a:tableStyleId>{793D81CF-94F2-401A-BA57-92F5A7B2D0C5}</a:tableStyleId>
              </a:tblPr>
              <a:tblGrid>
                <a:gridCol w="1371600">
                  <a:extLst>
                    <a:ext uri="{9D8B030D-6E8A-4147-A177-3AD203B41FA5}">
                      <a16:colId xmlns:a16="http://schemas.microsoft.com/office/drawing/2014/main" xmlns="" val="20000"/>
                    </a:ext>
                  </a:extLst>
                </a:gridCol>
                <a:gridCol w="1905000">
                  <a:extLst>
                    <a:ext uri="{9D8B030D-6E8A-4147-A177-3AD203B41FA5}">
                      <a16:colId xmlns:a16="http://schemas.microsoft.com/office/drawing/2014/main" xmlns="" val="20001"/>
                    </a:ext>
                  </a:extLst>
                </a:gridCol>
                <a:gridCol w="2133600">
                  <a:extLst>
                    <a:ext uri="{9D8B030D-6E8A-4147-A177-3AD203B41FA5}">
                      <a16:colId xmlns:a16="http://schemas.microsoft.com/office/drawing/2014/main" xmlns="" val="20002"/>
                    </a:ext>
                  </a:extLst>
                </a:gridCol>
                <a:gridCol w="4114800">
                  <a:extLst>
                    <a:ext uri="{9D8B030D-6E8A-4147-A177-3AD203B41FA5}">
                      <a16:colId xmlns:a16="http://schemas.microsoft.com/office/drawing/2014/main" xmlns="" val="20003"/>
                    </a:ext>
                  </a:extLst>
                </a:gridCol>
              </a:tblGrid>
              <a:tr h="9753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i="1" u="none" strike="noStrike" dirty="0">
                          <a:solidFill>
                            <a:schemeClr val="bg1"/>
                          </a:solidFill>
                          <a:effectLst/>
                          <a:latin typeface="Georgia"/>
                        </a:rPr>
                        <a:t>Details of property</a:t>
                      </a:r>
                      <a:endParaRPr lang="en-US" u="none" strike="noStrike" dirty="0">
                        <a:solidFill>
                          <a:schemeClr val="bg1"/>
                        </a:solidFill>
                        <a:effectLs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u="none" strike="noStrike" dirty="0">
                        <a:solidFill>
                          <a:schemeClr val="tx1"/>
                        </a:solidFill>
                        <a:effectLs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i="1" u="none" strike="noStrike" dirty="0">
                          <a:solidFill>
                            <a:schemeClr val="bg1"/>
                          </a:solidFill>
                          <a:effectLst/>
                          <a:latin typeface="Georgia"/>
                        </a:rPr>
                        <a:t>Consideration received or accrued</a:t>
                      </a:r>
                      <a:endParaRPr lang="en-US" u="none" strike="noStrike" dirty="0">
                        <a:solidFill>
                          <a:schemeClr val="bg1"/>
                        </a:solidFill>
                        <a:effectLst/>
                      </a:endParaRP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i="1" u="none" strike="noStrike" dirty="0">
                          <a:solidFill>
                            <a:schemeClr val="bg1"/>
                          </a:solidFill>
                          <a:effectLst/>
                          <a:latin typeface="Georgia"/>
                        </a:rPr>
                        <a:t>Value adopted or assessed or assessable</a:t>
                      </a:r>
                      <a:endParaRPr lang="en-US" u="none" strike="noStrike" dirty="0">
                        <a:solidFill>
                          <a:schemeClr val="bg1"/>
                        </a:solidFill>
                        <a:effectLst/>
                      </a:endParaRPr>
                    </a:p>
                    <a:p>
                      <a:endParaRPr lang="en-US" dirty="0"/>
                    </a:p>
                  </a:txBody>
                  <a:tcPr/>
                </a:tc>
                <a:tc>
                  <a:txBody>
                    <a:bodyPr/>
                    <a:lstStyle/>
                    <a:p>
                      <a:pPr marL="179997" algn="ctr" rtl="0" fontAlgn="base">
                        <a:spcBef>
                          <a:spcPts val="0"/>
                        </a:spcBef>
                        <a:spcAft>
                          <a:spcPts val="0"/>
                        </a:spcAft>
                      </a:pPr>
                      <a:r>
                        <a:rPr lang="en-US" sz="1800" b="1" i="1" u="none" strike="noStrike" dirty="0">
                          <a:solidFill>
                            <a:schemeClr val="bg1"/>
                          </a:solidFill>
                          <a:effectLst/>
                          <a:latin typeface="Georgia"/>
                        </a:rPr>
                        <a:t>Whether provisions of second proviso to sub- section (1) of section 43CA or fourth proviso to clause (x) of sub-section (2) of section 56 applicable?</a:t>
                      </a:r>
                      <a:endParaRPr lang="en-US" u="none" strike="noStrike" dirty="0">
                        <a:solidFill>
                          <a:schemeClr val="bg1"/>
                        </a:solidFill>
                        <a:effectLst/>
                      </a:endParaRPr>
                    </a:p>
                    <a:p>
                      <a:pPr marL="179997" marR="244043" algn="ctr" rtl="0" fontAlgn="base">
                        <a:spcBef>
                          <a:spcPts val="0"/>
                        </a:spcBef>
                        <a:spcAft>
                          <a:spcPts val="0"/>
                        </a:spcAft>
                      </a:pPr>
                      <a:r>
                        <a:rPr lang="en-US" sz="1800" b="1" i="1" u="none" strike="noStrike" dirty="0">
                          <a:solidFill>
                            <a:schemeClr val="bg1"/>
                          </a:solidFill>
                          <a:effectLst/>
                          <a:latin typeface="Georgia"/>
                        </a:rPr>
                        <a:t>[Yes/No</a:t>
                      </a:r>
                      <a:endParaRPr lang="en-US" dirty="0"/>
                    </a:p>
                  </a:txBody>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val="41541145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b="1" dirty="0"/>
              <a:t>CHANGES INTRODUCED IN FORM 3CD FROM AY 2021-22</a:t>
            </a:r>
            <a:endParaRPr lang="en-US" dirty="0"/>
          </a:p>
        </p:txBody>
      </p:sp>
      <p:sp>
        <p:nvSpPr>
          <p:cNvPr id="4" name="Content Placeholder 3"/>
          <p:cNvSpPr>
            <a:spLocks noGrp="1"/>
          </p:cNvSpPr>
          <p:nvPr>
            <p:ph idx="1"/>
          </p:nvPr>
        </p:nvSpPr>
        <p:spPr/>
        <p:txBody>
          <a:bodyPr>
            <a:normAutofit lnSpcReduction="10000"/>
          </a:bodyPr>
          <a:lstStyle/>
          <a:p>
            <a:pPr marL="457200" indent="-457200">
              <a:buClrTx/>
              <a:buFont typeface="+mj-lt"/>
              <a:buAutoNum type="alphaUcPeriod" startAt="3"/>
            </a:pPr>
            <a:r>
              <a:rPr lang="en-US" sz="2500" b="1" u="sng" dirty="0" smtClean="0">
                <a:latin typeface="Times New Roman" pitchFamily="18" charset="0"/>
                <a:cs typeface="Times New Roman" pitchFamily="18" charset="0"/>
              </a:rPr>
              <a:t>CLAUSE 18:</a:t>
            </a:r>
          </a:p>
          <a:p>
            <a:pPr marL="0" indent="0">
              <a:buNone/>
            </a:pPr>
            <a:endParaRPr lang="en-US" sz="2300" b="1" u="sng" dirty="0" smtClean="0">
              <a:latin typeface="Times New Roman" pitchFamily="18" charset="0"/>
              <a:cs typeface="Times New Roman" pitchFamily="18" charset="0"/>
            </a:endParaRPr>
          </a:p>
          <a:p>
            <a:pPr marL="0" indent="0">
              <a:buNone/>
            </a:pPr>
            <a:r>
              <a:rPr lang="en-US" sz="2300" b="1" u="sng" dirty="0" smtClean="0">
                <a:latin typeface="Times New Roman" pitchFamily="18" charset="0"/>
                <a:cs typeface="Times New Roman" pitchFamily="18" charset="0"/>
              </a:rPr>
              <a:t>Changes </a:t>
            </a:r>
            <a:r>
              <a:rPr lang="en-US" sz="2300" b="1" u="sng" dirty="0">
                <a:latin typeface="Times New Roman" pitchFamily="18" charset="0"/>
                <a:cs typeface="Times New Roman" pitchFamily="18" charset="0"/>
              </a:rPr>
              <a:t>in Clause 18 related to Adjustment in WDV of Assets</a:t>
            </a:r>
          </a:p>
          <a:p>
            <a:pPr marL="0" indent="0">
              <a:buNone/>
            </a:pPr>
            <a:endParaRPr lang="en-US" sz="2400" b="1" dirty="0">
              <a:latin typeface="Times New Roman" pitchFamily="18" charset="0"/>
              <a:cs typeface="Times New Roman" pitchFamily="18" charset="0"/>
            </a:endParaRPr>
          </a:p>
          <a:p>
            <a:pPr marL="0" indent="0">
              <a:buNone/>
            </a:pPr>
            <a:r>
              <a:rPr lang="en-US" sz="2400" b="1" i="1" dirty="0">
                <a:latin typeface="Times New Roman" pitchFamily="18" charset="0"/>
                <a:cs typeface="Times New Roman" pitchFamily="18" charset="0"/>
              </a:rPr>
              <a:t>For exercising option under sections 115BAC/115BAD </a:t>
            </a:r>
            <a:r>
              <a:rPr lang="en-US" sz="2400" b="1" i="1" dirty="0" smtClean="0">
                <a:latin typeface="Times New Roman" pitchFamily="18" charset="0"/>
                <a:cs typeface="Times New Roman" pitchFamily="18" charset="0"/>
              </a:rPr>
              <a:t>:</a:t>
            </a:r>
            <a:endParaRPr lang="en-US" sz="2400" b="1" dirty="0">
              <a:latin typeface="Times New Roman" pitchFamily="18" charset="0"/>
              <a:cs typeface="Times New Roman" pitchFamily="18" charset="0"/>
            </a:endParaRPr>
          </a:p>
          <a:p>
            <a:pPr marL="0" indent="0">
              <a:buNone/>
            </a:pPr>
            <a:r>
              <a:rPr lang="en-US" sz="2400" dirty="0">
                <a:latin typeface="Times New Roman" pitchFamily="18" charset="0"/>
                <a:cs typeface="Times New Roman" pitchFamily="18" charset="0"/>
              </a:rPr>
              <a:t>Clause 18(</a:t>
            </a:r>
            <a:r>
              <a:rPr lang="en-US" sz="2400" dirty="0" err="1">
                <a:latin typeface="Times New Roman" pitchFamily="18" charset="0"/>
                <a:cs typeface="Times New Roman" pitchFamily="18" charset="0"/>
              </a:rPr>
              <a:t>ca</a:t>
            </a:r>
            <a:r>
              <a:rPr lang="en-US" sz="2400" dirty="0">
                <a:latin typeface="Times New Roman" pitchFamily="18" charset="0"/>
                <a:cs typeface="Times New Roman" pitchFamily="18" charset="0"/>
              </a:rPr>
              <a:t>) was introduced in the Form 3CD for the AY 2020-21 </a:t>
            </a:r>
            <a:r>
              <a:rPr lang="en-US" sz="2400" i="1" dirty="0">
                <a:latin typeface="Times New Roman" pitchFamily="18" charset="0"/>
                <a:cs typeface="Times New Roman" pitchFamily="18" charset="0"/>
              </a:rPr>
              <a:t>vide</a:t>
            </a:r>
            <a:r>
              <a:rPr lang="en-US" sz="2400" dirty="0">
                <a:latin typeface="Times New Roman" pitchFamily="18" charset="0"/>
                <a:cs typeface="Times New Roman" pitchFamily="18" charset="0"/>
              </a:rPr>
              <a:t> Notification No.82/2020 dated 01.10.2020 to report the adjustment in WDV of the block of assets if lower tax regime under Section 115BAA is exercised by the </a:t>
            </a:r>
            <a:r>
              <a:rPr lang="en-US" sz="2400" dirty="0" err="1">
                <a:latin typeface="Times New Roman" pitchFamily="18" charset="0"/>
                <a:cs typeface="Times New Roman" pitchFamily="18" charset="0"/>
              </a:rPr>
              <a:t>assessee</a:t>
            </a:r>
            <a:r>
              <a:rPr lang="en-US" sz="2400" dirty="0" smtClean="0">
                <a:latin typeface="Times New Roman" pitchFamily="18" charset="0"/>
                <a:cs typeface="Times New Roman" pitchFamily="18" charset="0"/>
              </a:rPr>
              <a:t>.</a:t>
            </a:r>
          </a:p>
          <a:p>
            <a:pPr marL="0" indent="0">
              <a:buNone/>
            </a:pPr>
            <a:endParaRPr lang="en-US" sz="2400" dirty="0">
              <a:latin typeface="Times New Roman" pitchFamily="18" charset="0"/>
              <a:cs typeface="Times New Roman" pitchFamily="18" charset="0"/>
            </a:endParaRPr>
          </a:p>
          <a:p>
            <a:pPr marL="0" indent="0">
              <a:buNone/>
            </a:pPr>
            <a:r>
              <a:rPr lang="en-US" sz="2400" dirty="0">
                <a:latin typeface="Times New Roman" pitchFamily="18" charset="0"/>
                <a:cs typeface="Times New Roman" pitchFamily="18" charset="0"/>
              </a:rPr>
              <a:t>This clause was valid for AY 2021-22 only. As stated earlier, Finance Act, 2020 introduced two new concessional tax rate regimes under Section 115BAC for Individuals and HUF and Section 115BAD for cooperative societies. The two provisions are applicable from AY 2021-22.</a:t>
            </a:r>
          </a:p>
          <a:p>
            <a:pPr marL="0" indent="0">
              <a:buNone/>
            </a:pPr>
            <a:endParaRPr lang="en-US" sz="2200" dirty="0">
              <a:latin typeface="Times New Roman" pitchFamily="18" charset="0"/>
              <a:cs typeface="Times New Roman" pitchFamily="18" charset="0"/>
            </a:endParaRPr>
          </a:p>
        </p:txBody>
      </p:sp>
    </p:spTree>
    <p:extLst>
      <p:ext uri="{BB962C8B-B14F-4D97-AF65-F5344CB8AC3E}">
        <p14:creationId xmlns:p14="http://schemas.microsoft.com/office/powerpoint/2010/main" val="14350326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804519"/>
            <a:ext cx="9603275" cy="1329081"/>
          </a:xfrm>
        </p:spPr>
        <p:txBody>
          <a:bodyPr>
            <a:normAutofit/>
          </a:bodyPr>
          <a:lstStyle/>
          <a:p>
            <a:pPr algn="ctr"/>
            <a:r>
              <a:rPr lang="en-US" b="1" dirty="0"/>
              <a:t>CHANGES INTRODUCED IN FORM 3CD FROM AY 2021-22</a:t>
            </a:r>
            <a:endParaRPr lang="en-US" dirty="0"/>
          </a:p>
        </p:txBody>
      </p:sp>
      <p:sp>
        <p:nvSpPr>
          <p:cNvPr id="3" name="Content Placeholder 2"/>
          <p:cNvSpPr>
            <a:spLocks noGrp="1"/>
          </p:cNvSpPr>
          <p:nvPr>
            <p:ph idx="1"/>
          </p:nvPr>
        </p:nvSpPr>
        <p:spPr>
          <a:xfrm>
            <a:off x="1451579" y="2362200"/>
            <a:ext cx="9603275" cy="3657600"/>
          </a:xfrm>
        </p:spPr>
        <p:txBody>
          <a:bodyPr>
            <a:normAutofit/>
          </a:bodyPr>
          <a:lstStyle/>
          <a:p>
            <a:pPr marL="0" indent="0">
              <a:buNone/>
            </a:pPr>
            <a:endParaRPr lang="en-US" dirty="0">
              <a:latin typeface="Times New Roman" pitchFamily="18" charset="0"/>
              <a:cs typeface="Times New Roman" pitchFamily="18" charset="0"/>
            </a:endParaRPr>
          </a:p>
          <a:p>
            <a:pPr marL="0" indent="0" algn="just">
              <a:buNone/>
            </a:pPr>
            <a:r>
              <a:rPr lang="en-US" dirty="0">
                <a:latin typeface="Times New Roman" pitchFamily="18" charset="0"/>
                <a:cs typeface="Times New Roman" pitchFamily="18" charset="0"/>
              </a:rPr>
              <a:t>In these cases also additional depreciation is not allowed and hence requires adjustment in WDV of the block of assets. Hence Clause 18(</a:t>
            </a:r>
            <a:r>
              <a:rPr lang="en-US" dirty="0" err="1">
                <a:latin typeface="Times New Roman" pitchFamily="18" charset="0"/>
                <a:cs typeface="Times New Roman" pitchFamily="18" charset="0"/>
              </a:rPr>
              <a:t>ca</a:t>
            </a:r>
            <a:r>
              <a:rPr lang="en-US" dirty="0">
                <a:latin typeface="Times New Roman" pitchFamily="18" charset="0"/>
                <a:cs typeface="Times New Roman" pitchFamily="18" charset="0"/>
              </a:rPr>
              <a:t>) is substituted with the following </a:t>
            </a:r>
            <a:r>
              <a:rPr lang="en-US" b="1" dirty="0">
                <a:latin typeface="Times New Roman" pitchFamily="18" charset="0"/>
                <a:cs typeface="Times New Roman" pitchFamily="18" charset="0"/>
              </a:rPr>
              <a:t>new sub-clause (</a:t>
            </a:r>
            <a:r>
              <a:rPr lang="en-US" b="1" dirty="0" err="1">
                <a:latin typeface="Times New Roman" pitchFamily="18" charset="0"/>
                <a:cs typeface="Times New Roman" pitchFamily="18" charset="0"/>
              </a:rPr>
              <a:t>ca</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which is applicable for AY 2021-22 only-</a:t>
            </a:r>
          </a:p>
          <a:p>
            <a:pPr marL="0" indent="0" algn="just">
              <a:buNone/>
            </a:pPr>
            <a:endParaRPr lang="en-US" i="1" dirty="0">
              <a:latin typeface="Times New Roman" pitchFamily="18" charset="0"/>
              <a:cs typeface="Times New Roman" pitchFamily="18" charset="0"/>
            </a:endParaRPr>
          </a:p>
          <a:p>
            <a:pPr marL="0" indent="0" algn="just">
              <a:buNone/>
            </a:pPr>
            <a:r>
              <a:rPr lang="en-US" b="1" i="1" dirty="0" smtClean="0">
                <a:latin typeface="Times New Roman" pitchFamily="18" charset="0"/>
                <a:cs typeface="Times New Roman" pitchFamily="18" charset="0"/>
              </a:rPr>
              <a:t>“(</a:t>
            </a:r>
            <a:r>
              <a:rPr lang="en-US" b="1" i="1" dirty="0" err="1">
                <a:latin typeface="Times New Roman" pitchFamily="18" charset="0"/>
                <a:cs typeface="Times New Roman" pitchFamily="18" charset="0"/>
              </a:rPr>
              <a:t>ca</a:t>
            </a:r>
            <a:r>
              <a:rPr lang="en-US" b="1" i="1" dirty="0">
                <a:latin typeface="Times New Roman" pitchFamily="18" charset="0"/>
                <a:cs typeface="Times New Roman" pitchFamily="18" charset="0"/>
              </a:rPr>
              <a:t>) Adjustment made to the written down value under section 115BAC/115BAD (for assessment year 2021-2022 only</a:t>
            </a:r>
            <a:r>
              <a:rPr lang="en-US" b="1" i="1" dirty="0" smtClean="0">
                <a:latin typeface="Times New Roman" pitchFamily="18" charset="0"/>
                <a:cs typeface="Times New Roman" pitchFamily="18" charset="0"/>
              </a:rPr>
              <a:t>)……”</a:t>
            </a:r>
            <a:endParaRPr lang="en-US" i="1" dirty="0">
              <a:latin typeface="Times New Roman" pitchFamily="18" charset="0"/>
              <a:cs typeface="Times New Roman" pitchFamily="18" charset="0"/>
            </a:endParaRPr>
          </a:p>
          <a:p>
            <a:pPr marL="0" indent="0" algn="just">
              <a:buNone/>
            </a:pP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4079648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en-US" b="1" dirty="0"/>
              <a:t>CHANGES INTRODUCED IN FORM 3CD FROM AY 2021-22</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endParaRPr lang="en-US" dirty="0">
              <a:latin typeface="Times New Roman" pitchFamily="18" charset="0"/>
              <a:cs typeface="Times New Roman" pitchFamily="18" charset="0"/>
            </a:endParaRPr>
          </a:p>
          <a:p>
            <a:pPr marL="0" indent="0">
              <a:buNone/>
            </a:pPr>
            <a:r>
              <a:rPr lang="en-US" b="1" u="sng" dirty="0" smtClean="0">
                <a:latin typeface="Times New Roman" pitchFamily="18" charset="0"/>
                <a:cs typeface="Times New Roman" pitchFamily="18" charset="0"/>
              </a:rPr>
              <a:t>Changes </a:t>
            </a:r>
            <a:r>
              <a:rPr lang="en-US" b="1" u="sng" dirty="0">
                <a:latin typeface="Times New Roman" pitchFamily="18" charset="0"/>
                <a:cs typeface="Times New Roman" pitchFamily="18" charset="0"/>
              </a:rPr>
              <a:t>in Clause 18 of Form 3CD related to Depreciation of Goodwill </a:t>
            </a:r>
            <a:r>
              <a:rPr lang="en-US" b="1" u="sng" dirty="0" smtClean="0">
                <a:latin typeface="Times New Roman" pitchFamily="18" charset="0"/>
                <a:cs typeface="Times New Roman" pitchFamily="18" charset="0"/>
              </a:rPr>
              <a:t>:</a:t>
            </a:r>
          </a:p>
          <a:p>
            <a:pPr marL="0" indent="0">
              <a:buNone/>
            </a:pPr>
            <a:endParaRPr lang="en-US" b="1" u="sng" dirty="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 Finance Act, 2021has amended the provisions of section 32 to deny depreciation on goodwill. It is further provided that the block containing the goodwill as an asset shall be modified and depreciation on goodwill as appearing in that block at the WDV as of 1.4.2020 shall not be claimed from AY 2021-22 and such value of goodwill will be excluded from the block. The block needs to be modified to that extent. Form 3CD has made the necessary changes in clause 18</a:t>
            </a:r>
            <a:r>
              <a:rPr lang="en-US" dirty="0" smtClean="0">
                <a:latin typeface="Times New Roman" pitchFamily="18" charset="0"/>
                <a:cs typeface="Times New Roman" pitchFamily="18" charset="0"/>
              </a:rPr>
              <a:t>.</a:t>
            </a:r>
          </a:p>
          <a:p>
            <a:pPr marL="0" indent="0">
              <a:buNone/>
            </a:pPr>
            <a:endParaRPr lang="en-US" dirty="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For this purpose</a:t>
            </a:r>
            <a:r>
              <a:rPr lang="en-US" b="1" dirty="0">
                <a:latin typeface="Times New Roman" pitchFamily="18" charset="0"/>
                <a:cs typeface="Times New Roman" pitchFamily="18" charset="0"/>
              </a:rPr>
              <a:t>, a new sub-clause (</a:t>
            </a:r>
            <a:r>
              <a:rPr lang="en-US" b="1" dirty="0" err="1">
                <a:latin typeface="Times New Roman" pitchFamily="18" charset="0"/>
                <a:cs typeface="Times New Roman" pitchFamily="18" charset="0"/>
              </a:rPr>
              <a:t>cb</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is inserted in Clause 18 of Form 3CD for reporting the adjustment in WDV of the block of assets in the following </a:t>
            </a:r>
            <a:r>
              <a:rPr lang="en-US" dirty="0" smtClean="0">
                <a:latin typeface="Times New Roman" pitchFamily="18" charset="0"/>
                <a:cs typeface="Times New Roman" pitchFamily="18" charset="0"/>
              </a:rPr>
              <a:t>manner-</a:t>
            </a:r>
          </a:p>
          <a:p>
            <a:pPr marL="0" indent="0">
              <a:buNone/>
            </a:pPr>
            <a:endParaRPr lang="en-US" i="1" dirty="0">
              <a:latin typeface="Times New Roman" pitchFamily="18" charset="0"/>
              <a:cs typeface="Times New Roman" pitchFamily="18" charset="0"/>
            </a:endParaRPr>
          </a:p>
          <a:p>
            <a:pPr marL="0" indent="0">
              <a:buNone/>
            </a:pPr>
            <a:r>
              <a:rPr lang="en-US" b="1" i="1" dirty="0" smtClean="0">
                <a:latin typeface="Times New Roman" pitchFamily="18" charset="0"/>
                <a:cs typeface="Times New Roman" pitchFamily="18" charset="0"/>
              </a:rPr>
              <a:t>“(</a:t>
            </a:r>
            <a:r>
              <a:rPr lang="en-US" b="1" i="1" dirty="0" err="1">
                <a:latin typeface="Times New Roman" pitchFamily="18" charset="0"/>
                <a:cs typeface="Times New Roman" pitchFamily="18" charset="0"/>
              </a:rPr>
              <a:t>cb</a:t>
            </a:r>
            <a:r>
              <a:rPr lang="en-US" b="1" i="1" dirty="0">
                <a:latin typeface="Times New Roman" pitchFamily="18" charset="0"/>
                <a:cs typeface="Times New Roman" pitchFamily="18" charset="0"/>
              </a:rPr>
              <a:t>) Adjustment made to written down value of Intangible asset due to excluding value of goodwill of a business or profession</a:t>
            </a:r>
            <a:r>
              <a:rPr lang="en-US" b="1" i="1" dirty="0" smtClean="0">
                <a:latin typeface="Times New Roman" pitchFamily="18" charset="0"/>
                <a:cs typeface="Times New Roman" pitchFamily="18" charset="0"/>
              </a:rPr>
              <a:t>…..”</a:t>
            </a:r>
            <a:endParaRPr lang="en-US" b="1" i="1" dirty="0">
              <a:latin typeface="Times New Roman" pitchFamily="18" charset="0"/>
              <a:cs typeface="Times New Roman" pitchFamily="18" charset="0"/>
            </a:endParaRPr>
          </a:p>
          <a:p>
            <a:pPr marL="0" indent="0">
              <a:buNone/>
            </a:pPr>
            <a:endParaRPr lang="en-US" b="1" u="sng"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6708005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CHANGES INTRODUCED IN FORM 3CD FROM AY 2021-22</a:t>
            </a:r>
            <a:endParaRPr lang="en-US" dirty="0"/>
          </a:p>
        </p:txBody>
      </p:sp>
      <p:sp>
        <p:nvSpPr>
          <p:cNvPr id="3" name="Content Placeholder 2"/>
          <p:cNvSpPr>
            <a:spLocks noGrp="1"/>
          </p:cNvSpPr>
          <p:nvPr>
            <p:ph idx="1"/>
          </p:nvPr>
        </p:nvSpPr>
        <p:spPr>
          <a:xfrm>
            <a:off x="609600" y="1524000"/>
            <a:ext cx="10972800" cy="4876800"/>
          </a:xfrm>
        </p:spPr>
        <p:txBody>
          <a:bodyPr>
            <a:normAutofit lnSpcReduction="10000"/>
          </a:bodyPr>
          <a:lstStyle/>
          <a:p>
            <a:pPr marL="514350" indent="-514350">
              <a:buClrTx/>
              <a:buFont typeface="+mj-lt"/>
              <a:buAutoNum type="alphaUcPeriod" startAt="4"/>
            </a:pPr>
            <a:r>
              <a:rPr lang="en-US" sz="2700" b="1" u="sng" dirty="0" smtClean="0">
                <a:latin typeface="Times New Roman" pitchFamily="18" charset="0"/>
                <a:cs typeface="Times New Roman" pitchFamily="18" charset="0"/>
              </a:rPr>
              <a:t>CLAUSE 32:</a:t>
            </a:r>
            <a:endParaRPr lang="en-US" sz="2700" b="1" u="sng" dirty="0">
              <a:latin typeface="Times New Roman" pitchFamily="18" charset="0"/>
              <a:cs typeface="Times New Roman" pitchFamily="18" charset="0"/>
            </a:endParaRPr>
          </a:p>
          <a:p>
            <a:pPr marL="0" indent="0">
              <a:buNone/>
            </a:pPr>
            <a:endParaRPr lang="en-US" b="1" u="sng" dirty="0" smtClean="0">
              <a:latin typeface="Times New Roman" pitchFamily="18" charset="0"/>
              <a:cs typeface="Times New Roman" pitchFamily="18" charset="0"/>
            </a:endParaRPr>
          </a:p>
          <a:p>
            <a:pPr marL="0" indent="0">
              <a:buNone/>
            </a:pPr>
            <a:r>
              <a:rPr lang="en-US" b="1" u="sng" dirty="0" smtClean="0">
                <a:latin typeface="Times New Roman" pitchFamily="18" charset="0"/>
                <a:cs typeface="Times New Roman" pitchFamily="18" charset="0"/>
              </a:rPr>
              <a:t>Changes </a:t>
            </a:r>
            <a:r>
              <a:rPr lang="en-US" b="1" u="sng" dirty="0">
                <a:latin typeface="Times New Roman" pitchFamily="18" charset="0"/>
                <a:cs typeface="Times New Roman" pitchFamily="18" charset="0"/>
              </a:rPr>
              <a:t>in Clause 32 to report adjustment in brought forward of losses </a:t>
            </a:r>
            <a:r>
              <a:rPr lang="en-US" b="1" u="sng" dirty="0" smtClean="0">
                <a:latin typeface="Times New Roman" pitchFamily="18" charset="0"/>
                <a:cs typeface="Times New Roman" pitchFamily="18" charset="0"/>
              </a:rPr>
              <a:t>if option </a:t>
            </a:r>
            <a:r>
              <a:rPr lang="en-US" b="1" u="sng" dirty="0">
                <a:latin typeface="Times New Roman" pitchFamily="18" charset="0"/>
                <a:cs typeface="Times New Roman" pitchFamily="18" charset="0"/>
              </a:rPr>
              <a:t>u/s 115BAC/115BAD is exercised :</a:t>
            </a:r>
          </a:p>
          <a:p>
            <a:endParaRPr lang="en-US" dirty="0">
              <a:latin typeface="Times New Roman" pitchFamily="18" charset="0"/>
              <a:cs typeface="Times New Roman" pitchFamily="18" charset="0"/>
            </a:endParaRPr>
          </a:p>
          <a:p>
            <a:pPr marL="0" indent="0" fontAlgn="base">
              <a:buNone/>
            </a:pPr>
            <a:r>
              <a:rPr lang="en-US" dirty="0">
                <a:latin typeface="Times New Roman" pitchFamily="18" charset="0"/>
                <a:cs typeface="Times New Roman" pitchFamily="18" charset="0"/>
              </a:rPr>
              <a:t>The new tax regime under section 115BAA, section 115BAC and section 115BAD do not allow certain deductions and if the option under these provisions is exercised then the brought forward losses need to be modified to the extent they are related to such restricted disallowed deductions</a:t>
            </a:r>
            <a:r>
              <a:rPr lang="en-US" dirty="0" smtClean="0">
                <a:latin typeface="Times New Roman" pitchFamily="18" charset="0"/>
                <a:cs typeface="Times New Roman" pitchFamily="18" charset="0"/>
              </a:rPr>
              <a:t>.</a:t>
            </a:r>
          </a:p>
          <a:p>
            <a:pPr marL="0" indent="0" fontAlgn="base">
              <a:buNone/>
            </a:pP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Thus, similar to changes in clause 8a and clause 18, Clause 32 of the Form 3CD is also amended to include section 115BAC and section 115BAD in the reporting requirement. </a:t>
            </a:r>
          </a:p>
          <a:p>
            <a:pPr marL="0" indent="0" fontAlgn="base">
              <a:buNone/>
            </a:pPr>
            <a:r>
              <a:rPr lang="en-US" dirty="0">
                <a:latin typeface="Times New Roman" pitchFamily="18" charset="0"/>
                <a:cs typeface="Times New Roman" pitchFamily="18" charset="0"/>
              </a:rPr>
              <a:t>For this purpose, Clause 32 of Form 3CD is substituted with the following </a:t>
            </a:r>
            <a:r>
              <a:rPr lang="en-US" b="1" dirty="0">
                <a:latin typeface="Times New Roman" pitchFamily="18" charset="0"/>
                <a:cs typeface="Times New Roman" pitchFamily="18" charset="0"/>
              </a:rPr>
              <a:t>new </a:t>
            </a:r>
            <a:r>
              <a:rPr lang="en-US" b="1" dirty="0" smtClean="0">
                <a:latin typeface="Times New Roman" pitchFamily="18" charset="0"/>
                <a:cs typeface="Times New Roman" pitchFamily="18" charset="0"/>
              </a:rPr>
              <a:t>clause-</a:t>
            </a:r>
          </a:p>
          <a:p>
            <a:pPr marL="0" indent="0" fontAlgn="base">
              <a:buNone/>
            </a:pPr>
            <a:endParaRPr lang="en-US" b="1" dirty="0">
              <a:latin typeface="Times New Roman" pitchFamily="18" charset="0"/>
              <a:cs typeface="Times New Roman" pitchFamily="18" charset="0"/>
            </a:endParaRPr>
          </a:p>
          <a:p>
            <a:pPr marL="0" indent="0" fontAlgn="base">
              <a:buNone/>
            </a:pPr>
            <a:endParaRPr lang="en-US" b="1"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2782268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217347021"/>
              </p:ext>
            </p:extLst>
          </p:nvPr>
        </p:nvGraphicFramePr>
        <p:xfrm>
          <a:off x="381000" y="1219200"/>
          <a:ext cx="11582400" cy="548640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xmlns="" val="20000"/>
                    </a:ext>
                  </a:extLst>
                </a:gridCol>
                <a:gridCol w="1447800">
                  <a:extLst>
                    <a:ext uri="{9D8B030D-6E8A-4147-A177-3AD203B41FA5}">
                      <a16:colId xmlns:a16="http://schemas.microsoft.com/office/drawing/2014/main" xmlns="" val="20001"/>
                    </a:ext>
                  </a:extLst>
                </a:gridCol>
                <a:gridCol w="1447800">
                  <a:extLst>
                    <a:ext uri="{9D8B030D-6E8A-4147-A177-3AD203B41FA5}">
                      <a16:colId xmlns:a16="http://schemas.microsoft.com/office/drawing/2014/main" xmlns="" val="20002"/>
                    </a:ext>
                  </a:extLst>
                </a:gridCol>
                <a:gridCol w="1447800">
                  <a:extLst>
                    <a:ext uri="{9D8B030D-6E8A-4147-A177-3AD203B41FA5}">
                      <a16:colId xmlns:a16="http://schemas.microsoft.com/office/drawing/2014/main" xmlns="" val="20003"/>
                    </a:ext>
                  </a:extLst>
                </a:gridCol>
                <a:gridCol w="1447800">
                  <a:extLst>
                    <a:ext uri="{9D8B030D-6E8A-4147-A177-3AD203B41FA5}">
                      <a16:colId xmlns:a16="http://schemas.microsoft.com/office/drawing/2014/main" xmlns="" val="20004"/>
                    </a:ext>
                  </a:extLst>
                </a:gridCol>
                <a:gridCol w="1447800">
                  <a:extLst>
                    <a:ext uri="{9D8B030D-6E8A-4147-A177-3AD203B41FA5}">
                      <a16:colId xmlns:a16="http://schemas.microsoft.com/office/drawing/2014/main" xmlns="" val="20005"/>
                    </a:ext>
                  </a:extLst>
                </a:gridCol>
                <a:gridCol w="1447800">
                  <a:extLst>
                    <a:ext uri="{9D8B030D-6E8A-4147-A177-3AD203B41FA5}">
                      <a16:colId xmlns:a16="http://schemas.microsoft.com/office/drawing/2014/main" xmlns="" val="20006"/>
                    </a:ext>
                  </a:extLst>
                </a:gridCol>
                <a:gridCol w="1447800">
                  <a:extLst>
                    <a:ext uri="{9D8B030D-6E8A-4147-A177-3AD203B41FA5}">
                      <a16:colId xmlns:a16="http://schemas.microsoft.com/office/drawing/2014/main" xmlns="" val="20007"/>
                    </a:ext>
                  </a:extLst>
                </a:gridCol>
              </a:tblGrid>
              <a:tr h="5041886">
                <a:tc>
                  <a:txBody>
                    <a:bodyPr/>
                    <a:lstStyle/>
                    <a:p>
                      <a:pPr algn="ctr"/>
                      <a:r>
                        <a:rPr lang="en-US" sz="1800" b="1" i="0" kern="1200" dirty="0">
                          <a:solidFill>
                            <a:schemeClr val="tx1"/>
                          </a:solidFill>
                          <a:effectLst/>
                          <a:latin typeface="+mn-lt"/>
                          <a:ea typeface="+mn-ea"/>
                          <a:cs typeface="+mn-cs"/>
                        </a:rPr>
                        <a:t>Serial        Number</a:t>
                      </a:r>
                      <a:endParaRPr lang="en-US" b="1" i="0" dirty="0">
                        <a:solidFill>
                          <a:schemeClr val="tx1"/>
                        </a:solidFill>
                      </a:endParaRPr>
                    </a:p>
                  </a:txBody>
                  <a:tcPr/>
                </a:tc>
                <a:tc>
                  <a:txBody>
                    <a:bodyPr/>
                    <a:lstStyle/>
                    <a:p>
                      <a:pPr algn="ctr"/>
                      <a:r>
                        <a:rPr lang="en-US" sz="1800" b="1" i="0" kern="1200" dirty="0">
                          <a:solidFill>
                            <a:schemeClr val="tx1"/>
                          </a:solidFill>
                          <a:effectLst/>
                          <a:latin typeface="+mn-lt"/>
                          <a:ea typeface="+mn-ea"/>
                          <a:cs typeface="+mn-cs"/>
                        </a:rPr>
                        <a:t>Assessment Year</a:t>
                      </a:r>
                      <a:endParaRPr lang="en-US" b="1" i="0" dirty="0">
                        <a:solidFill>
                          <a:schemeClr val="tx1"/>
                        </a:solidFill>
                      </a:endParaRPr>
                    </a:p>
                  </a:txBody>
                  <a:tcPr/>
                </a:tc>
                <a:tc>
                  <a:txBody>
                    <a:bodyPr/>
                    <a:lstStyle/>
                    <a:p>
                      <a:pPr algn="ctr" rtl="0" fontAlgn="base"/>
                      <a:r>
                        <a:rPr lang="en-US" sz="1800" b="1" i="0" u="none" strike="noStrike" kern="1200" dirty="0">
                          <a:solidFill>
                            <a:schemeClr val="tx1"/>
                          </a:solidFill>
                          <a:effectLst/>
                          <a:latin typeface="+mn-lt"/>
                          <a:ea typeface="+mn-ea"/>
                          <a:cs typeface="+mn-cs"/>
                        </a:rPr>
                        <a:t>Nature of loss/ </a:t>
                      </a:r>
                    </a:p>
                    <a:p>
                      <a:pPr algn="ctr" rtl="0" fontAlgn="base"/>
                      <a:r>
                        <a:rPr lang="en-US" sz="1800" b="1" i="0" u="none" strike="noStrike" kern="1200" dirty="0">
                          <a:solidFill>
                            <a:schemeClr val="tx1"/>
                          </a:solidFill>
                          <a:effectLst/>
                          <a:latin typeface="+mn-lt"/>
                          <a:ea typeface="+mn-ea"/>
                          <a:cs typeface="+mn-cs"/>
                        </a:rPr>
                        <a:t>allowance (in </a:t>
                      </a:r>
                    </a:p>
                    <a:p>
                      <a:pPr algn="ctr" rtl="0" fontAlgn="base"/>
                      <a:r>
                        <a:rPr lang="en-US" sz="1800" b="1" i="0" u="none" strike="noStrike" kern="1200" dirty="0">
                          <a:solidFill>
                            <a:schemeClr val="tx1"/>
                          </a:solidFill>
                          <a:effectLst/>
                          <a:latin typeface="+mn-lt"/>
                          <a:ea typeface="+mn-ea"/>
                          <a:cs typeface="+mn-cs"/>
                        </a:rPr>
                        <a:t>rupees)</a:t>
                      </a:r>
                    </a:p>
                    <a:p>
                      <a:pPr algn="ctr"/>
                      <a:r>
                        <a:rPr lang="en-US" b="1" i="0" dirty="0">
                          <a:solidFill>
                            <a:schemeClr val="tx1"/>
                          </a:solidFill>
                        </a:rPr>
                        <a:t/>
                      </a:r>
                      <a:br>
                        <a:rPr lang="en-US" b="1" i="0" dirty="0">
                          <a:solidFill>
                            <a:schemeClr val="tx1"/>
                          </a:solidFill>
                        </a:rPr>
                      </a:br>
                      <a:endParaRPr lang="en-US" b="1" i="0" dirty="0">
                        <a:solidFill>
                          <a:schemeClr val="tx1"/>
                        </a:solidFill>
                      </a:endParaRPr>
                    </a:p>
                  </a:txBody>
                  <a:tcPr/>
                </a:tc>
                <a:tc>
                  <a:txBody>
                    <a:bodyPr/>
                    <a:lstStyle/>
                    <a:p>
                      <a:pPr algn="ctr" rtl="0" fontAlgn="base"/>
                      <a:r>
                        <a:rPr lang="en-US" sz="1800" b="1" i="0" u="none" strike="noStrike" kern="1200" dirty="0">
                          <a:solidFill>
                            <a:schemeClr val="tx1"/>
                          </a:solidFill>
                          <a:effectLst/>
                          <a:latin typeface="+mn-lt"/>
                          <a:ea typeface="+mn-ea"/>
                          <a:cs typeface="+mn-cs"/>
                        </a:rPr>
                        <a:t>Amount </a:t>
                      </a:r>
                    </a:p>
                    <a:p>
                      <a:pPr algn="ctr" rtl="0" fontAlgn="base"/>
                      <a:r>
                        <a:rPr lang="en-US" sz="1800" b="1" i="0" u="none" strike="noStrike" kern="1200" dirty="0">
                          <a:solidFill>
                            <a:schemeClr val="tx1"/>
                          </a:solidFill>
                          <a:effectLst/>
                          <a:latin typeface="+mn-lt"/>
                          <a:ea typeface="+mn-ea"/>
                          <a:cs typeface="+mn-cs"/>
                        </a:rPr>
                        <a:t>as returned* </a:t>
                      </a:r>
                    </a:p>
                    <a:p>
                      <a:pPr algn="ctr" rtl="0" fontAlgn="base"/>
                      <a:r>
                        <a:rPr lang="en-US" sz="1800" b="1" i="0" u="none" strike="noStrike" kern="1200" dirty="0">
                          <a:solidFill>
                            <a:schemeClr val="tx1"/>
                          </a:solidFill>
                          <a:effectLst/>
                          <a:latin typeface="+mn-lt"/>
                          <a:ea typeface="+mn-ea"/>
                          <a:cs typeface="+mn-cs"/>
                        </a:rPr>
                        <a:t>(in rupees)</a:t>
                      </a:r>
                    </a:p>
                  </a:txBody>
                  <a:tcPr/>
                </a:tc>
                <a:tc>
                  <a:txBody>
                    <a:bodyPr/>
                    <a:lstStyle/>
                    <a:p>
                      <a:pPr algn="ctr" rtl="0" fontAlgn="base"/>
                      <a:r>
                        <a:rPr lang="en-US" sz="1800" b="1" i="0" u="none" strike="noStrike" kern="1200" dirty="0">
                          <a:solidFill>
                            <a:schemeClr val="tx1"/>
                          </a:solidFill>
                          <a:effectLst/>
                          <a:latin typeface="+mn-lt"/>
                          <a:ea typeface="+mn-ea"/>
                          <a:cs typeface="+mn-cs"/>
                        </a:rPr>
                        <a:t>All </a:t>
                      </a:r>
                    </a:p>
                    <a:p>
                      <a:pPr algn="ctr" rtl="0" fontAlgn="base"/>
                      <a:r>
                        <a:rPr lang="en-US" sz="1800" b="1" i="0" u="none" strike="noStrike" kern="1200" dirty="0">
                          <a:solidFill>
                            <a:schemeClr val="tx1"/>
                          </a:solidFill>
                          <a:effectLst/>
                          <a:latin typeface="+mn-lt"/>
                          <a:ea typeface="+mn-ea"/>
                          <a:cs typeface="+mn-cs"/>
                        </a:rPr>
                        <a:t>losses/allowances not allowed under section  115BAA/ 115BAC/115BAD</a:t>
                      </a:r>
                    </a:p>
                  </a:txBody>
                  <a:tcPr/>
                </a:tc>
                <a:tc>
                  <a:txBody>
                    <a:bodyPr/>
                    <a:lstStyle/>
                    <a:p>
                      <a:pPr algn="ctr" rtl="0" fontAlgn="base"/>
                      <a:r>
                        <a:rPr lang="en-US" sz="1800" b="1" i="0" u="none" strike="noStrike" kern="1200" dirty="0">
                          <a:solidFill>
                            <a:schemeClr val="tx1"/>
                          </a:solidFill>
                          <a:effectLst/>
                          <a:latin typeface="+mn-lt"/>
                          <a:ea typeface="+mn-ea"/>
                          <a:cs typeface="+mn-cs"/>
                        </a:rPr>
                        <a:t>Amount as adjusted by </a:t>
                      </a:r>
                    </a:p>
                    <a:p>
                      <a:pPr algn="ctr" rtl="0" fontAlgn="base"/>
                      <a:r>
                        <a:rPr lang="en-US" sz="1800" b="1" i="0" u="none" strike="noStrike" kern="1200" dirty="0">
                          <a:solidFill>
                            <a:schemeClr val="tx1"/>
                          </a:solidFill>
                          <a:effectLst/>
                          <a:latin typeface="+mn-lt"/>
                          <a:ea typeface="+mn-ea"/>
                          <a:cs typeface="+mn-cs"/>
                        </a:rPr>
                        <a:t>withdrawal of additional </a:t>
                      </a:r>
                    </a:p>
                    <a:p>
                      <a:pPr algn="ctr" rtl="0" fontAlgn="base"/>
                      <a:r>
                        <a:rPr lang="en-US" sz="1800" b="1" i="0" u="none" strike="noStrike" kern="1200" dirty="0">
                          <a:solidFill>
                            <a:schemeClr val="tx1"/>
                          </a:solidFill>
                          <a:effectLst/>
                          <a:latin typeface="+mn-lt"/>
                          <a:ea typeface="+mn-ea"/>
                          <a:cs typeface="+mn-cs"/>
                        </a:rPr>
                        <a:t>depreciation on account of opting for taxation under </a:t>
                      </a:r>
                    </a:p>
                    <a:p>
                      <a:pPr algn="ctr" rtl="0" fontAlgn="base"/>
                      <a:r>
                        <a:rPr lang="en-US" sz="1800" b="1" i="0" u="none" strike="noStrike" kern="1200" dirty="0">
                          <a:solidFill>
                            <a:schemeClr val="tx1"/>
                          </a:solidFill>
                          <a:effectLst/>
                          <a:latin typeface="+mn-lt"/>
                          <a:ea typeface="+mn-ea"/>
                          <a:cs typeface="+mn-cs"/>
                        </a:rPr>
                        <a:t>section </a:t>
                      </a:r>
                    </a:p>
                    <a:p>
                      <a:pPr algn="ctr" rtl="0" fontAlgn="base"/>
                      <a:r>
                        <a:rPr lang="en-US" sz="1800" b="1" i="0" u="none" strike="noStrike" kern="1200" dirty="0">
                          <a:solidFill>
                            <a:schemeClr val="tx1"/>
                          </a:solidFill>
                          <a:effectLst/>
                          <a:latin typeface="+mn-lt"/>
                          <a:ea typeface="+mn-ea"/>
                          <a:cs typeface="+mn-cs"/>
                        </a:rPr>
                        <a:t>115BAC/115BAD^</a:t>
                      </a:r>
                    </a:p>
                  </a:txBody>
                  <a:tcPr/>
                </a:tc>
                <a:tc>
                  <a:txBody>
                    <a:bodyPr/>
                    <a:lstStyle/>
                    <a:p>
                      <a:pPr algn="ctr" rtl="0" fontAlgn="base"/>
                      <a:r>
                        <a:rPr lang="en-US" sz="1800" b="1" i="0" u="none" strike="noStrike" kern="1200" dirty="0">
                          <a:solidFill>
                            <a:schemeClr val="tx1"/>
                          </a:solidFill>
                          <a:effectLst/>
                          <a:latin typeface="+mn-lt"/>
                          <a:ea typeface="+mn-ea"/>
                          <a:cs typeface="+mn-cs"/>
                        </a:rPr>
                        <a:t>Amounts </a:t>
                      </a:r>
                    </a:p>
                    <a:p>
                      <a:pPr algn="ctr" rtl="0" fontAlgn="base"/>
                      <a:r>
                        <a:rPr lang="en-US" sz="1800" b="1" i="0" u="none" strike="noStrike" kern="1200" dirty="0">
                          <a:solidFill>
                            <a:schemeClr val="tx1"/>
                          </a:solidFill>
                          <a:effectLst/>
                          <a:latin typeface="+mn-lt"/>
                          <a:ea typeface="+mn-ea"/>
                          <a:cs typeface="+mn-cs"/>
                        </a:rPr>
                        <a:t>as assessed </a:t>
                      </a:r>
                    </a:p>
                    <a:p>
                      <a:pPr algn="ctr" rtl="0" fontAlgn="base"/>
                      <a:r>
                        <a:rPr lang="en-US" sz="1800" b="1" i="0" u="none" strike="noStrike" kern="1200" dirty="0">
                          <a:solidFill>
                            <a:schemeClr val="tx1"/>
                          </a:solidFill>
                          <a:effectLst/>
                          <a:latin typeface="+mn-lt"/>
                          <a:ea typeface="+mn-ea"/>
                          <a:cs typeface="+mn-cs"/>
                        </a:rPr>
                        <a:t>(give reference </a:t>
                      </a:r>
                    </a:p>
                    <a:p>
                      <a:pPr algn="ctr" rtl="0" fontAlgn="base"/>
                      <a:r>
                        <a:rPr lang="en-US" sz="1800" b="1" i="0" u="none" strike="noStrike" kern="1200" dirty="0">
                          <a:solidFill>
                            <a:schemeClr val="tx1"/>
                          </a:solidFill>
                          <a:effectLst/>
                          <a:latin typeface="+mn-lt"/>
                          <a:ea typeface="+mn-ea"/>
                          <a:cs typeface="+mn-cs"/>
                        </a:rPr>
                        <a:t>to relevant order)</a:t>
                      </a:r>
                    </a:p>
                    <a:p>
                      <a:pPr algn="ctr"/>
                      <a:r>
                        <a:rPr lang="en-US" b="1" i="0" dirty="0">
                          <a:solidFill>
                            <a:schemeClr val="tx1"/>
                          </a:solidFill>
                        </a:rPr>
                        <a:t/>
                      </a:r>
                      <a:br>
                        <a:rPr lang="en-US" b="1" i="0" dirty="0">
                          <a:solidFill>
                            <a:schemeClr val="tx1"/>
                          </a:solidFill>
                        </a:rPr>
                      </a:br>
                      <a:endParaRPr lang="en-US" b="1" i="0" dirty="0">
                        <a:solidFill>
                          <a:schemeClr val="tx1"/>
                        </a:solidFill>
                      </a:endParaRPr>
                    </a:p>
                  </a:txBody>
                  <a:tcPr/>
                </a:tc>
                <a:tc>
                  <a:txBody>
                    <a:bodyPr/>
                    <a:lstStyle/>
                    <a:p>
                      <a:pPr algn="ctr"/>
                      <a:r>
                        <a:rPr lang="en-US" sz="1800" b="1" i="0" kern="1200" dirty="0">
                          <a:solidFill>
                            <a:schemeClr val="tx1"/>
                          </a:solidFill>
                          <a:effectLst/>
                          <a:latin typeface="+mn-lt"/>
                          <a:ea typeface="+mn-ea"/>
                          <a:cs typeface="+mn-cs"/>
                        </a:rPr>
                        <a:t>Remark</a:t>
                      </a:r>
                      <a:endParaRPr lang="en-US" b="1" i="0" dirty="0">
                        <a:solidFill>
                          <a:schemeClr val="tx1"/>
                        </a:solidFill>
                      </a:endParaRPr>
                    </a:p>
                  </a:txBody>
                  <a:tcPr/>
                </a:tc>
                <a:extLst>
                  <a:ext uri="{0D108BD9-81ED-4DB2-BD59-A6C34878D82A}">
                    <a16:rowId xmlns:a16="http://schemas.microsoft.com/office/drawing/2014/main" xmlns="" val="10000"/>
                  </a:ext>
                </a:extLst>
              </a:tr>
              <a:tr h="444514">
                <a:tc>
                  <a:txBody>
                    <a:bodyPr/>
                    <a:lstStyle/>
                    <a:p>
                      <a:pPr algn="ctr"/>
                      <a:r>
                        <a:rPr lang="en-US" b="1" i="0" dirty="0">
                          <a:solidFill>
                            <a:schemeClr val="tx1"/>
                          </a:solidFill>
                        </a:rPr>
                        <a:t>(1)</a:t>
                      </a:r>
                    </a:p>
                  </a:txBody>
                  <a:tcPr/>
                </a:tc>
                <a:tc>
                  <a:txBody>
                    <a:bodyPr/>
                    <a:lstStyle/>
                    <a:p>
                      <a:pPr algn="ctr"/>
                      <a:r>
                        <a:rPr lang="en-US" b="1" i="0" dirty="0">
                          <a:solidFill>
                            <a:schemeClr val="tx1"/>
                          </a:solidFill>
                        </a:rPr>
                        <a:t>(2)</a:t>
                      </a:r>
                    </a:p>
                  </a:txBody>
                  <a:tcPr/>
                </a:tc>
                <a:tc>
                  <a:txBody>
                    <a:bodyPr/>
                    <a:lstStyle/>
                    <a:p>
                      <a:pPr algn="ctr"/>
                      <a:r>
                        <a:rPr lang="en-US" b="1" i="0" dirty="0">
                          <a:solidFill>
                            <a:schemeClr val="tx1"/>
                          </a:solidFill>
                        </a:rPr>
                        <a:t>(3)</a:t>
                      </a:r>
                    </a:p>
                  </a:txBody>
                  <a:tcPr/>
                </a:tc>
                <a:tc>
                  <a:txBody>
                    <a:bodyPr/>
                    <a:lstStyle/>
                    <a:p>
                      <a:pPr algn="ctr"/>
                      <a:r>
                        <a:rPr lang="en-US" b="1" i="0" dirty="0">
                          <a:solidFill>
                            <a:schemeClr val="tx1"/>
                          </a:solidFill>
                        </a:rPr>
                        <a:t>(4)</a:t>
                      </a:r>
                    </a:p>
                  </a:txBody>
                  <a:tcPr/>
                </a:tc>
                <a:tc>
                  <a:txBody>
                    <a:bodyPr/>
                    <a:lstStyle/>
                    <a:p>
                      <a:pPr algn="ctr"/>
                      <a:r>
                        <a:rPr lang="en-US" b="1" i="0" dirty="0">
                          <a:solidFill>
                            <a:schemeClr val="tx1"/>
                          </a:solidFill>
                        </a:rPr>
                        <a:t>(5)</a:t>
                      </a:r>
                    </a:p>
                  </a:txBody>
                  <a:tcPr/>
                </a:tc>
                <a:tc>
                  <a:txBody>
                    <a:bodyPr/>
                    <a:lstStyle/>
                    <a:p>
                      <a:pPr algn="ctr"/>
                      <a:r>
                        <a:rPr lang="en-US" b="1" i="0" dirty="0">
                          <a:solidFill>
                            <a:schemeClr val="tx1"/>
                          </a:solidFill>
                        </a:rPr>
                        <a:t>(6)</a:t>
                      </a:r>
                    </a:p>
                  </a:txBody>
                  <a:tcPr/>
                </a:tc>
                <a:tc>
                  <a:txBody>
                    <a:bodyPr/>
                    <a:lstStyle/>
                    <a:p>
                      <a:pPr algn="ctr"/>
                      <a:r>
                        <a:rPr lang="en-US" b="1" i="0" dirty="0">
                          <a:solidFill>
                            <a:schemeClr val="tx1"/>
                          </a:solidFill>
                        </a:rPr>
                        <a:t>(7)</a:t>
                      </a:r>
                    </a:p>
                  </a:txBody>
                  <a:tcPr/>
                </a:tc>
                <a:tc>
                  <a:txBody>
                    <a:bodyPr/>
                    <a:lstStyle/>
                    <a:p>
                      <a:pPr algn="ctr"/>
                      <a:r>
                        <a:rPr lang="en-US" b="1" i="0" dirty="0">
                          <a:solidFill>
                            <a:schemeClr val="tx1"/>
                          </a:solidFill>
                        </a:rPr>
                        <a:t>(8)</a:t>
                      </a:r>
                    </a:p>
                  </a:txBody>
                  <a:tcPr/>
                </a:tc>
                <a:extLst>
                  <a:ext uri="{0D108BD9-81ED-4DB2-BD59-A6C34878D82A}">
                    <a16:rowId xmlns:a16="http://schemas.microsoft.com/office/drawing/2014/main" xmlns="" val="10001"/>
                  </a:ext>
                </a:extLst>
              </a:tr>
            </a:tbl>
          </a:graphicData>
        </a:graphic>
      </p:graphicFrame>
      <p:sp>
        <p:nvSpPr>
          <p:cNvPr id="7" name="TextBox 6"/>
          <p:cNvSpPr txBox="1"/>
          <p:nvPr/>
        </p:nvSpPr>
        <p:spPr>
          <a:xfrm>
            <a:off x="533400" y="457200"/>
            <a:ext cx="10515600" cy="769441"/>
          </a:xfrm>
          <a:prstGeom prst="rect">
            <a:avLst/>
          </a:prstGeom>
          <a:noFill/>
        </p:spPr>
        <p:txBody>
          <a:bodyPr wrap="square" rtlCol="0">
            <a:spAutoFit/>
          </a:bodyPr>
          <a:lstStyle/>
          <a:p>
            <a:pPr fontAlgn="base"/>
            <a:r>
              <a:rPr lang="en-US" sz="2200" b="1" i="1" dirty="0" smtClean="0">
                <a:latin typeface="Times New Roman" pitchFamily="18" charset="0"/>
                <a:cs typeface="Times New Roman" pitchFamily="18" charset="0"/>
              </a:rPr>
              <a:t>“(</a:t>
            </a:r>
            <a:r>
              <a:rPr lang="en-US" sz="2200" b="1" i="1" dirty="0">
                <a:latin typeface="Times New Roman" pitchFamily="18" charset="0"/>
                <a:cs typeface="Times New Roman" pitchFamily="18" charset="0"/>
              </a:rPr>
              <a:t>a)Details of brought forward loss or depreciation allowance, in the following manner, to the extent available</a:t>
            </a:r>
            <a:r>
              <a:rPr lang="en-US" sz="2200" b="1" i="1" dirty="0" smtClean="0">
                <a:latin typeface="Times New Roman" pitchFamily="18" charset="0"/>
                <a:cs typeface="Times New Roman" pitchFamily="18" charset="0"/>
              </a:rPr>
              <a:t>:”</a:t>
            </a:r>
            <a:endParaRPr lang="en-US" sz="2200" b="1" i="1" dirty="0">
              <a:latin typeface="Times New Roman" pitchFamily="18" charset="0"/>
              <a:cs typeface="Times New Roman" pitchFamily="18" charset="0"/>
            </a:endParaRPr>
          </a:p>
        </p:txBody>
      </p:sp>
    </p:spTree>
    <p:extLst>
      <p:ext uri="{BB962C8B-B14F-4D97-AF65-F5344CB8AC3E}">
        <p14:creationId xmlns:p14="http://schemas.microsoft.com/office/powerpoint/2010/main" val="26736677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CHANGES INTRODUCED IN FORM 3CD FROM AY 2021-22</a:t>
            </a:r>
            <a:endParaRPr lang="en-US" dirty="0"/>
          </a:p>
        </p:txBody>
      </p:sp>
      <p:sp>
        <p:nvSpPr>
          <p:cNvPr id="3" name="Content Placeholder 2"/>
          <p:cNvSpPr>
            <a:spLocks noGrp="1"/>
          </p:cNvSpPr>
          <p:nvPr>
            <p:ph idx="1"/>
          </p:nvPr>
        </p:nvSpPr>
        <p:spPr/>
        <p:txBody>
          <a:bodyPr>
            <a:normAutofit/>
          </a:bodyPr>
          <a:lstStyle/>
          <a:p>
            <a:pPr marL="0" indent="0">
              <a:buNone/>
            </a:pPr>
            <a:r>
              <a:rPr lang="en-US" b="1" u="sng" dirty="0">
                <a:latin typeface="Times New Roman" pitchFamily="18" charset="0"/>
                <a:cs typeface="Times New Roman" pitchFamily="18" charset="0"/>
              </a:rPr>
              <a:t>Omission of Clause 36 related to DDT</a:t>
            </a:r>
          </a:p>
          <a:p>
            <a:pPr marL="0" indent="0">
              <a:buNone/>
            </a:pPr>
            <a:r>
              <a:rPr lang="en-US" dirty="0">
                <a:latin typeface="Times New Roman" pitchFamily="18" charset="0"/>
                <a:cs typeface="Times New Roman" pitchFamily="18" charset="0"/>
              </a:rPr>
              <a:t>The amended Form 3CD has removed clause 36 from the reporting requirement from AY 2021-22.</a:t>
            </a:r>
          </a:p>
          <a:p>
            <a:pPr marL="0" indent="0">
              <a:buNone/>
            </a:pP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Finance Act 2020 has abolished the Dividend Distribution Tax (DDT) and reverted the classic system of taxation of dividend income in the hands of the shareholders/recipients. Hence companies are not required to pay any dividend distribution tax from FY 2020-21.</a:t>
            </a:r>
          </a:p>
          <a:p>
            <a:pPr marL="0" indent="0">
              <a:buNone/>
            </a:pPr>
            <a:endParaRPr lang="en-US" dirty="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These changes are now incorporated in Form 3CD. Clause 36 of the existing Form 3CD is omitted. Henceforth, no reporting is required in Form 3CD for DDT.</a:t>
            </a:r>
          </a:p>
          <a:p>
            <a:endParaRPr lang="en-US" dirty="0"/>
          </a:p>
        </p:txBody>
      </p:sp>
    </p:spTree>
    <p:extLst>
      <p:ext uri="{BB962C8B-B14F-4D97-AF65-F5344CB8AC3E}">
        <p14:creationId xmlns:p14="http://schemas.microsoft.com/office/powerpoint/2010/main" val="13099233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smtClean="0"/>
              <a:t>CLAUSE 13 – METHOD OF ACCOUNTING</a:t>
            </a:r>
            <a:endParaRPr lang="en-US" sz="3600" b="1" dirty="0"/>
          </a:p>
        </p:txBody>
      </p:sp>
      <p:sp>
        <p:nvSpPr>
          <p:cNvPr id="3" name="Content Placeholder 2"/>
          <p:cNvSpPr>
            <a:spLocks noGrp="1"/>
          </p:cNvSpPr>
          <p:nvPr>
            <p:ph idx="1"/>
          </p:nvPr>
        </p:nvSpPr>
        <p:spPr/>
        <p:txBody>
          <a:bodyPr>
            <a:normAutofit lnSpcReduction="10000"/>
          </a:bodyPr>
          <a:lstStyle/>
          <a:p>
            <a:pPr marL="0" indent="0">
              <a:buNone/>
            </a:pPr>
            <a:r>
              <a:rPr lang="en-US" u="sng" dirty="0" smtClean="0">
                <a:latin typeface="Times New Roman" pitchFamily="18" charset="0"/>
                <a:cs typeface="Times New Roman" pitchFamily="18" charset="0"/>
              </a:rPr>
              <a:t>REPORTING REQUIREMENTS:</a:t>
            </a:r>
          </a:p>
          <a:p>
            <a:pPr marL="0" indent="0">
              <a:buNone/>
            </a:pPr>
            <a:r>
              <a:rPr lang="en-US" dirty="0" smtClean="0">
                <a:latin typeface="Times New Roman" pitchFamily="18" charset="0"/>
                <a:cs typeface="Times New Roman" pitchFamily="18" charset="0"/>
              </a:rPr>
              <a:t>(a) Method </a:t>
            </a:r>
            <a:r>
              <a:rPr lang="en-US" dirty="0">
                <a:latin typeface="Times New Roman" pitchFamily="18" charset="0"/>
                <a:cs typeface="Times New Roman" pitchFamily="18" charset="0"/>
              </a:rPr>
              <a:t>of Accounting employed in the previous year.</a:t>
            </a:r>
          </a:p>
          <a:p>
            <a:pPr marL="0" indent="0">
              <a:buNone/>
            </a:pPr>
            <a:endParaRPr lang="en-US" dirty="0" smtClean="0">
              <a:latin typeface="Times New Roman" pitchFamily="18" charset="0"/>
              <a:cs typeface="Times New Roman" pitchFamily="18" charset="0"/>
            </a:endParaRPr>
          </a:p>
          <a:p>
            <a:pPr marL="0" indent="0" algn="just">
              <a:buNone/>
            </a:pPr>
            <a:r>
              <a:rPr lang="en-US" dirty="0" smtClean="0">
                <a:latin typeface="Times New Roman" pitchFamily="18" charset="0"/>
                <a:cs typeface="Times New Roman" pitchFamily="18" charset="0"/>
              </a:rPr>
              <a:t>(b) Whether there has been any change in the method of accounting employed vis-à-vis  the method employed in the immediately </a:t>
            </a:r>
            <a:r>
              <a:rPr lang="en-US" dirty="0" err="1" smtClean="0">
                <a:latin typeface="Times New Roman" pitchFamily="18" charset="0"/>
                <a:cs typeface="Times New Roman" pitchFamily="18" charset="0"/>
              </a:rPr>
              <a:t>preceeding</a:t>
            </a:r>
            <a:r>
              <a:rPr lang="en-US" dirty="0" smtClean="0">
                <a:latin typeface="Times New Roman" pitchFamily="18" charset="0"/>
                <a:cs typeface="Times New Roman" pitchFamily="18" charset="0"/>
              </a:rPr>
              <a:t> previous year.</a:t>
            </a:r>
          </a:p>
          <a:p>
            <a:pPr marL="0" indent="0" algn="just">
              <a:buNone/>
            </a:pP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(c) If </a:t>
            </a:r>
            <a:r>
              <a:rPr lang="en-US" dirty="0">
                <a:latin typeface="Times New Roman" pitchFamily="18" charset="0"/>
                <a:cs typeface="Times New Roman" pitchFamily="18" charset="0"/>
              </a:rPr>
              <a:t>answer to (b) above is in the affirmative, give details of such change, and the </a:t>
            </a:r>
            <a:r>
              <a:rPr lang="en-US" dirty="0" smtClean="0">
                <a:latin typeface="Times New Roman" pitchFamily="18" charset="0"/>
                <a:cs typeface="Times New Roman" pitchFamily="18" charset="0"/>
              </a:rPr>
              <a:t>effect </a:t>
            </a:r>
            <a:r>
              <a:rPr lang="en-US" dirty="0">
                <a:latin typeface="Times New Roman" pitchFamily="18" charset="0"/>
                <a:cs typeface="Times New Roman" pitchFamily="18" charset="0"/>
              </a:rPr>
              <a:t>thereof on the Profit or Loss. [ in the specified reporting format </a:t>
            </a:r>
            <a:r>
              <a:rPr lang="en-US" dirty="0" smtClean="0">
                <a:latin typeface="Times New Roman" pitchFamily="18" charset="0"/>
                <a:cs typeface="Times New Roman" pitchFamily="18" charset="0"/>
              </a:rPr>
              <a:t>].</a:t>
            </a:r>
          </a:p>
          <a:p>
            <a:pPr marL="0" indent="0">
              <a:buNone/>
            </a:pPr>
            <a:endParaRPr lang="en-US" dirty="0" smtClean="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(d) Adjustments on account of ICDS I to ICDS X with details of impact on profit</a:t>
            </a:r>
            <a:r>
              <a:rPr lang="en-US" dirty="0" smtClean="0">
                <a:latin typeface="Times New Roman" pitchFamily="18" charset="0"/>
                <a:cs typeface="Times New Roman" pitchFamily="18" charset="0"/>
              </a:rPr>
              <a:t>.</a:t>
            </a:r>
          </a:p>
          <a:p>
            <a:pPr marL="0" indent="0">
              <a:buNone/>
            </a:pPr>
            <a:endParaRPr lang="en-US" dirty="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(e) Disclosure as per ICDS except ICDS VI and VIII.</a:t>
            </a:r>
          </a:p>
          <a:p>
            <a:pPr marL="0" indent="0">
              <a:buNone/>
            </a:pPr>
            <a:endParaRPr lang="en-US" dirty="0"/>
          </a:p>
          <a:p>
            <a:pPr marL="0" indent="0">
              <a:buNone/>
            </a:pPr>
            <a:endParaRPr lang="en-US" dirty="0" smtClean="0"/>
          </a:p>
          <a:p>
            <a:endParaRPr lang="en-US" dirty="0"/>
          </a:p>
        </p:txBody>
      </p:sp>
    </p:spTree>
    <p:extLst>
      <p:ext uri="{BB962C8B-B14F-4D97-AF65-F5344CB8AC3E}">
        <p14:creationId xmlns:p14="http://schemas.microsoft.com/office/powerpoint/2010/main" val="430863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CLAUSE 13 – METHOD OF ACCOUNTING</a:t>
            </a:r>
            <a:endParaRPr lang="en-US" dirty="0"/>
          </a:p>
        </p:txBody>
      </p:sp>
      <p:sp>
        <p:nvSpPr>
          <p:cNvPr id="3" name="Content Placeholder 2"/>
          <p:cNvSpPr>
            <a:spLocks noGrp="1"/>
          </p:cNvSpPr>
          <p:nvPr>
            <p:ph idx="1"/>
          </p:nvPr>
        </p:nvSpPr>
        <p:spPr/>
        <p:txBody>
          <a:bodyPr/>
          <a:lstStyle/>
          <a:p>
            <a:pPr marL="0" indent="0">
              <a:buNone/>
            </a:pPr>
            <a:r>
              <a:rPr lang="en-US" dirty="0">
                <a:latin typeface="Times New Roman" pitchFamily="18" charset="0"/>
                <a:cs typeface="Times New Roman" pitchFamily="18" charset="0"/>
              </a:rPr>
              <a:t>Whether any adjustment is required to be made to the profits or loss for complying with the provisions of ICDS notified u/s 145(2). If yes, details are to be </a:t>
            </a:r>
            <a:r>
              <a:rPr lang="en-US" dirty="0" smtClean="0">
                <a:latin typeface="Times New Roman" pitchFamily="18" charset="0"/>
                <a:cs typeface="Times New Roman" pitchFamily="18" charset="0"/>
              </a:rPr>
              <a:t>given </a:t>
            </a:r>
            <a:r>
              <a:rPr lang="en-US" dirty="0">
                <a:latin typeface="Times New Roman" pitchFamily="18" charset="0"/>
                <a:cs typeface="Times New Roman" pitchFamily="18" charset="0"/>
              </a:rPr>
              <a:t>in the specified format </a:t>
            </a:r>
            <a:r>
              <a:rPr lang="en-US" dirty="0" smtClean="0">
                <a:latin typeface="Times New Roman" pitchFamily="18" charset="0"/>
                <a:cs typeface="Times New Roman" pitchFamily="18" charset="0"/>
              </a:rPr>
              <a:t>below:</a:t>
            </a:r>
          </a:p>
          <a:p>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ICDS notified u/s 145(2) warrants  various disclosures to be made. Such disclosures are to be made in the reporting format:</a:t>
            </a: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124200"/>
            <a:ext cx="8132763" cy="1042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04391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Disclosure as per ICDS:</a:t>
            </a:r>
            <a:endParaRPr lang="en-US" b="1" dirty="0"/>
          </a:p>
        </p:txBody>
      </p:sp>
      <p:pic>
        <p:nvPicPr>
          <p:cNvPr id="4" name="Content Placeholder 4">
            <a:extLst>
              <a:ext uri="{FF2B5EF4-FFF2-40B4-BE49-F238E27FC236}">
                <a16:creationId xmlns:a16="http://schemas.microsoft.com/office/drawing/2014/main" xmlns="" id="{6BE25010-DD3E-464F-B546-E3DC9688CC10}"/>
              </a:ext>
            </a:extLst>
          </p:cNvPr>
          <p:cNvPicPr>
            <a:picLocks noGrp="1" noChangeAspect="1"/>
          </p:cNvPicPr>
          <p:nvPr>
            <p:ph idx="1"/>
          </p:nvPr>
        </p:nvPicPr>
        <p:blipFill>
          <a:blip r:embed="rId2"/>
          <a:stretch>
            <a:fillRect/>
          </a:stretch>
        </p:blipFill>
        <p:spPr>
          <a:xfrm>
            <a:off x="1092783" y="1750734"/>
            <a:ext cx="10006435" cy="4224894"/>
          </a:xfrm>
        </p:spPr>
      </p:pic>
    </p:spTree>
    <p:extLst>
      <p:ext uri="{BB962C8B-B14F-4D97-AF65-F5344CB8AC3E}">
        <p14:creationId xmlns:p14="http://schemas.microsoft.com/office/powerpoint/2010/main" val="20638461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10972800" cy="1066800"/>
          </a:xfrm>
        </p:spPr>
        <p:txBody>
          <a:bodyPr>
            <a:normAutofit fontScale="90000"/>
          </a:bodyPr>
          <a:lstStyle/>
          <a:p>
            <a:pPr algn="ctr"/>
            <a:r>
              <a:rPr lang="en-US" b="1" dirty="0" smtClean="0"/>
              <a:t>CLAUSE 14 – METHOD OF VALUATION OF CLOSING STOCK</a:t>
            </a:r>
            <a:endParaRPr lang="en-US" b="1" dirty="0"/>
          </a:p>
        </p:txBody>
      </p:sp>
      <p:sp>
        <p:nvSpPr>
          <p:cNvPr id="3" name="Content Placeholder 2"/>
          <p:cNvSpPr>
            <a:spLocks noGrp="1"/>
          </p:cNvSpPr>
          <p:nvPr>
            <p:ph idx="1"/>
          </p:nvPr>
        </p:nvSpPr>
        <p:spPr/>
        <p:txBody>
          <a:bodyPr>
            <a:normAutofit fontScale="62500" lnSpcReduction="20000"/>
          </a:bodyPr>
          <a:lstStyle/>
          <a:p>
            <a:pPr marL="0" indent="0">
              <a:buNone/>
            </a:pPr>
            <a:r>
              <a:rPr lang="en-US" sz="3600" dirty="0" smtClean="0">
                <a:latin typeface="Times New Roman" pitchFamily="18" charset="0"/>
                <a:cs typeface="Times New Roman" pitchFamily="18" charset="0"/>
              </a:rPr>
              <a:t>Valuation to be done as per Sec 145A which mandates ICDS II on valuation of inventories.</a:t>
            </a:r>
          </a:p>
          <a:p>
            <a:pPr marL="0" indent="0">
              <a:buNone/>
            </a:pPr>
            <a:endParaRPr lang="en-US" sz="3600" dirty="0" smtClean="0">
              <a:latin typeface="Times New Roman" pitchFamily="18" charset="0"/>
              <a:cs typeface="Times New Roman" pitchFamily="18" charset="0"/>
            </a:endParaRPr>
          </a:p>
          <a:p>
            <a:pPr marL="0" indent="0">
              <a:buNone/>
            </a:pPr>
            <a:r>
              <a:rPr lang="en-US" sz="3600" dirty="0" smtClean="0">
                <a:latin typeface="Times New Roman" pitchFamily="18" charset="0"/>
                <a:cs typeface="Times New Roman" pitchFamily="18" charset="0"/>
              </a:rPr>
              <a:t>In case of deviation from the method of valuation prescribed u/s 145A, the effect of deviation on profit or loss should provided.</a:t>
            </a:r>
          </a:p>
          <a:p>
            <a:pPr marL="0" indent="0">
              <a:buNone/>
            </a:pPr>
            <a:endParaRPr lang="en-US" sz="3600" dirty="0" smtClean="0">
              <a:latin typeface="Times New Roman" pitchFamily="18" charset="0"/>
              <a:cs typeface="Times New Roman" pitchFamily="18" charset="0"/>
            </a:endParaRPr>
          </a:p>
          <a:p>
            <a:pPr marL="0" indent="0">
              <a:buNone/>
            </a:pPr>
            <a:r>
              <a:rPr lang="en-US" sz="3600" u="sng" dirty="0" smtClean="0">
                <a:latin typeface="Times New Roman" pitchFamily="18" charset="0"/>
                <a:cs typeface="Times New Roman" pitchFamily="18" charset="0"/>
              </a:rPr>
              <a:t>Audit Checklist includes:</a:t>
            </a:r>
          </a:p>
          <a:p>
            <a:pPr marL="0" indent="0">
              <a:buNone/>
            </a:pPr>
            <a:endParaRPr lang="en-US" sz="3600" dirty="0" smtClean="0">
              <a:latin typeface="Times New Roman" pitchFamily="18" charset="0"/>
              <a:cs typeface="Times New Roman" pitchFamily="18" charset="0"/>
            </a:endParaRPr>
          </a:p>
          <a:p>
            <a:pPr>
              <a:buClrTx/>
            </a:pPr>
            <a:r>
              <a:rPr lang="en-US" sz="3600" dirty="0" smtClean="0">
                <a:latin typeface="Times New Roman" pitchFamily="18" charset="0"/>
                <a:cs typeface="Times New Roman" pitchFamily="18" charset="0"/>
              </a:rPr>
              <a:t>Study the procedure and method of valuation adopted by the </a:t>
            </a:r>
            <a:r>
              <a:rPr lang="en-US" sz="3600" dirty="0" err="1" smtClean="0">
                <a:latin typeface="Times New Roman" pitchFamily="18" charset="0"/>
                <a:cs typeface="Times New Roman" pitchFamily="18" charset="0"/>
              </a:rPr>
              <a:t>assessee</a:t>
            </a:r>
            <a:r>
              <a:rPr lang="en-US" sz="3600" dirty="0" smtClean="0">
                <a:latin typeface="Times New Roman" pitchFamily="18" charset="0"/>
                <a:cs typeface="Times New Roman" pitchFamily="18" charset="0"/>
              </a:rPr>
              <a:t>.</a:t>
            </a:r>
          </a:p>
          <a:p>
            <a:pPr>
              <a:buClrTx/>
            </a:pPr>
            <a:r>
              <a:rPr lang="en-US" sz="3600" dirty="0" smtClean="0">
                <a:latin typeface="Times New Roman" pitchFamily="18" charset="0"/>
                <a:cs typeface="Times New Roman" pitchFamily="18" charset="0"/>
              </a:rPr>
              <a:t> Examine whether the method of stock valuation is followed consistently from year to year.</a:t>
            </a:r>
          </a:p>
          <a:p>
            <a:pPr>
              <a:buClrTx/>
            </a:pPr>
            <a:r>
              <a:rPr lang="en-US" sz="3600" dirty="0" smtClean="0">
                <a:latin typeface="Times New Roman" pitchFamily="18" charset="0"/>
                <a:cs typeface="Times New Roman" pitchFamily="18" charset="0"/>
              </a:rPr>
              <a:t>Peruse the stock valuation statement.</a:t>
            </a:r>
          </a:p>
          <a:p>
            <a:pPr>
              <a:buClrTx/>
            </a:pPr>
            <a:r>
              <a:rPr lang="en-US" sz="3600" dirty="0" smtClean="0">
                <a:latin typeface="Times New Roman" pitchFamily="18" charset="0"/>
                <a:cs typeface="Times New Roman" pitchFamily="18" charset="0"/>
              </a:rPr>
              <a:t>Examine compliance with applicable ICDS II or AS – 2.</a:t>
            </a:r>
          </a:p>
          <a:p>
            <a:pPr>
              <a:buClrTx/>
            </a:pPr>
            <a:r>
              <a:rPr lang="en-US" sz="3600" dirty="0" smtClean="0">
                <a:latin typeface="Times New Roman" pitchFamily="18" charset="0"/>
                <a:cs typeface="Times New Roman" pitchFamily="18" charset="0"/>
              </a:rPr>
              <a:t>Ensure whether proper adjustments are made in total income computation for differences arising out of GST, </a:t>
            </a:r>
            <a:r>
              <a:rPr lang="en-US" sz="3600" dirty="0" err="1" smtClean="0">
                <a:latin typeface="Times New Roman" pitchFamily="18" charset="0"/>
                <a:cs typeface="Times New Roman" pitchFamily="18" charset="0"/>
              </a:rPr>
              <a:t>cess</a:t>
            </a:r>
            <a:r>
              <a:rPr lang="en-US" sz="3600" dirty="0" smtClean="0">
                <a:latin typeface="Times New Roman" pitchFamily="18" charset="0"/>
                <a:cs typeface="Times New Roman" pitchFamily="18" charset="0"/>
              </a:rPr>
              <a:t> </a:t>
            </a:r>
            <a:r>
              <a:rPr lang="en-US" sz="3600" dirty="0" err="1" smtClean="0">
                <a:latin typeface="Times New Roman" pitchFamily="18" charset="0"/>
                <a:cs typeface="Times New Roman" pitchFamily="18" charset="0"/>
              </a:rPr>
              <a:t>etc</a:t>
            </a:r>
            <a:r>
              <a:rPr lang="en-US" sz="3600" dirty="0" smtClean="0">
                <a:latin typeface="Times New Roman" pitchFamily="18" charset="0"/>
                <a:cs typeface="Times New Roman" pitchFamily="18" charset="0"/>
              </a:rPr>
              <a:t> depending on the method of accounting  followed.</a:t>
            </a:r>
          </a:p>
          <a:p>
            <a:pPr marL="0" indent="0">
              <a:buNone/>
            </a:pPr>
            <a:endParaRPr lang="en-US" dirty="0"/>
          </a:p>
        </p:txBody>
      </p:sp>
    </p:spTree>
    <p:extLst>
      <p:ext uri="{BB962C8B-B14F-4D97-AF65-F5344CB8AC3E}">
        <p14:creationId xmlns:p14="http://schemas.microsoft.com/office/powerpoint/2010/main" val="18780834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CLAUSE 16 : AMOUNTS NOT CREDITED TO P&amp;L ACCOUNT</a:t>
            </a:r>
            <a:endParaRPr lang="en-US" b="1" dirty="0"/>
          </a:p>
        </p:txBody>
      </p:sp>
      <p:sp>
        <p:nvSpPr>
          <p:cNvPr id="3" name="Content Placeholder 2"/>
          <p:cNvSpPr>
            <a:spLocks noGrp="1"/>
          </p:cNvSpPr>
          <p:nvPr>
            <p:ph idx="1"/>
          </p:nvPr>
        </p:nvSpPr>
        <p:spPr>
          <a:xfrm>
            <a:off x="609600" y="1600200"/>
            <a:ext cx="10972800" cy="4343400"/>
          </a:xfrm>
        </p:spPr>
        <p:txBody>
          <a:bodyPr>
            <a:normAutofit/>
          </a:bodyPr>
          <a:lstStyle/>
          <a:p>
            <a:pPr>
              <a:buClrTx/>
            </a:pPr>
            <a:r>
              <a:rPr lang="en-US" dirty="0" smtClean="0">
                <a:latin typeface="Times New Roman" pitchFamily="18" charset="0"/>
                <a:cs typeface="Times New Roman" pitchFamily="18" charset="0"/>
              </a:rPr>
              <a:t>Verify the reserves account, or any other account to identify I any item is directly credited to the same.</a:t>
            </a:r>
          </a:p>
          <a:p>
            <a:pPr>
              <a:buClrTx/>
            </a:pPr>
            <a:r>
              <a:rPr lang="en-US" dirty="0" smtClean="0">
                <a:latin typeface="Times New Roman" pitchFamily="18" charset="0"/>
                <a:cs typeface="Times New Roman" pitchFamily="18" charset="0"/>
              </a:rPr>
              <a:t>Verify credits in capital accounts of the proprietor/partner, credits in the other balance sheet items.</a:t>
            </a:r>
          </a:p>
          <a:p>
            <a:pPr>
              <a:buClrTx/>
            </a:pPr>
            <a:r>
              <a:rPr lang="en-US" dirty="0" smtClean="0">
                <a:latin typeface="Times New Roman" pitchFamily="18" charset="0"/>
                <a:cs typeface="Times New Roman" pitchFamily="18" charset="0"/>
              </a:rPr>
              <a:t>Only the claims lodged and admitted by authorities be reported. If such claims are not admitted, the same need not be reported.</a:t>
            </a:r>
          </a:p>
          <a:p>
            <a:pPr>
              <a:buClrTx/>
            </a:pPr>
            <a:r>
              <a:rPr lang="en-US" dirty="0" smtClean="0">
                <a:latin typeface="Times New Roman" pitchFamily="18" charset="0"/>
                <a:cs typeface="Times New Roman" pitchFamily="18" charset="0"/>
              </a:rPr>
              <a:t>General disclaimer may be given that the auditor has not gone beyond the books of accounts produced to him during audit and has not conducted an investigation to find out if the </a:t>
            </a:r>
            <a:r>
              <a:rPr lang="en-US" dirty="0" err="1" smtClean="0">
                <a:latin typeface="Times New Roman" pitchFamily="18" charset="0"/>
                <a:cs typeface="Times New Roman" pitchFamily="18" charset="0"/>
              </a:rPr>
              <a:t>assessee</a:t>
            </a:r>
            <a:r>
              <a:rPr lang="en-US" dirty="0" smtClean="0">
                <a:latin typeface="Times New Roman" pitchFamily="18" charset="0"/>
                <a:cs typeface="Times New Roman" pitchFamily="18" charset="0"/>
              </a:rPr>
              <a:t> has not credited any amounts in the book.</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0872345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10972800" cy="990600"/>
          </a:xfrm>
        </p:spPr>
        <p:txBody>
          <a:bodyPr>
            <a:normAutofit fontScale="90000"/>
          </a:bodyPr>
          <a:lstStyle/>
          <a:p>
            <a:pPr algn="ctr"/>
            <a:r>
              <a:rPr lang="en-US" b="1" dirty="0" smtClean="0"/>
              <a:t>CLAUSE 22: INTEREST INADMISSIBLE U/S 23 OF MSME ACT, 2006</a:t>
            </a:r>
            <a:endParaRPr lang="en-US" b="1" dirty="0"/>
          </a:p>
        </p:txBody>
      </p:sp>
      <p:sp>
        <p:nvSpPr>
          <p:cNvPr id="3" name="Content Placeholder 2"/>
          <p:cNvSpPr>
            <a:spLocks noGrp="1"/>
          </p:cNvSpPr>
          <p:nvPr>
            <p:ph idx="1"/>
          </p:nvPr>
        </p:nvSpPr>
        <p:spPr>
          <a:xfrm>
            <a:off x="609600" y="1828800"/>
            <a:ext cx="10972800" cy="4343400"/>
          </a:xfrm>
        </p:spPr>
        <p:txBody>
          <a:bodyPr>
            <a:normAutofit/>
          </a:bodyPr>
          <a:lstStyle/>
          <a:p>
            <a:pPr>
              <a:buClrTx/>
            </a:pPr>
            <a:r>
              <a:rPr lang="en-US" dirty="0" smtClean="0">
                <a:latin typeface="Times New Roman" pitchFamily="18" charset="0"/>
                <a:cs typeface="Times New Roman" pitchFamily="18" charset="0"/>
              </a:rPr>
              <a:t>Section 23 of the Micro Small and Medium Enterprises Development Act, 2006 (MSMEDA) overrides the provisions of the Income Tax Act, 1961.</a:t>
            </a:r>
          </a:p>
          <a:p>
            <a:pPr>
              <a:buClrTx/>
            </a:pPr>
            <a:endParaRPr lang="en-US" dirty="0" smtClean="0">
              <a:latin typeface="Times New Roman" pitchFamily="18" charset="0"/>
              <a:cs typeface="Times New Roman" pitchFamily="18" charset="0"/>
            </a:endParaRPr>
          </a:p>
          <a:p>
            <a:pPr>
              <a:buClrTx/>
            </a:pPr>
            <a:r>
              <a:rPr lang="en-US" dirty="0" smtClean="0">
                <a:latin typeface="Times New Roman" pitchFamily="18" charset="0"/>
                <a:cs typeface="Times New Roman" pitchFamily="18" charset="0"/>
              </a:rPr>
              <a:t>Section 23 of the MSMEDA provides that if a buyer pays interest to a supplier being, a micro or small enterprise, such interest, for the purposes of computation of Income – Tax Act, not allowed as a deduction.</a:t>
            </a:r>
          </a:p>
          <a:p>
            <a:pPr>
              <a:buClrTx/>
            </a:pPr>
            <a:endParaRPr lang="en-US" dirty="0" smtClean="0">
              <a:latin typeface="Times New Roman" pitchFamily="18" charset="0"/>
              <a:cs typeface="Times New Roman" pitchFamily="18" charset="0"/>
            </a:endParaRPr>
          </a:p>
          <a:p>
            <a:pPr>
              <a:buClrTx/>
            </a:pPr>
            <a:r>
              <a:rPr lang="en-US" dirty="0" smtClean="0">
                <a:latin typeface="Times New Roman" pitchFamily="18" charset="0"/>
                <a:cs typeface="Times New Roman" pitchFamily="18" charset="0"/>
              </a:rPr>
              <a:t>Obtain a full list of suppliers, who fall within the purview of the definition of MSME Act.</a:t>
            </a:r>
          </a:p>
          <a:p>
            <a:endParaRPr lang="en-US" dirty="0"/>
          </a:p>
        </p:txBody>
      </p:sp>
    </p:spTree>
    <p:extLst>
      <p:ext uri="{BB962C8B-B14F-4D97-AF65-F5344CB8AC3E}">
        <p14:creationId xmlns:p14="http://schemas.microsoft.com/office/powerpoint/2010/main" val="9823284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CLAUSE 26 – PAYMENTS U/S 43B</a:t>
            </a:r>
            <a:endParaRPr lang="en-US" b="1" dirty="0"/>
          </a:p>
        </p:txBody>
      </p:sp>
      <p:sp>
        <p:nvSpPr>
          <p:cNvPr id="3" name="Content Placeholder 2"/>
          <p:cNvSpPr>
            <a:spLocks noGrp="1"/>
          </p:cNvSpPr>
          <p:nvPr>
            <p:ph idx="1"/>
          </p:nvPr>
        </p:nvSpPr>
        <p:spPr/>
        <p:txBody>
          <a:bodyPr>
            <a:normAutofit lnSpcReduction="10000"/>
          </a:bodyPr>
          <a:lstStyle/>
          <a:p>
            <a:pPr marL="0" indent="0">
              <a:buNone/>
            </a:pPr>
            <a:r>
              <a:rPr lang="en-US" dirty="0" smtClean="0">
                <a:latin typeface="Times New Roman" pitchFamily="18" charset="0"/>
                <a:cs typeface="Times New Roman" pitchFamily="18" charset="0"/>
              </a:rPr>
              <a:t>Sec 43B commences with the non-obstante clause, </a:t>
            </a:r>
            <a:r>
              <a:rPr lang="en-US" dirty="0" err="1" smtClean="0">
                <a:latin typeface="Times New Roman" pitchFamily="18" charset="0"/>
                <a:cs typeface="Times New Roman" pitchFamily="18" charset="0"/>
              </a:rPr>
              <a:t>ie</a:t>
            </a:r>
            <a:r>
              <a:rPr lang="en-US" dirty="0" smtClean="0">
                <a:latin typeface="Times New Roman" pitchFamily="18" charset="0"/>
                <a:cs typeface="Times New Roman" pitchFamily="18" charset="0"/>
              </a:rPr>
              <a:t> “Not withstanding anything contained in any other provisions of the Act”, the following amounts shall be allowed as deduction.</a:t>
            </a:r>
          </a:p>
          <a:p>
            <a:pPr marL="0" indent="0">
              <a:buNone/>
            </a:pPr>
            <a:r>
              <a:rPr lang="en-US" dirty="0" smtClean="0">
                <a:latin typeface="Times New Roman" pitchFamily="18" charset="0"/>
                <a:cs typeface="Times New Roman" pitchFamily="18" charset="0"/>
              </a:rPr>
              <a:t>In respect of any sum referred to in clause (a),(b),(c), (d),(e ), (f) or (g) of  Section 43B, the liability for which – </a:t>
            </a:r>
          </a:p>
          <a:p>
            <a:pPr>
              <a:buClrTx/>
              <a:buFont typeface="Wingdings" pitchFamily="2" charset="2"/>
              <a:buChar char="v"/>
            </a:pPr>
            <a:r>
              <a:rPr lang="en-US" dirty="0" smtClean="0">
                <a:latin typeface="Times New Roman" pitchFamily="18" charset="0"/>
                <a:cs typeface="Times New Roman" pitchFamily="18" charset="0"/>
              </a:rPr>
              <a:t> pre-existed on the 1st day of the previous year but was not allowed in the assessment of any preceding previous year and was – </a:t>
            </a:r>
          </a:p>
          <a:p>
            <a:pPr marL="0" indent="0">
              <a:buClrTx/>
              <a:buNone/>
            </a:pPr>
            <a:r>
              <a:rPr lang="en-US" dirty="0" smtClean="0">
                <a:latin typeface="Times New Roman" pitchFamily="18" charset="0"/>
                <a:cs typeface="Times New Roman" pitchFamily="18" charset="0"/>
              </a:rPr>
              <a:t>     (a) paid during the previous year</a:t>
            </a:r>
          </a:p>
          <a:p>
            <a:pPr marL="0" indent="0">
              <a:buClrTx/>
              <a:buNone/>
            </a:pPr>
            <a:r>
              <a:rPr lang="en-US" dirty="0" smtClean="0">
                <a:latin typeface="Times New Roman" pitchFamily="18" charset="0"/>
                <a:cs typeface="Times New Roman" pitchFamily="18" charset="0"/>
              </a:rPr>
              <a:t>     (b) not paid during the previous year</a:t>
            </a:r>
          </a:p>
          <a:p>
            <a:pPr>
              <a:buClrTx/>
              <a:buFont typeface="Wingdings" pitchFamily="2" charset="2"/>
              <a:buChar char="v"/>
            </a:pPr>
            <a:r>
              <a:rPr lang="en-US" dirty="0" smtClean="0">
                <a:latin typeface="Times New Roman" pitchFamily="18" charset="0"/>
                <a:cs typeface="Times New Roman" pitchFamily="18" charset="0"/>
              </a:rPr>
              <a:t> was incurred in the previous year and was –</a:t>
            </a:r>
          </a:p>
          <a:p>
            <a:pPr marL="0" indent="0">
              <a:buClrTx/>
              <a:buNone/>
            </a:pPr>
            <a:r>
              <a:rPr lang="en-US" dirty="0" smtClean="0">
                <a:latin typeface="Times New Roman" pitchFamily="18" charset="0"/>
                <a:cs typeface="Times New Roman" pitchFamily="18" charset="0"/>
              </a:rPr>
              <a:t>     (a) paid on or before the due date for furnishing the ROI of the PY u/s 139(1)</a:t>
            </a:r>
          </a:p>
          <a:p>
            <a:pPr marL="0" indent="0">
              <a:buClrTx/>
              <a:buNone/>
            </a:pPr>
            <a:r>
              <a:rPr lang="en-US" dirty="0" smtClean="0">
                <a:latin typeface="Times New Roman" pitchFamily="18" charset="0"/>
                <a:cs typeface="Times New Roman" pitchFamily="18" charset="0"/>
              </a:rPr>
              <a:t>     (b) not paid on or before the aforesaid date. </a:t>
            </a:r>
          </a:p>
          <a:p>
            <a:pPr>
              <a:buClrTx/>
            </a:pPr>
            <a:endParaRPr lang="en-US" dirty="0"/>
          </a:p>
        </p:txBody>
      </p:sp>
    </p:spTree>
    <p:extLst>
      <p:ext uri="{BB962C8B-B14F-4D97-AF65-F5344CB8AC3E}">
        <p14:creationId xmlns:p14="http://schemas.microsoft.com/office/powerpoint/2010/main" val="29818319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990600"/>
          </a:xfrm>
        </p:spPr>
        <p:txBody>
          <a:bodyPr/>
          <a:lstStyle/>
          <a:p>
            <a:pPr algn="ctr"/>
            <a:r>
              <a:rPr lang="en-US" b="1" dirty="0" smtClean="0"/>
              <a:t>CLAUSE 26 – PAYMENTS U/S 43B</a:t>
            </a:r>
            <a:endParaRPr lang="en-US" b="1" dirty="0"/>
          </a:p>
        </p:txBody>
      </p:sp>
      <p:sp>
        <p:nvSpPr>
          <p:cNvPr id="3" name="Content Placeholder 2"/>
          <p:cNvSpPr>
            <a:spLocks noGrp="1"/>
          </p:cNvSpPr>
          <p:nvPr>
            <p:ph idx="1"/>
          </p:nvPr>
        </p:nvSpPr>
        <p:spPr/>
        <p:txBody>
          <a:bodyPr>
            <a:normAutofit/>
          </a:bodyPr>
          <a:lstStyle/>
          <a:p>
            <a:pPr marL="0" indent="0">
              <a:buNone/>
            </a:pPr>
            <a:r>
              <a:rPr lang="en-US" b="1" u="sng" dirty="0" smtClean="0">
                <a:latin typeface="Times New Roman" pitchFamily="18" charset="0"/>
                <a:cs typeface="Times New Roman" pitchFamily="18" charset="0"/>
              </a:rPr>
              <a:t>Amendment to Sec 43B(da) with effect from 01.04.2020</a:t>
            </a:r>
          </a:p>
          <a:p>
            <a:pPr marL="0" indent="0">
              <a:buNone/>
            </a:pPr>
            <a:endParaRPr lang="en-US" u="sng" dirty="0" smtClean="0">
              <a:latin typeface="Times New Roman" pitchFamily="18" charset="0"/>
              <a:cs typeface="Times New Roman" pitchFamily="18" charset="0"/>
            </a:endParaRPr>
          </a:p>
          <a:p>
            <a:pPr marL="0" indent="0" algn="just">
              <a:buNone/>
            </a:pPr>
            <a:r>
              <a:rPr lang="en-US" b="1" i="1" dirty="0" smtClean="0">
                <a:latin typeface="Times New Roman" pitchFamily="18" charset="0"/>
                <a:cs typeface="Times New Roman" pitchFamily="18" charset="0"/>
              </a:rPr>
              <a:t>A deduction of any sum, being interest payable under clause (da) (with regard to deposit taking NBFCs and systematically important Non – deposit taking NBFCs), shall be allowed if such interest has been actually paid and any interest referred to in that clause which has been converted into a loan or borrowing  shall not be deemed to have been actually paid.</a:t>
            </a:r>
          </a:p>
          <a:p>
            <a:pPr marL="0" indent="0">
              <a:buNone/>
            </a:pPr>
            <a:endParaRPr lang="en-US" dirty="0"/>
          </a:p>
        </p:txBody>
      </p:sp>
    </p:spTree>
    <p:extLst>
      <p:ext uri="{BB962C8B-B14F-4D97-AF65-F5344CB8AC3E}">
        <p14:creationId xmlns:p14="http://schemas.microsoft.com/office/powerpoint/2010/main" val="22406432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CLAUSE 31- 269SS/269T/269ST</a:t>
            </a:r>
            <a:endParaRPr lang="en-US" b="1" dirty="0"/>
          </a:p>
        </p:txBody>
      </p:sp>
      <p:sp>
        <p:nvSpPr>
          <p:cNvPr id="3" name="Content Placeholder 2"/>
          <p:cNvSpPr>
            <a:spLocks noGrp="1"/>
          </p:cNvSpPr>
          <p:nvPr>
            <p:ph idx="1"/>
          </p:nvPr>
        </p:nvSpPr>
        <p:spPr/>
        <p:txBody>
          <a:bodyPr>
            <a:normAutofit/>
          </a:bodyPr>
          <a:lstStyle/>
          <a:p>
            <a:pPr marL="0" indent="0">
              <a:buNone/>
            </a:pPr>
            <a:r>
              <a:rPr lang="en-US" b="1" u="sng" dirty="0" smtClean="0">
                <a:latin typeface="Times New Roman" pitchFamily="18" charset="0"/>
                <a:cs typeface="Times New Roman" pitchFamily="18" charset="0"/>
              </a:rPr>
              <a:t>PROVISIONS OF SEC 269SS</a:t>
            </a:r>
          </a:p>
          <a:p>
            <a:pPr marL="0" indent="0">
              <a:buNone/>
            </a:pPr>
            <a:r>
              <a:rPr lang="en-US" dirty="0" smtClean="0">
                <a:latin typeface="Times New Roman" pitchFamily="18" charset="0"/>
                <a:cs typeface="Times New Roman" pitchFamily="18" charset="0"/>
              </a:rPr>
              <a:t>No person can accept or take any Loan or Deposit or specified sum from any other person otherwise than by an account payee </a:t>
            </a:r>
            <a:r>
              <a:rPr lang="en-US" dirty="0" err="1" smtClean="0">
                <a:latin typeface="Times New Roman" pitchFamily="18" charset="0"/>
                <a:cs typeface="Times New Roman" pitchFamily="18" charset="0"/>
              </a:rPr>
              <a:t>cheque</a:t>
            </a:r>
            <a:r>
              <a:rPr lang="en-US" dirty="0" smtClean="0">
                <a:latin typeface="Times New Roman" pitchFamily="18" charset="0"/>
                <a:cs typeface="Times New Roman" pitchFamily="18" charset="0"/>
              </a:rPr>
              <a:t> or DD, use of ECS through a bank account, or such other electronic mode as may be prescribed if –</a:t>
            </a:r>
          </a:p>
          <a:p>
            <a:pPr>
              <a:buClrTx/>
            </a:pPr>
            <a:r>
              <a:rPr lang="en-US" dirty="0" smtClean="0">
                <a:latin typeface="Times New Roman" pitchFamily="18" charset="0"/>
                <a:cs typeface="Times New Roman" pitchFamily="18" charset="0"/>
              </a:rPr>
              <a:t>The amount of the Loan or deposit or specified sum the aggregate of such sum is </a:t>
            </a:r>
            <a:r>
              <a:rPr lang="en-US" dirty="0" err="1" smtClean="0">
                <a:latin typeface="Times New Roman" pitchFamily="18" charset="0"/>
                <a:cs typeface="Times New Roman" pitchFamily="18" charset="0"/>
              </a:rPr>
              <a:t>Rs</a:t>
            </a:r>
            <a:r>
              <a:rPr lang="en-US" dirty="0" smtClean="0">
                <a:latin typeface="Times New Roman" pitchFamily="18" charset="0"/>
                <a:cs typeface="Times New Roman" pitchFamily="18" charset="0"/>
              </a:rPr>
              <a:t> 20,000 or more, or</a:t>
            </a:r>
          </a:p>
          <a:p>
            <a:pPr>
              <a:buClrTx/>
            </a:pPr>
            <a:r>
              <a:rPr lang="en-US" dirty="0" smtClean="0">
                <a:latin typeface="Times New Roman" pitchFamily="18" charset="0"/>
                <a:cs typeface="Times New Roman" pitchFamily="18" charset="0"/>
              </a:rPr>
              <a:t>On the date of taking or accepting such loan or deposit, any loan or deposit taken or accepted by such person from the depositor is remaining unpaid and the amount or aggregate amount remaining unpaid is </a:t>
            </a:r>
            <a:r>
              <a:rPr lang="en-US" dirty="0" err="1" smtClean="0">
                <a:latin typeface="Times New Roman" pitchFamily="18" charset="0"/>
                <a:cs typeface="Times New Roman" pitchFamily="18" charset="0"/>
              </a:rPr>
              <a:t>Rs</a:t>
            </a:r>
            <a:r>
              <a:rPr lang="en-US" dirty="0" smtClean="0">
                <a:latin typeface="Times New Roman" pitchFamily="18" charset="0"/>
                <a:cs typeface="Times New Roman" pitchFamily="18" charset="0"/>
              </a:rPr>
              <a:t> 20,000 or more or,</a:t>
            </a:r>
          </a:p>
          <a:p>
            <a:pPr>
              <a:buClrTx/>
            </a:pPr>
            <a:r>
              <a:rPr lang="en-US" dirty="0" smtClean="0">
                <a:latin typeface="Times New Roman" pitchFamily="18" charset="0"/>
                <a:cs typeface="Times New Roman" pitchFamily="18" charset="0"/>
              </a:rPr>
              <a:t>The amount of the aggregate amount referred to in (a) along with the amount or the aggregate amount referred to in (b) is </a:t>
            </a:r>
            <a:r>
              <a:rPr lang="en-US" dirty="0" err="1" smtClean="0">
                <a:latin typeface="Times New Roman" pitchFamily="18" charset="0"/>
                <a:cs typeface="Times New Roman" pitchFamily="18" charset="0"/>
              </a:rPr>
              <a:t>Rs</a:t>
            </a:r>
            <a:r>
              <a:rPr lang="en-US" dirty="0" smtClean="0">
                <a:latin typeface="Times New Roman" pitchFamily="18" charset="0"/>
                <a:cs typeface="Times New Roman" pitchFamily="18" charset="0"/>
              </a:rPr>
              <a:t> 20,000 or more.</a:t>
            </a:r>
          </a:p>
          <a:p>
            <a:endParaRPr lang="en-US" dirty="0"/>
          </a:p>
        </p:txBody>
      </p:sp>
    </p:spTree>
    <p:extLst>
      <p:ext uri="{BB962C8B-B14F-4D97-AF65-F5344CB8AC3E}">
        <p14:creationId xmlns:p14="http://schemas.microsoft.com/office/powerpoint/2010/main" val="33658333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914400"/>
            <a:ext cx="10972800" cy="5562600"/>
          </a:xfrm>
        </p:spPr>
        <p:txBody>
          <a:bodyPr>
            <a:normAutofit/>
          </a:bodyPr>
          <a:lstStyle/>
          <a:p>
            <a:pPr marL="0" indent="0">
              <a:buNone/>
            </a:pPr>
            <a:r>
              <a:rPr lang="en-US" u="sng" dirty="0">
                <a:latin typeface="Times New Roman" pitchFamily="18" charset="0"/>
                <a:cs typeface="Times New Roman" pitchFamily="18" charset="0"/>
              </a:rPr>
              <a:t>Penalty u/s 271D is attracted for contravention of sec </a:t>
            </a:r>
            <a:r>
              <a:rPr lang="en-US" u="sng" dirty="0" smtClean="0">
                <a:latin typeface="Times New Roman" pitchFamily="18" charset="0"/>
                <a:cs typeface="Times New Roman" pitchFamily="18" charset="0"/>
              </a:rPr>
              <a:t>269SS:</a:t>
            </a:r>
            <a:endParaRPr lang="en-US" u="sng"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If payment of amount is made by a partner to the firm, the provision of section 269SS is not applicable. [ </a:t>
            </a:r>
            <a:r>
              <a:rPr lang="en-US" dirty="0" err="1">
                <a:latin typeface="Times New Roman" pitchFamily="18" charset="0"/>
                <a:cs typeface="Times New Roman" pitchFamily="18" charset="0"/>
              </a:rPr>
              <a:t>Sreepack</a:t>
            </a:r>
            <a:r>
              <a:rPr lang="en-US" dirty="0">
                <a:latin typeface="Times New Roman" pitchFamily="18" charset="0"/>
                <a:cs typeface="Times New Roman" pitchFamily="18" charset="0"/>
              </a:rPr>
              <a:t> Enterprises 64 ITD 300 (</a:t>
            </a:r>
            <a:r>
              <a:rPr lang="en-US" dirty="0" err="1">
                <a:latin typeface="Times New Roman" pitchFamily="18" charset="0"/>
                <a:cs typeface="Times New Roman" pitchFamily="18" charset="0"/>
              </a:rPr>
              <a:t>Ahd</a:t>
            </a:r>
            <a:r>
              <a:rPr lang="en-US" dirty="0">
                <a:latin typeface="Times New Roman" pitchFamily="18" charset="0"/>
                <a:cs typeface="Times New Roman" pitchFamily="18" charset="0"/>
              </a:rPr>
              <a:t>) ].</a:t>
            </a:r>
          </a:p>
          <a:p>
            <a:endParaRPr lang="en-US" dirty="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Transactions between Family Members – The provisions of this section is applicable even for transactions between husband and wife or parents and children or relatives.</a:t>
            </a:r>
          </a:p>
          <a:p>
            <a:endParaRPr lang="en-US" dirty="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Share Application Money – the amount paid in support of an application for shares must be considered to be a deposit u/s 269SS till the allotment of shares or refund of the money on rejection of the application. </a:t>
            </a:r>
          </a:p>
          <a:p>
            <a:endParaRPr lang="en-US" dirty="0"/>
          </a:p>
        </p:txBody>
      </p:sp>
    </p:spTree>
    <p:extLst>
      <p:ext uri="{BB962C8B-B14F-4D97-AF65-F5344CB8AC3E}">
        <p14:creationId xmlns:p14="http://schemas.microsoft.com/office/powerpoint/2010/main" val="11204516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PROVISIONS OF SECTION 269T</a:t>
            </a:r>
            <a:endParaRPr lang="en-US" b="1" dirty="0"/>
          </a:p>
        </p:txBody>
      </p:sp>
      <p:sp>
        <p:nvSpPr>
          <p:cNvPr id="3" name="Content Placeholder 2"/>
          <p:cNvSpPr>
            <a:spLocks noGrp="1"/>
          </p:cNvSpPr>
          <p:nvPr>
            <p:ph idx="1"/>
          </p:nvPr>
        </p:nvSpPr>
        <p:spPr>
          <a:xfrm>
            <a:off x="609600" y="1600200"/>
            <a:ext cx="10972800" cy="4953000"/>
          </a:xfrm>
        </p:spPr>
        <p:txBody>
          <a:bodyPr>
            <a:normAutofit fontScale="92500" lnSpcReduction="10000"/>
          </a:bodyPr>
          <a:lstStyle/>
          <a:p>
            <a:pPr marL="0" indent="0">
              <a:buNone/>
            </a:pPr>
            <a:r>
              <a:rPr lang="en-US" dirty="0">
                <a:latin typeface="Times New Roman" pitchFamily="18" charset="0"/>
                <a:cs typeface="Times New Roman" pitchFamily="18" charset="0"/>
              </a:rPr>
              <a:t>No person shall repay any loan or deposit made with it or any specified advance received by it otherwise than by an account payee </a:t>
            </a:r>
            <a:r>
              <a:rPr lang="en-US" dirty="0" err="1">
                <a:latin typeface="Times New Roman" pitchFamily="18" charset="0"/>
                <a:cs typeface="Times New Roman" pitchFamily="18" charset="0"/>
              </a:rPr>
              <a:t>cheque</a:t>
            </a:r>
            <a:r>
              <a:rPr lang="en-US" dirty="0">
                <a:latin typeface="Times New Roman" pitchFamily="18" charset="0"/>
                <a:cs typeface="Times New Roman" pitchFamily="18" charset="0"/>
              </a:rPr>
              <a:t> or account payee bank draft drawn in the name of the person who has made the loan or deposit or paid the specified advance, or by use of electronic clearing system through a bank account if – </a:t>
            </a:r>
          </a:p>
          <a:p>
            <a:pPr>
              <a:buClrTx/>
            </a:pPr>
            <a:r>
              <a:rPr lang="en-US" dirty="0">
                <a:latin typeface="Times New Roman" pitchFamily="18" charset="0"/>
                <a:cs typeface="Times New Roman" pitchFamily="18" charset="0"/>
              </a:rPr>
              <a:t>the amount of the loan or deposit or specified advance together with the interest, if any, payable thereon is </a:t>
            </a:r>
            <a:r>
              <a:rPr lang="en-US" dirty="0" err="1">
                <a:latin typeface="Times New Roman" pitchFamily="18" charset="0"/>
                <a:cs typeface="Times New Roman" pitchFamily="18" charset="0"/>
              </a:rPr>
              <a:t>Rs</a:t>
            </a:r>
            <a:r>
              <a:rPr lang="en-US" dirty="0">
                <a:latin typeface="Times New Roman" pitchFamily="18" charset="0"/>
                <a:cs typeface="Times New Roman" pitchFamily="18" charset="0"/>
              </a:rPr>
              <a:t> 20,000 or more, or</a:t>
            </a:r>
          </a:p>
          <a:p>
            <a:pPr>
              <a:buClrTx/>
            </a:pPr>
            <a:r>
              <a:rPr lang="en-US" dirty="0">
                <a:latin typeface="Times New Roman" pitchFamily="18" charset="0"/>
                <a:cs typeface="Times New Roman" pitchFamily="18" charset="0"/>
              </a:rPr>
              <a:t>the aggregate amount of the loans or deposits held by such person with the branch of the banking company or co-operative bank or, as the case may be, the other company or co-operative society or the firm, or other person either in his own name or jointly with any other person on the date of such repayment together with the interest, if any, payable on such loans or deposits is Rs.20,000 or more,, or</a:t>
            </a:r>
          </a:p>
          <a:p>
            <a:pPr>
              <a:buClrTx/>
            </a:pPr>
            <a:r>
              <a:rPr lang="en-US" dirty="0">
                <a:latin typeface="Times New Roman" pitchFamily="18" charset="0"/>
                <a:cs typeface="Times New Roman" pitchFamily="18" charset="0"/>
              </a:rPr>
              <a:t>the aggregate amount of the specified advances received by such person either in his own name or jointly with any other person on the date of such repayment together with the interest, if any, payable on such specified advances is Rs.20,000 or more.</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5709902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PROVISIONS OF SEC 269ST</a:t>
            </a:r>
            <a:endParaRPr lang="en-US" b="1" dirty="0"/>
          </a:p>
        </p:txBody>
      </p:sp>
      <p:sp>
        <p:nvSpPr>
          <p:cNvPr id="3" name="Content Placeholder 2"/>
          <p:cNvSpPr>
            <a:spLocks noGrp="1"/>
          </p:cNvSpPr>
          <p:nvPr>
            <p:ph idx="1"/>
          </p:nvPr>
        </p:nvSpPr>
        <p:spPr>
          <a:xfrm>
            <a:off x="609600" y="1600200"/>
            <a:ext cx="10972800" cy="4343400"/>
          </a:xfrm>
        </p:spPr>
        <p:txBody>
          <a:bodyPr/>
          <a:lstStyle/>
          <a:p>
            <a:pPr marL="0" indent="0">
              <a:buNone/>
            </a:pPr>
            <a:r>
              <a:rPr lang="en-US" dirty="0">
                <a:latin typeface="Times New Roman" pitchFamily="18" charset="0"/>
                <a:cs typeface="Times New Roman" pitchFamily="18" charset="0"/>
              </a:rPr>
              <a:t>No person shall receive an amount greater than or equal to </a:t>
            </a:r>
            <a:r>
              <a:rPr lang="en-US" dirty="0" err="1">
                <a:latin typeface="Times New Roman" pitchFamily="18" charset="0"/>
                <a:cs typeface="Times New Roman" pitchFamily="18" charset="0"/>
              </a:rPr>
              <a:t>Rs</a:t>
            </a:r>
            <a:r>
              <a:rPr lang="en-US" dirty="0">
                <a:latin typeface="Times New Roman" pitchFamily="18" charset="0"/>
                <a:cs typeface="Times New Roman" pitchFamily="18" charset="0"/>
              </a:rPr>
              <a:t> 2 lakhs, otherwise than by an account payee </a:t>
            </a:r>
            <a:r>
              <a:rPr lang="en-US" dirty="0" err="1">
                <a:latin typeface="Times New Roman" pitchFamily="18" charset="0"/>
                <a:cs typeface="Times New Roman" pitchFamily="18" charset="0"/>
              </a:rPr>
              <a:t>cheque</a:t>
            </a:r>
            <a:r>
              <a:rPr lang="en-US" dirty="0">
                <a:latin typeface="Times New Roman" pitchFamily="18" charset="0"/>
                <a:cs typeface="Times New Roman" pitchFamily="18" charset="0"/>
              </a:rPr>
              <a:t> or an account payee bank draft or use of ECS, such other electronic mode as may be prescribed – </a:t>
            </a:r>
            <a:endParaRPr lang="en-US" dirty="0" smtClean="0">
              <a:latin typeface="Times New Roman" pitchFamily="18" charset="0"/>
              <a:cs typeface="Times New Roman" pitchFamily="18" charset="0"/>
            </a:endParaRPr>
          </a:p>
          <a:p>
            <a:pPr marL="457200" indent="-457200">
              <a:buClrTx/>
              <a:buFont typeface="+mj-lt"/>
              <a:buAutoNum type="alphaLcParenR"/>
            </a:pPr>
            <a:r>
              <a:rPr lang="en-US" dirty="0" smtClean="0">
                <a:latin typeface="Times New Roman" pitchFamily="18" charset="0"/>
                <a:cs typeface="Times New Roman" pitchFamily="18" charset="0"/>
              </a:rPr>
              <a:t> In </a:t>
            </a:r>
            <a:r>
              <a:rPr lang="en-US" dirty="0">
                <a:latin typeface="Times New Roman" pitchFamily="18" charset="0"/>
                <a:cs typeface="Times New Roman" pitchFamily="18" charset="0"/>
              </a:rPr>
              <a:t>aggregate from a person in a day, or</a:t>
            </a:r>
          </a:p>
          <a:p>
            <a:pPr marL="514350" indent="-514350">
              <a:buClrTx/>
              <a:buFont typeface="+mj-lt"/>
              <a:buAutoNum type="alphaLcParenR"/>
            </a:pPr>
            <a:r>
              <a:rPr lang="en-US" dirty="0">
                <a:latin typeface="Times New Roman" pitchFamily="18" charset="0"/>
                <a:cs typeface="Times New Roman" pitchFamily="18" charset="0"/>
              </a:rPr>
              <a:t>In respect of a single transaction, or</a:t>
            </a:r>
          </a:p>
          <a:p>
            <a:pPr marL="514350" indent="-514350">
              <a:buClrTx/>
              <a:buFont typeface="+mj-lt"/>
              <a:buAutoNum type="alphaLcParenR"/>
            </a:pPr>
            <a:r>
              <a:rPr lang="en-US" dirty="0">
                <a:latin typeface="Times New Roman" pitchFamily="18" charset="0"/>
                <a:cs typeface="Times New Roman" pitchFamily="18" charset="0"/>
              </a:rPr>
              <a:t>In respect of transactions relating to one event or occasion from a person</a:t>
            </a:r>
          </a:p>
          <a:p>
            <a:pPr marL="0" indent="0">
              <a:buNone/>
            </a:pPr>
            <a:endParaRPr lang="en-US" dirty="0">
              <a:latin typeface="Times New Roman" pitchFamily="18" charset="0"/>
              <a:cs typeface="Times New Roman" pitchFamily="18" charset="0"/>
            </a:endParaRPr>
          </a:p>
          <a:p>
            <a:pPr marL="0" indent="0">
              <a:buNone/>
            </a:pPr>
            <a:r>
              <a:rPr lang="en-US" b="1" i="1" dirty="0">
                <a:latin typeface="Times New Roman" pitchFamily="18" charset="0"/>
                <a:cs typeface="Times New Roman" pitchFamily="18" charset="0"/>
              </a:rPr>
              <a:t>Penalty u/s 271DA is </a:t>
            </a:r>
            <a:r>
              <a:rPr lang="en-US" b="1" i="1" dirty="0" err="1">
                <a:latin typeface="Times New Roman" pitchFamily="18" charset="0"/>
                <a:cs typeface="Times New Roman" pitchFamily="18" charset="0"/>
              </a:rPr>
              <a:t>leviable</a:t>
            </a:r>
            <a:r>
              <a:rPr lang="en-US" b="1" i="1" dirty="0">
                <a:latin typeface="Times New Roman" pitchFamily="18" charset="0"/>
                <a:cs typeface="Times New Roman" pitchFamily="18" charset="0"/>
              </a:rPr>
              <a:t>  for contravention of sec 269ST</a:t>
            </a:r>
            <a:r>
              <a:rPr lang="en-US" dirty="0">
                <a:latin typeface="Times New Roman" pitchFamily="18" charset="0"/>
                <a:cs typeface="Times New Roman" pitchFamily="18" charset="0"/>
              </a:rPr>
              <a:t>.</a:t>
            </a:r>
          </a:p>
          <a:p>
            <a:pPr marL="0" indent="0">
              <a:buNone/>
            </a:pPr>
            <a:endParaRPr lang="en-US" dirty="0"/>
          </a:p>
          <a:p>
            <a:endParaRPr lang="en-US" dirty="0"/>
          </a:p>
        </p:txBody>
      </p:sp>
    </p:spTree>
    <p:extLst>
      <p:ext uri="{BB962C8B-B14F-4D97-AF65-F5344CB8AC3E}">
        <p14:creationId xmlns:p14="http://schemas.microsoft.com/office/powerpoint/2010/main" val="37311133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CLAUSE 34 – TDS/TCS SUMMARY</a:t>
            </a:r>
            <a:endParaRPr lang="en-US" b="1" dirty="0"/>
          </a:p>
        </p:txBody>
      </p:sp>
      <p:sp>
        <p:nvSpPr>
          <p:cNvPr id="3" name="Content Placeholder 2"/>
          <p:cNvSpPr>
            <a:spLocks noGrp="1"/>
          </p:cNvSpPr>
          <p:nvPr>
            <p:ph idx="1"/>
          </p:nvPr>
        </p:nvSpPr>
        <p:spPr/>
        <p:txBody>
          <a:bodyPr/>
          <a:lstStyle/>
          <a:p>
            <a:pPr marL="0" indent="0">
              <a:buNone/>
            </a:pPr>
            <a:r>
              <a:rPr lang="en-US" dirty="0">
                <a:latin typeface="Times New Roman" pitchFamily="18" charset="0"/>
                <a:cs typeface="Times New Roman" pitchFamily="18" charset="0"/>
              </a:rPr>
              <a:t>Details of all expenses on which TDS / TCS is required to be deducted/collected and details of whether  TDS/TCS is deducted/collected at specified rates.</a:t>
            </a:r>
          </a:p>
          <a:p>
            <a:pPr marL="0" indent="0">
              <a:buNone/>
            </a:pPr>
            <a:r>
              <a:rPr lang="en-US" u="sng" dirty="0">
                <a:latin typeface="Times New Roman" pitchFamily="18" charset="0"/>
                <a:cs typeface="Times New Roman" pitchFamily="18" charset="0"/>
              </a:rPr>
              <a:t>Reporting </a:t>
            </a:r>
            <a:r>
              <a:rPr lang="en-US" u="sng" dirty="0" smtClean="0">
                <a:latin typeface="Times New Roman" pitchFamily="18" charset="0"/>
                <a:cs typeface="Times New Roman" pitchFamily="18" charset="0"/>
              </a:rPr>
              <a:t>Requirements:</a:t>
            </a:r>
          </a:p>
          <a:p>
            <a:pPr marL="0" indent="0">
              <a:buNone/>
            </a:pPr>
            <a:endParaRPr lang="en-US" u="sng" dirty="0">
              <a:latin typeface="Times New Roman" pitchFamily="18" charset="0"/>
              <a:cs typeface="Times New Roman" pitchFamily="18" charset="0"/>
            </a:endParaRPr>
          </a:p>
          <a:p>
            <a:pPr>
              <a:buClrTx/>
            </a:pPr>
            <a:r>
              <a:rPr lang="en-US" dirty="0">
                <a:latin typeface="Times New Roman" pitchFamily="18" charset="0"/>
                <a:cs typeface="Times New Roman" pitchFamily="18" charset="0"/>
              </a:rPr>
              <a:t>Whether the </a:t>
            </a:r>
            <a:r>
              <a:rPr lang="en-US" dirty="0" err="1">
                <a:latin typeface="Times New Roman" pitchFamily="18" charset="0"/>
                <a:cs typeface="Times New Roman" pitchFamily="18" charset="0"/>
              </a:rPr>
              <a:t>assessee</a:t>
            </a:r>
            <a:r>
              <a:rPr lang="en-US" dirty="0">
                <a:latin typeface="Times New Roman" pitchFamily="18" charset="0"/>
                <a:cs typeface="Times New Roman" pitchFamily="18" charset="0"/>
              </a:rPr>
              <a:t> is required to deduct or collect tax as per the provisions of Chapter XVII-B or chapter XVII-BB, if yes, furnish the details in the reporting format specified.</a:t>
            </a:r>
          </a:p>
          <a:p>
            <a:pPr>
              <a:buClrTx/>
            </a:pPr>
            <a:r>
              <a:rPr lang="en-US" dirty="0">
                <a:latin typeface="Times New Roman" pitchFamily="18" charset="0"/>
                <a:cs typeface="Times New Roman" pitchFamily="18" charset="0"/>
              </a:rPr>
              <a:t>Whether the </a:t>
            </a:r>
            <a:r>
              <a:rPr lang="en-US" dirty="0" err="1">
                <a:latin typeface="Times New Roman" pitchFamily="18" charset="0"/>
                <a:cs typeface="Times New Roman" pitchFamily="18" charset="0"/>
              </a:rPr>
              <a:t>assessee</a:t>
            </a:r>
            <a:r>
              <a:rPr lang="en-US" dirty="0">
                <a:latin typeface="Times New Roman" pitchFamily="18" charset="0"/>
                <a:cs typeface="Times New Roman" pitchFamily="18" charset="0"/>
              </a:rPr>
              <a:t> is required to furnish the statement of  TDS or TCS. If yes, please furnish the  details in the reporting format specified.</a:t>
            </a:r>
          </a:p>
          <a:p>
            <a:pPr>
              <a:buClrTx/>
            </a:pPr>
            <a:r>
              <a:rPr lang="en-US" dirty="0">
                <a:latin typeface="Times New Roman" pitchFamily="18" charset="0"/>
                <a:cs typeface="Times New Roman" pitchFamily="18" charset="0"/>
              </a:rPr>
              <a:t>Whether the </a:t>
            </a:r>
            <a:r>
              <a:rPr lang="en-US" dirty="0" err="1">
                <a:latin typeface="Times New Roman" pitchFamily="18" charset="0"/>
                <a:cs typeface="Times New Roman" pitchFamily="18" charset="0"/>
              </a:rPr>
              <a:t>assessee</a:t>
            </a:r>
            <a:r>
              <a:rPr lang="en-US" dirty="0">
                <a:latin typeface="Times New Roman" pitchFamily="18" charset="0"/>
                <a:cs typeface="Times New Roman" pitchFamily="18" charset="0"/>
              </a:rPr>
              <a:t> is liable to pay interest u/s 201(1A) or sec 206C(7). If yes, please furnish the details in the reporting format specified.</a:t>
            </a:r>
          </a:p>
          <a:p>
            <a:endParaRPr lang="en-US" dirty="0"/>
          </a:p>
        </p:txBody>
      </p:sp>
    </p:spTree>
    <p:extLst>
      <p:ext uri="{BB962C8B-B14F-4D97-AF65-F5344CB8AC3E}">
        <p14:creationId xmlns:p14="http://schemas.microsoft.com/office/powerpoint/2010/main" val="39726688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CLAUSE 35 : QUANTITATIVE DETAILS </a:t>
            </a:r>
            <a:endParaRPr lang="en-US" b="1" dirty="0"/>
          </a:p>
        </p:txBody>
      </p:sp>
      <p:sp>
        <p:nvSpPr>
          <p:cNvPr id="3" name="Content Placeholder 2"/>
          <p:cNvSpPr>
            <a:spLocks noGrp="1"/>
          </p:cNvSpPr>
          <p:nvPr>
            <p:ph idx="1"/>
          </p:nvPr>
        </p:nvSpPr>
        <p:spPr/>
        <p:txBody>
          <a:bodyPr/>
          <a:lstStyle/>
          <a:p>
            <a:pPr marL="0" indent="0">
              <a:buNone/>
            </a:pPr>
            <a:r>
              <a:rPr lang="en-US" dirty="0">
                <a:latin typeface="Times New Roman" pitchFamily="18" charset="0"/>
                <a:cs typeface="Times New Roman" pitchFamily="18" charset="0"/>
              </a:rPr>
              <a:t>Following quantitative details of principle items traded are to be disclosed in case of both trading and manufacturing concern :</a:t>
            </a:r>
          </a:p>
          <a:p>
            <a:pPr marL="514350" indent="-514350">
              <a:buClrTx/>
              <a:buFont typeface="+mj-lt"/>
              <a:buAutoNum type="alphaLcParenR"/>
            </a:pPr>
            <a:r>
              <a:rPr lang="en-US" dirty="0">
                <a:latin typeface="Times New Roman" pitchFamily="18" charset="0"/>
                <a:cs typeface="Times New Roman" pitchFamily="18" charset="0"/>
              </a:rPr>
              <a:t>Opening Stock</a:t>
            </a:r>
          </a:p>
          <a:p>
            <a:pPr marL="514350" indent="-514350">
              <a:buClrTx/>
              <a:buFont typeface="+mj-lt"/>
              <a:buAutoNum type="alphaLcParenR"/>
            </a:pPr>
            <a:r>
              <a:rPr lang="en-US" dirty="0">
                <a:latin typeface="Times New Roman" pitchFamily="18" charset="0"/>
                <a:cs typeface="Times New Roman" pitchFamily="18" charset="0"/>
              </a:rPr>
              <a:t>Purchases during the year</a:t>
            </a:r>
          </a:p>
          <a:p>
            <a:pPr marL="514350" indent="-514350">
              <a:buClrTx/>
              <a:buFont typeface="+mj-lt"/>
              <a:buAutoNum type="alphaLcParenR"/>
            </a:pPr>
            <a:r>
              <a:rPr lang="en-US" dirty="0">
                <a:latin typeface="Times New Roman" pitchFamily="18" charset="0"/>
                <a:cs typeface="Times New Roman" pitchFamily="18" charset="0"/>
              </a:rPr>
              <a:t>Sales during the year</a:t>
            </a:r>
          </a:p>
          <a:p>
            <a:pPr marL="514350" indent="-514350">
              <a:buClrTx/>
              <a:buFont typeface="+mj-lt"/>
              <a:buAutoNum type="alphaLcParenR"/>
            </a:pPr>
            <a:r>
              <a:rPr lang="en-US" dirty="0">
                <a:latin typeface="Times New Roman" pitchFamily="18" charset="0"/>
                <a:cs typeface="Times New Roman" pitchFamily="18" charset="0"/>
              </a:rPr>
              <a:t>Closing Stock</a:t>
            </a:r>
          </a:p>
          <a:p>
            <a:pPr marL="514350" indent="-514350">
              <a:buClrTx/>
              <a:buFont typeface="+mj-lt"/>
              <a:buAutoNum type="alphaLcParenR"/>
            </a:pPr>
            <a:r>
              <a:rPr lang="en-US" dirty="0">
                <a:latin typeface="Times New Roman" pitchFamily="18" charset="0"/>
                <a:cs typeface="Times New Roman" pitchFamily="18" charset="0"/>
              </a:rPr>
              <a:t>Shortage / excess if any, etc</a:t>
            </a:r>
            <a:r>
              <a:rPr lang="en-US" dirty="0" smtClean="0">
                <a:latin typeface="Times New Roman" pitchFamily="18" charset="0"/>
                <a:cs typeface="Times New Roman" pitchFamily="18" charset="0"/>
              </a:rPr>
              <a:t>.</a:t>
            </a:r>
          </a:p>
          <a:p>
            <a:pPr marL="0" indent="0">
              <a:buNone/>
            </a:pPr>
            <a:r>
              <a:rPr lang="en-US" u="sng" dirty="0" smtClean="0">
                <a:latin typeface="Times New Roman" pitchFamily="18" charset="0"/>
                <a:cs typeface="Times New Roman" pitchFamily="18" charset="0"/>
              </a:rPr>
              <a:t>Issues with respect to valuation – </a:t>
            </a:r>
          </a:p>
          <a:p>
            <a:pPr marL="0" indent="0">
              <a:buNone/>
            </a:pPr>
            <a:r>
              <a:rPr lang="en-US" dirty="0" smtClean="0">
                <a:latin typeface="Times New Roman" pitchFamily="18" charset="0"/>
                <a:cs typeface="Times New Roman" pitchFamily="18" charset="0"/>
              </a:rPr>
              <a:t>Whether value should be as per ICDS or as per books?</a:t>
            </a:r>
          </a:p>
          <a:p>
            <a:pPr marL="0" indent="0">
              <a:buNone/>
            </a:pPr>
            <a:r>
              <a:rPr lang="en-US" dirty="0" smtClean="0">
                <a:latin typeface="Times New Roman" pitchFamily="18" charset="0"/>
                <a:cs typeface="Times New Roman" pitchFamily="18" charset="0"/>
              </a:rPr>
              <a:t>Mismatch of opening and closing stock as reported in financials, TAR and ITR.</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2629192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CLAUSE NO: 40 – ACCOUNTING RATIOS</a:t>
            </a:r>
            <a:endParaRPr lang="en-US" b="1" dirty="0"/>
          </a:p>
        </p:txBody>
      </p:sp>
      <p:sp>
        <p:nvSpPr>
          <p:cNvPr id="3" name="Content Placeholder 2"/>
          <p:cNvSpPr>
            <a:spLocks noGrp="1"/>
          </p:cNvSpPr>
          <p:nvPr>
            <p:ph idx="1"/>
          </p:nvPr>
        </p:nvSpPr>
        <p:spPr/>
        <p:txBody>
          <a:bodyPr/>
          <a:lstStyle/>
          <a:p>
            <a:pPr marL="0" indent="0">
              <a:buNone/>
            </a:pPr>
            <a:r>
              <a:rPr lang="en-US" sz="2500" dirty="0">
                <a:latin typeface="Times New Roman" pitchFamily="18" charset="0"/>
                <a:cs typeface="Times New Roman" pitchFamily="18" charset="0"/>
              </a:rPr>
              <a:t>Determine the different ratios by culling out relevant information from the Manufacturing/Trading and Profit and Loss account.</a:t>
            </a:r>
          </a:p>
          <a:p>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2514600"/>
            <a:ext cx="7924800" cy="400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45512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0"/>
            <a:ext cx="10972800" cy="990600"/>
          </a:xfrm>
        </p:spPr>
        <p:txBody>
          <a:bodyPr>
            <a:normAutofit fontScale="90000"/>
          </a:bodyPr>
          <a:lstStyle/>
          <a:p>
            <a:pPr algn="ctr"/>
            <a:r>
              <a:rPr lang="en-US" b="1" dirty="0" smtClean="0"/>
              <a:t>CLAUSE 42: ASSESSEE REQUIRED TO FURNISH STATEMENT IN FORM 61 / 61A/ 61B</a:t>
            </a:r>
            <a:endParaRPr lang="en-US" b="1" dirty="0"/>
          </a:p>
        </p:txBody>
      </p:sp>
      <p:sp>
        <p:nvSpPr>
          <p:cNvPr id="3" name="Content Placeholder 2"/>
          <p:cNvSpPr>
            <a:spLocks noGrp="1"/>
          </p:cNvSpPr>
          <p:nvPr>
            <p:ph idx="1"/>
          </p:nvPr>
        </p:nvSpPr>
        <p:spPr/>
        <p:txBody>
          <a:bodyPr/>
          <a:lstStyle/>
          <a:p>
            <a:pPr>
              <a:buClrTx/>
            </a:pPr>
            <a:endParaRPr lang="en-US" dirty="0" smtClean="0">
              <a:latin typeface="Times New Roman" pitchFamily="18" charset="0"/>
              <a:cs typeface="Times New Roman" pitchFamily="18" charset="0"/>
            </a:endParaRPr>
          </a:p>
          <a:p>
            <a:pPr>
              <a:buClrTx/>
            </a:pPr>
            <a:r>
              <a:rPr lang="en-US" dirty="0" smtClean="0">
                <a:latin typeface="Times New Roman" pitchFamily="18" charset="0"/>
                <a:cs typeface="Times New Roman" pitchFamily="18" charset="0"/>
              </a:rPr>
              <a:t>Verify </a:t>
            </a:r>
            <a:r>
              <a:rPr lang="en-US" dirty="0">
                <a:latin typeface="Times New Roman" pitchFamily="18" charset="0"/>
                <a:cs typeface="Times New Roman" pitchFamily="18" charset="0"/>
              </a:rPr>
              <a:t>whether </a:t>
            </a:r>
            <a:r>
              <a:rPr lang="en-US" dirty="0" err="1">
                <a:latin typeface="Times New Roman" pitchFamily="18" charset="0"/>
                <a:cs typeface="Times New Roman" pitchFamily="18" charset="0"/>
              </a:rPr>
              <a:t>auditee</a:t>
            </a:r>
            <a:r>
              <a:rPr lang="en-US" dirty="0">
                <a:latin typeface="Times New Roman" pitchFamily="18" charset="0"/>
                <a:cs typeface="Times New Roman" pitchFamily="18" charset="0"/>
              </a:rPr>
              <a:t> is one of the reporting entities u/s 285BA for reporting specified financial transactions (SFT)</a:t>
            </a:r>
          </a:p>
          <a:p>
            <a:pPr>
              <a:buClrTx/>
            </a:pPr>
            <a:r>
              <a:rPr lang="en-US" dirty="0">
                <a:latin typeface="Times New Roman" pitchFamily="18" charset="0"/>
                <a:cs typeface="Times New Roman" pitchFamily="18" charset="0"/>
              </a:rPr>
              <a:t>If yes furnish:</a:t>
            </a:r>
          </a:p>
          <a:p>
            <a:pPr marL="0" indent="0">
              <a:buNone/>
            </a:pPr>
            <a:r>
              <a:rPr lang="en-US" dirty="0">
                <a:latin typeface="Times New Roman" pitchFamily="18" charset="0"/>
                <a:cs typeface="Times New Roman" pitchFamily="18" charset="0"/>
              </a:rPr>
              <a:t>   i.   Identification number </a:t>
            </a:r>
          </a:p>
          <a:p>
            <a:pPr marL="0" indent="0">
              <a:buNone/>
            </a:pPr>
            <a:r>
              <a:rPr lang="en-US" dirty="0">
                <a:latin typeface="Times New Roman" pitchFamily="18" charset="0"/>
                <a:cs typeface="Times New Roman" pitchFamily="18" charset="0"/>
              </a:rPr>
              <a:t>   ii.  Type </a:t>
            </a:r>
          </a:p>
          <a:p>
            <a:pPr marL="0" indent="0">
              <a:buNone/>
            </a:pPr>
            <a:r>
              <a:rPr lang="en-US" dirty="0">
                <a:latin typeface="Times New Roman" pitchFamily="18" charset="0"/>
                <a:cs typeface="Times New Roman" pitchFamily="18" charset="0"/>
              </a:rPr>
              <a:t>   iii. Due date for furnishing statement </a:t>
            </a:r>
          </a:p>
          <a:p>
            <a:pPr marL="0" indent="0">
              <a:buNone/>
            </a:pPr>
            <a:r>
              <a:rPr lang="en-US" dirty="0">
                <a:latin typeface="Times New Roman" pitchFamily="18" charset="0"/>
                <a:cs typeface="Times New Roman" pitchFamily="18" charset="0"/>
              </a:rPr>
              <a:t>   iv. Date of furnishing statement </a:t>
            </a:r>
          </a:p>
          <a:p>
            <a:pPr marL="0" indent="0">
              <a:buNone/>
            </a:pPr>
            <a:r>
              <a:rPr lang="en-US" dirty="0">
                <a:latin typeface="Times New Roman" pitchFamily="18" charset="0"/>
                <a:cs typeface="Times New Roman" pitchFamily="18" charset="0"/>
              </a:rPr>
              <a:t>   v. Whether form contains all details</a:t>
            </a:r>
          </a:p>
          <a:p>
            <a:pPr>
              <a:buClrTx/>
            </a:pPr>
            <a:r>
              <a:rPr lang="en-US" dirty="0">
                <a:latin typeface="Times New Roman" pitchFamily="18" charset="0"/>
                <a:cs typeface="Times New Roman" pitchFamily="18" charset="0"/>
              </a:rPr>
              <a:t>If no furnish details of transactions not reported </a:t>
            </a:r>
          </a:p>
          <a:p>
            <a:endParaRPr lang="en-US" dirty="0"/>
          </a:p>
        </p:txBody>
      </p:sp>
    </p:spTree>
    <p:extLst>
      <p:ext uri="{BB962C8B-B14F-4D97-AF65-F5344CB8AC3E}">
        <p14:creationId xmlns:p14="http://schemas.microsoft.com/office/powerpoint/2010/main" val="25546060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24200" y="1143000"/>
            <a:ext cx="5029200" cy="4648200"/>
          </a:xfrm>
        </p:spPr>
      </p:pic>
    </p:spTree>
    <p:extLst>
      <p:ext uri="{BB962C8B-B14F-4D97-AF65-F5344CB8AC3E}">
        <p14:creationId xmlns:p14="http://schemas.microsoft.com/office/powerpoint/2010/main" val="40252092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6800" y="914400"/>
            <a:ext cx="9677399" cy="5562600"/>
          </a:xfrm>
        </p:spPr>
      </p:pic>
    </p:spTree>
    <p:extLst>
      <p:ext uri="{BB962C8B-B14F-4D97-AF65-F5344CB8AC3E}">
        <p14:creationId xmlns:p14="http://schemas.microsoft.com/office/powerpoint/2010/main" val="94066849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223</TotalTime>
  <Words>2810</Words>
  <Application>Microsoft Office PowerPoint</Application>
  <PresentationFormat>Custom</PresentationFormat>
  <Paragraphs>221</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Clarity</vt:lpstr>
      <vt:lpstr>ANALYSIS OF CERTAIN RELEVANT CLAUSES OF FORM 3CD</vt:lpstr>
      <vt:lpstr>CHANGES INTRODUCED IN FORM 3CD FROM AY 2021-22</vt:lpstr>
      <vt:lpstr>CHANGES INTRODUCED IN FORM 3CD FROM AY 2021-22</vt:lpstr>
      <vt:lpstr>CHANGES INTRODUCED IN FORM 3CD FROM AY 2021-22</vt:lpstr>
      <vt:lpstr> CHANGES INTRODUCED IN FORM 3CD FROM AY 2021-22</vt:lpstr>
      <vt:lpstr>CHANGES INTRODUCED IN FORM 3CD FROM AY 2021-22</vt:lpstr>
      <vt:lpstr>CHANGES INTRODUCED IN FORM 3CD FROM AY 2021-22</vt:lpstr>
      <vt:lpstr>CHANGES INTRODUCED IN FORM 3CD FROM AY 2021-22</vt:lpstr>
      <vt:lpstr>CHANGES INTRODUCED IN FORM 3CD FROM AY 2021-22</vt:lpstr>
      <vt:lpstr>CHANGES INTRODUCED IN FORM 3CD FROM AY 2021-22</vt:lpstr>
      <vt:lpstr>CHANGES INTRODUCED IN FORM 3CD FROM AY 2021-22</vt:lpstr>
      <vt:lpstr>PowerPoint Presentation</vt:lpstr>
      <vt:lpstr>CHANGES INTRODUCED IN FORM 3CD FROM AY 2021-22</vt:lpstr>
      <vt:lpstr>CLAUSE 13 – METHOD OF ACCOUNTING</vt:lpstr>
      <vt:lpstr>CLAUSE 13 – METHOD OF ACCOUNTING</vt:lpstr>
      <vt:lpstr>Disclosure as per ICDS:</vt:lpstr>
      <vt:lpstr>CLAUSE 14 – METHOD OF VALUATION OF CLOSING STOCK</vt:lpstr>
      <vt:lpstr>CLAUSE 16 : AMOUNTS NOT CREDITED TO P&amp;L ACCOUNT</vt:lpstr>
      <vt:lpstr>CLAUSE 22: INTEREST INADMISSIBLE U/S 23 OF MSME ACT, 2006</vt:lpstr>
      <vt:lpstr>CLAUSE 26 – PAYMENTS U/S 43B</vt:lpstr>
      <vt:lpstr>CLAUSE 26 – PAYMENTS U/S 43B</vt:lpstr>
      <vt:lpstr>CLAUSE 31- 269SS/269T/269ST</vt:lpstr>
      <vt:lpstr>PowerPoint Presentation</vt:lpstr>
      <vt:lpstr>PROVISIONS OF SECTION 269T</vt:lpstr>
      <vt:lpstr>PROVISIONS OF SEC 269ST</vt:lpstr>
      <vt:lpstr>CLAUSE 34 – TDS/TCS SUMMARY</vt:lpstr>
      <vt:lpstr>CLAUSE 35 : QUANTITATIVE DETAILS </vt:lpstr>
      <vt:lpstr>CLAUSE NO: 40 – ACCOUNTING RATIOS</vt:lpstr>
      <vt:lpstr>CLAUSE 42: ASSESSEE REQUIRED TO FURNISH STATEMENT IN FORM 61 / 61A/ 61B</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shakunth selvaraj</dc:creator>
  <cp:lastModifiedBy>system2</cp:lastModifiedBy>
  <cp:revision>38</cp:revision>
  <dcterms:created xsi:type="dcterms:W3CDTF">2021-07-23T06:27:30Z</dcterms:created>
  <dcterms:modified xsi:type="dcterms:W3CDTF">2021-07-23T10:41:37Z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2020-10-01T00:00:00Z</vt:filetime>
  </property>
  <property fmtid="{D5CDD505-2E9C-101B-9397-08002B2CF9AE}" pid="3" name="Creator">
    <vt:lpwstr>Microsoft® PowerPoint® 2016</vt:lpwstr>
  </property>
  <property fmtid="{D5CDD505-2E9C-101B-9397-08002B2CF9AE}" pid="4" name="LastSaved">
    <vt:filetime>2021-07-23T00:00:00Z</vt:filetime>
  </property>
</Properties>
</file>