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4" r:id="rId1"/>
  </p:sldMasterIdLst>
  <p:sldIdLst>
    <p:sldId id="256" r:id="rId2"/>
    <p:sldId id="320" r:id="rId3"/>
    <p:sldId id="323" r:id="rId4"/>
    <p:sldId id="321" r:id="rId5"/>
    <p:sldId id="322" r:id="rId6"/>
    <p:sldId id="324" r:id="rId7"/>
    <p:sldId id="326" r:id="rId8"/>
    <p:sldId id="327" r:id="rId9"/>
    <p:sldId id="328" r:id="rId10"/>
    <p:sldId id="289" r:id="rId11"/>
    <p:sldId id="290" r:id="rId12"/>
    <p:sldId id="291" r:id="rId13"/>
    <p:sldId id="292" r:id="rId14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9" autoAdjust="0"/>
    <p:restoredTop sz="94660"/>
  </p:normalViewPr>
  <p:slideViewPr>
    <p:cSldViewPr>
      <p:cViewPr varScale="1">
        <p:scale>
          <a:sx n="62" d="100"/>
          <a:sy n="62" d="100"/>
        </p:scale>
        <p:origin x="-96" y="-3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84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4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01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81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3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8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43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00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31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98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55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0204" y="1255852"/>
            <a:ext cx="8951595" cy="2338461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2065" marR="39370" algn="ctr">
              <a:lnSpc>
                <a:spcPts val="5830"/>
              </a:lnSpc>
              <a:spcBef>
                <a:spcPts val="835"/>
              </a:spcBef>
            </a:pPr>
            <a:r>
              <a:rPr lang="en-IN" sz="5400" spc="3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turnover criteria u/s 44AB, 44ADA and 44AD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67411"/>
            <a:ext cx="10408920" cy="118554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5"/>
              </a:spcBef>
            </a:pPr>
            <a:r>
              <a:rPr sz="4000" spc="145" dirty="0"/>
              <a:t>Profession </a:t>
            </a:r>
            <a:r>
              <a:rPr sz="4000" spc="140" dirty="0"/>
              <a:t>specified </a:t>
            </a:r>
            <a:r>
              <a:rPr sz="4000" spc="375" dirty="0"/>
              <a:t>u/s. </a:t>
            </a:r>
            <a:r>
              <a:rPr sz="4000" spc="100" dirty="0"/>
              <a:t>44AA(1) </a:t>
            </a:r>
            <a:r>
              <a:rPr sz="4000" spc="245" dirty="0"/>
              <a:t>Vs </a:t>
            </a:r>
            <a:r>
              <a:rPr sz="4000" spc="204" dirty="0"/>
              <a:t>Code  </a:t>
            </a:r>
            <a:r>
              <a:rPr sz="4000" spc="180" dirty="0"/>
              <a:t>prescribed </a:t>
            </a:r>
            <a:r>
              <a:rPr sz="4000" spc="-570" dirty="0"/>
              <a:t>–  </a:t>
            </a:r>
            <a:r>
              <a:rPr sz="4000" spc="140" dirty="0"/>
              <a:t>Medical </a:t>
            </a:r>
            <a:r>
              <a:rPr sz="4000" spc="-570" dirty="0"/>
              <a:t>–  </a:t>
            </a:r>
            <a:r>
              <a:rPr sz="4000" spc="155" dirty="0"/>
              <a:t>Part</a:t>
            </a:r>
            <a:r>
              <a:rPr sz="4000" spc="585" dirty="0"/>
              <a:t> </a:t>
            </a:r>
            <a:r>
              <a:rPr sz="4000" spc="765" dirty="0"/>
              <a:t>1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968179"/>
              </p:ext>
            </p:extLst>
          </p:nvPr>
        </p:nvGraphicFramePr>
        <p:xfrm>
          <a:off x="999489" y="1593850"/>
          <a:ext cx="9569447" cy="46062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0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549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87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229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26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8719">
                <a:tc>
                  <a:txBody>
                    <a:bodyPr/>
                    <a:lstStyle/>
                    <a:p>
                      <a:pPr marL="369570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Sub-Sector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Code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44AD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60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44ADA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845">
                <a:tc rowSpan="3"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HEALTH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2000" spc="80" dirty="0">
                          <a:latin typeface="Georgia"/>
                          <a:cs typeface="Georgia"/>
                        </a:rPr>
                        <a:t>CARE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General</a:t>
                      </a:r>
                      <a:r>
                        <a:rPr sz="2000" spc="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hospitals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spc="145" dirty="0">
                          <a:latin typeface="Georgia"/>
                          <a:cs typeface="Georgia"/>
                        </a:rPr>
                        <a:t>18001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7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spc="80" dirty="0">
                          <a:latin typeface="Georgia"/>
                          <a:cs typeface="Georgia"/>
                        </a:rPr>
                        <a:t>Speciality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2000" spc="110" dirty="0">
                          <a:latin typeface="Georgia"/>
                          <a:cs typeface="Georgia"/>
                        </a:rPr>
                        <a:t>super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speciality</a:t>
                      </a:r>
                      <a:r>
                        <a:rPr sz="2000" spc="42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hospitals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18002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1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5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Nursing</a:t>
                      </a:r>
                      <a:r>
                        <a:rPr sz="2000" spc="1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05" dirty="0">
                          <a:latin typeface="Georgia"/>
                          <a:cs typeface="Georgia"/>
                        </a:rPr>
                        <a:t>homes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18003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5"/>
                        </a:lnSpc>
                      </a:pPr>
                      <a:r>
                        <a:rPr sz="2000" spc="80" dirty="0">
                          <a:latin typeface="Georgia"/>
                          <a:cs typeface="Georgia"/>
                        </a:rPr>
                        <a:t>Diagnostic</a:t>
                      </a:r>
                      <a:r>
                        <a:rPr sz="2000" spc="204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5" dirty="0">
                          <a:latin typeface="Georgia"/>
                          <a:cs typeface="Georgia"/>
                        </a:rPr>
                        <a:t>centres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18004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5"/>
                        </a:lnSpc>
                      </a:pPr>
                      <a:r>
                        <a:rPr sz="2000" spc="65" dirty="0">
                          <a:latin typeface="Georgia"/>
                          <a:cs typeface="Georgia"/>
                        </a:rPr>
                        <a:t>Pathological</a:t>
                      </a:r>
                      <a:r>
                        <a:rPr sz="2000" spc="229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laboratories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18005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65"/>
                        </a:lnSpc>
                      </a:pPr>
                      <a:r>
                        <a:rPr sz="2000" spc="70" dirty="0">
                          <a:latin typeface="Georgia"/>
                          <a:cs typeface="Georgia"/>
                        </a:rPr>
                        <a:t>Independent </a:t>
                      </a:r>
                      <a:r>
                        <a:rPr sz="2000" spc="50" dirty="0">
                          <a:latin typeface="Georgia"/>
                          <a:cs typeface="Georgia"/>
                        </a:rPr>
                        <a:t>blood</a:t>
                      </a:r>
                      <a:r>
                        <a:rPr sz="2000" spc="3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35" dirty="0">
                          <a:latin typeface="Georgia"/>
                          <a:cs typeface="Georgia"/>
                        </a:rPr>
                        <a:t>banks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18006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7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Medical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0" dirty="0">
                          <a:latin typeface="Georgia"/>
                          <a:cs typeface="Georgia"/>
                        </a:rPr>
                        <a:t>transcription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0"/>
                        </a:lnSpc>
                      </a:pPr>
                      <a:r>
                        <a:rPr sz="2000" spc="114" dirty="0">
                          <a:latin typeface="Georgia"/>
                          <a:cs typeface="Georgia"/>
                        </a:rPr>
                        <a:t>18007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87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70"/>
                        </a:lnSpc>
                      </a:pPr>
                      <a:r>
                        <a:rPr sz="2000" spc="70" dirty="0">
                          <a:latin typeface="Georgia"/>
                          <a:cs typeface="Georgia"/>
                        </a:rPr>
                        <a:t>Independent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ambulance</a:t>
                      </a:r>
                      <a:r>
                        <a:rPr sz="2000" spc="3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0"/>
                        </a:lnSpc>
                      </a:pPr>
                      <a:r>
                        <a:rPr sz="2000" spc="80" dirty="0">
                          <a:latin typeface="Georgia"/>
                          <a:cs typeface="Georgia"/>
                        </a:rPr>
                        <a:t>18008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8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70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Medical </a:t>
                      </a:r>
                      <a:r>
                        <a:rPr sz="2000" spc="95" dirty="0">
                          <a:latin typeface="Georgia"/>
                          <a:cs typeface="Georgia"/>
                        </a:rPr>
                        <a:t>suppliers,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agencies </a:t>
                      </a:r>
                      <a:r>
                        <a:rPr sz="2000" spc="12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4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5" dirty="0">
                          <a:latin typeface="Georgia"/>
                          <a:cs typeface="Georgia"/>
                        </a:rPr>
                        <a:t>stores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0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18009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7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2275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Medical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clinics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5"/>
                        </a:lnSpc>
                      </a:pPr>
                      <a:r>
                        <a:rPr sz="2000" spc="145" dirty="0">
                          <a:latin typeface="Georgia"/>
                          <a:cs typeface="Georgia"/>
                        </a:rPr>
                        <a:t>18010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90271"/>
            <a:ext cx="10512756" cy="1186863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5"/>
              </a:spcBef>
            </a:pPr>
            <a:r>
              <a:rPr sz="4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</a:t>
            </a:r>
            <a:r>
              <a:rPr sz="4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</a:t>
            </a:r>
            <a:r>
              <a:rPr sz="4000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u/s. </a:t>
            </a:r>
            <a:r>
              <a:rPr sz="4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44AA(1) </a:t>
            </a:r>
            <a:r>
              <a:rPr sz="4000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 </a:t>
            </a:r>
            <a:r>
              <a:rPr sz="4000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</a:t>
            </a:r>
            <a:r>
              <a:rPr sz="40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prescribed </a:t>
            </a:r>
            <a:r>
              <a:rPr sz="4000" spc="-5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sz="4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sz="4000" spc="-5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694787"/>
              </p:ext>
            </p:extLst>
          </p:nvPr>
        </p:nvGraphicFramePr>
        <p:xfrm>
          <a:off x="930910" y="1616710"/>
          <a:ext cx="9632948" cy="4720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20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58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01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47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3318">
                <a:tc>
                  <a:txBody>
                    <a:bodyPr/>
                    <a:lstStyle/>
                    <a:p>
                      <a:pPr marL="527685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Sub-Sector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Code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44AD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2260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44ADA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446">
                <a:tc rowSpan="3"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HEALTH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2000" spc="80" dirty="0">
                          <a:latin typeface="Georgia"/>
                          <a:cs typeface="Georgia"/>
                        </a:rPr>
                        <a:t>CARE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Dental</a:t>
                      </a:r>
                      <a:r>
                        <a:rPr sz="2000" spc="1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practice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60"/>
                        </a:lnSpc>
                      </a:pPr>
                      <a:r>
                        <a:rPr sz="2000" spc="220" dirty="0">
                          <a:latin typeface="Georgia"/>
                          <a:cs typeface="Georgia"/>
                        </a:rPr>
                        <a:t>18011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3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Ayurveda</a:t>
                      </a:r>
                      <a:r>
                        <a:rPr sz="2000" spc="1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practice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60"/>
                        </a:lnSpc>
                      </a:pPr>
                      <a:r>
                        <a:rPr sz="2000" spc="165" dirty="0">
                          <a:latin typeface="Georgia"/>
                          <a:cs typeface="Georgia"/>
                        </a:rPr>
                        <a:t>18012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4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Unani</a:t>
                      </a:r>
                      <a:r>
                        <a:rPr sz="2000" spc="1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practice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65"/>
                        </a:lnSpc>
                      </a:pPr>
                      <a:r>
                        <a:rPr sz="2000" spc="170" dirty="0">
                          <a:latin typeface="Georgia"/>
                          <a:cs typeface="Georgia"/>
                        </a:rPr>
                        <a:t>18013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70" dirty="0">
                          <a:latin typeface="Georgia"/>
                          <a:cs typeface="Georgia"/>
                        </a:rPr>
                        <a:t>Homeopathy</a:t>
                      </a:r>
                      <a:r>
                        <a:rPr sz="2000" spc="229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practice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65"/>
                        </a:lnSpc>
                      </a:pPr>
                      <a:r>
                        <a:rPr sz="2000" spc="165" dirty="0">
                          <a:latin typeface="Georgia"/>
                          <a:cs typeface="Georgia"/>
                        </a:rPr>
                        <a:t>18014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6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Nurses,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physiotherapists </a:t>
                      </a:r>
                      <a:r>
                        <a:rPr sz="2000" spc="40" dirty="0">
                          <a:latin typeface="Georgia"/>
                          <a:cs typeface="Georgia"/>
                        </a:rPr>
                        <a:t>or</a:t>
                      </a:r>
                      <a:r>
                        <a:rPr sz="2000" spc="3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0" dirty="0">
                          <a:latin typeface="Georgia"/>
                          <a:cs typeface="Georgia"/>
                        </a:rPr>
                        <a:t>other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para-medical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practitioners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65"/>
                        </a:lnSpc>
                      </a:pPr>
                      <a:r>
                        <a:rPr sz="2000" spc="180" dirty="0">
                          <a:latin typeface="Georgia"/>
                          <a:cs typeface="Georgia"/>
                        </a:rPr>
                        <a:t>18015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3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Veterinary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hospitals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3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practice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0"/>
                        </a:lnSpc>
                      </a:pPr>
                      <a:r>
                        <a:rPr sz="2000" spc="165" dirty="0">
                          <a:latin typeface="Georgia"/>
                          <a:cs typeface="Georgia"/>
                        </a:rPr>
                        <a:t>18016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Medical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education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0"/>
                        </a:lnSpc>
                      </a:pPr>
                      <a:r>
                        <a:rPr sz="2000" spc="190" dirty="0">
                          <a:latin typeface="Georgia"/>
                          <a:cs typeface="Georgia"/>
                        </a:rPr>
                        <a:t>18017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34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Medical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05" dirty="0">
                          <a:latin typeface="Georgia"/>
                          <a:cs typeface="Georgia"/>
                        </a:rPr>
                        <a:t>research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0"/>
                        </a:lnSpc>
                      </a:pPr>
                      <a:r>
                        <a:rPr sz="2000" spc="150" dirty="0">
                          <a:latin typeface="Georgia"/>
                          <a:cs typeface="Georgia"/>
                        </a:rPr>
                        <a:t>18018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3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Practice 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alternative</a:t>
                      </a:r>
                      <a:r>
                        <a:rPr sz="2000" spc="3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medicine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0"/>
                        </a:lnSpc>
                      </a:pPr>
                      <a:r>
                        <a:rPr sz="2000" spc="165" dirty="0">
                          <a:latin typeface="Georgia"/>
                          <a:cs typeface="Georgia"/>
                        </a:rPr>
                        <a:t>18019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3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Other </a:t>
                      </a:r>
                      <a:r>
                        <a:rPr sz="2000" spc="95" dirty="0">
                          <a:latin typeface="Georgia"/>
                          <a:cs typeface="Georgia"/>
                        </a:rPr>
                        <a:t>healthcare</a:t>
                      </a:r>
                      <a:r>
                        <a:rPr sz="2000" spc="2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270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18020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804519"/>
            <a:ext cx="11353799" cy="1201790"/>
          </a:xfrm>
          <a:prstGeom prst="rect">
            <a:avLst/>
          </a:prstGeom>
        </p:spPr>
        <p:txBody>
          <a:bodyPr vert="horz" wrap="square" lIns="0" tIns="199567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sz="36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</a:t>
            </a:r>
            <a:r>
              <a:rPr sz="3600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</a:t>
            </a:r>
            <a:r>
              <a:rPr sz="3600" spc="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u/s. </a:t>
            </a:r>
            <a:r>
              <a:rPr sz="36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44AA(1) </a:t>
            </a:r>
            <a:r>
              <a:rPr sz="3600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sz="36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 </a:t>
            </a:r>
            <a:r>
              <a:rPr sz="3600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prescribed </a:t>
            </a:r>
            <a:r>
              <a:rPr sz="3600" spc="-5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3600" spc="1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Accountancy,</a:t>
            </a:r>
            <a:r>
              <a:rPr sz="3600" spc="4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Consultancy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818893"/>
              </p:ext>
            </p:extLst>
          </p:nvPr>
        </p:nvGraphicFramePr>
        <p:xfrm>
          <a:off x="843598" y="2209800"/>
          <a:ext cx="10586403" cy="45217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10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88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160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68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87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7487">
                <a:tc>
                  <a:txBody>
                    <a:bodyPr/>
                    <a:lstStyle/>
                    <a:p>
                      <a:pPr algn="ctr">
                        <a:lnSpc>
                          <a:spcPts val="225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55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Sub-Sector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5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Code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ts val="2255"/>
                        </a:lnSpc>
                      </a:pPr>
                      <a:r>
                        <a:rPr sz="2000" spc="65" dirty="0">
                          <a:latin typeface="Georgia"/>
                          <a:cs typeface="Georgia"/>
                        </a:rPr>
                        <a:t>44AD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55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44ADA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7841">
                <a:tc>
                  <a:txBody>
                    <a:bodyPr/>
                    <a:lstStyle/>
                    <a:p>
                      <a:pPr marL="9525">
                        <a:lnSpc>
                          <a:spcPts val="226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PROFESSIONS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Accounting,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book-keeping</a:t>
                      </a:r>
                      <a:r>
                        <a:rPr sz="2000" spc="3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and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auditing</a:t>
                      </a:r>
                      <a:r>
                        <a:rPr sz="2000" spc="18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0" dirty="0">
                          <a:latin typeface="Georgia"/>
                          <a:cs typeface="Georgia"/>
                        </a:rPr>
                        <a:t>profession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0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16002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8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Tax</a:t>
                      </a:r>
                      <a:r>
                        <a:rPr sz="2000" spc="1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10" dirty="0">
                          <a:latin typeface="Georgia"/>
                          <a:cs typeface="Georgia"/>
                        </a:rPr>
                        <a:t>consultancy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0"/>
                        </a:lnSpc>
                      </a:pPr>
                      <a:r>
                        <a:rPr sz="2000" spc="110" dirty="0">
                          <a:latin typeface="Georgia"/>
                          <a:cs typeface="Georgia"/>
                        </a:rPr>
                        <a:t>16003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4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Fashion</a:t>
                      </a:r>
                      <a:r>
                        <a:rPr sz="2000" spc="2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designing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5"/>
                        </a:lnSpc>
                      </a:pPr>
                      <a:r>
                        <a:rPr sz="2000" spc="130" dirty="0">
                          <a:latin typeface="Georgia"/>
                          <a:cs typeface="Georgia"/>
                        </a:rPr>
                        <a:t>16007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Photography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5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16009</a:t>
                      </a:r>
                      <a:endParaRPr sz="20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130" dirty="0">
                          <a:latin typeface="Georgia"/>
                          <a:cs typeface="Georgia"/>
                        </a:rPr>
                        <a:t>Business </a:t>
                      </a:r>
                      <a:r>
                        <a:rPr sz="2000" spc="120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229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00" dirty="0">
                          <a:latin typeface="Georgia"/>
                          <a:cs typeface="Georgia"/>
                        </a:rPr>
                        <a:t>management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110" dirty="0">
                          <a:latin typeface="Georgia"/>
                          <a:cs typeface="Georgia"/>
                        </a:rPr>
                        <a:t>consultancy</a:t>
                      </a:r>
                      <a:r>
                        <a:rPr sz="2000" spc="2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activities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5"/>
                        </a:lnSpc>
                      </a:pPr>
                      <a:r>
                        <a:rPr sz="2000" spc="185" dirty="0">
                          <a:latin typeface="Georgia"/>
                          <a:cs typeface="Georgia"/>
                        </a:rPr>
                        <a:t>16013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9525">
                        <a:lnSpc>
                          <a:spcPts val="2270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CULTURE</a:t>
                      </a:r>
                      <a:r>
                        <a:rPr sz="2000" spc="1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SPORT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Individual </a:t>
                      </a:r>
                      <a:r>
                        <a:rPr sz="2000" spc="100" dirty="0">
                          <a:latin typeface="Georgia"/>
                          <a:cs typeface="Georgia"/>
                        </a:rPr>
                        <a:t>artists</a:t>
                      </a:r>
                      <a:r>
                        <a:rPr sz="2000" spc="24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excluding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114" dirty="0">
                          <a:latin typeface="Georgia"/>
                          <a:cs typeface="Georgia"/>
                        </a:rPr>
                        <a:t>authors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20010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7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Literary</a:t>
                      </a:r>
                      <a:r>
                        <a:rPr sz="2000" spc="1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activities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0"/>
                        </a:lnSpc>
                      </a:pPr>
                      <a:r>
                        <a:rPr sz="2000" spc="160" dirty="0">
                          <a:latin typeface="Georgia"/>
                          <a:cs typeface="Georgia"/>
                        </a:rPr>
                        <a:t>20011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75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Other </a:t>
                      </a:r>
                      <a:r>
                        <a:rPr sz="2000" spc="105" dirty="0">
                          <a:latin typeface="Georgia"/>
                          <a:cs typeface="Georgia"/>
                        </a:rPr>
                        <a:t>cultural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activities</a:t>
                      </a:r>
                      <a:r>
                        <a:rPr sz="2000" spc="29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00" dirty="0">
                          <a:latin typeface="Georgia"/>
                          <a:cs typeface="Georgia"/>
                        </a:rPr>
                        <a:t>n.e.c.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75"/>
                        </a:lnSpc>
                      </a:pPr>
                      <a:r>
                        <a:rPr sz="2000" spc="110" dirty="0">
                          <a:latin typeface="Georgia"/>
                          <a:cs typeface="Georgia"/>
                        </a:rPr>
                        <a:t>20012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7244" y="256412"/>
            <a:ext cx="10356850" cy="1186222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50"/>
              </a:spcBef>
            </a:pPr>
            <a:r>
              <a:rPr sz="4000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</a:t>
            </a:r>
            <a:r>
              <a:rPr sz="4000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</a:t>
            </a:r>
            <a:r>
              <a:rPr sz="4000" spc="3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u/s. </a:t>
            </a:r>
            <a:r>
              <a:rPr sz="40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44AA(1) </a:t>
            </a:r>
            <a:r>
              <a:rPr sz="4000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 </a:t>
            </a:r>
            <a:r>
              <a:rPr sz="4000" spc="2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</a:t>
            </a:r>
            <a:r>
              <a:rPr sz="40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prescribed </a:t>
            </a:r>
            <a:r>
              <a:rPr sz="4000" spc="-5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sz="40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4000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97971"/>
              </p:ext>
            </p:extLst>
          </p:nvPr>
        </p:nvGraphicFramePr>
        <p:xfrm>
          <a:off x="801369" y="1433830"/>
          <a:ext cx="10247631" cy="5227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76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13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6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06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2773">
                <a:tc>
                  <a:txBody>
                    <a:bodyPr/>
                    <a:lstStyle/>
                    <a:p>
                      <a:pPr marL="485775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60"/>
                        </a:lnSpc>
                      </a:pPr>
                      <a:r>
                        <a:rPr sz="2000" spc="105" dirty="0">
                          <a:latin typeface="Georgia"/>
                          <a:cs typeface="Georgia"/>
                        </a:rPr>
                        <a:t>Sub-Sector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Code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spc="60" dirty="0">
                          <a:latin typeface="Georgia"/>
                          <a:cs typeface="Georgia"/>
                        </a:rPr>
                        <a:t>44AD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2260"/>
                        </a:lnSpc>
                      </a:pPr>
                      <a:r>
                        <a:rPr sz="2000" spc="55" dirty="0">
                          <a:latin typeface="Georgia"/>
                          <a:cs typeface="Georgia"/>
                        </a:rPr>
                        <a:t>44ADA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815">
                <a:tc>
                  <a:txBody>
                    <a:bodyPr/>
                    <a:lstStyle/>
                    <a:p>
                      <a:pPr marL="9525">
                        <a:lnSpc>
                          <a:spcPts val="2255"/>
                        </a:lnSpc>
                      </a:pPr>
                      <a:r>
                        <a:rPr sz="2000" spc="50" dirty="0">
                          <a:latin typeface="Georgia"/>
                          <a:cs typeface="Georgia"/>
                        </a:rPr>
                        <a:t>COMPUTER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Software</a:t>
                      </a:r>
                      <a:r>
                        <a:rPr sz="2000" spc="1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65" dirty="0">
                          <a:latin typeface="Georgia"/>
                          <a:cs typeface="Georgia"/>
                        </a:rPr>
                        <a:t>development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00355">
                        <a:lnSpc>
                          <a:spcPts val="2260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14001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084">
                <a:tc rowSpan="2">
                  <a:txBody>
                    <a:bodyPr/>
                    <a:lstStyle/>
                    <a:p>
                      <a:pPr marL="9525">
                        <a:lnSpc>
                          <a:spcPts val="230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84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Other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software</a:t>
                      </a:r>
                      <a:r>
                        <a:rPr sz="2000" spc="229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10" dirty="0">
                          <a:latin typeface="Georgia"/>
                          <a:cs typeface="Georgia"/>
                        </a:rPr>
                        <a:t>consultancy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00355">
                        <a:lnSpc>
                          <a:spcPts val="2260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14002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930">
                <a:tc rowSpan="2">
                  <a:txBody>
                    <a:bodyPr/>
                    <a:lstStyle/>
                    <a:p>
                      <a:pPr marL="9525">
                        <a:lnSpc>
                          <a:spcPts val="2305"/>
                        </a:lnSpc>
                      </a:pPr>
                      <a:r>
                        <a:rPr sz="2000" spc="45" dirty="0">
                          <a:latin typeface="Georgia"/>
                          <a:cs typeface="Georgia"/>
                        </a:rPr>
                        <a:t>RELATED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3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160">
                        <a:lnSpc>
                          <a:spcPts val="2260"/>
                        </a:lnSpc>
                      </a:pPr>
                      <a:r>
                        <a:rPr sz="2000" spc="110" dirty="0">
                          <a:latin typeface="Georgia"/>
                          <a:cs typeface="Georgia"/>
                        </a:rPr>
                        <a:t>Data</a:t>
                      </a:r>
                      <a:r>
                        <a:rPr sz="2000" spc="17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processing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00355">
                        <a:lnSpc>
                          <a:spcPts val="2260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14003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540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05" algn="ctr">
                        <a:lnSpc>
                          <a:spcPts val="226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2426">
                <a:tc rowSpan="2">
                  <a:txBody>
                    <a:bodyPr/>
                    <a:lstStyle/>
                    <a:p>
                      <a:pPr marL="9525">
                        <a:lnSpc>
                          <a:spcPts val="237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90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55"/>
                        </a:lnSpc>
                      </a:pPr>
                      <a:r>
                        <a:rPr sz="2000" spc="110" dirty="0">
                          <a:latin typeface="Georgia"/>
                          <a:cs typeface="Georgia"/>
                        </a:rPr>
                        <a:t>Database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activities</a:t>
                      </a:r>
                      <a:r>
                        <a:rPr sz="2000" spc="2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20" dirty="0"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55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14004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5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5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64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310"/>
                        </a:lnSpc>
                      </a:pPr>
                      <a:r>
                        <a:rPr sz="2000" spc="75" dirty="0">
                          <a:latin typeface="Georgia"/>
                          <a:cs typeface="Georgia"/>
                        </a:rPr>
                        <a:t>distribution 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2000" spc="70" dirty="0">
                          <a:latin typeface="Georgia"/>
                          <a:cs typeface="Georgia"/>
                        </a:rPr>
                        <a:t>electronic</a:t>
                      </a:r>
                      <a:r>
                        <a:rPr sz="2000" spc="4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content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2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Other </a:t>
                      </a:r>
                      <a:r>
                        <a:rPr sz="2000" spc="-45" dirty="0">
                          <a:latin typeface="Georgia"/>
                          <a:cs typeface="Georgia"/>
                        </a:rPr>
                        <a:t>IT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enabled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65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14005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BPO</a:t>
                      </a:r>
                      <a:r>
                        <a:rPr sz="2000" spc="1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65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14006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923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65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Maintenance </a:t>
                      </a:r>
                      <a:r>
                        <a:rPr sz="2000" spc="120" dirty="0">
                          <a:latin typeface="Georgia"/>
                          <a:cs typeface="Georgia"/>
                        </a:rPr>
                        <a:t>and </a:t>
                      </a:r>
                      <a:r>
                        <a:rPr sz="2000" spc="65" dirty="0">
                          <a:latin typeface="Georgia"/>
                          <a:cs typeface="Georgia"/>
                        </a:rPr>
                        <a:t>repair </a:t>
                      </a:r>
                      <a:r>
                        <a:rPr sz="2000" spc="5" dirty="0">
                          <a:latin typeface="Georgia"/>
                          <a:cs typeface="Georgia"/>
                        </a:rPr>
                        <a:t>of</a:t>
                      </a:r>
                      <a:r>
                        <a:rPr sz="2000" spc="41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40" dirty="0">
                          <a:latin typeface="Georgia"/>
                          <a:cs typeface="Georgia"/>
                        </a:rPr>
                        <a:t>office,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accounting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and</a:t>
                      </a:r>
                      <a:r>
                        <a:rPr sz="2000" spc="28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5" dirty="0">
                          <a:latin typeface="Georgia"/>
                          <a:cs typeface="Georgia"/>
                        </a:rPr>
                        <a:t>computing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machinery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65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14008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6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A9D1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42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Cyber</a:t>
                      </a:r>
                      <a:r>
                        <a:rPr sz="2000" spc="16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80" dirty="0">
                          <a:latin typeface="Georgia"/>
                          <a:cs typeface="Georgia"/>
                        </a:rPr>
                        <a:t>café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70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14007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6191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0"/>
                        </a:lnSpc>
                      </a:pPr>
                      <a:r>
                        <a:rPr sz="2000" spc="95" dirty="0">
                          <a:latin typeface="Georgia"/>
                          <a:cs typeface="Georgia"/>
                        </a:rPr>
                        <a:t>Computer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training</a:t>
                      </a:r>
                      <a:r>
                        <a:rPr sz="2000" spc="25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114" dirty="0">
                          <a:latin typeface="Georgia"/>
                          <a:cs typeface="Georgia"/>
                        </a:rPr>
                        <a:t>and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90" dirty="0">
                          <a:latin typeface="Georgia"/>
                          <a:cs typeface="Georgia"/>
                        </a:rPr>
                        <a:t>educational</a:t>
                      </a:r>
                      <a:r>
                        <a:rPr sz="2000" spc="2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5" dirty="0">
                          <a:latin typeface="Georgia"/>
                          <a:cs typeface="Georgia"/>
                        </a:rPr>
                        <a:t>institutes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70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14009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0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6191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2275"/>
                        </a:lnSpc>
                      </a:pPr>
                      <a:r>
                        <a:rPr sz="2000" spc="85" dirty="0">
                          <a:latin typeface="Georgia"/>
                          <a:cs typeface="Georgia"/>
                        </a:rPr>
                        <a:t>Other computation </a:t>
                      </a:r>
                      <a:r>
                        <a:rPr sz="2000" spc="75" dirty="0">
                          <a:latin typeface="Georgia"/>
                          <a:cs typeface="Georgia"/>
                        </a:rPr>
                        <a:t>related</a:t>
                      </a:r>
                      <a:r>
                        <a:rPr sz="2000" spc="3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90" dirty="0">
                          <a:latin typeface="Georgia"/>
                          <a:cs typeface="Georgia"/>
                        </a:rPr>
                        <a:t>services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2000" spc="100" dirty="0">
                          <a:latin typeface="Georgia"/>
                          <a:cs typeface="Georgia"/>
                        </a:rPr>
                        <a:t>n.e.c.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275"/>
                        </a:lnSpc>
                      </a:pPr>
                      <a:r>
                        <a:rPr sz="2000" spc="-15" dirty="0">
                          <a:latin typeface="Georgia"/>
                          <a:cs typeface="Georgia"/>
                        </a:rPr>
                        <a:t>14010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√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2275"/>
                        </a:lnSpc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X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44AB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943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prescribes 4 cases when tax audit is compulsory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Business with TO &gt; 1 Crore during the year.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Profession with receipts &gt; 50 Lakhs during the year.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eligible for opting Sec 44AE, 44BB, 44BBB, 44ADA but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endParaRPr lang="en-IN" sz="3600" b="1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wants to declare profit less than presumptive rates.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doing business and Sec 44AD(4) is applicable to him and total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income is not below taxable limit.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u="sng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AY 21-22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at least 95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business receipts/expenditure are made through electronic modes, the threshold limit for the tax audit is increased from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Crs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wef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effect AY21-22.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u="sng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Exemption from Tax Audit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having business and opting Sec 44AD and their sales are up to 2 Crores.       </a:t>
            </a:r>
            <a:endParaRPr sz="36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8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50533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gives an option to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not a compulsion.</a:t>
            </a:r>
          </a:p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to deem net income at an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Adhoc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rate of 8% of sales (and 6% of sales in case of non-cash sales)</a:t>
            </a:r>
          </a:p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net profit shall be computed after debiting all expenses including depreciation and partners remuneration.</a:t>
            </a:r>
          </a:p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can be exercised by: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resident individual, HUF, Partnership firm (Except LLP)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engaged in agency business/profession referred in  Sec 44AA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earning commission/brokerage income.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IN" sz="36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engaged in carriage business referred in Sec 44AE.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36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Turnover of business should be up to 2 crores.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0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44AD…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DAF7C0-7F10-4247-A32B-5157845F16BE}"/>
              </a:ext>
            </a:extLst>
          </p:cNvPr>
          <p:cNvSpPr txBox="1"/>
          <p:nvPr/>
        </p:nvSpPr>
        <p:spPr>
          <a:xfrm>
            <a:off x="762000" y="1673098"/>
            <a:ext cx="106680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84200" indent="-5715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44AD is availed –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a lock in period of 5 years with Sec 44AD.</a:t>
            </a:r>
          </a:p>
          <a:p>
            <a:pPr marL="584200" indent="-5715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lock in period – if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 for tax audit or decides not to opt 44AD – then the option for Sec 44AD will not be available for next 5 FY’s of such opt out.</a:t>
            </a:r>
          </a:p>
          <a:p>
            <a:pPr marL="584200" indent="-571500"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such case,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compulsory opt for Tax audit u/s 44AB. The only exception to such a case is when the total income is below the taxable limit.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7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 - Illustration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BF2F99E0-293C-42A8-977C-44EF67A84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22503"/>
              </p:ext>
            </p:extLst>
          </p:nvPr>
        </p:nvGraphicFramePr>
        <p:xfrm>
          <a:off x="533400" y="1469431"/>
          <a:ext cx="10515600" cy="521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416934065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40043206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1912827552"/>
                    </a:ext>
                  </a:extLst>
                </a:gridCol>
              </a:tblGrid>
              <a:tr h="505051">
                <a:tc>
                  <a:txBody>
                    <a:bodyPr/>
                    <a:lstStyle/>
                    <a:p>
                      <a:r>
                        <a:rPr lang="en-IN" dirty="0"/>
                        <a:t>Year 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 44AD Opted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Whether Sec 44AD could have been availed?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84993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6577839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2678898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2365521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6906740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8680703"/>
                  </a:ext>
                </a:extLst>
              </a:tr>
              <a:tr h="5172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6484119"/>
                  </a:ext>
                </a:extLst>
              </a:tr>
              <a:tr h="5260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1616807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9139049"/>
                  </a:ext>
                </a:extLst>
              </a:tr>
              <a:tr h="5050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31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March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Yes/No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8688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31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40181"/>
            <a:ext cx="11734800" cy="5655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36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44AB – 44AD – COMBINED INTERPRETATION</a:t>
            </a:r>
            <a:endParaRPr sz="36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F6EA2278-41D4-49B4-937D-89245AE065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40246"/>
              </p:ext>
            </p:extLst>
          </p:nvPr>
        </p:nvGraphicFramePr>
        <p:xfrm>
          <a:off x="304800" y="1066800"/>
          <a:ext cx="11430000" cy="5451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438">
                  <a:extLst>
                    <a:ext uri="{9D8B030D-6E8A-4147-A177-3AD203B41FA5}">
                      <a16:colId xmlns:a16="http://schemas.microsoft.com/office/drawing/2014/main" xmlns="" val="1542015819"/>
                    </a:ext>
                  </a:extLst>
                </a:gridCol>
                <a:gridCol w="3571876">
                  <a:extLst>
                    <a:ext uri="{9D8B030D-6E8A-4147-A177-3AD203B41FA5}">
                      <a16:colId xmlns:a16="http://schemas.microsoft.com/office/drawing/2014/main" xmlns="" val="2200591212"/>
                    </a:ext>
                  </a:extLst>
                </a:gridCol>
                <a:gridCol w="3512343">
                  <a:extLst>
                    <a:ext uri="{9D8B030D-6E8A-4147-A177-3AD203B41FA5}">
                      <a16:colId xmlns:a16="http://schemas.microsoft.com/office/drawing/2014/main" xmlns="" val="3858353045"/>
                    </a:ext>
                  </a:extLst>
                </a:gridCol>
                <a:gridCol w="3512343">
                  <a:extLst>
                    <a:ext uri="{9D8B030D-6E8A-4147-A177-3AD203B41FA5}">
                      <a16:colId xmlns:a16="http://schemas.microsoft.com/office/drawing/2014/main" xmlns="" val="19051596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IN" dirty="0"/>
                        <a:t>Case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Sec 44AD 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Tax Audit Compulsion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1956412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of Operation – 31.03.2019 and Sec 44AD availed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Lock-in period with Sec 44AD for next 5 years till 31.03.2024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want to opt-out of Sec 44AD before 31.03.2024, then compulsory tax audit for continuous 6 years.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1126996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of operation – 31.03.2019 and Tax Audit is 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of Sec 44AD open for next years as long as annual turnover &lt; 2 Crores.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Compulsion of tax audit if turnover is below 1 Crore, or 2 crores if Sec 44AD is opted.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2797401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 Year of operation – 31.03.2019 and ITR-3 Filed without Tax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of Sec 44AD open for next years as long as annual turnover &lt; 2 Crores.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 Compulsion of tax audit if turnover is below 1 Crore, or 2 crores if Sec 44AD is opted.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9764507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7</a:t>
                      </a:r>
                      <a:r>
                        <a:rPr lang="en-IN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 of operation – 31.03.2019 and Sec 44AD availed first time in 31.03.2018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Lock in period for next 5 years till 31.03.2023 till annual TO &lt; 2 Crores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want to opt out of Sec 44AD before 31.03.2023, then compulsory tax audit for continuous 6 years.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87995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7th Year of Operation – 31.03.2019 and tax audit in 31.03.2018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Option of Sec 44AD open for next years </a:t>
                      </a: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long as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annual TO &lt; 2 crores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Compulsion of tax audit if TO below 1 crore, or 2 Crores if Sec 44AD 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105823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7</a:t>
                      </a:r>
                      <a:r>
                        <a:rPr lang="en-IN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 of Operation – 31.03.2019 and ITR-3 in 31.03.2018 without tax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Option of Sec 44AD open for next years as long as annual TO &lt; 2 Crores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No Compulsion of tax audit if TO below 1 crore, or 2 Crores if Sec 44AD opted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138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17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44ADA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DAF7C0-7F10-4247-A32B-5157845F16BE}"/>
              </a:ext>
            </a:extLst>
          </p:cNvPr>
          <p:cNvSpPr txBox="1"/>
          <p:nvPr/>
        </p:nvSpPr>
        <p:spPr>
          <a:xfrm>
            <a:off x="762000" y="1673098"/>
            <a:ext cx="10668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applies to resident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assessees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</a:t>
            </a:r>
          </a:p>
          <a:p>
            <a:pPr marL="241300" indent="-228600"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eligible for LLP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w.e.f</a:t>
            </a:r>
            <a:r>
              <a:rPr lang="en-IN" sz="4000" b="1" baseline="1984">
                <a:latin typeface="Times New Roman" panose="02020603050405020304" pitchFamily="18" charset="0"/>
                <a:cs typeface="Times New Roman" panose="02020603050405020304" pitchFamily="18" charset="0"/>
              </a:rPr>
              <a:t> AY 21-22</a:t>
            </a:r>
            <a:endParaRPr lang="en-IN" sz="4000" b="1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1300" marR="8255" indent="-228600">
              <a:lnSpc>
                <a:spcPts val="269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  <a:tab pos="2570480" algn="l"/>
                <a:tab pos="4207510" algn="l"/>
                <a:tab pos="813435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does not have any restriction on the status of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marR="8255" lvl="1">
              <a:lnSpc>
                <a:spcPts val="2690"/>
              </a:lnSpc>
              <a:spcBef>
                <a:spcPts val="990"/>
              </a:spcBef>
              <a:tabLst>
                <a:tab pos="241300" algn="l"/>
                <a:tab pos="2570480" algn="l"/>
                <a:tab pos="4207510" algn="l"/>
                <a:tab pos="813435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Professional regulatory body may not permit certain	status	to  carry</a:t>
            </a:r>
          </a:p>
          <a:p>
            <a:pPr marL="12700" marR="8255" lvl="1">
              <a:lnSpc>
                <a:spcPts val="2690"/>
              </a:lnSpc>
              <a:spcBef>
                <a:spcPts val="990"/>
              </a:spcBef>
              <a:tabLst>
                <a:tab pos="241300" algn="l"/>
                <a:tab pos="2570480" algn="l"/>
                <a:tab pos="4207510" algn="l"/>
                <a:tab pos="813435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on the profession – those cases may not qualify</a:t>
            </a:r>
          </a:p>
          <a:p>
            <a:pPr marL="241300" marR="5080" indent="-228600">
              <a:lnSpc>
                <a:spcPts val="269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  <a:tab pos="1670685" algn="l"/>
                <a:tab pos="2609850" algn="l"/>
                <a:tab pos="3329304" algn="l"/>
                <a:tab pos="4426585" algn="l"/>
                <a:tab pos="4911725" algn="l"/>
                <a:tab pos="5481955" algn="l"/>
                <a:tab pos="7914640" algn="l"/>
                <a:tab pos="8243570" algn="l"/>
                <a:tab pos="8634095" algn="l"/>
                <a:tab pos="1001522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does not	 apply to all	professionals – it applies to  only professionals specified u/s. 44AA(1) –</a:t>
            </a:r>
          </a:p>
          <a:p>
            <a:pPr marL="697865" marR="8890" lvl="1" indent="-228600">
              <a:lnSpc>
                <a:spcPts val="2300"/>
              </a:lnSpc>
              <a:spcBef>
                <a:spcPts val="525"/>
              </a:spcBef>
              <a:buFont typeface="Arial"/>
              <a:buChar char="•"/>
              <a:tabLst>
                <a:tab pos="698500" algn="l"/>
                <a:tab pos="1353820" algn="l"/>
                <a:tab pos="2655570" algn="l"/>
                <a:tab pos="2914650" algn="l"/>
                <a:tab pos="3890645" algn="l"/>
                <a:tab pos="5039995" algn="l"/>
                <a:tab pos="6402705" algn="l"/>
                <a:tab pos="6911340" algn="l"/>
                <a:tab pos="8371840" algn="l"/>
                <a:tab pos="88138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	44AA(2)	-	Every	person	carrying	on	business	or	profession  not being a profession referred to in sub-section (1) shall ……</a:t>
            </a:r>
          </a:p>
          <a:p>
            <a:pPr marL="697865" marR="5080" lvl="1" indent="-228600">
              <a:lnSpc>
                <a:spcPts val="2300"/>
              </a:lnSpc>
              <a:spcBef>
                <a:spcPts val="515"/>
              </a:spcBef>
              <a:buFont typeface="Arial"/>
              <a:buChar char="•"/>
              <a:tabLst>
                <a:tab pos="698500" algn="l"/>
                <a:tab pos="1670685" algn="l"/>
                <a:tab pos="3106420" algn="l"/>
                <a:tab pos="3695065" algn="l"/>
                <a:tab pos="5869305" algn="l"/>
                <a:tab pos="8014970" algn="l"/>
                <a:tab pos="8354059" algn="l"/>
                <a:tab pos="9015095" algn="l"/>
                <a:tab pos="985393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	provides	for	non-specified	professionals	–	see	next	few  slides</a:t>
            </a: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54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44ADA..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DAF7C0-7F10-4247-A32B-5157845F16BE}"/>
              </a:ext>
            </a:extLst>
          </p:cNvPr>
          <p:cNvSpPr txBox="1"/>
          <p:nvPr/>
        </p:nvSpPr>
        <p:spPr>
          <a:xfrm>
            <a:off x="762000" y="1673098"/>
            <a:ext cx="10668000" cy="374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7865" lvl="1" indent="-228600">
              <a:lnSpc>
                <a:spcPts val="2300"/>
              </a:lnSpc>
              <a:spcBef>
                <a:spcPts val="75"/>
              </a:spcBef>
              <a:buFont typeface="Arial"/>
              <a:buChar char="•"/>
              <a:tabLst>
                <a:tab pos="2413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an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being a resident in India,</a:t>
            </a:r>
          </a:p>
          <a:p>
            <a:pPr marL="469265" lvl="1">
              <a:lnSpc>
                <a:spcPts val="2300"/>
              </a:lnSpc>
              <a:tabLst>
                <a:tab pos="697865" algn="l"/>
                <a:tab pos="6985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who is engaged in a profession referred to in sub-section (1) of</a:t>
            </a:r>
          </a:p>
          <a:p>
            <a:pPr marL="469265" lvl="1">
              <a:lnSpc>
                <a:spcPts val="2300"/>
              </a:lnSpc>
              <a:tabLst>
                <a:tab pos="697865" algn="l"/>
                <a:tab pos="6985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section 44AA and</a:t>
            </a:r>
          </a:p>
          <a:p>
            <a:pPr marL="469265" marR="5080" lvl="1">
              <a:lnSpc>
                <a:spcPts val="2300"/>
              </a:lnSpc>
              <a:spcBef>
                <a:spcPts val="645"/>
              </a:spcBef>
              <a:tabLst>
                <a:tab pos="697865" algn="l"/>
                <a:tab pos="698500" algn="l"/>
                <a:tab pos="1753235" algn="l"/>
                <a:tab pos="2570480" algn="l"/>
                <a:tab pos="3496945" algn="l"/>
                <a:tab pos="4768215" algn="l"/>
                <a:tab pos="5299075" algn="l"/>
                <a:tab pos="5948045" algn="l"/>
                <a:tab pos="7063740" algn="l"/>
                <a:tab pos="7786370" algn="l"/>
                <a:tab pos="8594725" algn="l"/>
                <a:tab pos="9719945" algn="l"/>
                <a:tab pos="1018921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whose total	 gross	receipts	do	not	exceed	50 lakh Rs	 in a PY</a:t>
            </a:r>
          </a:p>
          <a:p>
            <a:pPr marL="697865" lvl="1" indent="-228600">
              <a:lnSpc>
                <a:spcPts val="23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sum equal to</a:t>
            </a:r>
          </a:p>
          <a:p>
            <a:pPr marL="469265" lvl="1">
              <a:lnSpc>
                <a:spcPts val="2300"/>
              </a:lnSpc>
              <a:tabLst>
                <a:tab pos="697865" algn="l"/>
                <a:tab pos="6985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fifty per cent of the total gross receipts of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PY on</a:t>
            </a:r>
          </a:p>
          <a:p>
            <a:pPr marL="469265" lvl="1">
              <a:lnSpc>
                <a:spcPts val="2300"/>
              </a:lnSpc>
              <a:tabLst>
                <a:tab pos="697865" algn="l"/>
                <a:tab pos="6985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account of such profession or, as the case may be,</a:t>
            </a:r>
          </a:p>
          <a:p>
            <a:pPr marL="469265" lvl="1">
              <a:lnSpc>
                <a:spcPts val="2300"/>
              </a:lnSpc>
              <a:tabLst>
                <a:tab pos="697865" algn="l"/>
                <a:tab pos="6985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a sum higher than the aforesaid sum claimed to have been earned 	   by the </a:t>
            </a:r>
            <a:r>
              <a:rPr lang="en-IN" sz="4000" b="1" baseline="1984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97865" lvl="1" indent="-228600">
              <a:lnSpc>
                <a:spcPts val="2300"/>
              </a:lnSpc>
              <a:spcBef>
                <a:spcPts val="80"/>
              </a:spcBef>
              <a:buFont typeface="Arial"/>
              <a:buChar char="•"/>
              <a:tabLst>
                <a:tab pos="241300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be deemed to be the profits and gains of such profession chargeable to	tax	under	the	 head	"Profits and	gains of business or profession".</a:t>
            </a:r>
          </a:p>
        </p:txBody>
      </p:sp>
    </p:spTree>
    <p:extLst>
      <p:ext uri="{BB962C8B-B14F-4D97-AF65-F5344CB8AC3E}">
        <p14:creationId xmlns:p14="http://schemas.microsoft.com/office/powerpoint/2010/main" val="128567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8768" y="440181"/>
            <a:ext cx="10358832" cy="78098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IN" sz="5000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 44ADA..</a:t>
            </a:r>
            <a:endParaRPr sz="50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1673098"/>
            <a:ext cx="11658600" cy="4238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346065" algn="l"/>
              </a:tabLst>
            </a:pPr>
            <a:r>
              <a:rPr lang="en-IN" sz="4000" b="1" baseline="198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sz="4000" baseline="198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DDAF7C0-7F10-4247-A32B-5157845F16BE}"/>
              </a:ext>
            </a:extLst>
          </p:cNvPr>
          <p:cNvSpPr txBox="1"/>
          <p:nvPr/>
        </p:nvSpPr>
        <p:spPr>
          <a:xfrm>
            <a:off x="762000" y="1673098"/>
            <a:ext cx="10668000" cy="423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7865" marR="10160" lvl="1" indent="-228600" algn="just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8500" algn="l"/>
              </a:tabLst>
            </a:pPr>
            <a:r>
              <a:rPr lang="en-IN" sz="2800" b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IN" sz="2800" b="1" spc="15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assessee</a:t>
            </a:r>
            <a:r>
              <a:rPr lang="en-IN" sz="2800" b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IN" sz="28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claims </a:t>
            </a:r>
            <a:r>
              <a:rPr lang="en-IN" sz="28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IN" sz="28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IN" sz="280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lang="en-IN" sz="28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gains </a:t>
            </a:r>
            <a:r>
              <a:rPr lang="en-IN" sz="2800" b="1" spc="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IN" sz="28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lang="en-IN" sz="2800"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 </a:t>
            </a:r>
            <a:r>
              <a:rPr lang="en-IN" sz="28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IN" sz="2800"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IN" sz="28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800" b="1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profits 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gains </a:t>
            </a:r>
            <a:r>
              <a:rPr lang="en-IN" sz="280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</a:t>
            </a:r>
            <a:r>
              <a:rPr lang="en-IN" sz="2800" b="1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800" b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  </a:t>
            </a:r>
            <a:r>
              <a:rPr lang="en-IN" sz="28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IN" sz="28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IN" sz="2800" b="1" spc="2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697865" marR="10160" lvl="1" indent="-228600" algn="just">
              <a:lnSpc>
                <a:spcPct val="80000"/>
              </a:lnSpc>
              <a:spcBef>
                <a:spcPts val="545"/>
              </a:spcBef>
              <a:buFont typeface="Arial"/>
              <a:buChar char="•"/>
              <a:tabLst>
                <a:tab pos="698500" algn="l"/>
              </a:tabLst>
            </a:pPr>
            <a:r>
              <a:rPr lang="en-IN" sz="28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IN" sz="2400"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</a:t>
            </a:r>
            <a:r>
              <a:rPr lang="en-IN" sz="2400" b="1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</a:t>
            </a:r>
            <a:r>
              <a:rPr lang="en-IN" sz="24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IN" sz="24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exceeds </a:t>
            </a:r>
            <a:r>
              <a:rPr lang="en-IN" sz="24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4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</a:t>
            </a:r>
            <a:r>
              <a:rPr lang="en-IN" sz="2400" b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lang="en-IN" sz="24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IN" sz="2400" b="1" spc="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IN" sz="2400" b="1" spc="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7865" algn="just">
              <a:lnSpc>
                <a:spcPts val="2595"/>
              </a:lnSpc>
            </a:pPr>
            <a:r>
              <a:rPr lang="en-IN" sz="2400" b="1" spc="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chargeable </a:t>
            </a:r>
            <a:r>
              <a:rPr lang="en-IN" sz="2400" b="1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IN" sz="2400" b="1" spc="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income-tax,</a:t>
            </a:r>
          </a:p>
          <a:p>
            <a:pPr marL="12700" marR="5080" algn="just">
              <a:lnSpc>
                <a:spcPct val="80000"/>
              </a:lnSpc>
              <a:spcBef>
                <a:spcPts val="965"/>
              </a:spcBef>
              <a:tabLst>
                <a:tab pos="241300" algn="l"/>
              </a:tabLst>
            </a:pPr>
            <a:r>
              <a:rPr lang="en-IN" sz="24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s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 </a:t>
            </a:r>
            <a:r>
              <a:rPr lang="en-IN" sz="28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IN" sz="28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IN" sz="2800" b="1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IN" sz="2800" b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IN" sz="28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spc="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</a:t>
            </a:r>
            <a:r>
              <a:rPr lang="en-IN" sz="2800" b="1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books </a:t>
            </a:r>
            <a:r>
              <a:rPr lang="en-IN" sz="28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12700" marR="5080" algn="just">
              <a:lnSpc>
                <a:spcPct val="80000"/>
              </a:lnSpc>
              <a:spcBef>
                <a:spcPts val="965"/>
              </a:spcBef>
              <a:tabLst>
                <a:tab pos="241300" algn="l"/>
              </a:tabLst>
            </a:pPr>
            <a:r>
              <a:rPr lang="en-IN" sz="28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</a:t>
            </a:r>
            <a:r>
              <a:rPr lang="en-IN" sz="2800" b="1" spc="1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</a:t>
            </a:r>
            <a:r>
              <a:rPr lang="en-IN" sz="28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IN" sz="2800" b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IN" sz="2800" b="1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IN" sz="2800" b="1" spc="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IN" sz="2800" b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80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sub-</a:t>
            </a:r>
          </a:p>
          <a:p>
            <a:pPr marL="12700" marR="5080" algn="just">
              <a:lnSpc>
                <a:spcPct val="80000"/>
              </a:lnSpc>
              <a:spcBef>
                <a:spcPts val="965"/>
              </a:spcBef>
              <a:tabLst>
                <a:tab pos="241300" algn="l"/>
              </a:tabLst>
            </a:pPr>
            <a:r>
              <a:rPr lang="en-IN" sz="2800" b="1" spc="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</a:t>
            </a:r>
            <a:r>
              <a:rPr lang="en-IN" sz="28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IN" sz="2800" b="1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IN" sz="28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8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IN" sz="2800" b="1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44AA</a:t>
            </a:r>
            <a:r>
              <a:rPr lang="en-IN" sz="2800" b="1" spc="5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12700" marR="7620" algn="just">
              <a:lnSpc>
                <a:spcPts val="2690"/>
              </a:lnSpc>
              <a:spcBef>
                <a:spcPts val="985"/>
              </a:spcBef>
              <a:tabLst>
                <a:tab pos="241300" algn="l"/>
              </a:tabLst>
            </a:pPr>
            <a:r>
              <a:rPr lang="en-IN" sz="28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</a:t>
            </a:r>
            <a:r>
              <a:rPr lang="en-IN" sz="280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 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IN" sz="2800" b="1" spc="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audited </a:t>
            </a:r>
            <a:r>
              <a:rPr lang="en-IN" sz="2800" b="1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IN" sz="2800" b="1" spc="1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furnish </a:t>
            </a:r>
            <a:r>
              <a:rPr lang="en-IN" sz="2800" b="1" spc="2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800" b="1" spc="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 </a:t>
            </a:r>
            <a:r>
              <a:rPr lang="en-IN" sz="2800" b="1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800" b="1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</a:t>
            </a:r>
          </a:p>
          <a:p>
            <a:pPr marL="12700" marR="7620" algn="just">
              <a:lnSpc>
                <a:spcPts val="2690"/>
              </a:lnSpc>
              <a:spcBef>
                <a:spcPts val="985"/>
              </a:spcBef>
              <a:tabLst>
                <a:tab pos="241300" algn="l"/>
              </a:tabLst>
            </a:pPr>
            <a:r>
              <a:rPr lang="en-IN" sz="2800" b="1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</a:t>
            </a:r>
            <a:r>
              <a:rPr lang="en-IN" sz="2800" b="1" spc="2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 </a:t>
            </a:r>
            <a:r>
              <a:rPr lang="en-IN" sz="2800" b="1" spc="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</a:t>
            </a:r>
            <a:r>
              <a:rPr lang="en-IN" sz="2800" b="1" spc="1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IN" sz="2800" b="1" spc="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</a:t>
            </a:r>
            <a:r>
              <a:rPr lang="en-IN" sz="2800" b="1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spc="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44AB.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5567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160</TotalTime>
  <Words>1203</Words>
  <Application>Microsoft Office PowerPoint</Application>
  <PresentationFormat>Custom</PresentationFormat>
  <Paragraphs>319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Gallery</vt:lpstr>
      <vt:lpstr>PowerPoint Presentation</vt:lpstr>
      <vt:lpstr>Sec 44AB</vt:lpstr>
      <vt:lpstr>Sec 44AD</vt:lpstr>
      <vt:lpstr>Sec 44AD…</vt:lpstr>
      <vt:lpstr>Sec 44AD - Illustration</vt:lpstr>
      <vt:lpstr>Sec 44AB – 44AD – COMBINED INTERPRETATION</vt:lpstr>
      <vt:lpstr>Sec 44ADA</vt:lpstr>
      <vt:lpstr>Sec 44ADA..</vt:lpstr>
      <vt:lpstr>Sec 44ADA..</vt:lpstr>
      <vt:lpstr>Profession specified u/s. 44AA(1) Vs Code  prescribed –  Medical –  Part 1</vt:lpstr>
      <vt:lpstr>Profession specified u/s. 44AA(1) Vs  Code prescribed –  Medical –  </vt:lpstr>
      <vt:lpstr>Profession specified u/s. 44AA(1) Vs Code  prescribed – Accountancy, Consultancy</vt:lpstr>
      <vt:lpstr>Profession specified u/s. 44AA(1) Vs  Code prescribed – 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shakunth selvaraj</dc:creator>
  <cp:lastModifiedBy>system2</cp:lastModifiedBy>
  <cp:revision>24</cp:revision>
  <dcterms:created xsi:type="dcterms:W3CDTF">2021-07-23T06:27:30Z</dcterms:created>
  <dcterms:modified xsi:type="dcterms:W3CDTF">2021-07-23T09:24:23Z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2021-07-23T00:00:00Z</vt:filetime>
  </property>
</Properties>
</file>