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handoutMasterIdLst>
    <p:handoutMasterId r:id="rId46"/>
  </p:handoutMasterIdLst>
  <p:sldIdLst>
    <p:sldId id="256" r:id="rId2"/>
    <p:sldId id="285" r:id="rId3"/>
    <p:sldId id="286" r:id="rId4"/>
    <p:sldId id="259" r:id="rId5"/>
    <p:sldId id="260" r:id="rId6"/>
    <p:sldId id="261" r:id="rId7"/>
    <p:sldId id="262" r:id="rId8"/>
    <p:sldId id="263" r:id="rId9"/>
    <p:sldId id="287" r:id="rId10"/>
    <p:sldId id="289" r:id="rId11"/>
    <p:sldId id="282" r:id="rId12"/>
    <p:sldId id="283" r:id="rId13"/>
    <p:sldId id="293" r:id="rId14"/>
    <p:sldId id="294" r:id="rId15"/>
    <p:sldId id="297" r:id="rId16"/>
    <p:sldId id="298" r:id="rId17"/>
    <p:sldId id="264" r:id="rId18"/>
    <p:sldId id="266" r:id="rId19"/>
    <p:sldId id="267" r:id="rId20"/>
    <p:sldId id="268" r:id="rId21"/>
    <p:sldId id="269" r:id="rId22"/>
    <p:sldId id="270" r:id="rId23"/>
    <p:sldId id="271" r:id="rId24"/>
    <p:sldId id="272" r:id="rId25"/>
    <p:sldId id="273"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3" r:id="rId39"/>
    <p:sldId id="314" r:id="rId40"/>
    <p:sldId id="315" r:id="rId41"/>
    <p:sldId id="316" r:id="rId42"/>
    <p:sldId id="317" r:id="rId43"/>
    <p:sldId id="318" r:id="rId44"/>
    <p:sldId id="31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8" d="100"/>
          <a:sy n="78" d="100"/>
        </p:scale>
        <p:origin x="77" y="173"/>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3134"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68A10C-9EA5-4015-A0A3-7A21F60CC529}"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IN"/>
        </a:p>
      </dgm:t>
    </dgm:pt>
    <dgm:pt modelId="{431A16D9-C089-4DF7-B2FA-1E585D27FDF0}">
      <dgm:prSet phldrT="[Text]" custT="1"/>
      <dgm:spPr/>
      <dgm:t>
        <a:bodyPr/>
        <a:lstStyle/>
        <a:p>
          <a:r>
            <a:rPr lang="en-IN" sz="2000" dirty="0"/>
            <a:t>Individual/ HUF</a:t>
          </a:r>
        </a:p>
      </dgm:t>
    </dgm:pt>
    <dgm:pt modelId="{A2AB6CE8-C419-44C3-B05E-1874557567A8}" type="parTrans" cxnId="{D174A728-6D0D-4CFB-B973-FD644BC65261}">
      <dgm:prSet/>
      <dgm:spPr/>
      <dgm:t>
        <a:bodyPr/>
        <a:lstStyle/>
        <a:p>
          <a:endParaRPr lang="en-IN"/>
        </a:p>
      </dgm:t>
    </dgm:pt>
    <dgm:pt modelId="{E530B566-E728-4134-8269-5DCA0FD8741C}" type="sibTrans" cxnId="{D174A728-6D0D-4CFB-B973-FD644BC65261}">
      <dgm:prSet/>
      <dgm:spPr/>
      <dgm:t>
        <a:bodyPr/>
        <a:lstStyle/>
        <a:p>
          <a:endParaRPr lang="en-IN"/>
        </a:p>
      </dgm:t>
    </dgm:pt>
    <dgm:pt modelId="{7AD726C0-B7AA-40C9-B522-14B3D836A88E}">
      <dgm:prSet phldrT="[Text]" custT="1"/>
      <dgm:spPr/>
      <dgm:t>
        <a:bodyPr/>
        <a:lstStyle/>
        <a:p>
          <a:r>
            <a:rPr lang="en-IN" sz="2000" dirty="0"/>
            <a:t>Does not have Business Income</a:t>
          </a:r>
        </a:p>
      </dgm:t>
    </dgm:pt>
    <dgm:pt modelId="{E3249449-71FA-44C2-BE9E-E84A4EA85CD8}" type="parTrans" cxnId="{88DE434E-6A2B-485E-B243-C2FAF2CF15DB}">
      <dgm:prSet/>
      <dgm:spPr/>
      <dgm:t>
        <a:bodyPr/>
        <a:lstStyle/>
        <a:p>
          <a:endParaRPr lang="en-IN"/>
        </a:p>
      </dgm:t>
    </dgm:pt>
    <dgm:pt modelId="{EA206CD7-C470-4743-A21B-B4C5D0487405}" type="sibTrans" cxnId="{88DE434E-6A2B-485E-B243-C2FAF2CF15DB}">
      <dgm:prSet/>
      <dgm:spPr/>
      <dgm:t>
        <a:bodyPr/>
        <a:lstStyle/>
        <a:p>
          <a:endParaRPr lang="en-IN"/>
        </a:p>
      </dgm:t>
    </dgm:pt>
    <dgm:pt modelId="{B28792B4-148B-4465-BC59-60DFDAEC5B01}">
      <dgm:prSet phldrT="[Text]" custT="1"/>
      <dgm:spPr/>
      <dgm:t>
        <a:bodyPr/>
        <a:lstStyle/>
        <a:p>
          <a:r>
            <a:rPr lang="en-IN" sz="1600" dirty="0"/>
            <a:t>Option to be exercised every year,  along with filing of ROI</a:t>
          </a:r>
        </a:p>
      </dgm:t>
    </dgm:pt>
    <dgm:pt modelId="{5621B037-AEDA-48C5-B628-0C17A2CC459C}" type="parTrans" cxnId="{54AEF221-9401-4D75-84C6-EBE35DF5AFD4}">
      <dgm:prSet/>
      <dgm:spPr/>
      <dgm:t>
        <a:bodyPr/>
        <a:lstStyle/>
        <a:p>
          <a:endParaRPr lang="en-IN"/>
        </a:p>
      </dgm:t>
    </dgm:pt>
    <dgm:pt modelId="{BEAB9774-AEAC-4C0A-86B5-48DE10822E1C}" type="sibTrans" cxnId="{54AEF221-9401-4D75-84C6-EBE35DF5AFD4}">
      <dgm:prSet/>
      <dgm:spPr/>
      <dgm:t>
        <a:bodyPr/>
        <a:lstStyle/>
        <a:p>
          <a:endParaRPr lang="en-IN"/>
        </a:p>
      </dgm:t>
    </dgm:pt>
    <dgm:pt modelId="{551569E5-D96F-4A7E-BA29-617204154E9C}">
      <dgm:prSet phldrT="[Text]" custT="1"/>
      <dgm:spPr/>
      <dgm:t>
        <a:bodyPr/>
        <a:lstStyle/>
        <a:p>
          <a:r>
            <a:rPr lang="en-IN" sz="2000" dirty="0"/>
            <a:t>Business Income</a:t>
          </a:r>
        </a:p>
      </dgm:t>
    </dgm:pt>
    <dgm:pt modelId="{B717F46E-8E39-4F17-95CD-4E71210179BE}" type="parTrans" cxnId="{BD6BE1BC-AFEE-4981-B6A4-8AF8C3167DB3}">
      <dgm:prSet/>
      <dgm:spPr/>
      <dgm:t>
        <a:bodyPr/>
        <a:lstStyle/>
        <a:p>
          <a:endParaRPr lang="en-IN"/>
        </a:p>
      </dgm:t>
    </dgm:pt>
    <dgm:pt modelId="{D61EAAC1-DFD9-465B-BDFF-9CA5F6543E7E}" type="sibTrans" cxnId="{BD6BE1BC-AFEE-4981-B6A4-8AF8C3167DB3}">
      <dgm:prSet/>
      <dgm:spPr/>
      <dgm:t>
        <a:bodyPr/>
        <a:lstStyle/>
        <a:p>
          <a:endParaRPr lang="en-IN"/>
        </a:p>
      </dgm:t>
    </dgm:pt>
    <dgm:pt modelId="{C46C5596-1BC1-4D08-95F8-78A6ACC7784D}">
      <dgm:prSet phldrT="[Text]" custT="1"/>
      <dgm:spPr/>
      <dgm:t>
        <a:bodyPr/>
        <a:lstStyle/>
        <a:p>
          <a:r>
            <a:rPr lang="en-IN" sz="1600" dirty="0"/>
            <a:t>Option to be exercised on or before due date of filing of ROI</a:t>
          </a:r>
        </a:p>
      </dgm:t>
    </dgm:pt>
    <dgm:pt modelId="{CDB00A08-1489-4A83-934D-21F221269342}" type="parTrans" cxnId="{D52C4F81-E782-408A-8E7D-040ED8ABD2CF}">
      <dgm:prSet/>
      <dgm:spPr/>
      <dgm:t>
        <a:bodyPr/>
        <a:lstStyle/>
        <a:p>
          <a:endParaRPr lang="en-IN"/>
        </a:p>
      </dgm:t>
    </dgm:pt>
    <dgm:pt modelId="{C5E55CC5-1F7F-48ED-97A7-E77DC94A7944}" type="sibTrans" cxnId="{D52C4F81-E782-408A-8E7D-040ED8ABD2CF}">
      <dgm:prSet/>
      <dgm:spPr/>
      <dgm:t>
        <a:bodyPr/>
        <a:lstStyle/>
        <a:p>
          <a:endParaRPr lang="en-IN"/>
        </a:p>
      </dgm:t>
    </dgm:pt>
    <dgm:pt modelId="{1BB606E7-70F8-4B1C-8498-E9A0B3445BEB}">
      <dgm:prSet custT="1"/>
      <dgm:spPr/>
      <dgm:t>
        <a:bodyPr/>
        <a:lstStyle/>
        <a:p>
          <a:r>
            <a:rPr lang="en-IN" sz="1600" dirty="0"/>
            <a:t>Once applied, applicable to all subsequent years.</a:t>
          </a:r>
        </a:p>
      </dgm:t>
    </dgm:pt>
    <dgm:pt modelId="{357488FF-C008-4968-88C5-944C057A3243}" type="parTrans" cxnId="{98344616-ADB9-4D40-9122-21F84B56282A}">
      <dgm:prSet/>
      <dgm:spPr/>
      <dgm:t>
        <a:bodyPr/>
        <a:lstStyle/>
        <a:p>
          <a:endParaRPr lang="en-IN"/>
        </a:p>
      </dgm:t>
    </dgm:pt>
    <dgm:pt modelId="{CD8275CE-0380-4919-A618-8234779DE14B}" type="sibTrans" cxnId="{98344616-ADB9-4D40-9122-21F84B56282A}">
      <dgm:prSet/>
      <dgm:spPr/>
      <dgm:t>
        <a:bodyPr/>
        <a:lstStyle/>
        <a:p>
          <a:endParaRPr lang="en-IN"/>
        </a:p>
      </dgm:t>
    </dgm:pt>
    <dgm:pt modelId="{1D0CF597-8E40-444D-A928-9A50299A4EC9}">
      <dgm:prSet/>
      <dgm:spPr/>
      <dgm:t>
        <a:bodyPr/>
        <a:lstStyle/>
        <a:p>
          <a:pPr algn="just"/>
          <a:r>
            <a:rPr lang="en-IN" dirty="0"/>
            <a:t>Eligible to opt out only once, thereafter will never be eligible to opt for the new scheme except when he ceases to have business income. </a:t>
          </a:r>
        </a:p>
      </dgm:t>
    </dgm:pt>
    <dgm:pt modelId="{97007B0A-E278-4179-99A6-9F41D0C249D9}" type="parTrans" cxnId="{F93218EF-3966-4EBF-9F03-4F3A40EA062F}">
      <dgm:prSet/>
      <dgm:spPr/>
      <dgm:t>
        <a:bodyPr/>
        <a:lstStyle/>
        <a:p>
          <a:endParaRPr lang="en-IN"/>
        </a:p>
      </dgm:t>
    </dgm:pt>
    <dgm:pt modelId="{D59FA750-4628-4166-AAE9-633EF4DDA07B}" type="sibTrans" cxnId="{F93218EF-3966-4EBF-9F03-4F3A40EA062F}">
      <dgm:prSet/>
      <dgm:spPr/>
      <dgm:t>
        <a:bodyPr/>
        <a:lstStyle/>
        <a:p>
          <a:endParaRPr lang="en-IN"/>
        </a:p>
      </dgm:t>
    </dgm:pt>
    <dgm:pt modelId="{2198B8B0-72AA-478F-AB12-60CCF1FFB4EB}" type="pres">
      <dgm:prSet presAssocID="{8568A10C-9EA5-4015-A0A3-7A21F60CC529}" presName="hierChild1" presStyleCnt="0">
        <dgm:presLayoutVars>
          <dgm:chPref val="1"/>
          <dgm:dir/>
          <dgm:animOne val="branch"/>
          <dgm:animLvl val="lvl"/>
          <dgm:resizeHandles/>
        </dgm:presLayoutVars>
      </dgm:prSet>
      <dgm:spPr/>
    </dgm:pt>
    <dgm:pt modelId="{4FC54DA1-FFD8-4E97-AFF8-56E1C258E05A}" type="pres">
      <dgm:prSet presAssocID="{431A16D9-C089-4DF7-B2FA-1E585D27FDF0}" presName="hierRoot1" presStyleCnt="0"/>
      <dgm:spPr/>
    </dgm:pt>
    <dgm:pt modelId="{CF75E53B-2176-4DBA-9FD8-103AA13C7742}" type="pres">
      <dgm:prSet presAssocID="{431A16D9-C089-4DF7-B2FA-1E585D27FDF0}" presName="composite" presStyleCnt="0"/>
      <dgm:spPr/>
    </dgm:pt>
    <dgm:pt modelId="{564B5DE5-444E-4DFE-9766-FF5338114FA4}" type="pres">
      <dgm:prSet presAssocID="{431A16D9-C089-4DF7-B2FA-1E585D27FDF0}" presName="background" presStyleLbl="node0" presStyleIdx="0" presStyleCnt="1"/>
      <dgm:spPr/>
    </dgm:pt>
    <dgm:pt modelId="{D8B9FFD7-FB05-4596-ABA6-76EEC92F07B4}" type="pres">
      <dgm:prSet presAssocID="{431A16D9-C089-4DF7-B2FA-1E585D27FDF0}" presName="text" presStyleLbl="fgAcc0" presStyleIdx="0" presStyleCnt="1" custScaleX="174385" custScaleY="45146" custLinFactNeighborX="29775" custLinFactNeighborY="-50978">
        <dgm:presLayoutVars>
          <dgm:chPref val="3"/>
        </dgm:presLayoutVars>
      </dgm:prSet>
      <dgm:spPr/>
    </dgm:pt>
    <dgm:pt modelId="{E70A8E93-FE84-4BAC-BB7A-B4516C7A04C4}" type="pres">
      <dgm:prSet presAssocID="{431A16D9-C089-4DF7-B2FA-1E585D27FDF0}" presName="hierChild2" presStyleCnt="0"/>
      <dgm:spPr/>
    </dgm:pt>
    <dgm:pt modelId="{17C1958F-696D-43F7-85E8-56F01B53D8B5}" type="pres">
      <dgm:prSet presAssocID="{E3249449-71FA-44C2-BE9E-E84A4EA85CD8}" presName="Name10" presStyleLbl="parChTrans1D2" presStyleIdx="0" presStyleCnt="2"/>
      <dgm:spPr/>
    </dgm:pt>
    <dgm:pt modelId="{ADC9C484-B140-4737-B681-16ECA52B0AA2}" type="pres">
      <dgm:prSet presAssocID="{7AD726C0-B7AA-40C9-B522-14B3D836A88E}" presName="hierRoot2" presStyleCnt="0"/>
      <dgm:spPr/>
    </dgm:pt>
    <dgm:pt modelId="{BD051F10-637B-481D-AB54-8AD6B4CDF9F2}" type="pres">
      <dgm:prSet presAssocID="{7AD726C0-B7AA-40C9-B522-14B3D836A88E}" presName="composite2" presStyleCnt="0"/>
      <dgm:spPr/>
    </dgm:pt>
    <dgm:pt modelId="{56EA07B4-1212-4EAB-AE0D-40CAB92ED07C}" type="pres">
      <dgm:prSet presAssocID="{7AD726C0-B7AA-40C9-B522-14B3D836A88E}" presName="background2" presStyleLbl="node2" presStyleIdx="0" presStyleCnt="2"/>
      <dgm:spPr/>
    </dgm:pt>
    <dgm:pt modelId="{3DD587B7-89A9-41FC-ABA8-6D4C8A6F428D}" type="pres">
      <dgm:prSet presAssocID="{7AD726C0-B7AA-40C9-B522-14B3D836A88E}" presName="text2" presStyleLbl="fgAcc2" presStyleIdx="0" presStyleCnt="2" custScaleX="184824" custScaleY="52835" custLinFactNeighborX="10823" custLinFactNeighborY="-19631">
        <dgm:presLayoutVars>
          <dgm:chPref val="3"/>
        </dgm:presLayoutVars>
      </dgm:prSet>
      <dgm:spPr/>
    </dgm:pt>
    <dgm:pt modelId="{EB762946-01A2-4C26-9298-5327BAA858D5}" type="pres">
      <dgm:prSet presAssocID="{7AD726C0-B7AA-40C9-B522-14B3D836A88E}" presName="hierChild3" presStyleCnt="0"/>
      <dgm:spPr/>
    </dgm:pt>
    <dgm:pt modelId="{3E1E3CD3-B41C-41B9-9C58-FA0DEA75BE6B}" type="pres">
      <dgm:prSet presAssocID="{5621B037-AEDA-48C5-B628-0C17A2CC459C}" presName="Name17" presStyleLbl="parChTrans1D3" presStyleIdx="0" presStyleCnt="4"/>
      <dgm:spPr/>
    </dgm:pt>
    <dgm:pt modelId="{77F0D6EE-E407-4D8D-879F-B9D4AF8B3469}" type="pres">
      <dgm:prSet presAssocID="{B28792B4-148B-4465-BC59-60DFDAEC5B01}" presName="hierRoot3" presStyleCnt="0"/>
      <dgm:spPr/>
    </dgm:pt>
    <dgm:pt modelId="{A14ED22F-6483-451E-9331-9A195402D160}" type="pres">
      <dgm:prSet presAssocID="{B28792B4-148B-4465-BC59-60DFDAEC5B01}" presName="composite3" presStyleCnt="0"/>
      <dgm:spPr/>
    </dgm:pt>
    <dgm:pt modelId="{2F9A98AE-0B18-4819-82A2-3218B98EA112}" type="pres">
      <dgm:prSet presAssocID="{B28792B4-148B-4465-BC59-60DFDAEC5B01}" presName="background3" presStyleLbl="node3" presStyleIdx="0" presStyleCnt="4"/>
      <dgm:spPr/>
    </dgm:pt>
    <dgm:pt modelId="{04E2F13D-BB13-476D-8EC3-39D9EBA763E2}" type="pres">
      <dgm:prSet presAssocID="{B28792B4-148B-4465-BC59-60DFDAEC5B01}" presName="text3" presStyleLbl="fgAcc3" presStyleIdx="0" presStyleCnt="4" custScaleX="116272" custScaleY="90278" custLinFactNeighborX="-22080" custLinFactNeighborY="16546">
        <dgm:presLayoutVars>
          <dgm:chPref val="3"/>
        </dgm:presLayoutVars>
      </dgm:prSet>
      <dgm:spPr/>
    </dgm:pt>
    <dgm:pt modelId="{0BACD72F-75D9-4542-A3ED-E9B5C2DE893A}" type="pres">
      <dgm:prSet presAssocID="{B28792B4-148B-4465-BC59-60DFDAEC5B01}" presName="hierChild4" presStyleCnt="0"/>
      <dgm:spPr/>
    </dgm:pt>
    <dgm:pt modelId="{7C274EFE-F0E8-467D-87DB-D74CD5B0656D}" type="pres">
      <dgm:prSet presAssocID="{B717F46E-8E39-4F17-95CD-4E71210179BE}" presName="Name10" presStyleLbl="parChTrans1D2" presStyleIdx="1" presStyleCnt="2"/>
      <dgm:spPr/>
    </dgm:pt>
    <dgm:pt modelId="{AF1BC4A5-7297-4B5F-921A-C538960BC49B}" type="pres">
      <dgm:prSet presAssocID="{551569E5-D96F-4A7E-BA29-617204154E9C}" presName="hierRoot2" presStyleCnt="0"/>
      <dgm:spPr/>
    </dgm:pt>
    <dgm:pt modelId="{C8384117-17E9-4905-9296-C40BE186EA83}" type="pres">
      <dgm:prSet presAssocID="{551569E5-D96F-4A7E-BA29-617204154E9C}" presName="composite2" presStyleCnt="0"/>
      <dgm:spPr/>
    </dgm:pt>
    <dgm:pt modelId="{FE083503-4F87-4AAB-B79B-58D9A07A4CF4}" type="pres">
      <dgm:prSet presAssocID="{551569E5-D96F-4A7E-BA29-617204154E9C}" presName="background2" presStyleLbl="node2" presStyleIdx="1" presStyleCnt="2"/>
      <dgm:spPr/>
    </dgm:pt>
    <dgm:pt modelId="{3CE54AC6-903F-495B-A585-A2D9E4E10559}" type="pres">
      <dgm:prSet presAssocID="{551569E5-D96F-4A7E-BA29-617204154E9C}" presName="text2" presStyleLbl="fgAcc2" presStyleIdx="1" presStyleCnt="2" custScaleX="174199" custScaleY="68317" custLinFactNeighborX="63301" custLinFactNeighborY="-36121">
        <dgm:presLayoutVars>
          <dgm:chPref val="3"/>
        </dgm:presLayoutVars>
      </dgm:prSet>
      <dgm:spPr/>
    </dgm:pt>
    <dgm:pt modelId="{63C61F6A-D676-4282-9F90-DB2E0B1A808A}" type="pres">
      <dgm:prSet presAssocID="{551569E5-D96F-4A7E-BA29-617204154E9C}" presName="hierChild3" presStyleCnt="0"/>
      <dgm:spPr/>
    </dgm:pt>
    <dgm:pt modelId="{1BDA471C-85BB-481F-8D7D-F561795F6BD3}" type="pres">
      <dgm:prSet presAssocID="{CDB00A08-1489-4A83-934D-21F221269342}" presName="Name17" presStyleLbl="parChTrans1D3" presStyleIdx="1" presStyleCnt="4"/>
      <dgm:spPr/>
    </dgm:pt>
    <dgm:pt modelId="{723E9C3C-8AFF-46CC-BFB0-410E1248C70A}" type="pres">
      <dgm:prSet presAssocID="{C46C5596-1BC1-4D08-95F8-78A6ACC7784D}" presName="hierRoot3" presStyleCnt="0"/>
      <dgm:spPr/>
    </dgm:pt>
    <dgm:pt modelId="{14F3CC4A-279B-4824-BB9D-2FBC2E72EBDD}" type="pres">
      <dgm:prSet presAssocID="{C46C5596-1BC1-4D08-95F8-78A6ACC7784D}" presName="composite3" presStyleCnt="0"/>
      <dgm:spPr/>
    </dgm:pt>
    <dgm:pt modelId="{A82C62BD-A0D7-4445-89BE-B23FD1BDFDEC}" type="pres">
      <dgm:prSet presAssocID="{C46C5596-1BC1-4D08-95F8-78A6ACC7784D}" presName="background3" presStyleLbl="node3" presStyleIdx="1" presStyleCnt="4"/>
      <dgm:spPr/>
    </dgm:pt>
    <dgm:pt modelId="{945151AE-32F7-4552-87C9-968002BAC3E6}" type="pres">
      <dgm:prSet presAssocID="{C46C5596-1BC1-4D08-95F8-78A6ACC7784D}" presName="text3" presStyleLbl="fgAcc3" presStyleIdx="1" presStyleCnt="4" custScaleX="117336" custScaleY="105740" custLinFactNeighborX="-19294" custLinFactNeighborY="18666">
        <dgm:presLayoutVars>
          <dgm:chPref val="3"/>
        </dgm:presLayoutVars>
      </dgm:prSet>
      <dgm:spPr/>
    </dgm:pt>
    <dgm:pt modelId="{B0FE23A3-4266-4023-96C9-24A542C98BEC}" type="pres">
      <dgm:prSet presAssocID="{C46C5596-1BC1-4D08-95F8-78A6ACC7784D}" presName="hierChild4" presStyleCnt="0"/>
      <dgm:spPr/>
    </dgm:pt>
    <dgm:pt modelId="{25D789BD-8A27-4F61-B4DF-77FBCBC15DBF}" type="pres">
      <dgm:prSet presAssocID="{357488FF-C008-4968-88C5-944C057A3243}" presName="Name17" presStyleLbl="parChTrans1D3" presStyleIdx="2" presStyleCnt="4"/>
      <dgm:spPr/>
    </dgm:pt>
    <dgm:pt modelId="{DB9DD6F0-AD2A-4D46-BD65-0C67E66DC827}" type="pres">
      <dgm:prSet presAssocID="{1BB606E7-70F8-4B1C-8498-E9A0B3445BEB}" presName="hierRoot3" presStyleCnt="0"/>
      <dgm:spPr/>
    </dgm:pt>
    <dgm:pt modelId="{FEE17926-C155-41BA-9406-A0CD74B133A5}" type="pres">
      <dgm:prSet presAssocID="{1BB606E7-70F8-4B1C-8498-E9A0B3445BEB}" presName="composite3" presStyleCnt="0"/>
      <dgm:spPr/>
    </dgm:pt>
    <dgm:pt modelId="{49AF926C-BF7A-4E78-8C60-59A32698BE94}" type="pres">
      <dgm:prSet presAssocID="{1BB606E7-70F8-4B1C-8498-E9A0B3445BEB}" presName="background3" presStyleLbl="node3" presStyleIdx="2" presStyleCnt="4"/>
      <dgm:spPr/>
    </dgm:pt>
    <dgm:pt modelId="{B3FAFDE3-39FC-4D2E-B35C-AE318F56BF5E}" type="pres">
      <dgm:prSet presAssocID="{1BB606E7-70F8-4B1C-8498-E9A0B3445BEB}" presName="text3" presStyleLbl="fgAcc3" presStyleIdx="2" presStyleCnt="4" custScaleX="98043" custScaleY="112411" custLinFactNeighborX="-14042" custLinFactNeighborY="26667">
        <dgm:presLayoutVars>
          <dgm:chPref val="3"/>
        </dgm:presLayoutVars>
      </dgm:prSet>
      <dgm:spPr/>
    </dgm:pt>
    <dgm:pt modelId="{9A0E5C23-AB3E-49D7-9C6A-698D474398DC}" type="pres">
      <dgm:prSet presAssocID="{1BB606E7-70F8-4B1C-8498-E9A0B3445BEB}" presName="hierChild4" presStyleCnt="0"/>
      <dgm:spPr/>
    </dgm:pt>
    <dgm:pt modelId="{302D98F0-9377-4E3C-B885-AE57B82868D8}" type="pres">
      <dgm:prSet presAssocID="{97007B0A-E278-4179-99A6-9F41D0C249D9}" presName="Name17" presStyleLbl="parChTrans1D3" presStyleIdx="3" presStyleCnt="4"/>
      <dgm:spPr/>
    </dgm:pt>
    <dgm:pt modelId="{C4041C39-54C8-47B5-AFB2-2F82C89F4806}" type="pres">
      <dgm:prSet presAssocID="{1D0CF597-8E40-444D-A928-9A50299A4EC9}" presName="hierRoot3" presStyleCnt="0"/>
      <dgm:spPr/>
    </dgm:pt>
    <dgm:pt modelId="{D9B18441-E505-4F16-81F0-61F12755E88D}" type="pres">
      <dgm:prSet presAssocID="{1D0CF597-8E40-444D-A928-9A50299A4EC9}" presName="composite3" presStyleCnt="0"/>
      <dgm:spPr/>
    </dgm:pt>
    <dgm:pt modelId="{F14CC58A-9C90-40D6-80C9-30BE56419CD5}" type="pres">
      <dgm:prSet presAssocID="{1D0CF597-8E40-444D-A928-9A50299A4EC9}" presName="background3" presStyleLbl="node3" presStyleIdx="3" presStyleCnt="4"/>
      <dgm:spPr/>
    </dgm:pt>
    <dgm:pt modelId="{868E9681-12FC-4A6C-8994-AA1730F592E4}" type="pres">
      <dgm:prSet presAssocID="{1D0CF597-8E40-444D-A928-9A50299A4EC9}" presName="text3" presStyleLbl="fgAcc3" presStyleIdx="3" presStyleCnt="4" custScaleX="180911" custScaleY="131683" custLinFactNeighborX="-13212" custLinFactNeighborY="9046">
        <dgm:presLayoutVars>
          <dgm:chPref val="3"/>
        </dgm:presLayoutVars>
      </dgm:prSet>
      <dgm:spPr/>
    </dgm:pt>
    <dgm:pt modelId="{1C90D0C7-1D9A-490B-8722-E1682E0B454E}" type="pres">
      <dgm:prSet presAssocID="{1D0CF597-8E40-444D-A928-9A50299A4EC9}" presName="hierChild4" presStyleCnt="0"/>
      <dgm:spPr/>
    </dgm:pt>
  </dgm:ptLst>
  <dgm:cxnLst>
    <dgm:cxn modelId="{745E8802-AEE9-4CF3-83D5-59985A2368A9}" type="presOf" srcId="{C46C5596-1BC1-4D08-95F8-78A6ACC7784D}" destId="{945151AE-32F7-4552-87C9-968002BAC3E6}" srcOrd="0" destOrd="0" presId="urn:microsoft.com/office/officeart/2005/8/layout/hierarchy1"/>
    <dgm:cxn modelId="{98344616-ADB9-4D40-9122-21F84B56282A}" srcId="{551569E5-D96F-4A7E-BA29-617204154E9C}" destId="{1BB606E7-70F8-4B1C-8498-E9A0B3445BEB}" srcOrd="1" destOrd="0" parTransId="{357488FF-C008-4968-88C5-944C057A3243}" sibTransId="{CD8275CE-0380-4919-A618-8234779DE14B}"/>
    <dgm:cxn modelId="{8C70351A-348D-4A7F-81B4-92BEA0016D07}" type="presOf" srcId="{1BB606E7-70F8-4B1C-8498-E9A0B3445BEB}" destId="{B3FAFDE3-39FC-4D2E-B35C-AE318F56BF5E}" srcOrd="0" destOrd="0" presId="urn:microsoft.com/office/officeart/2005/8/layout/hierarchy1"/>
    <dgm:cxn modelId="{54AEF221-9401-4D75-84C6-EBE35DF5AFD4}" srcId="{7AD726C0-B7AA-40C9-B522-14B3D836A88E}" destId="{B28792B4-148B-4465-BC59-60DFDAEC5B01}" srcOrd="0" destOrd="0" parTransId="{5621B037-AEDA-48C5-B628-0C17A2CC459C}" sibTransId="{BEAB9774-AEAC-4C0A-86B5-48DE10822E1C}"/>
    <dgm:cxn modelId="{D174A728-6D0D-4CFB-B973-FD644BC65261}" srcId="{8568A10C-9EA5-4015-A0A3-7A21F60CC529}" destId="{431A16D9-C089-4DF7-B2FA-1E585D27FDF0}" srcOrd="0" destOrd="0" parTransId="{A2AB6CE8-C419-44C3-B05E-1874557567A8}" sibTransId="{E530B566-E728-4134-8269-5DCA0FD8741C}"/>
    <dgm:cxn modelId="{5C5E375F-DF2E-4E8D-9727-92B8378BF1EB}" type="presOf" srcId="{97007B0A-E278-4179-99A6-9F41D0C249D9}" destId="{302D98F0-9377-4E3C-B885-AE57B82868D8}" srcOrd="0" destOrd="0" presId="urn:microsoft.com/office/officeart/2005/8/layout/hierarchy1"/>
    <dgm:cxn modelId="{1D7DEA5F-3951-4507-B49B-85462258390B}" type="presOf" srcId="{551569E5-D96F-4A7E-BA29-617204154E9C}" destId="{3CE54AC6-903F-495B-A585-A2D9E4E10559}" srcOrd="0" destOrd="0" presId="urn:microsoft.com/office/officeart/2005/8/layout/hierarchy1"/>
    <dgm:cxn modelId="{1D351760-D7A9-45C3-BC27-4A00CE0DD2BE}" type="presOf" srcId="{E3249449-71FA-44C2-BE9E-E84A4EA85CD8}" destId="{17C1958F-696D-43F7-85E8-56F01B53D8B5}" srcOrd="0" destOrd="0" presId="urn:microsoft.com/office/officeart/2005/8/layout/hierarchy1"/>
    <dgm:cxn modelId="{89254F46-3856-47DF-A6BF-12442F07BF83}" type="presOf" srcId="{B28792B4-148B-4465-BC59-60DFDAEC5B01}" destId="{04E2F13D-BB13-476D-8EC3-39D9EBA763E2}" srcOrd="0" destOrd="0" presId="urn:microsoft.com/office/officeart/2005/8/layout/hierarchy1"/>
    <dgm:cxn modelId="{88DE434E-6A2B-485E-B243-C2FAF2CF15DB}" srcId="{431A16D9-C089-4DF7-B2FA-1E585D27FDF0}" destId="{7AD726C0-B7AA-40C9-B522-14B3D836A88E}" srcOrd="0" destOrd="0" parTransId="{E3249449-71FA-44C2-BE9E-E84A4EA85CD8}" sibTransId="{EA206CD7-C470-4743-A21B-B4C5D0487405}"/>
    <dgm:cxn modelId="{9D1F176F-F50B-450F-A5E2-C7534740C10D}" type="presOf" srcId="{B717F46E-8E39-4F17-95CD-4E71210179BE}" destId="{7C274EFE-F0E8-467D-87DB-D74CD5B0656D}" srcOrd="0" destOrd="0" presId="urn:microsoft.com/office/officeart/2005/8/layout/hierarchy1"/>
    <dgm:cxn modelId="{FD449152-41F7-47A0-9747-C1877DE6902F}" type="presOf" srcId="{357488FF-C008-4968-88C5-944C057A3243}" destId="{25D789BD-8A27-4F61-B4DF-77FBCBC15DBF}" srcOrd="0" destOrd="0" presId="urn:microsoft.com/office/officeart/2005/8/layout/hierarchy1"/>
    <dgm:cxn modelId="{334FE177-0A36-4F04-ABDD-BC7639E0F4E3}" type="presOf" srcId="{1D0CF597-8E40-444D-A928-9A50299A4EC9}" destId="{868E9681-12FC-4A6C-8994-AA1730F592E4}" srcOrd="0" destOrd="0" presId="urn:microsoft.com/office/officeart/2005/8/layout/hierarchy1"/>
    <dgm:cxn modelId="{15698759-E546-47CF-BAFD-F1B58A53864E}" type="presOf" srcId="{7AD726C0-B7AA-40C9-B522-14B3D836A88E}" destId="{3DD587B7-89A9-41FC-ABA8-6D4C8A6F428D}" srcOrd="0" destOrd="0" presId="urn:microsoft.com/office/officeart/2005/8/layout/hierarchy1"/>
    <dgm:cxn modelId="{D52C4F81-E782-408A-8E7D-040ED8ABD2CF}" srcId="{551569E5-D96F-4A7E-BA29-617204154E9C}" destId="{C46C5596-1BC1-4D08-95F8-78A6ACC7784D}" srcOrd="0" destOrd="0" parTransId="{CDB00A08-1489-4A83-934D-21F221269342}" sibTransId="{C5E55CC5-1F7F-48ED-97A7-E77DC94A7944}"/>
    <dgm:cxn modelId="{14F54D88-C974-475F-A3D3-AC909F628915}" type="presOf" srcId="{431A16D9-C089-4DF7-B2FA-1E585D27FDF0}" destId="{D8B9FFD7-FB05-4596-ABA6-76EEC92F07B4}" srcOrd="0" destOrd="0" presId="urn:microsoft.com/office/officeart/2005/8/layout/hierarchy1"/>
    <dgm:cxn modelId="{9110F1BB-80D2-4AA3-A850-B03CCC079BE4}" type="presOf" srcId="{8568A10C-9EA5-4015-A0A3-7A21F60CC529}" destId="{2198B8B0-72AA-478F-AB12-60CCF1FFB4EB}" srcOrd="0" destOrd="0" presId="urn:microsoft.com/office/officeart/2005/8/layout/hierarchy1"/>
    <dgm:cxn modelId="{BD6BE1BC-AFEE-4981-B6A4-8AF8C3167DB3}" srcId="{431A16D9-C089-4DF7-B2FA-1E585D27FDF0}" destId="{551569E5-D96F-4A7E-BA29-617204154E9C}" srcOrd="1" destOrd="0" parTransId="{B717F46E-8E39-4F17-95CD-4E71210179BE}" sibTransId="{D61EAAC1-DFD9-465B-BDFF-9CA5F6543E7E}"/>
    <dgm:cxn modelId="{D337A5D5-D124-412F-B80E-4952515D5A54}" type="presOf" srcId="{5621B037-AEDA-48C5-B628-0C17A2CC459C}" destId="{3E1E3CD3-B41C-41B9-9C58-FA0DEA75BE6B}" srcOrd="0" destOrd="0" presId="urn:microsoft.com/office/officeart/2005/8/layout/hierarchy1"/>
    <dgm:cxn modelId="{F93218EF-3966-4EBF-9F03-4F3A40EA062F}" srcId="{551569E5-D96F-4A7E-BA29-617204154E9C}" destId="{1D0CF597-8E40-444D-A928-9A50299A4EC9}" srcOrd="2" destOrd="0" parTransId="{97007B0A-E278-4179-99A6-9F41D0C249D9}" sibTransId="{D59FA750-4628-4166-AAE9-633EF4DDA07B}"/>
    <dgm:cxn modelId="{2E7DB6F9-3DCE-4E4C-A1FB-190E417B4CB5}" type="presOf" srcId="{CDB00A08-1489-4A83-934D-21F221269342}" destId="{1BDA471C-85BB-481F-8D7D-F561795F6BD3}" srcOrd="0" destOrd="0" presId="urn:microsoft.com/office/officeart/2005/8/layout/hierarchy1"/>
    <dgm:cxn modelId="{89252633-8546-47A1-B351-0C52E590612E}" type="presParOf" srcId="{2198B8B0-72AA-478F-AB12-60CCF1FFB4EB}" destId="{4FC54DA1-FFD8-4E97-AFF8-56E1C258E05A}" srcOrd="0" destOrd="0" presId="urn:microsoft.com/office/officeart/2005/8/layout/hierarchy1"/>
    <dgm:cxn modelId="{25B1E238-8B2C-4316-B223-0559BB6E5B39}" type="presParOf" srcId="{4FC54DA1-FFD8-4E97-AFF8-56E1C258E05A}" destId="{CF75E53B-2176-4DBA-9FD8-103AA13C7742}" srcOrd="0" destOrd="0" presId="urn:microsoft.com/office/officeart/2005/8/layout/hierarchy1"/>
    <dgm:cxn modelId="{5FFD4900-1F49-44C9-8D19-D96973617BD8}" type="presParOf" srcId="{CF75E53B-2176-4DBA-9FD8-103AA13C7742}" destId="{564B5DE5-444E-4DFE-9766-FF5338114FA4}" srcOrd="0" destOrd="0" presId="urn:microsoft.com/office/officeart/2005/8/layout/hierarchy1"/>
    <dgm:cxn modelId="{FB8D7C32-A466-4C57-8769-A5526BEF09CD}" type="presParOf" srcId="{CF75E53B-2176-4DBA-9FD8-103AA13C7742}" destId="{D8B9FFD7-FB05-4596-ABA6-76EEC92F07B4}" srcOrd="1" destOrd="0" presId="urn:microsoft.com/office/officeart/2005/8/layout/hierarchy1"/>
    <dgm:cxn modelId="{FA10883C-DD52-4066-B1B5-920B5891CC70}" type="presParOf" srcId="{4FC54DA1-FFD8-4E97-AFF8-56E1C258E05A}" destId="{E70A8E93-FE84-4BAC-BB7A-B4516C7A04C4}" srcOrd="1" destOrd="0" presId="urn:microsoft.com/office/officeart/2005/8/layout/hierarchy1"/>
    <dgm:cxn modelId="{CFC08528-377F-4F1D-AF7B-CD3525A4EA3F}" type="presParOf" srcId="{E70A8E93-FE84-4BAC-BB7A-B4516C7A04C4}" destId="{17C1958F-696D-43F7-85E8-56F01B53D8B5}" srcOrd="0" destOrd="0" presId="urn:microsoft.com/office/officeart/2005/8/layout/hierarchy1"/>
    <dgm:cxn modelId="{4A273C5C-6CC4-4C71-A0ED-CD92212BE41E}" type="presParOf" srcId="{E70A8E93-FE84-4BAC-BB7A-B4516C7A04C4}" destId="{ADC9C484-B140-4737-B681-16ECA52B0AA2}" srcOrd="1" destOrd="0" presId="urn:microsoft.com/office/officeart/2005/8/layout/hierarchy1"/>
    <dgm:cxn modelId="{AD491532-18E9-426D-8642-9B0A5117099D}" type="presParOf" srcId="{ADC9C484-B140-4737-B681-16ECA52B0AA2}" destId="{BD051F10-637B-481D-AB54-8AD6B4CDF9F2}" srcOrd="0" destOrd="0" presId="urn:microsoft.com/office/officeart/2005/8/layout/hierarchy1"/>
    <dgm:cxn modelId="{79EF832D-4704-4814-9E4A-AD3132600F15}" type="presParOf" srcId="{BD051F10-637B-481D-AB54-8AD6B4CDF9F2}" destId="{56EA07B4-1212-4EAB-AE0D-40CAB92ED07C}" srcOrd="0" destOrd="0" presId="urn:microsoft.com/office/officeart/2005/8/layout/hierarchy1"/>
    <dgm:cxn modelId="{6329BFE2-09F2-41DF-956B-E7133C97025F}" type="presParOf" srcId="{BD051F10-637B-481D-AB54-8AD6B4CDF9F2}" destId="{3DD587B7-89A9-41FC-ABA8-6D4C8A6F428D}" srcOrd="1" destOrd="0" presId="urn:microsoft.com/office/officeart/2005/8/layout/hierarchy1"/>
    <dgm:cxn modelId="{4AA44D74-DB61-4BF0-862F-4E8C53B65ED2}" type="presParOf" srcId="{ADC9C484-B140-4737-B681-16ECA52B0AA2}" destId="{EB762946-01A2-4C26-9298-5327BAA858D5}" srcOrd="1" destOrd="0" presId="urn:microsoft.com/office/officeart/2005/8/layout/hierarchy1"/>
    <dgm:cxn modelId="{C9A5D797-72AA-41BE-8C26-DD222C56FCE0}" type="presParOf" srcId="{EB762946-01A2-4C26-9298-5327BAA858D5}" destId="{3E1E3CD3-B41C-41B9-9C58-FA0DEA75BE6B}" srcOrd="0" destOrd="0" presId="urn:microsoft.com/office/officeart/2005/8/layout/hierarchy1"/>
    <dgm:cxn modelId="{FB26811E-AB5D-4794-BCBC-32C8BF9231D7}" type="presParOf" srcId="{EB762946-01A2-4C26-9298-5327BAA858D5}" destId="{77F0D6EE-E407-4D8D-879F-B9D4AF8B3469}" srcOrd="1" destOrd="0" presId="urn:microsoft.com/office/officeart/2005/8/layout/hierarchy1"/>
    <dgm:cxn modelId="{53DA0041-C6B8-4B0B-BA68-D0397139F1A7}" type="presParOf" srcId="{77F0D6EE-E407-4D8D-879F-B9D4AF8B3469}" destId="{A14ED22F-6483-451E-9331-9A195402D160}" srcOrd="0" destOrd="0" presId="urn:microsoft.com/office/officeart/2005/8/layout/hierarchy1"/>
    <dgm:cxn modelId="{6BB82870-B412-41B7-ACBB-FFF096A4DF63}" type="presParOf" srcId="{A14ED22F-6483-451E-9331-9A195402D160}" destId="{2F9A98AE-0B18-4819-82A2-3218B98EA112}" srcOrd="0" destOrd="0" presId="urn:microsoft.com/office/officeart/2005/8/layout/hierarchy1"/>
    <dgm:cxn modelId="{E59A1968-C2F5-4F42-89EB-F173C51C8961}" type="presParOf" srcId="{A14ED22F-6483-451E-9331-9A195402D160}" destId="{04E2F13D-BB13-476D-8EC3-39D9EBA763E2}" srcOrd="1" destOrd="0" presId="urn:microsoft.com/office/officeart/2005/8/layout/hierarchy1"/>
    <dgm:cxn modelId="{25101EDC-7027-45D7-A0A0-7F19FB654142}" type="presParOf" srcId="{77F0D6EE-E407-4D8D-879F-B9D4AF8B3469}" destId="{0BACD72F-75D9-4542-A3ED-E9B5C2DE893A}" srcOrd="1" destOrd="0" presId="urn:microsoft.com/office/officeart/2005/8/layout/hierarchy1"/>
    <dgm:cxn modelId="{C0ACB725-DE03-45DA-BCCB-E4C2B8DFC8D8}" type="presParOf" srcId="{E70A8E93-FE84-4BAC-BB7A-B4516C7A04C4}" destId="{7C274EFE-F0E8-467D-87DB-D74CD5B0656D}" srcOrd="2" destOrd="0" presId="urn:microsoft.com/office/officeart/2005/8/layout/hierarchy1"/>
    <dgm:cxn modelId="{2F570D43-AD0D-4B0C-B1B5-2843CB792A59}" type="presParOf" srcId="{E70A8E93-FE84-4BAC-BB7A-B4516C7A04C4}" destId="{AF1BC4A5-7297-4B5F-921A-C538960BC49B}" srcOrd="3" destOrd="0" presId="urn:microsoft.com/office/officeart/2005/8/layout/hierarchy1"/>
    <dgm:cxn modelId="{3AC1830C-3E73-4D23-B144-A77746534E69}" type="presParOf" srcId="{AF1BC4A5-7297-4B5F-921A-C538960BC49B}" destId="{C8384117-17E9-4905-9296-C40BE186EA83}" srcOrd="0" destOrd="0" presId="urn:microsoft.com/office/officeart/2005/8/layout/hierarchy1"/>
    <dgm:cxn modelId="{FE28DA3D-8AC2-4DEB-9917-66161E6EBF51}" type="presParOf" srcId="{C8384117-17E9-4905-9296-C40BE186EA83}" destId="{FE083503-4F87-4AAB-B79B-58D9A07A4CF4}" srcOrd="0" destOrd="0" presId="urn:microsoft.com/office/officeart/2005/8/layout/hierarchy1"/>
    <dgm:cxn modelId="{7B995560-2D16-416D-90E6-BBAD070E5B47}" type="presParOf" srcId="{C8384117-17E9-4905-9296-C40BE186EA83}" destId="{3CE54AC6-903F-495B-A585-A2D9E4E10559}" srcOrd="1" destOrd="0" presId="urn:microsoft.com/office/officeart/2005/8/layout/hierarchy1"/>
    <dgm:cxn modelId="{C585C939-E1E6-4DE1-AD56-74EA47C82C82}" type="presParOf" srcId="{AF1BC4A5-7297-4B5F-921A-C538960BC49B}" destId="{63C61F6A-D676-4282-9F90-DB2E0B1A808A}" srcOrd="1" destOrd="0" presId="urn:microsoft.com/office/officeart/2005/8/layout/hierarchy1"/>
    <dgm:cxn modelId="{A7EEAEDE-726C-4DA7-96A6-CC77F11C3CE1}" type="presParOf" srcId="{63C61F6A-D676-4282-9F90-DB2E0B1A808A}" destId="{1BDA471C-85BB-481F-8D7D-F561795F6BD3}" srcOrd="0" destOrd="0" presId="urn:microsoft.com/office/officeart/2005/8/layout/hierarchy1"/>
    <dgm:cxn modelId="{EE6C3057-AF07-47CA-ADB5-A61A78BFA26B}" type="presParOf" srcId="{63C61F6A-D676-4282-9F90-DB2E0B1A808A}" destId="{723E9C3C-8AFF-46CC-BFB0-410E1248C70A}" srcOrd="1" destOrd="0" presId="urn:microsoft.com/office/officeart/2005/8/layout/hierarchy1"/>
    <dgm:cxn modelId="{5B6C2CCE-AC5B-4565-BC94-9CF1F2D7713F}" type="presParOf" srcId="{723E9C3C-8AFF-46CC-BFB0-410E1248C70A}" destId="{14F3CC4A-279B-4824-BB9D-2FBC2E72EBDD}" srcOrd="0" destOrd="0" presId="urn:microsoft.com/office/officeart/2005/8/layout/hierarchy1"/>
    <dgm:cxn modelId="{A3F7AD61-29D8-49DC-9DAF-CE1962A730E6}" type="presParOf" srcId="{14F3CC4A-279B-4824-BB9D-2FBC2E72EBDD}" destId="{A82C62BD-A0D7-4445-89BE-B23FD1BDFDEC}" srcOrd="0" destOrd="0" presId="urn:microsoft.com/office/officeart/2005/8/layout/hierarchy1"/>
    <dgm:cxn modelId="{5E4D937C-06B8-4101-AC4E-B9DBE2647060}" type="presParOf" srcId="{14F3CC4A-279B-4824-BB9D-2FBC2E72EBDD}" destId="{945151AE-32F7-4552-87C9-968002BAC3E6}" srcOrd="1" destOrd="0" presId="urn:microsoft.com/office/officeart/2005/8/layout/hierarchy1"/>
    <dgm:cxn modelId="{B63DC956-0C32-4677-A5FE-2349ED05A716}" type="presParOf" srcId="{723E9C3C-8AFF-46CC-BFB0-410E1248C70A}" destId="{B0FE23A3-4266-4023-96C9-24A542C98BEC}" srcOrd="1" destOrd="0" presId="urn:microsoft.com/office/officeart/2005/8/layout/hierarchy1"/>
    <dgm:cxn modelId="{A71DF94E-FFA1-4ADE-AEA4-F96597CECA3F}" type="presParOf" srcId="{63C61F6A-D676-4282-9F90-DB2E0B1A808A}" destId="{25D789BD-8A27-4F61-B4DF-77FBCBC15DBF}" srcOrd="2" destOrd="0" presId="urn:microsoft.com/office/officeart/2005/8/layout/hierarchy1"/>
    <dgm:cxn modelId="{D906DC11-B5D0-4403-AC2E-076FEED76F5F}" type="presParOf" srcId="{63C61F6A-D676-4282-9F90-DB2E0B1A808A}" destId="{DB9DD6F0-AD2A-4D46-BD65-0C67E66DC827}" srcOrd="3" destOrd="0" presId="urn:microsoft.com/office/officeart/2005/8/layout/hierarchy1"/>
    <dgm:cxn modelId="{3DDB5DF3-87E3-487C-8A96-F3CD3E5EF42C}" type="presParOf" srcId="{DB9DD6F0-AD2A-4D46-BD65-0C67E66DC827}" destId="{FEE17926-C155-41BA-9406-A0CD74B133A5}" srcOrd="0" destOrd="0" presId="urn:microsoft.com/office/officeart/2005/8/layout/hierarchy1"/>
    <dgm:cxn modelId="{FF90D7FF-C421-4924-B5DE-C3DCC97402D5}" type="presParOf" srcId="{FEE17926-C155-41BA-9406-A0CD74B133A5}" destId="{49AF926C-BF7A-4E78-8C60-59A32698BE94}" srcOrd="0" destOrd="0" presId="urn:microsoft.com/office/officeart/2005/8/layout/hierarchy1"/>
    <dgm:cxn modelId="{9E0C1119-E1C4-4BF2-9DF2-2B4A567A3BCA}" type="presParOf" srcId="{FEE17926-C155-41BA-9406-A0CD74B133A5}" destId="{B3FAFDE3-39FC-4D2E-B35C-AE318F56BF5E}" srcOrd="1" destOrd="0" presId="urn:microsoft.com/office/officeart/2005/8/layout/hierarchy1"/>
    <dgm:cxn modelId="{74086AB6-CC07-4F3F-A377-DF9F324FA161}" type="presParOf" srcId="{DB9DD6F0-AD2A-4D46-BD65-0C67E66DC827}" destId="{9A0E5C23-AB3E-49D7-9C6A-698D474398DC}" srcOrd="1" destOrd="0" presId="urn:microsoft.com/office/officeart/2005/8/layout/hierarchy1"/>
    <dgm:cxn modelId="{C38E10A9-DCE4-4DE5-9F19-ADAC26CCF2DC}" type="presParOf" srcId="{63C61F6A-D676-4282-9F90-DB2E0B1A808A}" destId="{302D98F0-9377-4E3C-B885-AE57B82868D8}" srcOrd="4" destOrd="0" presId="urn:microsoft.com/office/officeart/2005/8/layout/hierarchy1"/>
    <dgm:cxn modelId="{A0D10BE0-EE4A-494C-B4D0-B096FB1C8738}" type="presParOf" srcId="{63C61F6A-D676-4282-9F90-DB2E0B1A808A}" destId="{C4041C39-54C8-47B5-AFB2-2F82C89F4806}" srcOrd="5" destOrd="0" presId="urn:microsoft.com/office/officeart/2005/8/layout/hierarchy1"/>
    <dgm:cxn modelId="{7B44DE04-5891-4786-8F29-97D59BDA259C}" type="presParOf" srcId="{C4041C39-54C8-47B5-AFB2-2F82C89F4806}" destId="{D9B18441-E505-4F16-81F0-61F12755E88D}" srcOrd="0" destOrd="0" presId="urn:microsoft.com/office/officeart/2005/8/layout/hierarchy1"/>
    <dgm:cxn modelId="{70A77491-E27D-4D73-BE02-41F355C08AB5}" type="presParOf" srcId="{D9B18441-E505-4F16-81F0-61F12755E88D}" destId="{F14CC58A-9C90-40D6-80C9-30BE56419CD5}" srcOrd="0" destOrd="0" presId="urn:microsoft.com/office/officeart/2005/8/layout/hierarchy1"/>
    <dgm:cxn modelId="{A165C8E7-EF05-45C4-8685-5CD699FD461F}" type="presParOf" srcId="{D9B18441-E505-4F16-81F0-61F12755E88D}" destId="{868E9681-12FC-4A6C-8994-AA1730F592E4}" srcOrd="1" destOrd="0" presId="urn:microsoft.com/office/officeart/2005/8/layout/hierarchy1"/>
    <dgm:cxn modelId="{60CB8052-A3E8-4E90-81A2-EBCD989470C4}" type="presParOf" srcId="{C4041C39-54C8-47B5-AFB2-2F82C89F4806}" destId="{1C90D0C7-1D9A-490B-8722-E1682E0B454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D98F0-9377-4E3C-B885-AE57B82868D8}">
      <dsp:nvSpPr>
        <dsp:cNvPr id="0" name=""/>
        <dsp:cNvSpPr/>
      </dsp:nvSpPr>
      <dsp:spPr>
        <a:xfrm>
          <a:off x="7015665" y="1840843"/>
          <a:ext cx="820280" cy="887342"/>
        </a:xfrm>
        <a:custGeom>
          <a:avLst/>
          <a:gdLst/>
          <a:ahLst/>
          <a:cxnLst/>
          <a:rect l="0" t="0" r="0" b="0"/>
          <a:pathLst>
            <a:path>
              <a:moveTo>
                <a:pt x="0" y="0"/>
              </a:moveTo>
              <a:lnTo>
                <a:pt x="0" y="745036"/>
              </a:lnTo>
              <a:lnTo>
                <a:pt x="820280" y="745036"/>
              </a:lnTo>
              <a:lnTo>
                <a:pt x="820280" y="887342"/>
              </a:lnTo>
            </a:path>
          </a:pathLst>
        </a:custGeom>
        <a:noFill/>
        <a:ln w="127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5D789BD-8A27-4F61-B4DF-77FBCBC15DBF}">
      <dsp:nvSpPr>
        <dsp:cNvPr id="0" name=""/>
        <dsp:cNvSpPr/>
      </dsp:nvSpPr>
      <dsp:spPr>
        <a:xfrm>
          <a:off x="5339266" y="1840843"/>
          <a:ext cx="1676399" cy="1059226"/>
        </a:xfrm>
        <a:custGeom>
          <a:avLst/>
          <a:gdLst/>
          <a:ahLst/>
          <a:cxnLst/>
          <a:rect l="0" t="0" r="0" b="0"/>
          <a:pathLst>
            <a:path>
              <a:moveTo>
                <a:pt x="1676399" y="0"/>
              </a:moveTo>
              <a:lnTo>
                <a:pt x="1676399" y="916920"/>
              </a:lnTo>
              <a:lnTo>
                <a:pt x="0" y="916920"/>
              </a:lnTo>
              <a:lnTo>
                <a:pt x="0" y="1059226"/>
              </a:lnTo>
            </a:path>
          </a:pathLst>
        </a:custGeom>
        <a:noFill/>
        <a:ln w="127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BDA471C-85BB-481F-8D7D-F561795F6BD3}">
      <dsp:nvSpPr>
        <dsp:cNvPr id="0" name=""/>
        <dsp:cNvSpPr/>
      </dsp:nvSpPr>
      <dsp:spPr>
        <a:xfrm>
          <a:off x="3262959" y="1840843"/>
          <a:ext cx="3752706" cy="981181"/>
        </a:xfrm>
        <a:custGeom>
          <a:avLst/>
          <a:gdLst/>
          <a:ahLst/>
          <a:cxnLst/>
          <a:rect l="0" t="0" r="0" b="0"/>
          <a:pathLst>
            <a:path>
              <a:moveTo>
                <a:pt x="3752706" y="0"/>
              </a:moveTo>
              <a:lnTo>
                <a:pt x="3752706" y="838874"/>
              </a:lnTo>
              <a:lnTo>
                <a:pt x="0" y="838874"/>
              </a:lnTo>
              <a:lnTo>
                <a:pt x="0" y="981181"/>
              </a:lnTo>
            </a:path>
          </a:pathLst>
        </a:custGeom>
        <a:noFill/>
        <a:ln w="127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C274EFE-F0E8-467D-87DB-D74CD5B0656D}">
      <dsp:nvSpPr>
        <dsp:cNvPr id="0" name=""/>
        <dsp:cNvSpPr/>
      </dsp:nvSpPr>
      <dsp:spPr>
        <a:xfrm>
          <a:off x="4150070" y="582761"/>
          <a:ext cx="2865595" cy="591683"/>
        </a:xfrm>
        <a:custGeom>
          <a:avLst/>
          <a:gdLst/>
          <a:ahLst/>
          <a:cxnLst/>
          <a:rect l="0" t="0" r="0" b="0"/>
          <a:pathLst>
            <a:path>
              <a:moveTo>
                <a:pt x="0" y="0"/>
              </a:moveTo>
              <a:lnTo>
                <a:pt x="0" y="449377"/>
              </a:lnTo>
              <a:lnTo>
                <a:pt x="2865595" y="449377"/>
              </a:lnTo>
              <a:lnTo>
                <a:pt x="2865595" y="591683"/>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E1E3CD3-B41C-41B9-9C58-FA0DEA75BE6B}">
      <dsp:nvSpPr>
        <dsp:cNvPr id="0" name=""/>
        <dsp:cNvSpPr/>
      </dsp:nvSpPr>
      <dsp:spPr>
        <a:xfrm>
          <a:off x="1084522" y="1850676"/>
          <a:ext cx="505436" cy="799649"/>
        </a:xfrm>
        <a:custGeom>
          <a:avLst/>
          <a:gdLst/>
          <a:ahLst/>
          <a:cxnLst/>
          <a:rect l="0" t="0" r="0" b="0"/>
          <a:pathLst>
            <a:path>
              <a:moveTo>
                <a:pt x="505436" y="0"/>
              </a:moveTo>
              <a:lnTo>
                <a:pt x="505436" y="657343"/>
              </a:lnTo>
              <a:lnTo>
                <a:pt x="0" y="657343"/>
              </a:lnTo>
              <a:lnTo>
                <a:pt x="0" y="799649"/>
              </a:lnTo>
            </a:path>
          </a:pathLst>
        </a:custGeom>
        <a:noFill/>
        <a:ln w="127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958F-696D-43F7-85E8-56F01B53D8B5}">
      <dsp:nvSpPr>
        <dsp:cNvPr id="0" name=""/>
        <dsp:cNvSpPr/>
      </dsp:nvSpPr>
      <dsp:spPr>
        <a:xfrm>
          <a:off x="1589959" y="582761"/>
          <a:ext cx="2560110" cy="752535"/>
        </a:xfrm>
        <a:custGeom>
          <a:avLst/>
          <a:gdLst/>
          <a:ahLst/>
          <a:cxnLst/>
          <a:rect l="0" t="0" r="0" b="0"/>
          <a:pathLst>
            <a:path>
              <a:moveTo>
                <a:pt x="2560110" y="0"/>
              </a:moveTo>
              <a:lnTo>
                <a:pt x="2560110" y="610229"/>
              </a:lnTo>
              <a:lnTo>
                <a:pt x="0" y="610229"/>
              </a:lnTo>
              <a:lnTo>
                <a:pt x="0" y="752535"/>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64B5DE5-444E-4DFE-9766-FF5338114FA4}">
      <dsp:nvSpPr>
        <dsp:cNvPr id="0" name=""/>
        <dsp:cNvSpPr/>
      </dsp:nvSpPr>
      <dsp:spPr>
        <a:xfrm>
          <a:off x="2810669" y="142384"/>
          <a:ext cx="2678801" cy="440376"/>
        </a:xfrm>
        <a:prstGeom prst="roundRect">
          <a:avLst>
            <a:gd name="adj" fmla="val 10000"/>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8B9FFD7-FB05-4596-ABA6-76EEC92F07B4}">
      <dsp:nvSpPr>
        <dsp:cNvPr id="0" name=""/>
        <dsp:cNvSpPr/>
      </dsp:nvSpPr>
      <dsp:spPr>
        <a:xfrm>
          <a:off x="2981352" y="304532"/>
          <a:ext cx="2678801" cy="44037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Individual/ HUF</a:t>
          </a:r>
        </a:p>
      </dsp:txBody>
      <dsp:txXfrm>
        <a:off x="2994250" y="317430"/>
        <a:ext cx="2653005" cy="414580"/>
      </dsp:txXfrm>
    </dsp:sp>
    <dsp:sp modelId="{56EA07B4-1212-4EAB-AE0D-40CAB92ED07C}">
      <dsp:nvSpPr>
        <dsp:cNvPr id="0" name=""/>
        <dsp:cNvSpPr/>
      </dsp:nvSpPr>
      <dsp:spPr>
        <a:xfrm>
          <a:off x="170380" y="1335296"/>
          <a:ext cx="2839159" cy="515379"/>
        </a:xfrm>
        <a:prstGeom prst="roundRect">
          <a:avLst>
            <a:gd name="adj" fmla="val 10000"/>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DD587B7-89A9-41FC-ABA8-6D4C8A6F428D}">
      <dsp:nvSpPr>
        <dsp:cNvPr id="0" name=""/>
        <dsp:cNvSpPr/>
      </dsp:nvSpPr>
      <dsp:spPr>
        <a:xfrm>
          <a:off x="341062" y="1497445"/>
          <a:ext cx="2839159" cy="51537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Does not have Business Income</a:t>
          </a:r>
        </a:p>
      </dsp:txBody>
      <dsp:txXfrm>
        <a:off x="356157" y="1512540"/>
        <a:ext cx="2808969" cy="485189"/>
      </dsp:txXfrm>
    </dsp:sp>
    <dsp:sp modelId="{2F9A98AE-0B18-4819-82A2-3218B98EA112}">
      <dsp:nvSpPr>
        <dsp:cNvPr id="0" name=""/>
        <dsp:cNvSpPr/>
      </dsp:nvSpPr>
      <dsp:spPr>
        <a:xfrm>
          <a:off x="191471" y="2650325"/>
          <a:ext cx="1786103" cy="880616"/>
        </a:xfrm>
        <a:prstGeom prst="roundRect">
          <a:avLst>
            <a:gd name="adj" fmla="val 10000"/>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4E2F13D-BB13-476D-8EC3-39D9EBA763E2}">
      <dsp:nvSpPr>
        <dsp:cNvPr id="0" name=""/>
        <dsp:cNvSpPr/>
      </dsp:nvSpPr>
      <dsp:spPr>
        <a:xfrm>
          <a:off x="362153" y="2812474"/>
          <a:ext cx="1786103" cy="88061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Option to be exercised every year,  along with filing of ROI</a:t>
          </a:r>
        </a:p>
      </dsp:txBody>
      <dsp:txXfrm>
        <a:off x="387945" y="2838266"/>
        <a:ext cx="1734519" cy="829032"/>
      </dsp:txXfrm>
    </dsp:sp>
    <dsp:sp modelId="{FE083503-4F87-4AAB-B79B-58D9A07A4CF4}">
      <dsp:nvSpPr>
        <dsp:cNvPr id="0" name=""/>
        <dsp:cNvSpPr/>
      </dsp:nvSpPr>
      <dsp:spPr>
        <a:xfrm>
          <a:off x="5677693" y="1174445"/>
          <a:ext cx="2675943" cy="666398"/>
        </a:xfrm>
        <a:prstGeom prst="roundRect">
          <a:avLst>
            <a:gd name="adj" fmla="val 10000"/>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CE54AC6-903F-495B-A585-A2D9E4E10559}">
      <dsp:nvSpPr>
        <dsp:cNvPr id="0" name=""/>
        <dsp:cNvSpPr/>
      </dsp:nvSpPr>
      <dsp:spPr>
        <a:xfrm>
          <a:off x="5848376" y="1336593"/>
          <a:ext cx="2675943" cy="66639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Business Income</a:t>
          </a:r>
        </a:p>
      </dsp:txBody>
      <dsp:txXfrm>
        <a:off x="5867894" y="1356111"/>
        <a:ext cx="2636907" cy="627362"/>
      </dsp:txXfrm>
    </dsp:sp>
    <dsp:sp modelId="{A82C62BD-A0D7-4445-89BE-B23FD1BDFDEC}">
      <dsp:nvSpPr>
        <dsp:cNvPr id="0" name=""/>
        <dsp:cNvSpPr/>
      </dsp:nvSpPr>
      <dsp:spPr>
        <a:xfrm>
          <a:off x="2361736" y="2822024"/>
          <a:ext cx="1802447" cy="1031441"/>
        </a:xfrm>
        <a:prstGeom prst="roundRect">
          <a:avLst>
            <a:gd name="adj" fmla="val 10000"/>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45151AE-32F7-4552-87C9-968002BAC3E6}">
      <dsp:nvSpPr>
        <dsp:cNvPr id="0" name=""/>
        <dsp:cNvSpPr/>
      </dsp:nvSpPr>
      <dsp:spPr>
        <a:xfrm>
          <a:off x="2532418" y="2984172"/>
          <a:ext cx="1802447" cy="103144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Option to be exercised on or before due date of filing of ROI</a:t>
          </a:r>
        </a:p>
      </dsp:txBody>
      <dsp:txXfrm>
        <a:off x="2562628" y="3014382"/>
        <a:ext cx="1742027" cy="971021"/>
      </dsp:txXfrm>
    </dsp:sp>
    <dsp:sp modelId="{49AF926C-BF7A-4E78-8C60-59A32698BE94}">
      <dsp:nvSpPr>
        <dsp:cNvPr id="0" name=""/>
        <dsp:cNvSpPr/>
      </dsp:nvSpPr>
      <dsp:spPr>
        <a:xfrm>
          <a:off x="4586226" y="2900070"/>
          <a:ext cx="1506079" cy="1096513"/>
        </a:xfrm>
        <a:prstGeom prst="roundRect">
          <a:avLst>
            <a:gd name="adj" fmla="val 10000"/>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3FAFDE3-39FC-4D2E-B35C-AE318F56BF5E}">
      <dsp:nvSpPr>
        <dsp:cNvPr id="0" name=""/>
        <dsp:cNvSpPr/>
      </dsp:nvSpPr>
      <dsp:spPr>
        <a:xfrm>
          <a:off x="4756909" y="3062218"/>
          <a:ext cx="1506079" cy="109651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Once applied, applicable to all subsequent years.</a:t>
          </a:r>
        </a:p>
      </dsp:txBody>
      <dsp:txXfrm>
        <a:off x="4789025" y="3094334"/>
        <a:ext cx="1441847" cy="1032281"/>
      </dsp:txXfrm>
    </dsp:sp>
    <dsp:sp modelId="{F14CC58A-9C90-40D6-80C9-30BE56419CD5}">
      <dsp:nvSpPr>
        <dsp:cNvPr id="0" name=""/>
        <dsp:cNvSpPr/>
      </dsp:nvSpPr>
      <dsp:spPr>
        <a:xfrm>
          <a:off x="6446421" y="2728186"/>
          <a:ext cx="2779049" cy="1284502"/>
        </a:xfrm>
        <a:prstGeom prst="roundRect">
          <a:avLst>
            <a:gd name="adj" fmla="val 10000"/>
          </a:avLst>
        </a:prstGeom>
        <a:blipFill rotWithShape="1">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68E9681-12FC-4A6C-8994-AA1730F592E4}">
      <dsp:nvSpPr>
        <dsp:cNvPr id="0" name=""/>
        <dsp:cNvSpPr/>
      </dsp:nvSpPr>
      <dsp:spPr>
        <a:xfrm>
          <a:off x="6617103" y="2890334"/>
          <a:ext cx="2779049" cy="128450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IN" sz="1400" kern="1200" dirty="0"/>
            <a:t>Eligible to opt out only once, thereafter will never be eligible to opt for the new scheme except when he ceases to have business income. </a:t>
          </a:r>
        </a:p>
      </dsp:txBody>
      <dsp:txXfrm>
        <a:off x="6654725" y="2927956"/>
        <a:ext cx="2703805" cy="12092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6C17B9-9084-4C9D-955B-6B656F4360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A4E8CC45-03CE-4544-A3FE-4ADD0B4E481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02A1A27-D4AF-49B5-88F3-AFE1E35DA89F}" type="datetimeFigureOut">
              <a:rPr lang="en-IN" smtClean="0"/>
              <a:t>22-07-2021</a:t>
            </a:fld>
            <a:endParaRPr lang="en-IN"/>
          </a:p>
        </p:txBody>
      </p:sp>
      <p:sp>
        <p:nvSpPr>
          <p:cNvPr id="4" name="Footer Placeholder 3">
            <a:extLst>
              <a:ext uri="{FF2B5EF4-FFF2-40B4-BE49-F238E27FC236}">
                <a16:creationId xmlns:a16="http://schemas.microsoft.com/office/drawing/2014/main" id="{135DA796-6EC8-4F99-813B-529EA6CD2E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4961F890-94B6-4394-9FB1-FE3DC26083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EC922C-5BC5-40A2-9F02-43EDB5B11FD0}" type="slidenum">
              <a:rPr lang="en-IN" smtClean="0"/>
              <a:t>‹#›</a:t>
            </a:fld>
            <a:endParaRPr lang="en-IN"/>
          </a:p>
        </p:txBody>
      </p:sp>
    </p:spTree>
    <p:extLst>
      <p:ext uri="{BB962C8B-B14F-4D97-AF65-F5344CB8AC3E}">
        <p14:creationId xmlns:p14="http://schemas.microsoft.com/office/powerpoint/2010/main" val="3049065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4D6A9D-F6D0-46BB-AECB-354AA48EA3BA}" type="datetimeFigureOut">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9C1C61D-015D-4329-9C06-34B2C4FAFCC8}" type="slidenum">
              <a:rPr lang="en-IN" smtClean="0"/>
              <a:t>‹#›</a:t>
            </a:fld>
            <a:endParaRPr lang="en-IN"/>
          </a:p>
        </p:txBody>
      </p:sp>
    </p:spTree>
    <p:extLst>
      <p:ext uri="{BB962C8B-B14F-4D97-AF65-F5344CB8AC3E}">
        <p14:creationId xmlns:p14="http://schemas.microsoft.com/office/powerpoint/2010/main" val="47576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D6A9D-F6D0-46BB-AECB-354AA48EA3BA}" type="datetimeFigureOut">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211381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D6A9D-F6D0-46BB-AECB-354AA48EA3BA}" type="datetimeFigureOut">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371355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D6A9D-F6D0-46BB-AECB-354AA48EA3BA}" type="datetimeFigureOut">
              <a:rPr lang="en-IN" smtClean="0"/>
              <a:t>22-07-2021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85924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E4D6A9D-F6D0-46BB-AECB-354AA48EA3BA}" type="datetimeFigureOut">
              <a:rPr lang="en-IN" smtClean="0"/>
              <a:t>22-07-2021</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9C1C61D-015D-4329-9C06-34B2C4FAFCC8}" type="slidenum">
              <a:rPr lang="en-IN" smtClean="0"/>
              <a:t>‹#›</a:t>
            </a:fld>
            <a:endParaRPr lang="en-IN"/>
          </a:p>
        </p:txBody>
      </p:sp>
    </p:spTree>
    <p:extLst>
      <p:ext uri="{BB962C8B-B14F-4D97-AF65-F5344CB8AC3E}">
        <p14:creationId xmlns:p14="http://schemas.microsoft.com/office/powerpoint/2010/main" val="280550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4D6A9D-F6D0-46BB-AECB-354AA48EA3BA}" type="datetimeFigureOut">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21586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4D6A9D-F6D0-46BB-AECB-354AA48EA3BA}" type="datetimeFigureOut">
              <a:rPr lang="en-IN" smtClean="0"/>
              <a:t>22-07-2021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358015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4D6A9D-F6D0-46BB-AECB-354AA48EA3BA}" type="datetimeFigureOut">
              <a:rPr lang="en-IN" smtClean="0"/>
              <a:t>22-07-2021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321015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D6A9D-F6D0-46BB-AECB-354AA48EA3BA}" type="datetimeFigureOut">
              <a:rPr lang="en-IN" smtClean="0"/>
              <a:t>22-07-2021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299016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D6A9D-F6D0-46BB-AECB-354AA48EA3BA}" type="datetimeFigureOut">
              <a:rPr lang="en-IN" smtClean="0"/>
              <a:t>22-07-2021</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380875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D6A9D-F6D0-46BB-AECB-354AA48EA3BA}" type="datetimeFigureOut">
              <a:rPr lang="en-IN" smtClean="0"/>
              <a:t>22-07-2021</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9C1C61D-015D-4329-9C06-34B2C4FAFCC8}" type="slidenum">
              <a:rPr lang="en-IN" smtClean="0"/>
              <a:t>‹#›</a:t>
            </a:fld>
            <a:endParaRPr lang="en-IN"/>
          </a:p>
        </p:txBody>
      </p:sp>
    </p:spTree>
    <p:extLst>
      <p:ext uri="{BB962C8B-B14F-4D97-AF65-F5344CB8AC3E}">
        <p14:creationId xmlns:p14="http://schemas.microsoft.com/office/powerpoint/2010/main" val="3352013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E4D6A9D-F6D0-46BB-AECB-354AA48EA3BA}" type="datetimeFigureOut">
              <a:rPr lang="en-IN" smtClean="0"/>
              <a:t>22-07-2021</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9C1C61D-015D-4329-9C06-34B2C4FAFCC8}" type="slidenum">
              <a:rPr lang="en-IN" smtClean="0"/>
              <a:t>‹#›</a:t>
            </a:fld>
            <a:endParaRPr lang="en-IN"/>
          </a:p>
        </p:txBody>
      </p:sp>
    </p:spTree>
    <p:extLst>
      <p:ext uri="{BB962C8B-B14F-4D97-AF65-F5344CB8AC3E}">
        <p14:creationId xmlns:p14="http://schemas.microsoft.com/office/powerpoint/2010/main" val="38743194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945AA-35D9-40BF-BC60-2F7F7CDD53E0}"/>
              </a:ext>
            </a:extLst>
          </p:cNvPr>
          <p:cNvSpPr>
            <a:spLocks noGrp="1"/>
          </p:cNvSpPr>
          <p:nvPr>
            <p:ph type="ctrTitle"/>
          </p:nvPr>
        </p:nvSpPr>
        <p:spPr/>
        <p:txBody>
          <a:bodyPr/>
          <a:lstStyle/>
          <a:p>
            <a:r>
              <a:rPr lang="en-IN" dirty="0"/>
              <a:t>MAJOR AMENDMENTS</a:t>
            </a:r>
            <a:br>
              <a:rPr lang="en-IN" dirty="0"/>
            </a:br>
            <a:r>
              <a:rPr lang="en-IN" dirty="0"/>
              <a:t>               </a:t>
            </a:r>
            <a:r>
              <a:rPr lang="en-IN" sz="6000" dirty="0"/>
              <a:t>(AY 2021-22)</a:t>
            </a:r>
            <a:endParaRPr lang="en-IN" dirty="0"/>
          </a:p>
        </p:txBody>
      </p:sp>
      <p:sp>
        <p:nvSpPr>
          <p:cNvPr id="3" name="Subtitle 2">
            <a:extLst>
              <a:ext uri="{FF2B5EF4-FFF2-40B4-BE49-F238E27FC236}">
                <a16:creationId xmlns:a16="http://schemas.microsoft.com/office/drawing/2014/main" id="{0C691ADA-2B8F-4107-8E09-FB27579313D8}"/>
              </a:ext>
            </a:extLst>
          </p:cNvPr>
          <p:cNvSpPr>
            <a:spLocks noGrp="1"/>
          </p:cNvSpPr>
          <p:nvPr>
            <p:ph type="subTitle" idx="1"/>
          </p:nvPr>
        </p:nvSpPr>
        <p:spPr>
          <a:xfrm>
            <a:off x="1069847" y="4389120"/>
            <a:ext cx="10272407" cy="1069848"/>
          </a:xfrm>
        </p:spPr>
        <p:txBody>
          <a:bodyPr/>
          <a:lstStyle/>
          <a:p>
            <a:r>
              <a:rPr lang="en-IN" dirty="0"/>
              <a:t>CA R. KRISHNAN, FCA., </a:t>
            </a:r>
            <a:r>
              <a:rPr lang="en-IN" dirty="0" err="1"/>
              <a:t>M.Com</a:t>
            </a:r>
            <a:r>
              <a:rPr lang="en-IN" dirty="0"/>
              <a:t>., DISA</a:t>
            </a:r>
          </a:p>
        </p:txBody>
      </p:sp>
    </p:spTree>
    <p:extLst>
      <p:ext uri="{BB962C8B-B14F-4D97-AF65-F5344CB8AC3E}">
        <p14:creationId xmlns:p14="http://schemas.microsoft.com/office/powerpoint/2010/main" val="524620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EB45-1EC9-43FE-A23E-493BD161FB7E}"/>
              </a:ext>
            </a:extLst>
          </p:cNvPr>
          <p:cNvSpPr>
            <a:spLocks noGrp="1"/>
          </p:cNvSpPr>
          <p:nvPr>
            <p:ph type="title"/>
          </p:nvPr>
        </p:nvSpPr>
        <p:spPr>
          <a:xfrm>
            <a:off x="1069848" y="484632"/>
            <a:ext cx="10058400" cy="947004"/>
          </a:xfrm>
        </p:spPr>
        <p:txBody>
          <a:bodyPr/>
          <a:lstStyle/>
          <a:p>
            <a:r>
              <a:rPr lang="en-IN" dirty="0"/>
              <a:t>115BAD….	</a:t>
            </a:r>
          </a:p>
        </p:txBody>
      </p:sp>
      <p:sp>
        <p:nvSpPr>
          <p:cNvPr id="3" name="Content Placeholder 2">
            <a:extLst>
              <a:ext uri="{FF2B5EF4-FFF2-40B4-BE49-F238E27FC236}">
                <a16:creationId xmlns:a16="http://schemas.microsoft.com/office/drawing/2014/main" id="{0C9C406B-4023-4FC4-A4FC-4AC60E322F32}"/>
              </a:ext>
            </a:extLst>
          </p:cNvPr>
          <p:cNvSpPr>
            <a:spLocks noGrp="1"/>
          </p:cNvSpPr>
          <p:nvPr>
            <p:ph idx="1"/>
          </p:nvPr>
        </p:nvSpPr>
        <p:spPr>
          <a:xfrm>
            <a:off x="1069848" y="1320800"/>
            <a:ext cx="10058400" cy="4851400"/>
          </a:xfrm>
        </p:spPr>
        <p:txBody>
          <a:bodyPr/>
          <a:lstStyle/>
          <a:p>
            <a:pPr algn="just"/>
            <a:r>
              <a:rPr lang="en-IN" dirty="0"/>
              <a:t>If these conditions are not satisfied then the concessional rate of tax shall become invalid for that &amp; subsequent A Ys as if the option to pay tax at concessional rate had never been exercised and other provisions shall apply.</a:t>
            </a:r>
          </a:p>
          <a:p>
            <a:pPr marL="0" indent="0" algn="just">
              <a:buNone/>
            </a:pPr>
            <a:endParaRPr lang="en-IN" dirty="0"/>
          </a:p>
          <a:p>
            <a:pPr algn="just"/>
            <a:r>
              <a:rPr lang="en-IN" dirty="0"/>
              <a:t>This scheme must be opted on or before the due date mentioned u/s 139(1) for furnishing the ROI for any PY relevant to AY 2021-22 or any subsequent year.</a:t>
            </a:r>
          </a:p>
          <a:p>
            <a:pPr algn="just"/>
            <a:endParaRPr lang="en-IN" dirty="0"/>
          </a:p>
          <a:p>
            <a:pPr algn="just"/>
            <a:r>
              <a:rPr lang="en-IN" dirty="0"/>
              <a:t>Such option once applied shall continue to apply for all subsequent AYs and cannot be subsequently withdrawn for the same or any subsequent year.</a:t>
            </a:r>
          </a:p>
          <a:p>
            <a:pPr algn="just"/>
            <a:endParaRPr lang="en-IN" dirty="0"/>
          </a:p>
          <a:p>
            <a:pPr algn="just"/>
            <a:r>
              <a:rPr lang="en-IN" dirty="0"/>
              <a:t>Once option exercised, provisions relating to AMT &amp; Credit relating to the same will not be applicable. </a:t>
            </a:r>
          </a:p>
        </p:txBody>
      </p:sp>
    </p:spTree>
    <p:extLst>
      <p:ext uri="{BB962C8B-B14F-4D97-AF65-F5344CB8AC3E}">
        <p14:creationId xmlns:p14="http://schemas.microsoft.com/office/powerpoint/2010/main" val="309334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AF51-29B1-4A6D-8C2D-D3F35E09F70A}"/>
              </a:ext>
            </a:extLst>
          </p:cNvPr>
          <p:cNvSpPr>
            <a:spLocks noGrp="1"/>
          </p:cNvSpPr>
          <p:nvPr>
            <p:ph type="title"/>
          </p:nvPr>
        </p:nvSpPr>
        <p:spPr>
          <a:xfrm>
            <a:off x="1066800" y="484631"/>
            <a:ext cx="10058400" cy="799223"/>
          </a:xfrm>
        </p:spPr>
        <p:txBody>
          <a:bodyPr>
            <a:normAutofit fontScale="90000"/>
          </a:bodyPr>
          <a:lstStyle/>
          <a:p>
            <a:r>
              <a:rPr lang="en-IN" dirty="0"/>
              <a:t>TAX RATES for companies </a:t>
            </a:r>
          </a:p>
        </p:txBody>
      </p:sp>
      <p:sp>
        <p:nvSpPr>
          <p:cNvPr id="3" name="Content Placeholder 2">
            <a:extLst>
              <a:ext uri="{FF2B5EF4-FFF2-40B4-BE49-F238E27FC236}">
                <a16:creationId xmlns:a16="http://schemas.microsoft.com/office/drawing/2014/main" id="{7D8157BE-CCAF-423A-822D-4C7C9521C88A}"/>
              </a:ext>
            </a:extLst>
          </p:cNvPr>
          <p:cNvSpPr>
            <a:spLocks noGrp="1"/>
          </p:cNvSpPr>
          <p:nvPr>
            <p:ph idx="1"/>
          </p:nvPr>
        </p:nvSpPr>
        <p:spPr>
          <a:xfrm>
            <a:off x="1069848" y="1283855"/>
            <a:ext cx="10058400" cy="4888345"/>
          </a:xfrm>
        </p:spPr>
        <p:txBody>
          <a:bodyPr/>
          <a:lstStyle/>
          <a:p>
            <a:pPr marL="0" indent="0">
              <a:buNone/>
            </a:pPr>
            <a:endParaRPr lang="en-IN" dirty="0"/>
          </a:p>
        </p:txBody>
      </p:sp>
      <p:graphicFrame>
        <p:nvGraphicFramePr>
          <p:cNvPr id="4" name="Table 4">
            <a:extLst>
              <a:ext uri="{FF2B5EF4-FFF2-40B4-BE49-F238E27FC236}">
                <a16:creationId xmlns:a16="http://schemas.microsoft.com/office/drawing/2014/main" id="{A17B9E84-7AC8-4141-8A7B-3B8B0BE1AF1E}"/>
              </a:ext>
            </a:extLst>
          </p:cNvPr>
          <p:cNvGraphicFramePr>
            <a:graphicFrameLocks noGrp="1"/>
          </p:cNvGraphicFramePr>
          <p:nvPr>
            <p:extLst>
              <p:ext uri="{D42A27DB-BD31-4B8C-83A1-F6EECF244321}">
                <p14:modId xmlns:p14="http://schemas.microsoft.com/office/powerpoint/2010/main" val="649964502"/>
              </p:ext>
            </p:extLst>
          </p:nvPr>
        </p:nvGraphicFramePr>
        <p:xfrm>
          <a:off x="1072896" y="1283856"/>
          <a:ext cx="10058398" cy="5200325"/>
        </p:xfrm>
        <a:graphic>
          <a:graphicData uri="http://schemas.openxmlformats.org/drawingml/2006/table">
            <a:tbl>
              <a:tblPr firstRow="1" bandRow="1">
                <a:tableStyleId>{5C22544A-7EE6-4342-B048-85BDC9FD1C3A}</a:tableStyleId>
              </a:tblPr>
              <a:tblGrid>
                <a:gridCol w="2981868">
                  <a:extLst>
                    <a:ext uri="{9D8B030D-6E8A-4147-A177-3AD203B41FA5}">
                      <a16:colId xmlns:a16="http://schemas.microsoft.com/office/drawing/2014/main" val="2162863959"/>
                    </a:ext>
                  </a:extLst>
                </a:gridCol>
                <a:gridCol w="1126836">
                  <a:extLst>
                    <a:ext uri="{9D8B030D-6E8A-4147-A177-3AD203B41FA5}">
                      <a16:colId xmlns:a16="http://schemas.microsoft.com/office/drawing/2014/main" val="3018544625"/>
                    </a:ext>
                  </a:extLst>
                </a:gridCol>
                <a:gridCol w="1163782">
                  <a:extLst>
                    <a:ext uri="{9D8B030D-6E8A-4147-A177-3AD203B41FA5}">
                      <a16:colId xmlns:a16="http://schemas.microsoft.com/office/drawing/2014/main" val="1045840862"/>
                    </a:ext>
                  </a:extLst>
                </a:gridCol>
                <a:gridCol w="1246909">
                  <a:extLst>
                    <a:ext uri="{9D8B030D-6E8A-4147-A177-3AD203B41FA5}">
                      <a16:colId xmlns:a16="http://schemas.microsoft.com/office/drawing/2014/main" val="4289107748"/>
                    </a:ext>
                  </a:extLst>
                </a:gridCol>
                <a:gridCol w="1219200">
                  <a:extLst>
                    <a:ext uri="{9D8B030D-6E8A-4147-A177-3AD203B41FA5}">
                      <a16:colId xmlns:a16="http://schemas.microsoft.com/office/drawing/2014/main" val="3738094122"/>
                    </a:ext>
                  </a:extLst>
                </a:gridCol>
                <a:gridCol w="1173018">
                  <a:extLst>
                    <a:ext uri="{9D8B030D-6E8A-4147-A177-3AD203B41FA5}">
                      <a16:colId xmlns:a16="http://schemas.microsoft.com/office/drawing/2014/main" val="3905655956"/>
                    </a:ext>
                  </a:extLst>
                </a:gridCol>
                <a:gridCol w="1146785">
                  <a:extLst>
                    <a:ext uri="{9D8B030D-6E8A-4147-A177-3AD203B41FA5}">
                      <a16:colId xmlns:a16="http://schemas.microsoft.com/office/drawing/2014/main" val="328617692"/>
                    </a:ext>
                  </a:extLst>
                </a:gridCol>
              </a:tblGrid>
              <a:tr h="900623">
                <a:tc>
                  <a:txBody>
                    <a:bodyPr/>
                    <a:lstStyle/>
                    <a:p>
                      <a:r>
                        <a:rPr lang="en-IN" dirty="0"/>
                        <a:t>Types of Companies</a:t>
                      </a:r>
                    </a:p>
                  </a:txBody>
                  <a:tcPr/>
                </a:tc>
                <a:tc gridSpan="2">
                  <a:txBody>
                    <a:bodyPr/>
                    <a:lstStyle/>
                    <a:p>
                      <a:r>
                        <a:rPr lang="en-IN" dirty="0"/>
                        <a:t>Income not exceeding Rs. 1 Crore</a:t>
                      </a:r>
                    </a:p>
                  </a:txBody>
                  <a:tcPr/>
                </a:tc>
                <a:tc hMerge="1">
                  <a:txBody>
                    <a:bodyPr/>
                    <a:lstStyle/>
                    <a:p>
                      <a:endParaRPr lang="en-IN" dirty="0"/>
                    </a:p>
                  </a:txBody>
                  <a:tcPr/>
                </a:tc>
                <a:tc gridSpan="2">
                  <a:txBody>
                    <a:bodyPr/>
                    <a:lstStyle/>
                    <a:p>
                      <a:pPr algn="just"/>
                      <a:r>
                        <a:rPr lang="en-IN" dirty="0"/>
                        <a:t>Income exceeding Rs. 1 crore and up to Rs. 10 Crores</a:t>
                      </a:r>
                    </a:p>
                  </a:txBody>
                  <a:tcPr/>
                </a:tc>
                <a:tc hMerge="1">
                  <a:txBody>
                    <a:bodyPr/>
                    <a:lstStyle/>
                    <a:p>
                      <a:endParaRPr lang="en-IN" dirty="0"/>
                    </a:p>
                  </a:txBody>
                  <a:tcPr/>
                </a:tc>
                <a:tc gridSpan="2">
                  <a:txBody>
                    <a:bodyPr/>
                    <a:lstStyle/>
                    <a:p>
                      <a:r>
                        <a:rPr lang="en-IN" dirty="0"/>
                        <a:t>Income above Rs. 10 Crores</a:t>
                      </a:r>
                    </a:p>
                  </a:txBody>
                  <a:tcPr/>
                </a:tc>
                <a:tc hMerge="1">
                  <a:txBody>
                    <a:bodyPr/>
                    <a:lstStyle/>
                    <a:p>
                      <a:endParaRPr lang="en-IN" dirty="0"/>
                    </a:p>
                  </a:txBody>
                  <a:tcPr/>
                </a:tc>
                <a:extLst>
                  <a:ext uri="{0D108BD9-81ED-4DB2-BD59-A6C34878D82A}">
                    <a16:rowId xmlns:a16="http://schemas.microsoft.com/office/drawing/2014/main" val="1177086682"/>
                  </a:ext>
                </a:extLst>
              </a:tr>
              <a:tr h="1170809">
                <a:tc>
                  <a:txBody>
                    <a:bodyPr/>
                    <a:lstStyle/>
                    <a:p>
                      <a:endParaRPr lang="en-IN"/>
                    </a:p>
                  </a:txBody>
                  <a:tcPr/>
                </a:tc>
                <a:tc>
                  <a:txBody>
                    <a:bodyPr/>
                    <a:lstStyle/>
                    <a:p>
                      <a:pPr algn="ctr"/>
                      <a:r>
                        <a:rPr lang="en-IN" dirty="0"/>
                        <a:t>Effective Tax Rate</a:t>
                      </a:r>
                    </a:p>
                    <a:p>
                      <a:pPr algn="ctr"/>
                      <a:r>
                        <a:rPr lang="en-IN" dirty="0"/>
                        <a:t>(normal)</a:t>
                      </a:r>
                    </a:p>
                  </a:txBody>
                  <a:tcPr/>
                </a:tc>
                <a:tc>
                  <a:txBody>
                    <a:bodyPr/>
                    <a:lstStyle/>
                    <a:p>
                      <a:pPr algn="ctr"/>
                      <a:r>
                        <a:rPr lang="en-IN" dirty="0"/>
                        <a:t>Effective Tax Rate</a:t>
                      </a:r>
                    </a:p>
                    <a:p>
                      <a:pPr algn="ctr"/>
                      <a:r>
                        <a:rPr lang="en-IN" dirty="0"/>
                        <a:t>(MAT)</a:t>
                      </a:r>
                    </a:p>
                  </a:txBody>
                  <a:tcPr/>
                </a:tc>
                <a:tc>
                  <a:txBody>
                    <a:bodyPr/>
                    <a:lstStyle/>
                    <a:p>
                      <a:pPr algn="ctr"/>
                      <a:r>
                        <a:rPr lang="en-IN" dirty="0"/>
                        <a:t>Effective Tax Rate</a:t>
                      </a:r>
                    </a:p>
                    <a:p>
                      <a:pPr algn="ctr"/>
                      <a:r>
                        <a:rPr lang="en-IN" dirty="0"/>
                        <a:t>(normal)</a:t>
                      </a:r>
                    </a:p>
                  </a:txBody>
                  <a:tcPr/>
                </a:tc>
                <a:tc>
                  <a:txBody>
                    <a:bodyPr/>
                    <a:lstStyle/>
                    <a:p>
                      <a:pPr algn="ctr"/>
                      <a:r>
                        <a:rPr lang="en-IN" dirty="0"/>
                        <a:t>Effective Tax Rate</a:t>
                      </a:r>
                    </a:p>
                    <a:p>
                      <a:pPr algn="ctr"/>
                      <a:r>
                        <a:rPr lang="en-IN" dirty="0"/>
                        <a:t>(MAT)</a:t>
                      </a:r>
                    </a:p>
                  </a:txBody>
                  <a:tcPr/>
                </a:tc>
                <a:tc>
                  <a:txBody>
                    <a:bodyPr/>
                    <a:lstStyle/>
                    <a:p>
                      <a:pPr algn="ctr"/>
                      <a:r>
                        <a:rPr lang="en-IN" dirty="0"/>
                        <a:t>Effective Tax Rate</a:t>
                      </a:r>
                    </a:p>
                    <a:p>
                      <a:pPr algn="ctr"/>
                      <a:r>
                        <a:rPr lang="en-IN" dirty="0"/>
                        <a:t>(normal)</a:t>
                      </a:r>
                    </a:p>
                  </a:txBody>
                  <a:tcPr/>
                </a:tc>
                <a:tc>
                  <a:txBody>
                    <a:bodyPr/>
                    <a:lstStyle/>
                    <a:p>
                      <a:pPr algn="ctr"/>
                      <a:r>
                        <a:rPr lang="en-IN" dirty="0"/>
                        <a:t>Effective Tax Rate</a:t>
                      </a:r>
                    </a:p>
                    <a:p>
                      <a:pPr algn="ctr"/>
                      <a:r>
                        <a:rPr lang="en-IN" dirty="0"/>
                        <a:t>(MAT)</a:t>
                      </a:r>
                    </a:p>
                    <a:p>
                      <a:pPr algn="ctr"/>
                      <a:endParaRPr lang="en-IN" dirty="0"/>
                    </a:p>
                  </a:txBody>
                  <a:tcPr/>
                </a:tc>
                <a:extLst>
                  <a:ext uri="{0D108BD9-81ED-4DB2-BD59-A6C34878D82A}">
                    <a16:rowId xmlns:a16="http://schemas.microsoft.com/office/drawing/2014/main" val="4194708981"/>
                  </a:ext>
                </a:extLst>
              </a:tr>
              <a:tr h="1711183">
                <a:tc>
                  <a:txBody>
                    <a:bodyPr/>
                    <a:lstStyle/>
                    <a:p>
                      <a:pPr algn="just"/>
                      <a:r>
                        <a:rPr lang="en-IN" dirty="0"/>
                        <a:t>Domestic Co. with TO up to Rs. 400 Crores in F Y 2018-19 and avails any tax incentives or exemptions or tax holiday</a:t>
                      </a:r>
                    </a:p>
                  </a:txBody>
                  <a:tcPr/>
                </a:tc>
                <a:tc>
                  <a:txBody>
                    <a:bodyPr/>
                    <a:lstStyle/>
                    <a:p>
                      <a:pPr algn="ctr"/>
                      <a:r>
                        <a:rPr lang="en-IN" dirty="0"/>
                        <a:t>26%</a:t>
                      </a:r>
                    </a:p>
                  </a:txBody>
                  <a:tcPr anchor="ctr"/>
                </a:tc>
                <a:tc>
                  <a:txBody>
                    <a:bodyPr/>
                    <a:lstStyle/>
                    <a:p>
                      <a:pPr algn="ctr"/>
                      <a:r>
                        <a:rPr lang="en-IN" dirty="0"/>
                        <a:t>15.60%</a:t>
                      </a:r>
                    </a:p>
                  </a:txBody>
                  <a:tcPr anchor="ctr"/>
                </a:tc>
                <a:tc>
                  <a:txBody>
                    <a:bodyPr/>
                    <a:lstStyle/>
                    <a:p>
                      <a:pPr algn="ctr"/>
                      <a:r>
                        <a:rPr lang="en-IN" dirty="0"/>
                        <a:t>27.82%</a:t>
                      </a:r>
                    </a:p>
                  </a:txBody>
                  <a:tcPr anchor="ctr"/>
                </a:tc>
                <a:tc>
                  <a:txBody>
                    <a:bodyPr/>
                    <a:lstStyle/>
                    <a:p>
                      <a:pPr algn="ctr"/>
                      <a:r>
                        <a:rPr lang="en-IN" dirty="0"/>
                        <a:t>16.69%</a:t>
                      </a:r>
                    </a:p>
                  </a:txBody>
                  <a:tcPr anchor="ctr"/>
                </a:tc>
                <a:tc>
                  <a:txBody>
                    <a:bodyPr/>
                    <a:lstStyle/>
                    <a:p>
                      <a:pPr algn="ctr"/>
                      <a:r>
                        <a:rPr lang="en-IN" dirty="0"/>
                        <a:t>29.12%</a:t>
                      </a:r>
                    </a:p>
                  </a:txBody>
                  <a:tcPr anchor="ctr"/>
                </a:tc>
                <a:tc>
                  <a:txBody>
                    <a:bodyPr/>
                    <a:lstStyle/>
                    <a:p>
                      <a:pPr algn="ctr"/>
                      <a:r>
                        <a:rPr lang="en-IN" dirty="0"/>
                        <a:t>17.47%</a:t>
                      </a:r>
                    </a:p>
                  </a:txBody>
                  <a:tcPr anchor="ctr"/>
                </a:tc>
                <a:extLst>
                  <a:ext uri="{0D108BD9-81ED-4DB2-BD59-A6C34878D82A}">
                    <a16:rowId xmlns:a16="http://schemas.microsoft.com/office/drawing/2014/main" val="740013020"/>
                  </a:ext>
                </a:extLst>
              </a:tr>
              <a:tr h="360249">
                <a:tc>
                  <a:txBody>
                    <a:bodyPr/>
                    <a:lstStyle/>
                    <a:p>
                      <a:pPr algn="just"/>
                      <a:r>
                        <a:rPr lang="en-IN" dirty="0"/>
                        <a:t>Other Domestic Company</a:t>
                      </a:r>
                    </a:p>
                  </a:txBody>
                  <a:tcPr/>
                </a:tc>
                <a:tc>
                  <a:txBody>
                    <a:bodyPr/>
                    <a:lstStyle/>
                    <a:p>
                      <a:pPr algn="ctr"/>
                      <a:r>
                        <a:rPr lang="en-IN" dirty="0"/>
                        <a:t>31.20%</a:t>
                      </a:r>
                    </a:p>
                  </a:txBody>
                  <a:tcPr anchor="ctr"/>
                </a:tc>
                <a:tc>
                  <a:txBody>
                    <a:bodyPr/>
                    <a:lstStyle/>
                    <a:p>
                      <a:pPr algn="ctr"/>
                      <a:r>
                        <a:rPr lang="en-IN" dirty="0"/>
                        <a:t>15.60%</a:t>
                      </a:r>
                    </a:p>
                  </a:txBody>
                  <a:tcPr anchor="ctr"/>
                </a:tc>
                <a:tc>
                  <a:txBody>
                    <a:bodyPr/>
                    <a:lstStyle/>
                    <a:p>
                      <a:pPr algn="ctr"/>
                      <a:r>
                        <a:rPr lang="en-IN" dirty="0"/>
                        <a:t>33.384%</a:t>
                      </a:r>
                    </a:p>
                  </a:txBody>
                  <a:tcPr anchor="ctr"/>
                </a:tc>
                <a:tc>
                  <a:txBody>
                    <a:bodyPr/>
                    <a:lstStyle/>
                    <a:p>
                      <a:pPr algn="ctr"/>
                      <a:r>
                        <a:rPr lang="en-IN" dirty="0"/>
                        <a:t>16.69%</a:t>
                      </a:r>
                    </a:p>
                  </a:txBody>
                  <a:tcPr anchor="ctr"/>
                </a:tc>
                <a:tc>
                  <a:txBody>
                    <a:bodyPr/>
                    <a:lstStyle/>
                    <a:p>
                      <a:pPr algn="ctr"/>
                      <a:r>
                        <a:rPr lang="en-IN" dirty="0"/>
                        <a:t>34.944%</a:t>
                      </a:r>
                    </a:p>
                  </a:txBody>
                  <a:tcPr anchor="ctr"/>
                </a:tc>
                <a:tc>
                  <a:txBody>
                    <a:bodyPr/>
                    <a:lstStyle/>
                    <a:p>
                      <a:pPr algn="ctr"/>
                      <a:r>
                        <a:rPr lang="en-IN" dirty="0"/>
                        <a:t>17.47%</a:t>
                      </a:r>
                    </a:p>
                  </a:txBody>
                  <a:tcPr anchor="ctr"/>
                </a:tc>
                <a:extLst>
                  <a:ext uri="{0D108BD9-81ED-4DB2-BD59-A6C34878D82A}">
                    <a16:rowId xmlns:a16="http://schemas.microsoft.com/office/drawing/2014/main" val="3420962454"/>
                  </a:ext>
                </a:extLst>
              </a:tr>
              <a:tr h="102026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dirty="0"/>
                        <a:t>Domestic company exercising option to pay tax as per S. 115BAA</a:t>
                      </a:r>
                    </a:p>
                  </a:txBody>
                  <a:tcPr/>
                </a:tc>
                <a:tc>
                  <a:txBody>
                    <a:bodyPr/>
                    <a:lstStyle/>
                    <a:p>
                      <a:pPr algn="ctr"/>
                      <a:r>
                        <a:rPr lang="en-IN" dirty="0"/>
                        <a:t>25.168%</a:t>
                      </a:r>
                    </a:p>
                  </a:txBody>
                  <a:tcPr anchor="ctr"/>
                </a:tc>
                <a:tc>
                  <a:txBody>
                    <a:bodyPr/>
                    <a:lstStyle/>
                    <a:p>
                      <a:pPr algn="ctr"/>
                      <a:r>
                        <a:rPr lang="en-IN" dirty="0"/>
                        <a:t>Nil</a:t>
                      </a:r>
                    </a:p>
                  </a:txBody>
                  <a:tcPr anchor="ctr"/>
                </a:tc>
                <a:tc>
                  <a:txBody>
                    <a:bodyPr/>
                    <a:lstStyle/>
                    <a:p>
                      <a:pPr algn="ctr"/>
                      <a:r>
                        <a:rPr lang="en-IN" dirty="0"/>
                        <a:t>25.168%</a:t>
                      </a:r>
                    </a:p>
                  </a:txBody>
                  <a:tcPr anchor="ctr"/>
                </a:tc>
                <a:tc>
                  <a:txBody>
                    <a:bodyPr/>
                    <a:lstStyle/>
                    <a:p>
                      <a:pPr algn="ctr"/>
                      <a:r>
                        <a:rPr lang="en-IN" dirty="0"/>
                        <a:t>Nil</a:t>
                      </a:r>
                    </a:p>
                  </a:txBody>
                  <a:tcPr anchor="ctr"/>
                </a:tc>
                <a:tc>
                  <a:txBody>
                    <a:bodyPr/>
                    <a:lstStyle/>
                    <a:p>
                      <a:pPr algn="ctr"/>
                      <a:r>
                        <a:rPr lang="en-IN" dirty="0"/>
                        <a:t>25.168</a:t>
                      </a:r>
                    </a:p>
                  </a:txBody>
                  <a:tcPr anchor="ctr"/>
                </a:tc>
                <a:tc>
                  <a:txBody>
                    <a:bodyPr/>
                    <a:lstStyle/>
                    <a:p>
                      <a:pPr algn="ctr"/>
                      <a:r>
                        <a:rPr lang="en-IN" dirty="0"/>
                        <a:t>Nil</a:t>
                      </a:r>
                    </a:p>
                  </a:txBody>
                  <a:tcPr anchor="ctr"/>
                </a:tc>
                <a:extLst>
                  <a:ext uri="{0D108BD9-81ED-4DB2-BD59-A6C34878D82A}">
                    <a16:rowId xmlns:a16="http://schemas.microsoft.com/office/drawing/2014/main" val="1680104379"/>
                  </a:ext>
                </a:extLst>
              </a:tr>
            </a:tbl>
          </a:graphicData>
        </a:graphic>
      </p:graphicFrame>
    </p:spTree>
    <p:extLst>
      <p:ext uri="{BB962C8B-B14F-4D97-AF65-F5344CB8AC3E}">
        <p14:creationId xmlns:p14="http://schemas.microsoft.com/office/powerpoint/2010/main" val="348855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AF51-29B1-4A6D-8C2D-D3F35E09F70A}"/>
              </a:ext>
            </a:extLst>
          </p:cNvPr>
          <p:cNvSpPr>
            <a:spLocks noGrp="1"/>
          </p:cNvSpPr>
          <p:nvPr>
            <p:ph type="title"/>
          </p:nvPr>
        </p:nvSpPr>
        <p:spPr>
          <a:xfrm>
            <a:off x="1069848" y="484632"/>
            <a:ext cx="10058400" cy="799223"/>
          </a:xfrm>
        </p:spPr>
        <p:txBody>
          <a:bodyPr>
            <a:normAutofit fontScale="90000"/>
          </a:bodyPr>
          <a:lstStyle/>
          <a:p>
            <a:r>
              <a:rPr lang="en-IN" dirty="0"/>
              <a:t>TAX RATES</a:t>
            </a:r>
          </a:p>
        </p:txBody>
      </p:sp>
      <p:sp>
        <p:nvSpPr>
          <p:cNvPr id="3" name="Content Placeholder 2">
            <a:extLst>
              <a:ext uri="{FF2B5EF4-FFF2-40B4-BE49-F238E27FC236}">
                <a16:creationId xmlns:a16="http://schemas.microsoft.com/office/drawing/2014/main" id="{7D8157BE-CCAF-423A-822D-4C7C9521C88A}"/>
              </a:ext>
            </a:extLst>
          </p:cNvPr>
          <p:cNvSpPr>
            <a:spLocks noGrp="1"/>
          </p:cNvSpPr>
          <p:nvPr>
            <p:ph idx="1"/>
          </p:nvPr>
        </p:nvSpPr>
        <p:spPr>
          <a:xfrm>
            <a:off x="1069848" y="1283855"/>
            <a:ext cx="10058400" cy="4471785"/>
          </a:xfrm>
        </p:spPr>
        <p:txBody>
          <a:bodyPr/>
          <a:lstStyle/>
          <a:p>
            <a:r>
              <a:rPr lang="en-IN" dirty="0"/>
              <a:t>Tax Rates for companies (A Y 2021-22):</a:t>
            </a:r>
          </a:p>
          <a:p>
            <a:endParaRPr lang="en-IN" dirty="0"/>
          </a:p>
        </p:txBody>
      </p:sp>
      <p:graphicFrame>
        <p:nvGraphicFramePr>
          <p:cNvPr id="4" name="Table 4">
            <a:extLst>
              <a:ext uri="{FF2B5EF4-FFF2-40B4-BE49-F238E27FC236}">
                <a16:creationId xmlns:a16="http://schemas.microsoft.com/office/drawing/2014/main" id="{A17B9E84-7AC8-4141-8A7B-3B8B0BE1AF1E}"/>
              </a:ext>
            </a:extLst>
          </p:cNvPr>
          <p:cNvGraphicFramePr>
            <a:graphicFrameLocks noGrp="1"/>
          </p:cNvGraphicFramePr>
          <p:nvPr>
            <p:extLst>
              <p:ext uri="{D42A27DB-BD31-4B8C-83A1-F6EECF244321}">
                <p14:modId xmlns:p14="http://schemas.microsoft.com/office/powerpoint/2010/main" val="1734714779"/>
              </p:ext>
            </p:extLst>
          </p:nvPr>
        </p:nvGraphicFramePr>
        <p:xfrm>
          <a:off x="1163782" y="1823720"/>
          <a:ext cx="9864436" cy="3931920"/>
        </p:xfrm>
        <a:graphic>
          <a:graphicData uri="http://schemas.openxmlformats.org/drawingml/2006/table">
            <a:tbl>
              <a:tblPr firstRow="1" bandRow="1">
                <a:tableStyleId>{5C22544A-7EE6-4342-B048-85BDC9FD1C3A}</a:tableStyleId>
              </a:tblPr>
              <a:tblGrid>
                <a:gridCol w="2752436">
                  <a:extLst>
                    <a:ext uri="{9D8B030D-6E8A-4147-A177-3AD203B41FA5}">
                      <a16:colId xmlns:a16="http://schemas.microsoft.com/office/drawing/2014/main" val="2162863959"/>
                    </a:ext>
                  </a:extLst>
                </a:gridCol>
                <a:gridCol w="1182255">
                  <a:extLst>
                    <a:ext uri="{9D8B030D-6E8A-4147-A177-3AD203B41FA5}">
                      <a16:colId xmlns:a16="http://schemas.microsoft.com/office/drawing/2014/main" val="3018544625"/>
                    </a:ext>
                  </a:extLst>
                </a:gridCol>
                <a:gridCol w="1108363">
                  <a:extLst>
                    <a:ext uri="{9D8B030D-6E8A-4147-A177-3AD203B41FA5}">
                      <a16:colId xmlns:a16="http://schemas.microsoft.com/office/drawing/2014/main" val="1045840862"/>
                    </a:ext>
                  </a:extLst>
                </a:gridCol>
                <a:gridCol w="1200728">
                  <a:extLst>
                    <a:ext uri="{9D8B030D-6E8A-4147-A177-3AD203B41FA5}">
                      <a16:colId xmlns:a16="http://schemas.microsoft.com/office/drawing/2014/main" val="4289107748"/>
                    </a:ext>
                  </a:extLst>
                </a:gridCol>
                <a:gridCol w="1154546">
                  <a:extLst>
                    <a:ext uri="{9D8B030D-6E8A-4147-A177-3AD203B41FA5}">
                      <a16:colId xmlns:a16="http://schemas.microsoft.com/office/drawing/2014/main" val="3738094122"/>
                    </a:ext>
                  </a:extLst>
                </a:gridCol>
                <a:gridCol w="1186347">
                  <a:extLst>
                    <a:ext uri="{9D8B030D-6E8A-4147-A177-3AD203B41FA5}">
                      <a16:colId xmlns:a16="http://schemas.microsoft.com/office/drawing/2014/main" val="3905655956"/>
                    </a:ext>
                  </a:extLst>
                </a:gridCol>
                <a:gridCol w="1279761">
                  <a:extLst>
                    <a:ext uri="{9D8B030D-6E8A-4147-A177-3AD203B41FA5}">
                      <a16:colId xmlns:a16="http://schemas.microsoft.com/office/drawing/2014/main" val="328617692"/>
                    </a:ext>
                  </a:extLst>
                </a:gridCol>
              </a:tblGrid>
              <a:tr h="370840">
                <a:tc>
                  <a:txBody>
                    <a:bodyPr/>
                    <a:lstStyle/>
                    <a:p>
                      <a:r>
                        <a:rPr lang="en-IN" dirty="0"/>
                        <a:t>Types of Companies</a:t>
                      </a:r>
                    </a:p>
                  </a:txBody>
                  <a:tcPr/>
                </a:tc>
                <a:tc gridSpan="2">
                  <a:txBody>
                    <a:bodyPr/>
                    <a:lstStyle/>
                    <a:p>
                      <a:pPr algn="just"/>
                      <a:r>
                        <a:rPr lang="en-IN" dirty="0"/>
                        <a:t>Income not exceeding Rs. 1 Crore</a:t>
                      </a:r>
                    </a:p>
                  </a:txBody>
                  <a:tcPr/>
                </a:tc>
                <a:tc hMerge="1">
                  <a:txBody>
                    <a:bodyPr/>
                    <a:lstStyle/>
                    <a:p>
                      <a:endParaRPr lang="en-IN" dirty="0"/>
                    </a:p>
                  </a:txBody>
                  <a:tcPr/>
                </a:tc>
                <a:tc gridSpan="2">
                  <a:txBody>
                    <a:bodyPr/>
                    <a:lstStyle/>
                    <a:p>
                      <a:pPr algn="just"/>
                      <a:r>
                        <a:rPr lang="en-IN" dirty="0"/>
                        <a:t>Income exceeding Rs. 1 crore and up to Rs. 10 Crores</a:t>
                      </a:r>
                    </a:p>
                  </a:txBody>
                  <a:tcPr/>
                </a:tc>
                <a:tc hMerge="1">
                  <a:txBody>
                    <a:bodyPr/>
                    <a:lstStyle/>
                    <a:p>
                      <a:endParaRPr lang="en-IN" dirty="0"/>
                    </a:p>
                  </a:txBody>
                  <a:tcPr/>
                </a:tc>
                <a:tc gridSpan="2">
                  <a:txBody>
                    <a:bodyPr/>
                    <a:lstStyle/>
                    <a:p>
                      <a:r>
                        <a:rPr lang="en-IN" dirty="0"/>
                        <a:t>Income above Rs. 10 Crores</a:t>
                      </a:r>
                    </a:p>
                  </a:txBody>
                  <a:tcPr/>
                </a:tc>
                <a:tc hMerge="1">
                  <a:txBody>
                    <a:bodyPr/>
                    <a:lstStyle/>
                    <a:p>
                      <a:endParaRPr lang="en-IN" dirty="0"/>
                    </a:p>
                  </a:txBody>
                  <a:tcPr/>
                </a:tc>
                <a:extLst>
                  <a:ext uri="{0D108BD9-81ED-4DB2-BD59-A6C34878D82A}">
                    <a16:rowId xmlns:a16="http://schemas.microsoft.com/office/drawing/2014/main" val="1177086682"/>
                  </a:ext>
                </a:extLst>
              </a:tr>
              <a:tr h="0">
                <a:tc>
                  <a:txBody>
                    <a:bodyPr/>
                    <a:lstStyle/>
                    <a:p>
                      <a:endParaRPr lang="en-IN"/>
                    </a:p>
                  </a:txBody>
                  <a:tcPr/>
                </a:tc>
                <a:tc>
                  <a:txBody>
                    <a:bodyPr/>
                    <a:lstStyle/>
                    <a:p>
                      <a:pPr algn="ctr"/>
                      <a:r>
                        <a:rPr lang="en-IN" dirty="0"/>
                        <a:t>Effective Tax Rate</a:t>
                      </a:r>
                    </a:p>
                    <a:p>
                      <a:pPr algn="ctr"/>
                      <a:r>
                        <a:rPr lang="en-IN" dirty="0"/>
                        <a:t>(normal)</a:t>
                      </a:r>
                    </a:p>
                  </a:txBody>
                  <a:tcPr/>
                </a:tc>
                <a:tc>
                  <a:txBody>
                    <a:bodyPr/>
                    <a:lstStyle/>
                    <a:p>
                      <a:pPr algn="ctr"/>
                      <a:r>
                        <a:rPr lang="en-IN" dirty="0"/>
                        <a:t>Effective Tax Rate</a:t>
                      </a:r>
                    </a:p>
                    <a:p>
                      <a:pPr algn="ctr"/>
                      <a:r>
                        <a:rPr lang="en-IN" dirty="0"/>
                        <a:t>(MAT)</a:t>
                      </a:r>
                    </a:p>
                  </a:txBody>
                  <a:tcPr/>
                </a:tc>
                <a:tc>
                  <a:txBody>
                    <a:bodyPr/>
                    <a:lstStyle/>
                    <a:p>
                      <a:pPr algn="ctr"/>
                      <a:r>
                        <a:rPr lang="en-IN" dirty="0"/>
                        <a:t>Effective Tax Rate</a:t>
                      </a:r>
                    </a:p>
                    <a:p>
                      <a:pPr algn="ctr"/>
                      <a:r>
                        <a:rPr lang="en-IN" dirty="0"/>
                        <a:t>(normal)</a:t>
                      </a:r>
                    </a:p>
                  </a:txBody>
                  <a:tcPr/>
                </a:tc>
                <a:tc>
                  <a:txBody>
                    <a:bodyPr/>
                    <a:lstStyle/>
                    <a:p>
                      <a:pPr algn="ctr"/>
                      <a:r>
                        <a:rPr lang="en-IN" dirty="0"/>
                        <a:t>Effective Tax Rate</a:t>
                      </a:r>
                    </a:p>
                    <a:p>
                      <a:pPr algn="ctr"/>
                      <a:r>
                        <a:rPr lang="en-IN" dirty="0"/>
                        <a:t>(MAT)</a:t>
                      </a:r>
                    </a:p>
                  </a:txBody>
                  <a:tcPr/>
                </a:tc>
                <a:tc>
                  <a:txBody>
                    <a:bodyPr/>
                    <a:lstStyle/>
                    <a:p>
                      <a:pPr algn="ctr"/>
                      <a:r>
                        <a:rPr lang="en-IN" dirty="0"/>
                        <a:t>Effective Tax Rate</a:t>
                      </a:r>
                    </a:p>
                    <a:p>
                      <a:pPr algn="ctr"/>
                      <a:r>
                        <a:rPr lang="en-IN" dirty="0"/>
                        <a:t>(normal)</a:t>
                      </a:r>
                    </a:p>
                  </a:txBody>
                  <a:tcPr/>
                </a:tc>
                <a:tc>
                  <a:txBody>
                    <a:bodyPr/>
                    <a:lstStyle/>
                    <a:p>
                      <a:pPr algn="ctr"/>
                      <a:r>
                        <a:rPr lang="en-IN" dirty="0"/>
                        <a:t>Effective Tax Rate</a:t>
                      </a:r>
                    </a:p>
                    <a:p>
                      <a:pPr algn="ctr"/>
                      <a:r>
                        <a:rPr lang="en-IN" dirty="0"/>
                        <a:t>(MAT)</a:t>
                      </a:r>
                    </a:p>
                    <a:p>
                      <a:pPr algn="ctr"/>
                      <a:endParaRPr lang="en-IN" dirty="0"/>
                    </a:p>
                  </a:txBody>
                  <a:tcPr/>
                </a:tc>
                <a:extLst>
                  <a:ext uri="{0D108BD9-81ED-4DB2-BD59-A6C34878D82A}">
                    <a16:rowId xmlns:a16="http://schemas.microsoft.com/office/drawing/2014/main" val="4194708981"/>
                  </a:ext>
                </a:extLst>
              </a:tr>
              <a:tr h="370840">
                <a:tc>
                  <a:txBody>
                    <a:bodyPr/>
                    <a:lstStyle/>
                    <a:p>
                      <a:pPr algn="just"/>
                      <a:r>
                        <a:rPr lang="en-IN" dirty="0"/>
                        <a:t>New Domestic manufacturing Cos exercising option to pay tax as per         S. 115BAB</a:t>
                      </a:r>
                    </a:p>
                  </a:txBody>
                  <a:tcPr/>
                </a:tc>
                <a:tc>
                  <a:txBody>
                    <a:bodyPr/>
                    <a:lstStyle/>
                    <a:p>
                      <a:pPr algn="ctr"/>
                      <a:r>
                        <a:rPr lang="en-IN" dirty="0"/>
                        <a:t>17.16%</a:t>
                      </a:r>
                    </a:p>
                  </a:txBody>
                  <a:tcPr anchor="ctr"/>
                </a:tc>
                <a:tc>
                  <a:txBody>
                    <a:bodyPr/>
                    <a:lstStyle/>
                    <a:p>
                      <a:pPr algn="ctr"/>
                      <a:r>
                        <a:rPr lang="en-IN" dirty="0"/>
                        <a:t>Nil</a:t>
                      </a:r>
                    </a:p>
                  </a:txBody>
                  <a:tcPr anchor="ctr"/>
                </a:tc>
                <a:tc>
                  <a:txBody>
                    <a:bodyPr/>
                    <a:lstStyle/>
                    <a:p>
                      <a:pPr algn="ctr"/>
                      <a:r>
                        <a:rPr lang="en-IN" dirty="0"/>
                        <a:t>17.16%</a:t>
                      </a:r>
                    </a:p>
                  </a:txBody>
                  <a:tcPr anchor="ctr"/>
                </a:tc>
                <a:tc>
                  <a:txBody>
                    <a:bodyPr/>
                    <a:lstStyle/>
                    <a:p>
                      <a:pPr algn="ctr"/>
                      <a:r>
                        <a:rPr lang="en-IN" dirty="0"/>
                        <a:t>Nil</a:t>
                      </a:r>
                    </a:p>
                  </a:txBody>
                  <a:tcPr anchor="ctr"/>
                </a:tc>
                <a:tc>
                  <a:txBody>
                    <a:bodyPr/>
                    <a:lstStyle/>
                    <a:p>
                      <a:pPr algn="ctr"/>
                      <a:r>
                        <a:rPr lang="en-IN" dirty="0"/>
                        <a:t>17.16% </a:t>
                      </a:r>
                    </a:p>
                  </a:txBody>
                  <a:tcPr anchor="ctr"/>
                </a:tc>
                <a:tc>
                  <a:txBody>
                    <a:bodyPr/>
                    <a:lstStyle/>
                    <a:p>
                      <a:pPr algn="ctr"/>
                      <a:r>
                        <a:rPr lang="en-IN" dirty="0"/>
                        <a:t>Nil</a:t>
                      </a:r>
                    </a:p>
                  </a:txBody>
                  <a:tcPr anchor="ctr"/>
                </a:tc>
                <a:extLst>
                  <a:ext uri="{0D108BD9-81ED-4DB2-BD59-A6C34878D82A}">
                    <a16:rowId xmlns:a16="http://schemas.microsoft.com/office/drawing/2014/main" val="3420962454"/>
                  </a:ext>
                </a:extLst>
              </a:tr>
              <a:tr h="370840">
                <a:tc>
                  <a:txBody>
                    <a:bodyPr/>
                    <a:lstStyle/>
                    <a:p>
                      <a:pPr algn="just"/>
                      <a:r>
                        <a:rPr lang="en-IN" dirty="0"/>
                        <a:t>Foreign Company</a:t>
                      </a:r>
                    </a:p>
                    <a:p>
                      <a:pPr algn="just"/>
                      <a:endParaRPr lang="en-IN" dirty="0"/>
                    </a:p>
                  </a:txBody>
                  <a:tcPr/>
                </a:tc>
                <a:tc>
                  <a:txBody>
                    <a:bodyPr/>
                    <a:lstStyle/>
                    <a:p>
                      <a:pPr algn="ctr"/>
                      <a:r>
                        <a:rPr lang="en-IN" dirty="0"/>
                        <a:t>41.60%</a:t>
                      </a:r>
                    </a:p>
                  </a:txBody>
                  <a:tcPr anchor="ctr"/>
                </a:tc>
                <a:tc>
                  <a:txBody>
                    <a:bodyPr/>
                    <a:lstStyle/>
                    <a:p>
                      <a:pPr algn="ctr"/>
                      <a:r>
                        <a:rPr lang="en-IN" dirty="0"/>
                        <a:t>15.60%</a:t>
                      </a:r>
                    </a:p>
                  </a:txBody>
                  <a:tcPr anchor="ctr"/>
                </a:tc>
                <a:tc>
                  <a:txBody>
                    <a:bodyPr/>
                    <a:lstStyle/>
                    <a:p>
                      <a:pPr algn="ctr"/>
                      <a:r>
                        <a:rPr lang="en-IN" dirty="0"/>
                        <a:t>42.43%</a:t>
                      </a:r>
                    </a:p>
                  </a:txBody>
                  <a:tcPr anchor="ctr"/>
                </a:tc>
                <a:tc>
                  <a:txBody>
                    <a:bodyPr/>
                    <a:lstStyle/>
                    <a:p>
                      <a:pPr algn="ctr"/>
                      <a:r>
                        <a:rPr lang="en-IN" dirty="0"/>
                        <a:t>15.912%</a:t>
                      </a:r>
                    </a:p>
                  </a:txBody>
                  <a:tcPr anchor="ctr"/>
                </a:tc>
                <a:tc>
                  <a:txBody>
                    <a:bodyPr/>
                    <a:lstStyle/>
                    <a:p>
                      <a:pPr algn="ctr"/>
                      <a:r>
                        <a:rPr lang="en-IN" dirty="0"/>
                        <a:t>43.68%</a:t>
                      </a:r>
                    </a:p>
                  </a:txBody>
                  <a:tcPr anchor="ctr"/>
                </a:tc>
                <a:tc>
                  <a:txBody>
                    <a:bodyPr/>
                    <a:lstStyle/>
                    <a:p>
                      <a:pPr algn="ctr"/>
                      <a:r>
                        <a:rPr lang="en-IN" dirty="0"/>
                        <a:t>16.38%</a:t>
                      </a:r>
                    </a:p>
                  </a:txBody>
                  <a:tcPr anchor="ctr"/>
                </a:tc>
                <a:extLst>
                  <a:ext uri="{0D108BD9-81ED-4DB2-BD59-A6C34878D82A}">
                    <a16:rowId xmlns:a16="http://schemas.microsoft.com/office/drawing/2014/main" val="3529049565"/>
                  </a:ext>
                </a:extLst>
              </a:tr>
            </a:tbl>
          </a:graphicData>
        </a:graphic>
      </p:graphicFrame>
      <p:sp>
        <p:nvSpPr>
          <p:cNvPr id="5" name="TextBox 4">
            <a:extLst>
              <a:ext uri="{FF2B5EF4-FFF2-40B4-BE49-F238E27FC236}">
                <a16:creationId xmlns:a16="http://schemas.microsoft.com/office/drawing/2014/main" id="{D72D249A-2A86-4710-9D30-3E1BE4A904B1}"/>
              </a:ext>
            </a:extLst>
          </p:cNvPr>
          <p:cNvSpPr txBox="1"/>
          <p:nvPr/>
        </p:nvSpPr>
        <p:spPr>
          <a:xfrm>
            <a:off x="1163782" y="5957455"/>
            <a:ext cx="9864436" cy="369332"/>
          </a:xfrm>
          <a:prstGeom prst="rect">
            <a:avLst/>
          </a:prstGeom>
          <a:noFill/>
        </p:spPr>
        <p:txBody>
          <a:bodyPr wrap="square" rtlCol="0">
            <a:spAutoFit/>
          </a:bodyPr>
          <a:lstStyle/>
          <a:p>
            <a:r>
              <a:rPr lang="en-IN" b="1" dirty="0"/>
              <a:t>* All rates are inclusive of surcharge and cess </a:t>
            </a:r>
          </a:p>
        </p:txBody>
      </p:sp>
    </p:spTree>
    <p:extLst>
      <p:ext uri="{BB962C8B-B14F-4D97-AF65-F5344CB8AC3E}">
        <p14:creationId xmlns:p14="http://schemas.microsoft.com/office/powerpoint/2010/main" val="216452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AAA7-5438-4668-8565-585178BC87A0}"/>
              </a:ext>
            </a:extLst>
          </p:cNvPr>
          <p:cNvSpPr>
            <a:spLocks noGrp="1"/>
          </p:cNvSpPr>
          <p:nvPr>
            <p:ph type="title"/>
          </p:nvPr>
        </p:nvSpPr>
        <p:spPr>
          <a:xfrm>
            <a:off x="1069848" y="484632"/>
            <a:ext cx="10058400" cy="734568"/>
          </a:xfrm>
        </p:spPr>
        <p:txBody>
          <a:bodyPr>
            <a:normAutofit fontScale="90000"/>
          </a:bodyPr>
          <a:lstStyle/>
          <a:p>
            <a:r>
              <a:rPr lang="en-IN" dirty="0"/>
              <a:t>Royalty – section 9(1)(</a:t>
            </a:r>
            <a:r>
              <a:rPr lang="en-IN" cap="none" dirty="0"/>
              <a:t>VI</a:t>
            </a:r>
            <a:r>
              <a:rPr lang="en-IN" dirty="0"/>
              <a:t>)</a:t>
            </a:r>
          </a:p>
        </p:txBody>
      </p:sp>
      <p:sp>
        <p:nvSpPr>
          <p:cNvPr id="3" name="Content Placeholder 2">
            <a:extLst>
              <a:ext uri="{FF2B5EF4-FFF2-40B4-BE49-F238E27FC236}">
                <a16:creationId xmlns:a16="http://schemas.microsoft.com/office/drawing/2014/main" id="{40B6D762-13B4-4D45-971D-532D4175DA1B}"/>
              </a:ext>
            </a:extLst>
          </p:cNvPr>
          <p:cNvSpPr>
            <a:spLocks noGrp="1"/>
          </p:cNvSpPr>
          <p:nvPr>
            <p:ph idx="1"/>
          </p:nvPr>
        </p:nvSpPr>
        <p:spPr>
          <a:xfrm>
            <a:off x="1069848" y="1219200"/>
            <a:ext cx="10058400" cy="4953000"/>
          </a:xfrm>
        </p:spPr>
        <p:txBody>
          <a:bodyPr/>
          <a:lstStyle/>
          <a:p>
            <a:r>
              <a:rPr lang="en-IN" b="1" dirty="0"/>
              <a:t>Earlier:</a:t>
            </a:r>
          </a:p>
          <a:p>
            <a:pPr marL="0" indent="0">
              <a:buNone/>
            </a:pPr>
            <a:endParaRPr lang="en-IN" b="1" dirty="0"/>
          </a:p>
          <a:p>
            <a:pPr marL="176213" indent="0">
              <a:buNone/>
            </a:pPr>
            <a:r>
              <a:rPr lang="en-IN" dirty="0"/>
              <a:t>Royalty as defined in explanation 2 of S. 9(1)(vi), excluded consideration for sale, distribution or exhibition of cinematographic films. </a:t>
            </a:r>
          </a:p>
          <a:p>
            <a:pPr marL="176213" indent="0">
              <a:buNone/>
            </a:pPr>
            <a:endParaRPr lang="en-IN" dirty="0"/>
          </a:p>
          <a:p>
            <a:pPr marL="176213" indent="0">
              <a:buNone/>
            </a:pPr>
            <a:r>
              <a:rPr lang="en-IN" b="1" dirty="0"/>
              <a:t>Amendment:</a:t>
            </a:r>
          </a:p>
          <a:p>
            <a:pPr marL="176213" indent="0">
              <a:buNone/>
            </a:pPr>
            <a:endParaRPr lang="en-IN" b="1" dirty="0"/>
          </a:p>
          <a:p>
            <a:pPr marL="176213" indent="0" algn="just">
              <a:buNone/>
            </a:pPr>
            <a:r>
              <a:rPr lang="en-IN" dirty="0"/>
              <a:t>The definition of royalty is now modified to even include consideration received from the sale, distribution or exhibition of cinematographic films under its scope.</a:t>
            </a:r>
          </a:p>
          <a:p>
            <a:pPr marL="176213" indent="0" algn="just">
              <a:buNone/>
            </a:pPr>
            <a:r>
              <a:rPr lang="en-IN" dirty="0"/>
              <a:t>The change in definition will also effect deduction of TDS u/s 194J where payment is made to a resident towards consideration for sale, distribution or exhibition of cinematographic films. </a:t>
            </a:r>
          </a:p>
        </p:txBody>
      </p:sp>
    </p:spTree>
    <p:extLst>
      <p:ext uri="{BB962C8B-B14F-4D97-AF65-F5344CB8AC3E}">
        <p14:creationId xmlns:p14="http://schemas.microsoft.com/office/powerpoint/2010/main" val="4016559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22DE-843F-4A3B-BB62-42C8FE5DC0CF}"/>
              </a:ext>
            </a:extLst>
          </p:cNvPr>
          <p:cNvSpPr>
            <a:spLocks noGrp="1"/>
          </p:cNvSpPr>
          <p:nvPr>
            <p:ph type="title"/>
          </p:nvPr>
        </p:nvSpPr>
        <p:spPr>
          <a:xfrm>
            <a:off x="1069848" y="484633"/>
            <a:ext cx="10058400" cy="744400"/>
          </a:xfrm>
        </p:spPr>
        <p:txBody>
          <a:bodyPr>
            <a:normAutofit fontScale="90000"/>
          </a:bodyPr>
          <a:lstStyle/>
          <a:p>
            <a:r>
              <a:rPr lang="en-IN" dirty="0"/>
              <a:t>Charitable/ Religious trusts – S. 12A </a:t>
            </a:r>
          </a:p>
        </p:txBody>
      </p:sp>
      <p:sp>
        <p:nvSpPr>
          <p:cNvPr id="3" name="Content Placeholder 2">
            <a:extLst>
              <a:ext uri="{FF2B5EF4-FFF2-40B4-BE49-F238E27FC236}">
                <a16:creationId xmlns:a16="http://schemas.microsoft.com/office/drawing/2014/main" id="{368C334C-647D-4E7A-96F0-1F3DA4948494}"/>
              </a:ext>
            </a:extLst>
          </p:cNvPr>
          <p:cNvSpPr>
            <a:spLocks noGrp="1"/>
          </p:cNvSpPr>
          <p:nvPr>
            <p:ph idx="1"/>
          </p:nvPr>
        </p:nvSpPr>
        <p:spPr>
          <a:xfrm>
            <a:off x="1069848" y="1229033"/>
            <a:ext cx="10058400" cy="4943167"/>
          </a:xfrm>
        </p:spPr>
        <p:txBody>
          <a:bodyPr/>
          <a:lstStyle/>
          <a:p>
            <a:r>
              <a:rPr lang="en-IN" b="1" dirty="0"/>
              <a:t>Registration of Charitable/Religious Trusts</a:t>
            </a:r>
          </a:p>
          <a:p>
            <a:pPr marL="176213" indent="0">
              <a:buNone/>
            </a:pPr>
            <a:r>
              <a:rPr lang="en-IN" b="1" dirty="0"/>
              <a:t>Earlier:</a:t>
            </a:r>
          </a:p>
          <a:p>
            <a:pPr marL="176213" indent="0" algn="just">
              <a:buNone/>
            </a:pPr>
            <a:r>
              <a:rPr lang="en-US" dirty="0"/>
              <a:t>Section 12A provides for the conditions to be fulfilled by any trust or institution subject to which exemption under sections 11 or 12 shall be available to it Application for registration is required to be made under section 12AA.</a:t>
            </a:r>
          </a:p>
          <a:p>
            <a:pPr marL="176213" indent="0">
              <a:buNone/>
            </a:pPr>
            <a:endParaRPr lang="en-US" b="1" dirty="0"/>
          </a:p>
          <a:p>
            <a:pPr marL="176213" indent="0">
              <a:buNone/>
            </a:pPr>
            <a:r>
              <a:rPr lang="en-US" b="1" dirty="0"/>
              <a:t>Amendment:</a:t>
            </a:r>
          </a:p>
          <a:p>
            <a:pPr marL="176213" indent="0" algn="just">
              <a:buNone/>
            </a:pPr>
            <a:r>
              <a:rPr lang="en-US" dirty="0"/>
              <a:t>A new sub-clause (ac) is inserted in section 12A(1) whereby it provides for a new process for registration of both existing and new charitable trusts or institutions. The trust or institution is now required to be registered under a new section 12AB by making an application before the Principal Commissioner or Commissioner.</a:t>
            </a:r>
            <a:endParaRPr lang="en-US" b="1" dirty="0"/>
          </a:p>
          <a:p>
            <a:pPr marL="176213" indent="0">
              <a:buNone/>
            </a:pPr>
            <a:endParaRPr lang="en-IN" b="1" dirty="0"/>
          </a:p>
        </p:txBody>
      </p:sp>
    </p:spTree>
    <p:extLst>
      <p:ext uri="{BB962C8B-B14F-4D97-AF65-F5344CB8AC3E}">
        <p14:creationId xmlns:p14="http://schemas.microsoft.com/office/powerpoint/2010/main" val="197541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14433-F3DE-458E-BFD7-5ADF98AB620B}"/>
              </a:ext>
            </a:extLst>
          </p:cNvPr>
          <p:cNvSpPr>
            <a:spLocks noGrp="1"/>
          </p:cNvSpPr>
          <p:nvPr>
            <p:ph type="title"/>
          </p:nvPr>
        </p:nvSpPr>
        <p:spPr>
          <a:xfrm>
            <a:off x="1069848" y="484632"/>
            <a:ext cx="10058400" cy="714903"/>
          </a:xfrm>
        </p:spPr>
        <p:txBody>
          <a:bodyPr>
            <a:normAutofit fontScale="90000"/>
          </a:bodyPr>
          <a:lstStyle/>
          <a:p>
            <a:r>
              <a:rPr lang="en-IN" dirty="0"/>
              <a:t>Charitable/ Religious trusts – S. 12A </a:t>
            </a:r>
          </a:p>
        </p:txBody>
      </p:sp>
      <p:sp>
        <p:nvSpPr>
          <p:cNvPr id="3" name="Content Placeholder 2">
            <a:extLst>
              <a:ext uri="{FF2B5EF4-FFF2-40B4-BE49-F238E27FC236}">
                <a16:creationId xmlns:a16="http://schemas.microsoft.com/office/drawing/2014/main" id="{1EB75E43-A86A-4560-8CA9-92632A1C91B2}"/>
              </a:ext>
            </a:extLst>
          </p:cNvPr>
          <p:cNvSpPr>
            <a:spLocks noGrp="1"/>
          </p:cNvSpPr>
          <p:nvPr>
            <p:ph idx="1"/>
          </p:nvPr>
        </p:nvSpPr>
        <p:spPr>
          <a:xfrm>
            <a:off x="1069848" y="1278194"/>
            <a:ext cx="10058400" cy="4669448"/>
          </a:xfrm>
        </p:spPr>
        <p:txBody>
          <a:bodyPr/>
          <a:lstStyle/>
          <a:p>
            <a:r>
              <a:rPr lang="en-IN" b="1" dirty="0"/>
              <a:t>Time frame to obtain registration:</a:t>
            </a:r>
          </a:p>
          <a:p>
            <a:pPr marL="0" indent="0">
              <a:buNone/>
            </a:pPr>
            <a:endParaRPr lang="en-IN" b="1" dirty="0"/>
          </a:p>
        </p:txBody>
      </p:sp>
      <p:graphicFrame>
        <p:nvGraphicFramePr>
          <p:cNvPr id="4" name="Table 4">
            <a:extLst>
              <a:ext uri="{FF2B5EF4-FFF2-40B4-BE49-F238E27FC236}">
                <a16:creationId xmlns:a16="http://schemas.microsoft.com/office/drawing/2014/main" id="{D39CDFF4-1D0B-4E12-8397-CDF0270CAE62}"/>
              </a:ext>
            </a:extLst>
          </p:cNvPr>
          <p:cNvGraphicFramePr>
            <a:graphicFrameLocks noGrp="1"/>
          </p:cNvGraphicFramePr>
          <p:nvPr>
            <p:extLst>
              <p:ext uri="{D42A27DB-BD31-4B8C-83A1-F6EECF244321}">
                <p14:modId xmlns:p14="http://schemas.microsoft.com/office/powerpoint/2010/main" val="3735378378"/>
              </p:ext>
            </p:extLst>
          </p:nvPr>
        </p:nvGraphicFramePr>
        <p:xfrm>
          <a:off x="1286616" y="1878834"/>
          <a:ext cx="10052304" cy="4068808"/>
        </p:xfrm>
        <a:graphic>
          <a:graphicData uri="http://schemas.openxmlformats.org/drawingml/2006/table">
            <a:tbl>
              <a:tblPr firstRow="1" bandRow="1">
                <a:tableStyleId>{5C22544A-7EE6-4342-B048-85BDC9FD1C3A}</a:tableStyleId>
              </a:tblPr>
              <a:tblGrid>
                <a:gridCol w="5010830">
                  <a:extLst>
                    <a:ext uri="{9D8B030D-6E8A-4147-A177-3AD203B41FA5}">
                      <a16:colId xmlns:a16="http://schemas.microsoft.com/office/drawing/2014/main" val="3035200448"/>
                    </a:ext>
                  </a:extLst>
                </a:gridCol>
                <a:gridCol w="5041474">
                  <a:extLst>
                    <a:ext uri="{9D8B030D-6E8A-4147-A177-3AD203B41FA5}">
                      <a16:colId xmlns:a16="http://schemas.microsoft.com/office/drawing/2014/main" val="3846351516"/>
                    </a:ext>
                  </a:extLst>
                </a:gridCol>
              </a:tblGrid>
              <a:tr h="374556">
                <a:tc>
                  <a:txBody>
                    <a:bodyPr/>
                    <a:lstStyle/>
                    <a:p>
                      <a:r>
                        <a:rPr lang="en-IN" dirty="0"/>
                        <a:t>Particulars</a:t>
                      </a:r>
                    </a:p>
                  </a:txBody>
                  <a:tcPr/>
                </a:tc>
                <a:tc>
                  <a:txBody>
                    <a:bodyPr/>
                    <a:lstStyle/>
                    <a:p>
                      <a:r>
                        <a:rPr lang="en-IN" dirty="0"/>
                        <a:t>Time Limit</a:t>
                      </a:r>
                    </a:p>
                  </a:txBody>
                  <a:tcPr/>
                </a:tc>
                <a:extLst>
                  <a:ext uri="{0D108BD9-81ED-4DB2-BD59-A6C34878D82A}">
                    <a16:rowId xmlns:a16="http://schemas.microsoft.com/office/drawing/2014/main" val="3137927602"/>
                  </a:ext>
                </a:extLst>
              </a:tr>
              <a:tr h="923563">
                <a:tc>
                  <a:txBody>
                    <a:bodyPr/>
                    <a:lstStyle/>
                    <a:p>
                      <a:pPr algn="just"/>
                      <a:r>
                        <a:rPr lang="en-US" dirty="0"/>
                        <a:t>If the trust is already registered (under the erstwhile section 12A or present section 12AA) </a:t>
                      </a:r>
                      <a:endParaRPr lang="en-IN" dirty="0"/>
                    </a:p>
                  </a:txBody>
                  <a:tcPr/>
                </a:tc>
                <a:tc>
                  <a:txBody>
                    <a:bodyPr/>
                    <a:lstStyle/>
                    <a:p>
                      <a:r>
                        <a:rPr lang="en-US" dirty="0"/>
                        <a:t>within 3 months  i.e., 1st June, 2020;now extended to 31 Aug 2021</a:t>
                      </a:r>
                      <a:endParaRPr lang="en-IN" dirty="0"/>
                    </a:p>
                  </a:txBody>
                  <a:tcPr/>
                </a:tc>
                <a:extLst>
                  <a:ext uri="{0D108BD9-81ED-4DB2-BD59-A6C34878D82A}">
                    <a16:rowId xmlns:a16="http://schemas.microsoft.com/office/drawing/2014/main" val="23526580"/>
                  </a:ext>
                </a:extLst>
              </a:tr>
              <a:tr h="1200632">
                <a:tc>
                  <a:txBody>
                    <a:bodyPr/>
                    <a:lstStyle/>
                    <a:p>
                      <a:r>
                        <a:rPr lang="en-US" dirty="0"/>
                        <a:t>In case of trust provisionally registered under new section 12AB</a:t>
                      </a:r>
                      <a:endParaRPr lang="en-IN" dirty="0"/>
                    </a:p>
                  </a:txBody>
                  <a:tcPr/>
                </a:tc>
                <a:tc>
                  <a:txBody>
                    <a:bodyPr/>
                    <a:lstStyle/>
                    <a:p>
                      <a:pPr algn="just"/>
                      <a:r>
                        <a:rPr lang="en-US" dirty="0"/>
                        <a:t>at least 6 months prior to expiry of period of provisional registration, or within 6 months of commencement of its activities, whichever is earlier</a:t>
                      </a:r>
                      <a:endParaRPr lang="en-IN" dirty="0"/>
                    </a:p>
                  </a:txBody>
                  <a:tcPr/>
                </a:tc>
                <a:extLst>
                  <a:ext uri="{0D108BD9-81ED-4DB2-BD59-A6C34878D82A}">
                    <a16:rowId xmlns:a16="http://schemas.microsoft.com/office/drawing/2014/main" val="1917676056"/>
                  </a:ext>
                </a:extLst>
              </a:tr>
              <a:tr h="646494">
                <a:tc>
                  <a:txBody>
                    <a:bodyPr/>
                    <a:lstStyle/>
                    <a:p>
                      <a:r>
                        <a:rPr lang="en-US" dirty="0"/>
                        <a:t>For renewal of registration of trust registered under section 12AB</a:t>
                      </a:r>
                      <a:endParaRPr lang="en-IN" dirty="0"/>
                    </a:p>
                  </a:txBody>
                  <a:tcPr/>
                </a:tc>
                <a:tc>
                  <a:txBody>
                    <a:bodyPr/>
                    <a:lstStyle/>
                    <a:p>
                      <a:r>
                        <a:rPr lang="en-US" dirty="0"/>
                        <a:t>at least 6 months prior to expiry of the period of registration</a:t>
                      </a:r>
                      <a:endParaRPr lang="en-IN" dirty="0"/>
                    </a:p>
                  </a:txBody>
                  <a:tcPr/>
                </a:tc>
                <a:extLst>
                  <a:ext uri="{0D108BD9-81ED-4DB2-BD59-A6C34878D82A}">
                    <a16:rowId xmlns:a16="http://schemas.microsoft.com/office/drawing/2014/main" val="4093040614"/>
                  </a:ext>
                </a:extLst>
              </a:tr>
              <a:tr h="923563">
                <a:tc>
                  <a:txBody>
                    <a:bodyPr/>
                    <a:lstStyle/>
                    <a:p>
                      <a:r>
                        <a:rPr lang="en-US" dirty="0"/>
                        <a:t>Where registration of the trust has become inoperative, due to newly added proviso to section 11(7)</a:t>
                      </a:r>
                      <a:endParaRPr lang="en-IN" dirty="0"/>
                    </a:p>
                  </a:txBody>
                  <a:tcPr/>
                </a:tc>
                <a:tc>
                  <a:txBody>
                    <a:bodyPr/>
                    <a:lstStyle/>
                    <a:p>
                      <a:pPr algn="just"/>
                      <a:r>
                        <a:rPr lang="en-US" dirty="0"/>
                        <a:t>at least 6 months prior to commencement of the assessment year from which said registration is sought to be made operative.</a:t>
                      </a:r>
                      <a:endParaRPr lang="en-IN" dirty="0"/>
                    </a:p>
                  </a:txBody>
                  <a:tcPr/>
                </a:tc>
                <a:extLst>
                  <a:ext uri="{0D108BD9-81ED-4DB2-BD59-A6C34878D82A}">
                    <a16:rowId xmlns:a16="http://schemas.microsoft.com/office/drawing/2014/main" val="523688015"/>
                  </a:ext>
                </a:extLst>
              </a:tr>
            </a:tbl>
          </a:graphicData>
        </a:graphic>
      </p:graphicFrame>
    </p:spTree>
    <p:extLst>
      <p:ext uri="{BB962C8B-B14F-4D97-AF65-F5344CB8AC3E}">
        <p14:creationId xmlns:p14="http://schemas.microsoft.com/office/powerpoint/2010/main" val="1526088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14433-F3DE-458E-BFD7-5ADF98AB620B}"/>
              </a:ext>
            </a:extLst>
          </p:cNvPr>
          <p:cNvSpPr>
            <a:spLocks noGrp="1"/>
          </p:cNvSpPr>
          <p:nvPr>
            <p:ph type="title"/>
          </p:nvPr>
        </p:nvSpPr>
        <p:spPr>
          <a:xfrm>
            <a:off x="1069848" y="484632"/>
            <a:ext cx="10058400" cy="714903"/>
          </a:xfrm>
        </p:spPr>
        <p:txBody>
          <a:bodyPr>
            <a:normAutofit fontScale="90000"/>
          </a:bodyPr>
          <a:lstStyle/>
          <a:p>
            <a:r>
              <a:rPr lang="en-IN" dirty="0"/>
              <a:t>Charitable/ Religious trusts – S. 12A </a:t>
            </a:r>
          </a:p>
        </p:txBody>
      </p:sp>
      <p:sp>
        <p:nvSpPr>
          <p:cNvPr id="3" name="Content Placeholder 2">
            <a:extLst>
              <a:ext uri="{FF2B5EF4-FFF2-40B4-BE49-F238E27FC236}">
                <a16:creationId xmlns:a16="http://schemas.microsoft.com/office/drawing/2014/main" id="{1EB75E43-A86A-4560-8CA9-92632A1C91B2}"/>
              </a:ext>
            </a:extLst>
          </p:cNvPr>
          <p:cNvSpPr>
            <a:spLocks noGrp="1"/>
          </p:cNvSpPr>
          <p:nvPr>
            <p:ph idx="1"/>
          </p:nvPr>
        </p:nvSpPr>
        <p:spPr>
          <a:xfrm>
            <a:off x="1069848" y="1278194"/>
            <a:ext cx="10058400" cy="4669448"/>
          </a:xfrm>
        </p:spPr>
        <p:txBody>
          <a:bodyPr/>
          <a:lstStyle/>
          <a:p>
            <a:r>
              <a:rPr lang="en-IN" b="1" dirty="0"/>
              <a:t>Time frame to obtain registration:</a:t>
            </a:r>
          </a:p>
          <a:p>
            <a:pPr marL="0" indent="0">
              <a:buNone/>
            </a:pPr>
            <a:endParaRPr lang="en-IN" b="1" dirty="0"/>
          </a:p>
        </p:txBody>
      </p:sp>
      <p:graphicFrame>
        <p:nvGraphicFramePr>
          <p:cNvPr id="4" name="Table 4">
            <a:extLst>
              <a:ext uri="{FF2B5EF4-FFF2-40B4-BE49-F238E27FC236}">
                <a16:creationId xmlns:a16="http://schemas.microsoft.com/office/drawing/2014/main" id="{D39CDFF4-1D0B-4E12-8397-CDF0270CAE62}"/>
              </a:ext>
            </a:extLst>
          </p:cNvPr>
          <p:cNvGraphicFramePr>
            <a:graphicFrameLocks noGrp="1"/>
          </p:cNvGraphicFramePr>
          <p:nvPr>
            <p:extLst>
              <p:ext uri="{D42A27DB-BD31-4B8C-83A1-F6EECF244321}">
                <p14:modId xmlns:p14="http://schemas.microsoft.com/office/powerpoint/2010/main" val="1554947742"/>
              </p:ext>
            </p:extLst>
          </p:nvPr>
        </p:nvGraphicFramePr>
        <p:xfrm>
          <a:off x="1238865" y="1878834"/>
          <a:ext cx="10100055" cy="4596373"/>
        </p:xfrm>
        <a:graphic>
          <a:graphicData uri="http://schemas.openxmlformats.org/drawingml/2006/table">
            <a:tbl>
              <a:tblPr firstRow="1" bandRow="1">
                <a:tableStyleId>{5C22544A-7EE6-4342-B048-85BDC9FD1C3A}</a:tableStyleId>
              </a:tblPr>
              <a:tblGrid>
                <a:gridCol w="5058581">
                  <a:extLst>
                    <a:ext uri="{9D8B030D-6E8A-4147-A177-3AD203B41FA5}">
                      <a16:colId xmlns:a16="http://schemas.microsoft.com/office/drawing/2014/main" val="3035200448"/>
                    </a:ext>
                  </a:extLst>
                </a:gridCol>
                <a:gridCol w="5041474">
                  <a:extLst>
                    <a:ext uri="{9D8B030D-6E8A-4147-A177-3AD203B41FA5}">
                      <a16:colId xmlns:a16="http://schemas.microsoft.com/office/drawing/2014/main" val="3846351516"/>
                    </a:ext>
                  </a:extLst>
                </a:gridCol>
              </a:tblGrid>
              <a:tr h="374556">
                <a:tc>
                  <a:txBody>
                    <a:bodyPr/>
                    <a:lstStyle/>
                    <a:p>
                      <a:r>
                        <a:rPr lang="en-IN" dirty="0"/>
                        <a:t>Particulars</a:t>
                      </a:r>
                    </a:p>
                  </a:txBody>
                  <a:tcPr/>
                </a:tc>
                <a:tc>
                  <a:txBody>
                    <a:bodyPr/>
                    <a:lstStyle/>
                    <a:p>
                      <a:r>
                        <a:rPr lang="en-IN" dirty="0"/>
                        <a:t>Time Limit</a:t>
                      </a:r>
                    </a:p>
                  </a:txBody>
                  <a:tcPr/>
                </a:tc>
                <a:extLst>
                  <a:ext uri="{0D108BD9-81ED-4DB2-BD59-A6C34878D82A}">
                    <a16:rowId xmlns:a16="http://schemas.microsoft.com/office/drawing/2014/main" val="3137927602"/>
                  </a:ext>
                </a:extLst>
              </a:tr>
              <a:tr h="923563">
                <a:tc>
                  <a:txBody>
                    <a:bodyPr/>
                    <a:lstStyle/>
                    <a:p>
                      <a:pPr algn="just"/>
                      <a:r>
                        <a:rPr lang="en-US" dirty="0"/>
                        <a:t>Where the trust or institution has adopted or undertaken modifications of its objects and such modification does not conform to the conditions of registration</a:t>
                      </a:r>
                      <a:endParaRPr lang="en-IN" dirty="0"/>
                    </a:p>
                  </a:txBody>
                  <a:tcPr/>
                </a:tc>
                <a:tc>
                  <a:txBody>
                    <a:bodyPr/>
                    <a:lstStyle/>
                    <a:p>
                      <a:r>
                        <a:rPr lang="en-US" dirty="0"/>
                        <a:t>within 30 days from the date of said adoption or modification</a:t>
                      </a:r>
                      <a:endParaRPr lang="en-IN" dirty="0"/>
                    </a:p>
                  </a:txBody>
                  <a:tcPr/>
                </a:tc>
                <a:extLst>
                  <a:ext uri="{0D108BD9-81ED-4DB2-BD59-A6C34878D82A}">
                    <a16:rowId xmlns:a16="http://schemas.microsoft.com/office/drawing/2014/main" val="23526580"/>
                  </a:ext>
                </a:extLst>
              </a:tr>
              <a:tr h="1200632">
                <a:tc>
                  <a:txBody>
                    <a:bodyPr/>
                    <a:lstStyle/>
                    <a:p>
                      <a:r>
                        <a:rPr lang="en-US" dirty="0"/>
                        <a:t>In any other case including all pending applications before Principal Commissioner or Commissioner on which no registration order has been passed under section 12AA(1) (b) as on 31st Aug, 2021 </a:t>
                      </a:r>
                      <a:endParaRPr lang="en-IN" dirty="0"/>
                    </a:p>
                  </a:txBody>
                  <a:tcPr/>
                </a:tc>
                <a:tc>
                  <a:txBody>
                    <a:bodyPr/>
                    <a:lstStyle/>
                    <a:p>
                      <a:pPr algn="just"/>
                      <a:r>
                        <a:rPr lang="en-US" dirty="0" err="1"/>
                        <a:t>atleast</a:t>
                      </a:r>
                      <a:r>
                        <a:rPr lang="en-US" dirty="0"/>
                        <a:t> 1 month prior to the commencement of the previous year relevant to the assessment year from which said registration is sought</a:t>
                      </a:r>
                      <a:endParaRPr lang="en-IN" dirty="0"/>
                    </a:p>
                  </a:txBody>
                  <a:tcPr/>
                </a:tc>
                <a:extLst>
                  <a:ext uri="{0D108BD9-81ED-4DB2-BD59-A6C34878D82A}">
                    <a16:rowId xmlns:a16="http://schemas.microsoft.com/office/drawing/2014/main" val="1917676056"/>
                  </a:ext>
                </a:extLst>
              </a:tr>
              <a:tr h="646494">
                <a:tc>
                  <a:txBody>
                    <a:bodyPr/>
                    <a:lstStyle/>
                    <a:p>
                      <a:r>
                        <a:rPr lang="en-US" dirty="0"/>
                        <a:t>For renewal of registration of trust registered under section 12AB</a:t>
                      </a:r>
                      <a:endParaRPr lang="en-IN" dirty="0"/>
                    </a:p>
                  </a:txBody>
                  <a:tcPr/>
                </a:tc>
                <a:tc>
                  <a:txBody>
                    <a:bodyPr/>
                    <a:lstStyle/>
                    <a:p>
                      <a:r>
                        <a:rPr lang="en-US" dirty="0" err="1"/>
                        <a:t>atleast</a:t>
                      </a:r>
                      <a:r>
                        <a:rPr lang="en-US" dirty="0"/>
                        <a:t> 6 months prior to expiry of the period of registration</a:t>
                      </a:r>
                      <a:endParaRPr lang="en-IN" dirty="0"/>
                    </a:p>
                  </a:txBody>
                  <a:tcPr/>
                </a:tc>
                <a:extLst>
                  <a:ext uri="{0D108BD9-81ED-4DB2-BD59-A6C34878D82A}">
                    <a16:rowId xmlns:a16="http://schemas.microsoft.com/office/drawing/2014/main" val="4093040614"/>
                  </a:ext>
                </a:extLst>
              </a:tr>
              <a:tr h="923563">
                <a:tc>
                  <a:txBody>
                    <a:bodyPr/>
                    <a:lstStyle/>
                    <a:p>
                      <a:r>
                        <a:rPr lang="en-US" dirty="0"/>
                        <a:t>Where registration of the trust has become inoperative, due to newly added proviso to section 11(7)</a:t>
                      </a:r>
                      <a:endParaRPr lang="en-IN" dirty="0"/>
                    </a:p>
                  </a:txBody>
                  <a:tcPr/>
                </a:tc>
                <a:tc>
                  <a:txBody>
                    <a:bodyPr/>
                    <a:lstStyle/>
                    <a:p>
                      <a:pPr algn="just"/>
                      <a:r>
                        <a:rPr lang="en-US" dirty="0" err="1"/>
                        <a:t>atleast</a:t>
                      </a:r>
                      <a:r>
                        <a:rPr lang="en-US" dirty="0"/>
                        <a:t> 6 months prior to commencement of the assessment year from which said registration is sought to be made operative.</a:t>
                      </a:r>
                      <a:endParaRPr lang="en-IN" dirty="0"/>
                    </a:p>
                  </a:txBody>
                  <a:tcPr/>
                </a:tc>
                <a:extLst>
                  <a:ext uri="{0D108BD9-81ED-4DB2-BD59-A6C34878D82A}">
                    <a16:rowId xmlns:a16="http://schemas.microsoft.com/office/drawing/2014/main" val="523688015"/>
                  </a:ext>
                </a:extLst>
              </a:tr>
            </a:tbl>
          </a:graphicData>
        </a:graphic>
      </p:graphicFrame>
    </p:spTree>
    <p:extLst>
      <p:ext uri="{BB962C8B-B14F-4D97-AF65-F5344CB8AC3E}">
        <p14:creationId xmlns:p14="http://schemas.microsoft.com/office/powerpoint/2010/main" val="1283604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8823-26C8-4701-B0B2-E718B1A9DC41}"/>
              </a:ext>
            </a:extLst>
          </p:cNvPr>
          <p:cNvSpPr>
            <a:spLocks noGrp="1"/>
          </p:cNvSpPr>
          <p:nvPr>
            <p:ph type="title"/>
          </p:nvPr>
        </p:nvSpPr>
        <p:spPr>
          <a:xfrm>
            <a:off x="1261872" y="365760"/>
            <a:ext cx="9692640" cy="833120"/>
          </a:xfrm>
        </p:spPr>
        <p:txBody>
          <a:bodyPr/>
          <a:lstStyle/>
          <a:p>
            <a:r>
              <a:rPr lang="en-IN" dirty="0"/>
              <a:t>SALARIES</a:t>
            </a:r>
          </a:p>
        </p:txBody>
      </p:sp>
      <p:sp>
        <p:nvSpPr>
          <p:cNvPr id="3" name="Content Placeholder 2">
            <a:extLst>
              <a:ext uri="{FF2B5EF4-FFF2-40B4-BE49-F238E27FC236}">
                <a16:creationId xmlns:a16="http://schemas.microsoft.com/office/drawing/2014/main" id="{D192D208-A0B5-431B-9231-4922DC1C001C}"/>
              </a:ext>
            </a:extLst>
          </p:cNvPr>
          <p:cNvSpPr>
            <a:spLocks noGrp="1"/>
          </p:cNvSpPr>
          <p:nvPr>
            <p:ph idx="1"/>
          </p:nvPr>
        </p:nvSpPr>
        <p:spPr>
          <a:xfrm>
            <a:off x="1261872" y="1330960"/>
            <a:ext cx="10015728" cy="4849177"/>
          </a:xfrm>
        </p:spPr>
        <p:txBody>
          <a:bodyPr>
            <a:normAutofit lnSpcReduction="10000"/>
          </a:bodyPr>
          <a:lstStyle/>
          <a:p>
            <a:pPr marL="0" indent="0" algn="just">
              <a:buNone/>
            </a:pPr>
            <a:r>
              <a:rPr lang="en-IN" b="1" dirty="0"/>
              <a:t>Tax treatment of employer’s contribution to recognised provident fund, superannuation funds and national pension scheme                            			                                                                                                         - Section 17(2)(vii)</a:t>
            </a:r>
          </a:p>
          <a:p>
            <a:pPr marL="0" indent="0" algn="just">
              <a:buNone/>
            </a:pPr>
            <a:r>
              <a:rPr lang="en-IN" b="1" dirty="0"/>
              <a:t>Earlier:</a:t>
            </a:r>
          </a:p>
          <a:p>
            <a:pPr marL="0" indent="0" algn="just">
              <a:buNone/>
            </a:pPr>
            <a:r>
              <a:rPr lang="en-IN" dirty="0"/>
              <a:t>Contribution exceeding 12% of salary to RPF and in excess of Rs. 1,50,000 to an approved superannuation fund were taxable in the hands of the employee. Also, Contribution by an employer to the account of an employee in NPS was fully taxable subject to deductions under Section 80CCD(2). </a:t>
            </a:r>
            <a:r>
              <a:rPr lang="en-IN" b="1" dirty="0"/>
              <a:t>There is no combined upper limit.</a:t>
            </a:r>
          </a:p>
          <a:p>
            <a:pPr marL="0" indent="0" algn="just">
              <a:buNone/>
            </a:pPr>
            <a:endParaRPr lang="en-IN" dirty="0"/>
          </a:p>
          <a:p>
            <a:pPr marL="0" indent="0" algn="just">
              <a:buNone/>
            </a:pPr>
            <a:r>
              <a:rPr lang="en-IN" b="1" dirty="0"/>
              <a:t>Amendment:</a:t>
            </a:r>
          </a:p>
          <a:p>
            <a:pPr marL="0" indent="0" algn="just">
              <a:buNone/>
            </a:pPr>
            <a:r>
              <a:rPr lang="en-IN" b="1" dirty="0"/>
              <a:t>Aggregate contribution </a:t>
            </a:r>
            <a:r>
              <a:rPr lang="en-IN" dirty="0"/>
              <a:t>made to the account of employee by employer, in a recognised provident fund, in NPS and in an approved superannuation fund exceeding </a:t>
            </a:r>
            <a:r>
              <a:rPr lang="en-IN" b="1" dirty="0"/>
              <a:t>Rs. 7,50,000</a:t>
            </a:r>
            <a:r>
              <a:rPr lang="en-IN" dirty="0"/>
              <a:t> in a previous year would be taxable as perquisite in the hands of employee. It shall also include any annual accretion by way of interest, dividend or any other amount to the extent it relates to employer’s contribution.</a:t>
            </a:r>
          </a:p>
          <a:p>
            <a:pPr marL="0" indent="0" algn="just">
              <a:buNone/>
            </a:pPr>
            <a:endParaRPr lang="en-IN" dirty="0"/>
          </a:p>
        </p:txBody>
      </p:sp>
    </p:spTree>
    <p:extLst>
      <p:ext uri="{BB962C8B-B14F-4D97-AF65-F5344CB8AC3E}">
        <p14:creationId xmlns:p14="http://schemas.microsoft.com/office/powerpoint/2010/main" val="627696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6CD37-685F-488E-BC60-B9C13F3AE0EF}"/>
              </a:ext>
            </a:extLst>
          </p:cNvPr>
          <p:cNvSpPr>
            <a:spLocks noGrp="1"/>
          </p:cNvSpPr>
          <p:nvPr>
            <p:ph type="title"/>
          </p:nvPr>
        </p:nvSpPr>
        <p:spPr>
          <a:xfrm>
            <a:off x="1261872" y="365760"/>
            <a:ext cx="9692640" cy="792480"/>
          </a:xfrm>
        </p:spPr>
        <p:txBody>
          <a:bodyPr>
            <a:normAutofit fontScale="90000"/>
          </a:bodyPr>
          <a:lstStyle/>
          <a:p>
            <a:r>
              <a:rPr lang="en-IN" dirty="0"/>
              <a:t>CAPITAL GAINS</a:t>
            </a:r>
          </a:p>
        </p:txBody>
      </p:sp>
      <p:sp>
        <p:nvSpPr>
          <p:cNvPr id="3" name="Content Placeholder 2">
            <a:extLst>
              <a:ext uri="{FF2B5EF4-FFF2-40B4-BE49-F238E27FC236}">
                <a16:creationId xmlns:a16="http://schemas.microsoft.com/office/drawing/2014/main" id="{D077ADE6-C707-4A32-8207-0C42BD87F5E6}"/>
              </a:ext>
            </a:extLst>
          </p:cNvPr>
          <p:cNvSpPr>
            <a:spLocks noGrp="1"/>
          </p:cNvSpPr>
          <p:nvPr>
            <p:ph idx="1"/>
          </p:nvPr>
        </p:nvSpPr>
        <p:spPr>
          <a:xfrm>
            <a:off x="1261872" y="1249680"/>
            <a:ext cx="10005896" cy="4930457"/>
          </a:xfrm>
        </p:spPr>
        <p:txBody>
          <a:bodyPr/>
          <a:lstStyle/>
          <a:p>
            <a:r>
              <a:rPr lang="en-IN" b="1" dirty="0"/>
              <a:t>Increase in tolerance limit                                     – Section 43CA, 50C and 56(2)(x)</a:t>
            </a:r>
          </a:p>
          <a:p>
            <a:pPr marL="182563" indent="0">
              <a:buNone/>
            </a:pPr>
            <a:r>
              <a:rPr lang="en-IN" b="1" dirty="0"/>
              <a:t>Earlier:</a:t>
            </a:r>
          </a:p>
          <a:p>
            <a:pPr marL="182563" indent="0" algn="just">
              <a:buNone/>
            </a:pPr>
            <a:r>
              <a:rPr lang="en-IN" dirty="0"/>
              <a:t>The amount of consideration received or accruing as a result of transfer of land or building or both, either held as a capital asset or as a stock –in-trade, is less than its SDV then that SDV shall be taken as full value of consideration. Upon receipt of land or building or both, for consideration less than stamp duty value, the difference between the SDV and consideration is chargeable to tax.</a:t>
            </a:r>
          </a:p>
          <a:p>
            <a:pPr marL="182563" indent="0" algn="just">
              <a:buNone/>
            </a:pPr>
            <a:r>
              <a:rPr lang="en-IN" dirty="0"/>
              <a:t>In all the above cases, there is a tolerance limit of 5% of the consideration.</a:t>
            </a:r>
          </a:p>
          <a:p>
            <a:pPr marL="182563" indent="0" algn="just">
              <a:buNone/>
            </a:pPr>
            <a:endParaRPr lang="en-IN" dirty="0"/>
          </a:p>
          <a:p>
            <a:pPr marL="182563" indent="0" algn="just">
              <a:buNone/>
            </a:pPr>
            <a:r>
              <a:rPr lang="en-IN" b="1" dirty="0"/>
              <a:t>Amendment:</a:t>
            </a:r>
          </a:p>
          <a:p>
            <a:pPr marL="182563" indent="0" algn="just">
              <a:buNone/>
            </a:pPr>
            <a:r>
              <a:rPr lang="en-IN" dirty="0"/>
              <a:t>The tolerance limit of 5% provided for has been increased to 10%</a:t>
            </a:r>
          </a:p>
        </p:txBody>
      </p:sp>
    </p:spTree>
    <p:extLst>
      <p:ext uri="{BB962C8B-B14F-4D97-AF65-F5344CB8AC3E}">
        <p14:creationId xmlns:p14="http://schemas.microsoft.com/office/powerpoint/2010/main" val="221007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E6BE-F27E-498E-B8B4-C9F7C5E06C90}"/>
              </a:ext>
            </a:extLst>
          </p:cNvPr>
          <p:cNvSpPr>
            <a:spLocks noGrp="1"/>
          </p:cNvSpPr>
          <p:nvPr>
            <p:ph type="title"/>
          </p:nvPr>
        </p:nvSpPr>
        <p:spPr>
          <a:xfrm>
            <a:off x="1069848" y="484632"/>
            <a:ext cx="10058400" cy="968248"/>
          </a:xfrm>
        </p:spPr>
        <p:txBody>
          <a:bodyPr/>
          <a:lstStyle/>
          <a:p>
            <a:r>
              <a:rPr lang="en-IN" dirty="0"/>
              <a:t>CAPITAL GAINS</a:t>
            </a:r>
          </a:p>
        </p:txBody>
      </p:sp>
      <p:sp>
        <p:nvSpPr>
          <p:cNvPr id="3" name="Content Placeholder 2">
            <a:extLst>
              <a:ext uri="{FF2B5EF4-FFF2-40B4-BE49-F238E27FC236}">
                <a16:creationId xmlns:a16="http://schemas.microsoft.com/office/drawing/2014/main" id="{7B4DBE3E-0D71-45B1-9017-C64B5280EF3A}"/>
              </a:ext>
            </a:extLst>
          </p:cNvPr>
          <p:cNvSpPr>
            <a:spLocks noGrp="1"/>
          </p:cNvSpPr>
          <p:nvPr>
            <p:ph idx="1"/>
          </p:nvPr>
        </p:nvSpPr>
        <p:spPr>
          <a:xfrm>
            <a:off x="1069848" y="1452880"/>
            <a:ext cx="10058400" cy="4719320"/>
          </a:xfrm>
        </p:spPr>
        <p:txBody>
          <a:bodyPr/>
          <a:lstStyle/>
          <a:p>
            <a:r>
              <a:rPr lang="en-IN" dirty="0"/>
              <a:t>Cost of acquisition in case of land or building as on 01-04-2001              </a:t>
            </a:r>
            <a:r>
              <a:rPr lang="en-IN" b="1" dirty="0"/>
              <a:t> - Section 55</a:t>
            </a:r>
          </a:p>
          <a:p>
            <a:pPr marL="0" indent="182563">
              <a:buNone/>
            </a:pPr>
            <a:r>
              <a:rPr lang="en-IN" b="1" dirty="0"/>
              <a:t>Earlier:</a:t>
            </a:r>
          </a:p>
          <a:p>
            <a:pPr marL="182563" indent="0" algn="just">
              <a:buNone/>
            </a:pPr>
            <a:r>
              <a:rPr lang="en-IN" dirty="0"/>
              <a:t>If a capital asset became a property of the </a:t>
            </a:r>
            <a:r>
              <a:rPr lang="en-IN" dirty="0" err="1"/>
              <a:t>assessee</a:t>
            </a:r>
            <a:r>
              <a:rPr lang="en-IN" dirty="0"/>
              <a:t> before 01-04-2001 or where the capital asset has been received by the </a:t>
            </a:r>
            <a:r>
              <a:rPr lang="en-IN" dirty="0" err="1"/>
              <a:t>assessee</a:t>
            </a:r>
            <a:r>
              <a:rPr lang="en-IN" dirty="0"/>
              <a:t> in a mode mentioned in S. 49(1) i.e., by way of gift, inheritance, will, etc. and the capital asset became the property of the previous owner before 01-04-2001 then the </a:t>
            </a:r>
            <a:r>
              <a:rPr lang="en-IN" dirty="0" err="1"/>
              <a:t>assessee</a:t>
            </a:r>
            <a:r>
              <a:rPr lang="en-IN" dirty="0"/>
              <a:t> has an option to adopt a FMV of the asset as on 01-04-2001 to be its COA.</a:t>
            </a:r>
          </a:p>
          <a:p>
            <a:pPr marL="182563" indent="0" algn="just">
              <a:buNone/>
            </a:pPr>
            <a:endParaRPr lang="en-IN" dirty="0"/>
          </a:p>
          <a:p>
            <a:pPr marL="182563" indent="0" algn="just">
              <a:buNone/>
            </a:pPr>
            <a:r>
              <a:rPr lang="en-IN" b="1" dirty="0"/>
              <a:t>Amendment:</a:t>
            </a:r>
          </a:p>
          <a:p>
            <a:pPr marL="182563" indent="0" algn="just">
              <a:buNone/>
            </a:pPr>
            <a:r>
              <a:rPr lang="en-IN" dirty="0"/>
              <a:t>If the capital asset transferred is land or building or both then its FMV on 01-04-2001 cannot be greater than its SDV on that date wherever applicable.</a:t>
            </a:r>
          </a:p>
          <a:p>
            <a:pPr marL="182563" indent="0" algn="just">
              <a:buNone/>
            </a:pPr>
            <a:endParaRPr lang="en-IN" dirty="0"/>
          </a:p>
        </p:txBody>
      </p:sp>
    </p:spTree>
    <p:extLst>
      <p:ext uri="{BB962C8B-B14F-4D97-AF65-F5344CB8AC3E}">
        <p14:creationId xmlns:p14="http://schemas.microsoft.com/office/powerpoint/2010/main" val="204531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F96-06B2-49D4-BCC1-ECB5C8F9CDEB}"/>
              </a:ext>
            </a:extLst>
          </p:cNvPr>
          <p:cNvSpPr>
            <a:spLocks noGrp="1"/>
          </p:cNvSpPr>
          <p:nvPr>
            <p:ph type="title"/>
          </p:nvPr>
        </p:nvSpPr>
        <p:spPr>
          <a:xfrm>
            <a:off x="1261872" y="365760"/>
            <a:ext cx="9692640" cy="1038167"/>
          </a:xfrm>
        </p:spPr>
        <p:txBody>
          <a:bodyPr/>
          <a:lstStyle/>
          <a:p>
            <a:r>
              <a:rPr lang="en-IN" dirty="0"/>
              <a:t>INTRODUCTION</a:t>
            </a:r>
          </a:p>
        </p:txBody>
      </p:sp>
      <p:sp>
        <p:nvSpPr>
          <p:cNvPr id="3" name="Content Placeholder 2">
            <a:extLst>
              <a:ext uri="{FF2B5EF4-FFF2-40B4-BE49-F238E27FC236}">
                <a16:creationId xmlns:a16="http://schemas.microsoft.com/office/drawing/2014/main" id="{C890B23F-CF4C-4FAD-8467-5460379BE5D7}"/>
              </a:ext>
            </a:extLst>
          </p:cNvPr>
          <p:cNvSpPr>
            <a:spLocks noGrp="1"/>
          </p:cNvSpPr>
          <p:nvPr>
            <p:ph idx="1"/>
          </p:nvPr>
        </p:nvSpPr>
        <p:spPr>
          <a:xfrm>
            <a:off x="1069848" y="1505527"/>
            <a:ext cx="10058400" cy="4685145"/>
          </a:xfrm>
        </p:spPr>
        <p:txBody>
          <a:bodyPr>
            <a:normAutofit/>
          </a:bodyPr>
          <a:lstStyle/>
          <a:p>
            <a:pPr marL="0" indent="0" algn="just">
              <a:buNone/>
            </a:pPr>
            <a:endParaRPr lang="en-IN" sz="2400" b="1" dirty="0"/>
          </a:p>
          <a:p>
            <a:pPr marL="0" indent="0" algn="just">
              <a:buNone/>
            </a:pPr>
            <a:r>
              <a:rPr lang="en-IN" sz="2400" b="1" dirty="0"/>
              <a:t>GOVERNMENT’S STATED INTENTION ON THE TAX FRONT</a:t>
            </a:r>
          </a:p>
          <a:p>
            <a:pPr marL="0" indent="0" algn="just">
              <a:buNone/>
            </a:pPr>
            <a:endParaRPr lang="en-IN" dirty="0"/>
          </a:p>
          <a:p>
            <a:pPr marL="877887" indent="-342900" algn="just">
              <a:buFont typeface="+mj-lt"/>
              <a:buAutoNum type="arabicPeriod"/>
            </a:pPr>
            <a:r>
              <a:rPr lang="en-IN" sz="2400" dirty="0"/>
              <a:t>Simplification and rationalisation in Tax Laws</a:t>
            </a:r>
          </a:p>
          <a:p>
            <a:pPr marL="877887" indent="-342900" algn="just">
              <a:buFont typeface="+mj-lt"/>
              <a:buAutoNum type="arabicPeriod"/>
            </a:pPr>
            <a:r>
              <a:rPr lang="en-IN" sz="2400" dirty="0"/>
              <a:t>Value Creation and recognising the value creators</a:t>
            </a:r>
          </a:p>
          <a:p>
            <a:pPr marL="877887" indent="-342900" algn="just">
              <a:buFont typeface="+mj-lt"/>
              <a:buAutoNum type="arabicPeriod"/>
            </a:pPr>
            <a:r>
              <a:rPr lang="en-IN" sz="2400" dirty="0"/>
              <a:t>Easing the compliance burden on taxpayers</a:t>
            </a:r>
          </a:p>
          <a:p>
            <a:pPr marL="877887" indent="-342900" algn="just">
              <a:buFont typeface="+mj-lt"/>
              <a:buAutoNum type="arabicPeriod"/>
            </a:pPr>
            <a:r>
              <a:rPr lang="en-IN" sz="2400" dirty="0"/>
              <a:t>Offer a healing balm to the struggling economy &amp; the baffled businessman.</a:t>
            </a:r>
          </a:p>
          <a:p>
            <a:pPr marL="877887" indent="-342900" algn="just">
              <a:buFont typeface="+mj-lt"/>
              <a:buAutoNum type="arabicPeriod"/>
            </a:pPr>
            <a:r>
              <a:rPr lang="en-IN" sz="2400" i="1" dirty="0"/>
              <a:t>Mukti</a:t>
            </a:r>
            <a:r>
              <a:rPr lang="en-IN" sz="2400" dirty="0"/>
              <a:t> to harassed taxpayers</a:t>
            </a:r>
          </a:p>
          <a:p>
            <a:pPr marL="877887" indent="-342900" algn="just">
              <a:buFont typeface="+mj-lt"/>
              <a:buAutoNum type="arabicPeriod"/>
            </a:pPr>
            <a:endParaRPr lang="en-IN" dirty="0"/>
          </a:p>
          <a:p>
            <a:pPr marL="877887" indent="-342900" algn="just">
              <a:buFont typeface="+mj-lt"/>
              <a:buAutoNum type="arabicPeriod"/>
            </a:pPr>
            <a:endParaRPr lang="en-IN" dirty="0"/>
          </a:p>
          <a:p>
            <a:pPr marL="877887" indent="-342900" algn="just">
              <a:buFont typeface="+mj-lt"/>
              <a:buAutoNum type="arabicPeriod"/>
            </a:pPr>
            <a:endParaRPr lang="en-IN" dirty="0"/>
          </a:p>
        </p:txBody>
      </p:sp>
    </p:spTree>
    <p:extLst>
      <p:ext uri="{BB962C8B-B14F-4D97-AF65-F5344CB8AC3E}">
        <p14:creationId xmlns:p14="http://schemas.microsoft.com/office/powerpoint/2010/main" val="4187959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10CC0-349E-48BD-9A69-F85685477ECC}"/>
              </a:ext>
            </a:extLst>
          </p:cNvPr>
          <p:cNvSpPr>
            <a:spLocks noGrp="1"/>
          </p:cNvSpPr>
          <p:nvPr>
            <p:ph type="title"/>
          </p:nvPr>
        </p:nvSpPr>
        <p:spPr>
          <a:xfrm>
            <a:off x="1069848" y="484632"/>
            <a:ext cx="10058400" cy="937768"/>
          </a:xfrm>
        </p:spPr>
        <p:txBody>
          <a:bodyPr/>
          <a:lstStyle/>
          <a:p>
            <a:r>
              <a:rPr lang="en-IN" dirty="0"/>
              <a:t>DEDUCTIONS UNDER CHAPTER VI-A</a:t>
            </a:r>
          </a:p>
        </p:txBody>
      </p:sp>
      <p:sp>
        <p:nvSpPr>
          <p:cNvPr id="3" name="Content Placeholder 2">
            <a:extLst>
              <a:ext uri="{FF2B5EF4-FFF2-40B4-BE49-F238E27FC236}">
                <a16:creationId xmlns:a16="http://schemas.microsoft.com/office/drawing/2014/main" id="{C8B863C7-B25D-4103-B9C4-F312DFABFA4A}"/>
              </a:ext>
            </a:extLst>
          </p:cNvPr>
          <p:cNvSpPr>
            <a:spLocks noGrp="1"/>
          </p:cNvSpPr>
          <p:nvPr>
            <p:ph idx="1"/>
          </p:nvPr>
        </p:nvSpPr>
        <p:spPr>
          <a:xfrm>
            <a:off x="1069848" y="1300480"/>
            <a:ext cx="10058400" cy="4871720"/>
          </a:xfrm>
        </p:spPr>
        <p:txBody>
          <a:bodyPr/>
          <a:lstStyle/>
          <a:p>
            <a:r>
              <a:rPr lang="en-IN" b="1" dirty="0"/>
              <a:t>Time limit extended for sanctioning loan for affordable housing for availing deduction – Section 80EEA</a:t>
            </a:r>
          </a:p>
          <a:p>
            <a:pPr marL="182563" indent="0">
              <a:buNone/>
            </a:pPr>
            <a:r>
              <a:rPr lang="en-IN" b="1" dirty="0"/>
              <a:t>Earlier:</a:t>
            </a:r>
          </a:p>
          <a:p>
            <a:pPr marL="182563" indent="0" algn="just">
              <a:buNone/>
            </a:pPr>
            <a:r>
              <a:rPr lang="en-IN" dirty="0"/>
              <a:t>An individual </a:t>
            </a:r>
            <a:r>
              <a:rPr lang="en-IN" dirty="0" err="1"/>
              <a:t>assessee</a:t>
            </a:r>
            <a:r>
              <a:rPr lang="en-IN" dirty="0"/>
              <a:t> paying any interest on loan taken by him from any FI sanctioned by the FI from period 1</a:t>
            </a:r>
            <a:r>
              <a:rPr lang="en-IN" baseline="30000" dirty="0"/>
              <a:t>st</a:t>
            </a:r>
            <a:r>
              <a:rPr lang="en-IN" dirty="0"/>
              <a:t> April, 2019 to 31</a:t>
            </a:r>
            <a:r>
              <a:rPr lang="en-IN" baseline="30000" dirty="0"/>
              <a:t>st</a:t>
            </a:r>
            <a:r>
              <a:rPr lang="en-IN" dirty="0"/>
              <a:t> March, 2020 for acquiring any residential property </a:t>
            </a:r>
            <a:r>
              <a:rPr lang="en-IN" dirty="0" err="1"/>
              <a:t>upto</a:t>
            </a:r>
            <a:r>
              <a:rPr lang="en-IN" dirty="0"/>
              <a:t> Rs. 1,50,000 is allowed as a deduction under this section.</a:t>
            </a:r>
          </a:p>
          <a:p>
            <a:pPr marL="182563" indent="0" algn="just">
              <a:buNone/>
            </a:pPr>
            <a:endParaRPr lang="en-IN" dirty="0"/>
          </a:p>
          <a:p>
            <a:pPr marL="182563" indent="0" algn="just">
              <a:buNone/>
            </a:pPr>
            <a:r>
              <a:rPr lang="en-IN" b="1" dirty="0"/>
              <a:t>Amendment:</a:t>
            </a:r>
          </a:p>
          <a:p>
            <a:pPr marL="182563" indent="0" algn="just">
              <a:buNone/>
            </a:pPr>
            <a:r>
              <a:rPr lang="en-IN" dirty="0"/>
              <a:t>To continue the benefit of these provisions for affordable housing, the period of sanctioning of loan by the FI  has been extended up to 31</a:t>
            </a:r>
            <a:r>
              <a:rPr lang="en-IN" baseline="30000" dirty="0"/>
              <a:t>st</a:t>
            </a:r>
            <a:r>
              <a:rPr lang="en-IN" dirty="0"/>
              <a:t> March, 2021.</a:t>
            </a:r>
          </a:p>
        </p:txBody>
      </p:sp>
    </p:spTree>
    <p:extLst>
      <p:ext uri="{BB962C8B-B14F-4D97-AF65-F5344CB8AC3E}">
        <p14:creationId xmlns:p14="http://schemas.microsoft.com/office/powerpoint/2010/main" val="2542402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641B6-59D7-4D44-B47F-877B038EF3C3}"/>
              </a:ext>
            </a:extLst>
          </p:cNvPr>
          <p:cNvSpPr>
            <a:spLocks noGrp="1"/>
          </p:cNvSpPr>
          <p:nvPr>
            <p:ph type="title"/>
          </p:nvPr>
        </p:nvSpPr>
        <p:spPr>
          <a:xfrm>
            <a:off x="1069848" y="484632"/>
            <a:ext cx="10058400" cy="876808"/>
          </a:xfrm>
        </p:spPr>
        <p:txBody>
          <a:bodyPr/>
          <a:lstStyle/>
          <a:p>
            <a:r>
              <a:rPr lang="en-IN" dirty="0"/>
              <a:t>DEDUCTIONS UNDER CHAPTER VI-A</a:t>
            </a:r>
          </a:p>
        </p:txBody>
      </p:sp>
      <p:sp>
        <p:nvSpPr>
          <p:cNvPr id="3" name="Content Placeholder 2">
            <a:extLst>
              <a:ext uri="{FF2B5EF4-FFF2-40B4-BE49-F238E27FC236}">
                <a16:creationId xmlns:a16="http://schemas.microsoft.com/office/drawing/2014/main" id="{C2C2A5F0-023C-45DE-A7B2-1A1494AF2ACF}"/>
              </a:ext>
            </a:extLst>
          </p:cNvPr>
          <p:cNvSpPr>
            <a:spLocks noGrp="1"/>
          </p:cNvSpPr>
          <p:nvPr>
            <p:ph idx="1"/>
          </p:nvPr>
        </p:nvSpPr>
        <p:spPr>
          <a:xfrm>
            <a:off x="1069848" y="1361440"/>
            <a:ext cx="10058400" cy="4810760"/>
          </a:xfrm>
        </p:spPr>
        <p:txBody>
          <a:bodyPr/>
          <a:lstStyle/>
          <a:p>
            <a:r>
              <a:rPr lang="en-IN" b="1" dirty="0"/>
              <a:t>Time limit extended for approval of affordable housing project                             								          – Section 80IBA</a:t>
            </a:r>
          </a:p>
          <a:p>
            <a:pPr marL="182563" indent="0" algn="just">
              <a:buNone/>
            </a:pPr>
            <a:r>
              <a:rPr lang="en-IN" b="1" dirty="0"/>
              <a:t>Earlier:</a:t>
            </a:r>
          </a:p>
          <a:p>
            <a:pPr marL="182563" indent="0" algn="just">
              <a:buNone/>
            </a:pPr>
            <a:r>
              <a:rPr lang="en-IN" dirty="0"/>
              <a:t>The </a:t>
            </a:r>
            <a:r>
              <a:rPr lang="en-IN" dirty="0" err="1"/>
              <a:t>assessee</a:t>
            </a:r>
            <a:r>
              <a:rPr lang="en-IN" dirty="0"/>
              <a:t> having profits and gains from business of developing and building affordable housing projects is allowed a 100% deduction of such profits or gains derived from such business subject to conditions provided the project is approved by the competent authority during the period of 1</a:t>
            </a:r>
            <a:r>
              <a:rPr lang="en-IN" baseline="30000" dirty="0"/>
              <a:t>st</a:t>
            </a:r>
            <a:r>
              <a:rPr lang="en-IN" dirty="0"/>
              <a:t> June, 2016 to 31</a:t>
            </a:r>
            <a:r>
              <a:rPr lang="en-IN" baseline="30000" dirty="0"/>
              <a:t>st</a:t>
            </a:r>
            <a:r>
              <a:rPr lang="en-IN" dirty="0"/>
              <a:t> March, 2020.</a:t>
            </a:r>
          </a:p>
          <a:p>
            <a:pPr marL="182563" indent="0" algn="just">
              <a:buNone/>
            </a:pPr>
            <a:endParaRPr lang="en-IN" dirty="0"/>
          </a:p>
          <a:p>
            <a:pPr marL="182563" indent="0" algn="just">
              <a:buNone/>
            </a:pPr>
            <a:r>
              <a:rPr lang="en-IN" b="1" dirty="0"/>
              <a:t>Amendment:</a:t>
            </a:r>
          </a:p>
          <a:p>
            <a:pPr marL="182563" indent="0" algn="just">
              <a:buNone/>
            </a:pPr>
            <a:r>
              <a:rPr lang="en-IN" dirty="0"/>
              <a:t>With a view to incentivise and promote affordable housing projects and supply of such houses, it is now provided to extend this time limit for approval by one more year </a:t>
            </a:r>
            <a:r>
              <a:rPr lang="en-IN" dirty="0" err="1"/>
              <a:t>i</a:t>
            </a:r>
            <a:r>
              <a:rPr lang="en-IN" dirty="0"/>
              <a:t>. e., up to 31</a:t>
            </a:r>
            <a:r>
              <a:rPr lang="en-IN" baseline="30000" dirty="0"/>
              <a:t>st</a:t>
            </a:r>
            <a:r>
              <a:rPr lang="en-IN" dirty="0"/>
              <a:t> March, 2021.</a:t>
            </a:r>
          </a:p>
        </p:txBody>
      </p:sp>
    </p:spTree>
    <p:extLst>
      <p:ext uri="{BB962C8B-B14F-4D97-AF65-F5344CB8AC3E}">
        <p14:creationId xmlns:p14="http://schemas.microsoft.com/office/powerpoint/2010/main" val="1824048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987E-EC25-4A29-A57A-A5E0A3E92132}"/>
              </a:ext>
            </a:extLst>
          </p:cNvPr>
          <p:cNvSpPr>
            <a:spLocks noGrp="1"/>
          </p:cNvSpPr>
          <p:nvPr>
            <p:ph type="title"/>
          </p:nvPr>
        </p:nvSpPr>
        <p:spPr>
          <a:xfrm>
            <a:off x="1069848" y="484632"/>
            <a:ext cx="10058400" cy="897128"/>
          </a:xfrm>
        </p:spPr>
        <p:txBody>
          <a:bodyPr/>
          <a:lstStyle/>
          <a:p>
            <a:r>
              <a:rPr lang="en-IN" dirty="0"/>
              <a:t>DEDUCTIONS UNDER CHAPTER VI-A</a:t>
            </a:r>
          </a:p>
        </p:txBody>
      </p:sp>
      <p:sp>
        <p:nvSpPr>
          <p:cNvPr id="3" name="Content Placeholder 2">
            <a:extLst>
              <a:ext uri="{FF2B5EF4-FFF2-40B4-BE49-F238E27FC236}">
                <a16:creationId xmlns:a16="http://schemas.microsoft.com/office/drawing/2014/main" id="{22EABFD6-0CC5-4E38-AC5C-20D29F90DFE7}"/>
              </a:ext>
            </a:extLst>
          </p:cNvPr>
          <p:cNvSpPr>
            <a:spLocks noGrp="1"/>
          </p:cNvSpPr>
          <p:nvPr>
            <p:ph idx="1"/>
          </p:nvPr>
        </p:nvSpPr>
        <p:spPr>
          <a:xfrm>
            <a:off x="1069848" y="1381760"/>
            <a:ext cx="10058400" cy="4790440"/>
          </a:xfrm>
        </p:spPr>
        <p:txBody>
          <a:bodyPr/>
          <a:lstStyle/>
          <a:p>
            <a:r>
              <a:rPr lang="en-IN" b="1" dirty="0"/>
              <a:t>Extended benefits of deduction to start – ups                                   - Section 80 IAC</a:t>
            </a:r>
          </a:p>
          <a:p>
            <a:pPr marL="182563" indent="0">
              <a:buNone/>
            </a:pPr>
            <a:r>
              <a:rPr lang="en-IN" b="1" dirty="0"/>
              <a:t>Earlier:</a:t>
            </a:r>
          </a:p>
          <a:p>
            <a:pPr marL="182563" indent="0" algn="just">
              <a:buNone/>
            </a:pPr>
            <a:r>
              <a:rPr lang="en-IN" dirty="0"/>
              <a:t>An eligible start up can claim </a:t>
            </a:r>
            <a:r>
              <a:rPr lang="en-IN" b="1" dirty="0"/>
              <a:t>deduction of 100% </a:t>
            </a:r>
            <a:r>
              <a:rPr lang="en-IN" dirty="0"/>
              <a:t>of profits and gains derived from eligible business </a:t>
            </a:r>
            <a:r>
              <a:rPr lang="en-IN" b="1" dirty="0"/>
              <a:t>for 3 consecutive years out of 7 years</a:t>
            </a:r>
            <a:r>
              <a:rPr lang="en-IN" dirty="0"/>
              <a:t> subject to certain conditions, provided the </a:t>
            </a:r>
            <a:r>
              <a:rPr lang="en-IN" b="1" dirty="0"/>
              <a:t>turnover is less than Rs. 25 crores</a:t>
            </a:r>
            <a:r>
              <a:rPr lang="en-IN" dirty="0"/>
              <a:t> in the year in which the deduction is claimed.</a:t>
            </a:r>
          </a:p>
          <a:p>
            <a:pPr marL="182563" indent="0" algn="just">
              <a:buNone/>
            </a:pPr>
            <a:endParaRPr lang="en-IN" dirty="0"/>
          </a:p>
          <a:p>
            <a:pPr marL="182563" indent="0" algn="just">
              <a:buNone/>
            </a:pPr>
            <a:r>
              <a:rPr lang="en-IN" b="1" dirty="0"/>
              <a:t>Amendment:</a:t>
            </a:r>
          </a:p>
          <a:p>
            <a:pPr marL="182563" indent="0" algn="just">
              <a:buNone/>
            </a:pPr>
            <a:r>
              <a:rPr lang="en-IN" dirty="0"/>
              <a:t>The deduction shall be available to eligible start ups for 3 consecutive A.Ys out of </a:t>
            </a:r>
            <a:r>
              <a:rPr lang="en-IN" b="1" dirty="0"/>
              <a:t>10 years</a:t>
            </a:r>
            <a:r>
              <a:rPr lang="en-IN" dirty="0"/>
              <a:t> beginning from the year in which the start up is incorporated. The deduction shall now be available to an eligible start up if the total turnover of the business does not exceed </a:t>
            </a:r>
            <a:r>
              <a:rPr lang="en-IN" b="1" dirty="0"/>
              <a:t>Rs. 100 crore</a:t>
            </a:r>
            <a:r>
              <a:rPr lang="en-IN" dirty="0"/>
              <a:t> in the P Y relevant to the A Y in which the deduction u/s 80IAC(1) is claimed.</a:t>
            </a:r>
          </a:p>
        </p:txBody>
      </p:sp>
    </p:spTree>
    <p:extLst>
      <p:ext uri="{BB962C8B-B14F-4D97-AF65-F5344CB8AC3E}">
        <p14:creationId xmlns:p14="http://schemas.microsoft.com/office/powerpoint/2010/main" val="2265708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49324-8B2B-4CFD-91A9-316CB2DB9905}"/>
              </a:ext>
            </a:extLst>
          </p:cNvPr>
          <p:cNvSpPr>
            <a:spLocks noGrp="1"/>
          </p:cNvSpPr>
          <p:nvPr>
            <p:ph type="title"/>
          </p:nvPr>
        </p:nvSpPr>
        <p:spPr>
          <a:xfrm>
            <a:off x="1069848" y="484632"/>
            <a:ext cx="10058400" cy="917448"/>
          </a:xfrm>
        </p:spPr>
        <p:txBody>
          <a:bodyPr>
            <a:normAutofit fontScale="90000"/>
          </a:bodyPr>
          <a:lstStyle/>
          <a:p>
            <a:r>
              <a:rPr lang="en-IN" dirty="0"/>
              <a:t>DIVIDEND DISTRIBUTION TAX (DDT)/DIVIDEND</a:t>
            </a:r>
          </a:p>
        </p:txBody>
      </p:sp>
      <p:sp>
        <p:nvSpPr>
          <p:cNvPr id="3" name="Content Placeholder 2">
            <a:extLst>
              <a:ext uri="{FF2B5EF4-FFF2-40B4-BE49-F238E27FC236}">
                <a16:creationId xmlns:a16="http://schemas.microsoft.com/office/drawing/2014/main" id="{1B29D2B2-BDFF-4F64-AA1F-1A03298109FB}"/>
              </a:ext>
            </a:extLst>
          </p:cNvPr>
          <p:cNvSpPr>
            <a:spLocks noGrp="1"/>
          </p:cNvSpPr>
          <p:nvPr>
            <p:ph idx="1"/>
          </p:nvPr>
        </p:nvSpPr>
        <p:spPr>
          <a:xfrm>
            <a:off x="1069848" y="1402080"/>
            <a:ext cx="10058400" cy="4770120"/>
          </a:xfrm>
        </p:spPr>
        <p:txBody>
          <a:bodyPr/>
          <a:lstStyle/>
          <a:p>
            <a:pPr algn="just"/>
            <a:r>
              <a:rPr lang="en-IN" b="1" dirty="0"/>
              <a:t>Distribution of dividend by domestic companies/ income by mutual funds (DDT) to be taxable in the hands of the shareholders/ unit holders                       							          - Section 115-O &amp; 115R</a:t>
            </a:r>
          </a:p>
          <a:p>
            <a:pPr marL="182563" indent="0" algn="just">
              <a:buNone/>
            </a:pPr>
            <a:r>
              <a:rPr lang="en-IN" b="1" dirty="0"/>
              <a:t>Earlier:</a:t>
            </a:r>
          </a:p>
          <a:p>
            <a:pPr marL="182563" indent="0" algn="just">
              <a:buNone/>
            </a:pPr>
            <a:r>
              <a:rPr lang="en-IN" dirty="0"/>
              <a:t>Domestic Companies &amp; Mutual Funds are </a:t>
            </a:r>
            <a:r>
              <a:rPr lang="en-IN" b="1" dirty="0"/>
              <a:t>liable to pay DDT</a:t>
            </a:r>
            <a:r>
              <a:rPr lang="en-IN" dirty="0"/>
              <a:t> on the amount of dividend/ income declared, distributed or paid by them. Such dividend/ income was exempt in the hands of the shareholder/ unit holder under sections 10(34)/ 10 (35).</a:t>
            </a:r>
          </a:p>
          <a:p>
            <a:pPr marL="182563" indent="0" algn="just">
              <a:buNone/>
            </a:pPr>
            <a:endParaRPr lang="en-IN" dirty="0"/>
          </a:p>
          <a:p>
            <a:pPr marL="182563" indent="0" algn="just">
              <a:buNone/>
            </a:pPr>
            <a:r>
              <a:rPr lang="en-IN" b="1" dirty="0"/>
              <a:t>Amendment:</a:t>
            </a:r>
          </a:p>
          <a:p>
            <a:pPr marL="182563" indent="0" algn="just">
              <a:buNone/>
            </a:pPr>
            <a:r>
              <a:rPr lang="en-IN" b="1" dirty="0"/>
              <a:t>DDT u/s 115-O </a:t>
            </a:r>
            <a:r>
              <a:rPr lang="en-IN" dirty="0"/>
              <a:t>(by a domestic company)  and 115-R (by a mutual fund, etc.) </a:t>
            </a:r>
            <a:r>
              <a:rPr lang="en-IN" b="1" dirty="0"/>
              <a:t>will not be payable</a:t>
            </a:r>
            <a:r>
              <a:rPr lang="en-IN" dirty="0"/>
              <a:t> in respect of dividends declared, distributed or paid by a domestic company/ income distributed by a mutual fund on or after 1</a:t>
            </a:r>
            <a:r>
              <a:rPr lang="en-IN" baseline="30000" dirty="0"/>
              <a:t>st</a:t>
            </a:r>
            <a:r>
              <a:rPr lang="en-IN" dirty="0"/>
              <a:t> April, 2020.</a:t>
            </a:r>
          </a:p>
        </p:txBody>
      </p:sp>
    </p:spTree>
    <p:extLst>
      <p:ext uri="{BB962C8B-B14F-4D97-AF65-F5344CB8AC3E}">
        <p14:creationId xmlns:p14="http://schemas.microsoft.com/office/powerpoint/2010/main" val="253031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9CF4-9B9B-4B28-8430-E9F74B73B59F}"/>
              </a:ext>
            </a:extLst>
          </p:cNvPr>
          <p:cNvSpPr>
            <a:spLocks noGrp="1"/>
          </p:cNvSpPr>
          <p:nvPr>
            <p:ph type="title"/>
          </p:nvPr>
        </p:nvSpPr>
        <p:spPr>
          <a:xfrm>
            <a:off x="1069848" y="484632"/>
            <a:ext cx="10177272" cy="815848"/>
          </a:xfrm>
        </p:spPr>
        <p:txBody>
          <a:bodyPr/>
          <a:lstStyle/>
          <a:p>
            <a:r>
              <a:rPr lang="en-IN" sz="4900" dirty="0"/>
              <a:t>DIVIDEND DISTRIBUTION TAX (DDT)/DIVIDEND</a:t>
            </a:r>
          </a:p>
        </p:txBody>
      </p:sp>
      <p:sp>
        <p:nvSpPr>
          <p:cNvPr id="3" name="Content Placeholder 2">
            <a:extLst>
              <a:ext uri="{FF2B5EF4-FFF2-40B4-BE49-F238E27FC236}">
                <a16:creationId xmlns:a16="http://schemas.microsoft.com/office/drawing/2014/main" id="{37220296-C5A4-4798-BCF0-678609685E4E}"/>
              </a:ext>
            </a:extLst>
          </p:cNvPr>
          <p:cNvSpPr>
            <a:spLocks noGrp="1"/>
          </p:cNvSpPr>
          <p:nvPr>
            <p:ph idx="1"/>
          </p:nvPr>
        </p:nvSpPr>
        <p:spPr>
          <a:xfrm>
            <a:off x="1069848" y="1391920"/>
            <a:ext cx="10058400" cy="4780280"/>
          </a:xfrm>
        </p:spPr>
        <p:txBody>
          <a:bodyPr>
            <a:normAutofit fontScale="92500" lnSpcReduction="20000"/>
          </a:bodyPr>
          <a:lstStyle/>
          <a:p>
            <a:r>
              <a:rPr lang="en-IN" b="1" dirty="0"/>
              <a:t>Taxation of dividends/ income on units to be in the hands of the shareholder/ unit holder 				        - Sections 10(34), 10(35) and 115BBDA</a:t>
            </a:r>
          </a:p>
          <a:p>
            <a:pPr marL="182563" indent="0">
              <a:buNone/>
            </a:pPr>
            <a:r>
              <a:rPr lang="en-IN" b="1" dirty="0"/>
              <a:t>Earlier:</a:t>
            </a:r>
          </a:p>
          <a:p>
            <a:pPr marL="182563" indent="0" algn="just">
              <a:buNone/>
            </a:pPr>
            <a:r>
              <a:rPr lang="en-IN" dirty="0"/>
              <a:t>The amount of dividend/ income declared, distributed or paid by the domestic companies and mutual funds is exempt in the hands of the shareholder/ unitholder.</a:t>
            </a:r>
          </a:p>
          <a:p>
            <a:pPr marL="182563" indent="0" algn="just">
              <a:buNone/>
            </a:pPr>
            <a:endParaRPr lang="en-IN" dirty="0"/>
          </a:p>
          <a:p>
            <a:pPr marL="182563" indent="0" algn="just">
              <a:buNone/>
            </a:pPr>
            <a:r>
              <a:rPr lang="en-IN" b="1" dirty="0"/>
              <a:t>Amendment (Applicable from A Y 2020-21):</a:t>
            </a:r>
          </a:p>
          <a:p>
            <a:pPr marL="182563" indent="0" algn="just">
              <a:buNone/>
            </a:pPr>
            <a:r>
              <a:rPr lang="en-IN" dirty="0"/>
              <a:t>Taxation of dividends will now be in the hands of the shareholder/ unit holder at the rate applicable to them. </a:t>
            </a:r>
          </a:p>
          <a:p>
            <a:pPr marL="182563" indent="0" algn="just">
              <a:buNone/>
            </a:pPr>
            <a:r>
              <a:rPr lang="en-IN" dirty="0"/>
              <a:t>Further non residents will be eligible to claim benefit of applicable tax treaties which would include limit on tax rate for dividend specified in the treaty and tax credit in the home country.</a:t>
            </a:r>
          </a:p>
          <a:p>
            <a:pPr marL="182563" indent="0" algn="just">
              <a:buNone/>
            </a:pPr>
            <a:r>
              <a:rPr lang="en-IN" dirty="0"/>
              <a:t>Section 115 BBDA will no longer be applicable.</a:t>
            </a:r>
          </a:p>
          <a:p>
            <a:pPr marL="182563" indent="0" algn="just">
              <a:buNone/>
            </a:pPr>
            <a:r>
              <a:rPr lang="en-IN" dirty="0"/>
              <a:t>Exemption hitherto granted to dividend / income on units u/s 10(34)/ 10(35) will no longer be applicable.</a:t>
            </a:r>
          </a:p>
        </p:txBody>
      </p:sp>
    </p:spTree>
    <p:extLst>
      <p:ext uri="{BB962C8B-B14F-4D97-AF65-F5344CB8AC3E}">
        <p14:creationId xmlns:p14="http://schemas.microsoft.com/office/powerpoint/2010/main" val="2924609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FDFD-9F73-45AB-921F-3A8D472E64B6}"/>
              </a:ext>
            </a:extLst>
          </p:cNvPr>
          <p:cNvSpPr>
            <a:spLocks noGrp="1"/>
          </p:cNvSpPr>
          <p:nvPr>
            <p:ph type="title"/>
          </p:nvPr>
        </p:nvSpPr>
        <p:spPr>
          <a:xfrm>
            <a:off x="1069848" y="484632"/>
            <a:ext cx="10058400" cy="815848"/>
          </a:xfrm>
        </p:spPr>
        <p:txBody>
          <a:bodyPr>
            <a:normAutofit/>
          </a:bodyPr>
          <a:lstStyle/>
          <a:p>
            <a:r>
              <a:rPr lang="en-IN" sz="4900" dirty="0"/>
              <a:t>DIVIDEND DISTRIBUTION TAX (DDT)/DIVIDEND</a:t>
            </a:r>
          </a:p>
        </p:txBody>
      </p:sp>
      <p:sp>
        <p:nvSpPr>
          <p:cNvPr id="3" name="Content Placeholder 2">
            <a:extLst>
              <a:ext uri="{FF2B5EF4-FFF2-40B4-BE49-F238E27FC236}">
                <a16:creationId xmlns:a16="http://schemas.microsoft.com/office/drawing/2014/main" id="{7FBBABC1-2172-499B-831E-EA89A9D18E37}"/>
              </a:ext>
            </a:extLst>
          </p:cNvPr>
          <p:cNvSpPr>
            <a:spLocks noGrp="1"/>
          </p:cNvSpPr>
          <p:nvPr>
            <p:ph idx="1"/>
          </p:nvPr>
        </p:nvSpPr>
        <p:spPr>
          <a:xfrm>
            <a:off x="1069848" y="1229360"/>
            <a:ext cx="10058400" cy="4942840"/>
          </a:xfrm>
        </p:spPr>
        <p:txBody>
          <a:bodyPr/>
          <a:lstStyle/>
          <a:p>
            <a:r>
              <a:rPr lang="en-IN" b="1" dirty="0"/>
              <a:t>Deduction of interest 						– Section 57</a:t>
            </a:r>
          </a:p>
          <a:p>
            <a:pPr marL="0" indent="0">
              <a:buNone/>
            </a:pPr>
            <a:endParaRPr lang="en-IN" b="1" dirty="0"/>
          </a:p>
          <a:p>
            <a:pPr marL="0" indent="182563">
              <a:buNone/>
            </a:pPr>
            <a:r>
              <a:rPr lang="en-IN" b="1" dirty="0"/>
              <a:t>Earlier:</a:t>
            </a:r>
          </a:p>
          <a:p>
            <a:pPr marL="0" indent="182563">
              <a:buNone/>
            </a:pPr>
            <a:r>
              <a:rPr lang="en-IN" dirty="0"/>
              <a:t>There was no upper limit for deduction of expenditure.</a:t>
            </a:r>
          </a:p>
          <a:p>
            <a:pPr marL="0" indent="182563">
              <a:buNone/>
            </a:pPr>
            <a:endParaRPr lang="en-IN" b="1" dirty="0"/>
          </a:p>
          <a:p>
            <a:pPr marL="0" indent="182563">
              <a:buNone/>
            </a:pPr>
            <a:endParaRPr lang="en-IN" b="1" dirty="0"/>
          </a:p>
          <a:p>
            <a:pPr marL="0" indent="182563">
              <a:buNone/>
            </a:pPr>
            <a:r>
              <a:rPr lang="en-IN" b="1" dirty="0"/>
              <a:t>Amendment (Applicable from A Y 2020-21):</a:t>
            </a:r>
          </a:p>
          <a:p>
            <a:pPr marL="182563" indent="0">
              <a:buNone/>
            </a:pPr>
            <a:r>
              <a:rPr lang="en-IN" dirty="0"/>
              <a:t>Expenditure only by way of interest, restricted to a maximum of 20% of dividend income or income from units, shall be allowed to be deducted from such income. No other deductions will be allowed from such income.</a:t>
            </a:r>
          </a:p>
        </p:txBody>
      </p:sp>
    </p:spTree>
    <p:extLst>
      <p:ext uri="{BB962C8B-B14F-4D97-AF65-F5344CB8AC3E}">
        <p14:creationId xmlns:p14="http://schemas.microsoft.com/office/powerpoint/2010/main" val="4248864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1BC93-1FD8-421A-8860-271D85DA40DF}"/>
              </a:ext>
            </a:extLst>
          </p:cNvPr>
          <p:cNvSpPr>
            <a:spLocks noGrp="1"/>
          </p:cNvSpPr>
          <p:nvPr>
            <p:ph type="title"/>
          </p:nvPr>
        </p:nvSpPr>
        <p:spPr>
          <a:xfrm>
            <a:off x="1069848" y="484632"/>
            <a:ext cx="10058400" cy="1196684"/>
          </a:xfrm>
        </p:spPr>
        <p:txBody>
          <a:bodyPr>
            <a:normAutofit fontScale="90000"/>
          </a:bodyPr>
          <a:lstStyle/>
          <a:p>
            <a:r>
              <a:rPr lang="en-US" dirty="0"/>
              <a:t>Furnishing of statement of tax deducted in form 26AS – Sections 203AA and 285BB</a:t>
            </a:r>
            <a:endParaRPr lang="en-IN" dirty="0"/>
          </a:p>
        </p:txBody>
      </p:sp>
      <p:sp>
        <p:nvSpPr>
          <p:cNvPr id="3" name="Content Placeholder 2">
            <a:extLst>
              <a:ext uri="{FF2B5EF4-FFF2-40B4-BE49-F238E27FC236}">
                <a16:creationId xmlns:a16="http://schemas.microsoft.com/office/drawing/2014/main" id="{C2F15CA0-867C-46D4-A951-543B99300568}"/>
              </a:ext>
            </a:extLst>
          </p:cNvPr>
          <p:cNvSpPr>
            <a:spLocks noGrp="1"/>
          </p:cNvSpPr>
          <p:nvPr>
            <p:ph idx="1"/>
          </p:nvPr>
        </p:nvSpPr>
        <p:spPr>
          <a:xfrm>
            <a:off x="1069848" y="1858297"/>
            <a:ext cx="10058400" cy="4444180"/>
          </a:xfrm>
        </p:spPr>
        <p:txBody>
          <a:bodyPr>
            <a:normAutofit/>
          </a:bodyPr>
          <a:lstStyle/>
          <a:p>
            <a:pPr marL="0" indent="0">
              <a:buNone/>
            </a:pPr>
            <a:r>
              <a:rPr lang="en-US" b="1" dirty="0"/>
              <a:t>Earlier:</a:t>
            </a:r>
          </a:p>
          <a:p>
            <a:pPr marL="0" indent="0" algn="just">
              <a:buNone/>
            </a:pPr>
            <a:r>
              <a:rPr lang="en-US" dirty="0"/>
              <a:t>Section 203AA, inter alia, required the prescribed income-tax authority to prepare and deliver a statement in Form 26AS to every person </a:t>
            </a:r>
            <a:r>
              <a:rPr lang="en-US" b="1" dirty="0"/>
              <a:t>from whose income, the tax has been deducted</a:t>
            </a:r>
            <a:r>
              <a:rPr lang="en-US" dirty="0"/>
              <a:t> or in respect of </a:t>
            </a:r>
            <a:r>
              <a:rPr lang="en-US" b="1" dirty="0"/>
              <a:t>whose income the tax has been paid</a:t>
            </a:r>
            <a:r>
              <a:rPr lang="en-US" dirty="0"/>
              <a:t> specifying the amount of tax deducted or paid.</a:t>
            </a:r>
          </a:p>
          <a:p>
            <a:pPr marL="0" indent="0" algn="just">
              <a:buNone/>
            </a:pPr>
            <a:r>
              <a:rPr lang="en-US" b="1" dirty="0"/>
              <a:t>Amendment:</a:t>
            </a:r>
          </a:p>
          <a:p>
            <a:pPr marL="0" indent="0" algn="just">
              <a:buNone/>
            </a:pPr>
            <a:r>
              <a:rPr lang="en-US" dirty="0"/>
              <a:t>New section 285BB inserted reg ‘Annual Financial Statement’. </a:t>
            </a:r>
          </a:p>
          <a:p>
            <a:pPr marL="0" indent="0" algn="just">
              <a:buNone/>
            </a:pPr>
            <a:r>
              <a:rPr lang="en-US" dirty="0"/>
              <a:t>This section mandates the prescribed income-tax authority to upload in the registered account of the </a:t>
            </a:r>
            <a:r>
              <a:rPr lang="en-US" dirty="0" err="1"/>
              <a:t>assessee</a:t>
            </a:r>
            <a:r>
              <a:rPr lang="en-US" dirty="0"/>
              <a:t> </a:t>
            </a:r>
            <a:r>
              <a:rPr lang="en-US" b="1" dirty="0"/>
              <a:t>a statement in such form and manner and setting forth such information,</a:t>
            </a:r>
            <a:r>
              <a:rPr lang="en-US" dirty="0"/>
              <a:t> which is in the </a:t>
            </a:r>
            <a:r>
              <a:rPr lang="en-US" b="1" dirty="0"/>
              <a:t>possession</a:t>
            </a:r>
            <a:r>
              <a:rPr lang="en-US" dirty="0"/>
              <a:t> of an income-tax authority, and within such time, as may be prescribed. </a:t>
            </a:r>
          </a:p>
          <a:p>
            <a:pPr marL="0" indent="0" algn="just">
              <a:buNone/>
            </a:pPr>
            <a:r>
              <a:rPr lang="en-US" dirty="0"/>
              <a:t>Consequently, section 203AA is deleted and section 285BB is inserted with effect from 1st June, 2020</a:t>
            </a:r>
            <a:endParaRPr lang="en-IN" dirty="0"/>
          </a:p>
        </p:txBody>
      </p:sp>
    </p:spTree>
    <p:extLst>
      <p:ext uri="{BB962C8B-B14F-4D97-AF65-F5344CB8AC3E}">
        <p14:creationId xmlns:p14="http://schemas.microsoft.com/office/powerpoint/2010/main" val="945404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4876-A69F-4196-B450-E95F8A5CB77E}"/>
              </a:ext>
            </a:extLst>
          </p:cNvPr>
          <p:cNvSpPr>
            <a:spLocks noGrp="1"/>
          </p:cNvSpPr>
          <p:nvPr>
            <p:ph type="title"/>
          </p:nvPr>
        </p:nvSpPr>
        <p:spPr/>
        <p:txBody>
          <a:bodyPr>
            <a:noAutofit/>
          </a:bodyPr>
          <a:lstStyle/>
          <a:p>
            <a:r>
              <a:rPr lang="en-US" sz="2800" dirty="0"/>
              <a:t>Tax Collection at Source (TCS) - Widening the scope of TCS on foreign remittance through </a:t>
            </a:r>
            <a:r>
              <a:rPr lang="en-US" sz="2800" dirty="0" err="1"/>
              <a:t>Liberalised</a:t>
            </a:r>
            <a:r>
              <a:rPr lang="en-US" sz="2800" dirty="0"/>
              <a:t> Remittance Scheme (LRS); TCS on selling of overseas tour package and on sale of goods over a limit – Section 206C</a:t>
            </a:r>
            <a:endParaRPr lang="en-IN" sz="2800" dirty="0"/>
          </a:p>
        </p:txBody>
      </p:sp>
      <p:sp>
        <p:nvSpPr>
          <p:cNvPr id="3" name="Content Placeholder 2">
            <a:extLst>
              <a:ext uri="{FF2B5EF4-FFF2-40B4-BE49-F238E27FC236}">
                <a16:creationId xmlns:a16="http://schemas.microsoft.com/office/drawing/2014/main" id="{FF74FCB1-8B0C-4EA1-AA96-35784ECCC578}"/>
              </a:ext>
            </a:extLst>
          </p:cNvPr>
          <p:cNvSpPr>
            <a:spLocks noGrp="1"/>
          </p:cNvSpPr>
          <p:nvPr>
            <p:ph idx="1"/>
          </p:nvPr>
        </p:nvSpPr>
        <p:spPr/>
        <p:txBody>
          <a:bodyPr>
            <a:normAutofit/>
          </a:bodyPr>
          <a:lstStyle/>
          <a:p>
            <a:r>
              <a:rPr lang="en-US" dirty="0"/>
              <a:t> </a:t>
            </a:r>
          </a:p>
          <a:p>
            <a:pPr marL="690563" indent="-514350">
              <a:buAutoNum type="romanLcParenR"/>
            </a:pPr>
            <a:r>
              <a:rPr lang="en-US" dirty="0"/>
              <a:t>Levy of TCS on foreign remittance through LRS and sale of overseas tour program package (206C(1G) : </a:t>
            </a:r>
          </a:p>
          <a:p>
            <a:pPr marL="717550" indent="0">
              <a:buNone/>
            </a:pPr>
            <a:r>
              <a:rPr lang="en-US" dirty="0"/>
              <a:t>An </a:t>
            </a:r>
            <a:r>
              <a:rPr lang="en-US" dirty="0" err="1"/>
              <a:t>Authorised</a:t>
            </a:r>
            <a:r>
              <a:rPr lang="en-US" dirty="0"/>
              <a:t> Dealer (Bank) receiving </a:t>
            </a:r>
            <a:r>
              <a:rPr lang="en-US" b="1" dirty="0"/>
              <a:t>Rs. 7 lakh or more</a:t>
            </a:r>
            <a:r>
              <a:rPr lang="en-US" dirty="0"/>
              <a:t> in a financial year, for remittance out of India under </a:t>
            </a:r>
            <a:r>
              <a:rPr lang="en-US" b="1" dirty="0"/>
              <a:t>LRS of RBI</a:t>
            </a:r>
            <a:r>
              <a:rPr lang="en-US" dirty="0"/>
              <a:t>, is liable to collect TCS @ 5% from the person remitting such amount out of India. </a:t>
            </a:r>
          </a:p>
          <a:p>
            <a:pPr marL="717550" indent="0">
              <a:buNone/>
            </a:pPr>
            <a:r>
              <a:rPr lang="en-US" dirty="0"/>
              <a:t>Similarly, a </a:t>
            </a:r>
            <a:r>
              <a:rPr lang="en-US" b="1" dirty="0"/>
              <a:t>seller of an overseas tour program package</a:t>
            </a:r>
            <a:r>
              <a:rPr lang="en-US" dirty="0"/>
              <a:t>, receiving any amount from any buyer of such package, is liable to </a:t>
            </a:r>
            <a:r>
              <a:rPr lang="en-US" b="1" dirty="0"/>
              <a:t>collect TCS @ 5%</a:t>
            </a:r>
            <a:r>
              <a:rPr lang="en-US" dirty="0"/>
              <a:t>. </a:t>
            </a:r>
          </a:p>
          <a:p>
            <a:pPr marL="717550" indent="0">
              <a:buNone/>
            </a:pPr>
            <a:r>
              <a:rPr lang="en-US" dirty="0"/>
              <a:t> In view of section 206CC(1)(</a:t>
            </a:r>
            <a:r>
              <a:rPr lang="en-US" dirty="0" err="1"/>
              <a:t>i</a:t>
            </a:r>
            <a:r>
              <a:rPr lang="en-US" dirty="0"/>
              <a:t>), in </a:t>
            </a:r>
            <a:r>
              <a:rPr lang="en-US" b="1" dirty="0"/>
              <a:t>non-PAN or Aadhaar case</a:t>
            </a:r>
            <a:r>
              <a:rPr lang="en-US" dirty="0"/>
              <a:t>, the rate of TCS would be </a:t>
            </a:r>
            <a:r>
              <a:rPr lang="en-US" b="1" dirty="0"/>
              <a:t>10%</a:t>
            </a:r>
            <a:r>
              <a:rPr lang="en-US" dirty="0"/>
              <a:t>. </a:t>
            </a:r>
            <a:endParaRPr lang="en-IN" dirty="0"/>
          </a:p>
        </p:txBody>
      </p:sp>
    </p:spTree>
    <p:extLst>
      <p:ext uri="{BB962C8B-B14F-4D97-AF65-F5344CB8AC3E}">
        <p14:creationId xmlns:p14="http://schemas.microsoft.com/office/powerpoint/2010/main" val="1730981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6B43-1A94-4A38-A39D-06F66FC45C09}"/>
              </a:ext>
            </a:extLst>
          </p:cNvPr>
          <p:cNvSpPr>
            <a:spLocks noGrp="1"/>
          </p:cNvSpPr>
          <p:nvPr>
            <p:ph type="title"/>
          </p:nvPr>
        </p:nvSpPr>
        <p:spPr>
          <a:xfrm>
            <a:off x="1069848" y="484632"/>
            <a:ext cx="10058400" cy="882052"/>
          </a:xfrm>
        </p:spPr>
        <p:txBody>
          <a:bodyPr/>
          <a:lstStyle/>
          <a:p>
            <a:r>
              <a:rPr lang="en-IN" dirty="0" err="1"/>
              <a:t>Contd</a:t>
            </a:r>
            <a:r>
              <a:rPr lang="en-IN" dirty="0"/>
              <a:t>….</a:t>
            </a:r>
          </a:p>
        </p:txBody>
      </p:sp>
      <p:sp>
        <p:nvSpPr>
          <p:cNvPr id="3" name="Content Placeholder 2">
            <a:extLst>
              <a:ext uri="{FF2B5EF4-FFF2-40B4-BE49-F238E27FC236}">
                <a16:creationId xmlns:a16="http://schemas.microsoft.com/office/drawing/2014/main" id="{5836A8A5-44F1-4212-B277-39C661185525}"/>
              </a:ext>
            </a:extLst>
          </p:cNvPr>
          <p:cNvSpPr>
            <a:spLocks noGrp="1"/>
          </p:cNvSpPr>
          <p:nvPr>
            <p:ph idx="1"/>
          </p:nvPr>
        </p:nvSpPr>
        <p:spPr>
          <a:xfrm>
            <a:off x="1069848" y="1366684"/>
            <a:ext cx="10058400" cy="4805516"/>
          </a:xfrm>
        </p:spPr>
        <p:txBody>
          <a:bodyPr/>
          <a:lstStyle/>
          <a:p>
            <a:pPr marL="514350" indent="-514350">
              <a:buAutoNum type="romanLcParenR" startAt="2"/>
            </a:pPr>
            <a:r>
              <a:rPr lang="en-US" dirty="0"/>
              <a:t>Levy of TCS on </a:t>
            </a:r>
            <a:r>
              <a:rPr lang="en-US" b="1" dirty="0"/>
              <a:t>sale of goods </a:t>
            </a:r>
            <a:r>
              <a:rPr lang="en-US" dirty="0"/>
              <a:t>above specified limit: 206C(1H)</a:t>
            </a:r>
          </a:p>
          <a:p>
            <a:pPr marL="541338" indent="0" algn="just">
              <a:buNone/>
            </a:pPr>
            <a:r>
              <a:rPr lang="en-US" dirty="0"/>
              <a:t>A seller of goods is liable to collect TCS at the rate of 0.1% on receipt of consideration from a buyer in excess of Rs. 50 lakh in a previous year. In non-PAN or Aadhaar case, the rate of TCS would be 1%.</a:t>
            </a:r>
          </a:p>
          <a:p>
            <a:pPr marL="0" indent="0" algn="just">
              <a:buNone/>
            </a:pPr>
            <a:r>
              <a:rPr lang="en-US" dirty="0"/>
              <a:t>For this purpose, seller means a person whose total sales, gross receipt or turnover from the business carried on by him exceeds </a:t>
            </a:r>
            <a:r>
              <a:rPr lang="en-US" b="1" dirty="0"/>
              <a:t>Rs. 10 crore </a:t>
            </a:r>
            <a:r>
              <a:rPr lang="en-US" dirty="0"/>
              <a:t>during the financial year </a:t>
            </a:r>
            <a:r>
              <a:rPr lang="en-US" b="1" dirty="0"/>
              <a:t>immediately preceding the financial year</a:t>
            </a:r>
            <a:r>
              <a:rPr lang="en-US" dirty="0"/>
              <a:t> in which sale of goods is carried out. </a:t>
            </a:r>
          </a:p>
          <a:p>
            <a:pPr marL="0" indent="0" algn="just">
              <a:buNone/>
            </a:pPr>
            <a:r>
              <a:rPr lang="en-US" dirty="0"/>
              <a:t>The above mentioned TCS provision in (</a:t>
            </a:r>
            <a:r>
              <a:rPr lang="en-US" dirty="0" err="1"/>
              <a:t>i</a:t>
            </a:r>
            <a:r>
              <a:rPr lang="en-US" dirty="0"/>
              <a:t>) and (ii) above shall not apply, if the buyer is (</a:t>
            </a:r>
            <a:r>
              <a:rPr lang="en-US" dirty="0" err="1"/>
              <a:t>i</a:t>
            </a:r>
            <a:r>
              <a:rPr lang="en-US" dirty="0"/>
              <a:t>) liable to deduct tax at source under any other provision of the Act and he has deducted such TDS; and (b) the Central Government, a State Government, an embassy etc. or any other person notified by the Central Government. </a:t>
            </a:r>
          </a:p>
          <a:p>
            <a:pPr marL="0" indent="0" algn="just">
              <a:buNone/>
            </a:pPr>
            <a:r>
              <a:rPr lang="en-US" dirty="0"/>
              <a:t>In case of failure to collect whole or any part of the tax, the person shall be deemed to be an </a:t>
            </a:r>
            <a:r>
              <a:rPr lang="en-US" dirty="0" err="1"/>
              <a:t>assessee</a:t>
            </a:r>
            <a:r>
              <a:rPr lang="en-US" dirty="0"/>
              <a:t> in default and relief provided in proviso to section 206C(6A) is not available in above cases</a:t>
            </a:r>
            <a:endParaRPr lang="en-IN" dirty="0"/>
          </a:p>
        </p:txBody>
      </p:sp>
    </p:spTree>
    <p:extLst>
      <p:ext uri="{BB962C8B-B14F-4D97-AF65-F5344CB8AC3E}">
        <p14:creationId xmlns:p14="http://schemas.microsoft.com/office/powerpoint/2010/main" val="4241244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438C-611B-47EF-9AE6-D4CC592C4B8B}"/>
              </a:ext>
            </a:extLst>
          </p:cNvPr>
          <p:cNvSpPr>
            <a:spLocks noGrp="1"/>
          </p:cNvSpPr>
          <p:nvPr>
            <p:ph type="title"/>
          </p:nvPr>
        </p:nvSpPr>
        <p:spPr/>
        <p:txBody>
          <a:bodyPr>
            <a:normAutofit/>
          </a:bodyPr>
          <a:lstStyle/>
          <a:p>
            <a:pPr algn="just"/>
            <a:r>
              <a:rPr lang="en-US" sz="4000" dirty="0"/>
              <a:t>Widening the scope of TDS on E-Commerce transactions – Sections 194-O and 206AA(1)</a:t>
            </a:r>
            <a:endParaRPr lang="en-IN" sz="4000" dirty="0"/>
          </a:p>
        </p:txBody>
      </p:sp>
      <p:sp>
        <p:nvSpPr>
          <p:cNvPr id="3" name="Content Placeholder 2">
            <a:extLst>
              <a:ext uri="{FF2B5EF4-FFF2-40B4-BE49-F238E27FC236}">
                <a16:creationId xmlns:a16="http://schemas.microsoft.com/office/drawing/2014/main" id="{5E39C200-E82A-4644-A99C-F468C3C4302E}"/>
              </a:ext>
            </a:extLst>
          </p:cNvPr>
          <p:cNvSpPr>
            <a:spLocks noGrp="1"/>
          </p:cNvSpPr>
          <p:nvPr>
            <p:ph idx="1"/>
          </p:nvPr>
        </p:nvSpPr>
        <p:spPr/>
        <p:txBody>
          <a:bodyPr>
            <a:normAutofit lnSpcReduction="10000"/>
          </a:bodyPr>
          <a:lstStyle/>
          <a:p>
            <a:pPr algn="just"/>
            <a:r>
              <a:rPr lang="en-US" dirty="0"/>
              <a:t>A new section 194-O has been inserted providing for levy of TDS to bring participants of e-commerce within tax net. </a:t>
            </a:r>
          </a:p>
          <a:p>
            <a:pPr algn="just"/>
            <a:r>
              <a:rPr lang="en-US" dirty="0"/>
              <a:t>An e-commerce operator facilitating sale of goods or provision of services of an e-commerce participant, through its digital electronic facility or platform, is required to deduct tax @ 1% of the gross amount of sales or services or both, at the time of credit or payment, whichever is earlier, to the e-commerce participant.</a:t>
            </a:r>
          </a:p>
          <a:p>
            <a:pPr algn="just"/>
            <a:endParaRPr lang="en-US" dirty="0"/>
          </a:p>
          <a:p>
            <a:pPr algn="just"/>
            <a:r>
              <a:rPr lang="en-US" dirty="0"/>
              <a:t>For the purposes of deduction of tax, the gross amount of sale or services shall include any payment made by a purchaser of goods or recipient of services </a:t>
            </a:r>
            <a:r>
              <a:rPr lang="en-US" b="1" dirty="0"/>
              <a:t>directly to an e-commerce participant</a:t>
            </a:r>
          </a:p>
          <a:p>
            <a:pPr algn="just"/>
            <a:r>
              <a:rPr lang="en-US" dirty="0"/>
              <a:t> for such sale of goods or services or both, which are facilitated by an e-commerce operator, as the </a:t>
            </a:r>
            <a:r>
              <a:rPr lang="en-US" b="1" dirty="0"/>
              <a:t>same shall be deemed to be</a:t>
            </a:r>
            <a:r>
              <a:rPr lang="en-US" dirty="0"/>
              <a:t> the amount credited or paid by e-commerce operator to e-commerce participant.</a:t>
            </a:r>
            <a:endParaRPr lang="en-IN" dirty="0"/>
          </a:p>
        </p:txBody>
      </p:sp>
    </p:spTree>
    <p:extLst>
      <p:ext uri="{BB962C8B-B14F-4D97-AF65-F5344CB8AC3E}">
        <p14:creationId xmlns:p14="http://schemas.microsoft.com/office/powerpoint/2010/main" val="2338507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F2F2B-44BA-47C5-BD69-8F6C93AB0907}"/>
              </a:ext>
            </a:extLst>
          </p:cNvPr>
          <p:cNvSpPr>
            <a:spLocks noGrp="1"/>
          </p:cNvSpPr>
          <p:nvPr>
            <p:ph type="title"/>
          </p:nvPr>
        </p:nvSpPr>
        <p:spPr>
          <a:xfrm>
            <a:off x="1069848" y="484632"/>
            <a:ext cx="10058400" cy="734568"/>
          </a:xfrm>
        </p:spPr>
        <p:txBody>
          <a:bodyPr>
            <a:normAutofit fontScale="90000"/>
          </a:bodyPr>
          <a:lstStyle/>
          <a:p>
            <a:r>
              <a:rPr lang="en-IN" dirty="0"/>
              <a:t>INTRODUCTION</a:t>
            </a:r>
          </a:p>
        </p:txBody>
      </p:sp>
      <p:sp>
        <p:nvSpPr>
          <p:cNvPr id="3" name="Content Placeholder 2">
            <a:extLst>
              <a:ext uri="{FF2B5EF4-FFF2-40B4-BE49-F238E27FC236}">
                <a16:creationId xmlns:a16="http://schemas.microsoft.com/office/drawing/2014/main" id="{0D002019-CA3C-4FAF-91E4-2F5E72F66924}"/>
              </a:ext>
            </a:extLst>
          </p:cNvPr>
          <p:cNvSpPr>
            <a:spLocks noGrp="1"/>
          </p:cNvSpPr>
          <p:nvPr>
            <p:ph idx="1"/>
          </p:nvPr>
        </p:nvSpPr>
        <p:spPr>
          <a:xfrm>
            <a:off x="1069848" y="1487055"/>
            <a:ext cx="10058400" cy="4685145"/>
          </a:xfrm>
        </p:spPr>
        <p:txBody>
          <a:bodyPr/>
          <a:lstStyle/>
          <a:p>
            <a:pPr marL="176213" indent="0">
              <a:buNone/>
            </a:pPr>
            <a:endParaRPr lang="en-IN" sz="2400" b="1" dirty="0"/>
          </a:p>
          <a:p>
            <a:pPr marL="176213" indent="0">
              <a:buNone/>
            </a:pPr>
            <a:r>
              <a:rPr lang="en-IN" sz="2400" b="1" dirty="0"/>
              <a:t>WHAT WE FINALLY GOT…. </a:t>
            </a:r>
          </a:p>
          <a:p>
            <a:pPr marL="176213" indent="0">
              <a:buNone/>
            </a:pPr>
            <a:endParaRPr lang="en-IN" sz="2400" b="1" dirty="0"/>
          </a:p>
          <a:p>
            <a:pPr marL="633413" indent="-457200" algn="just">
              <a:buFont typeface="+mj-lt"/>
              <a:buAutoNum type="arabicPeriod"/>
            </a:pPr>
            <a:r>
              <a:rPr lang="en-IN" sz="2400" dirty="0"/>
              <a:t>A budget that confuses more than clarifies.</a:t>
            </a:r>
          </a:p>
          <a:p>
            <a:pPr marL="633413" indent="-457200" algn="just">
              <a:buFont typeface="+mj-lt"/>
              <a:buAutoNum type="arabicPeriod"/>
            </a:pPr>
            <a:r>
              <a:rPr lang="en-IN" sz="2400" dirty="0"/>
              <a:t>Adds more to already high compliance burden.</a:t>
            </a:r>
          </a:p>
          <a:p>
            <a:pPr marL="633413" indent="-457200" algn="just">
              <a:buFont typeface="+mj-lt"/>
              <a:buAutoNum type="arabicPeriod"/>
            </a:pPr>
            <a:r>
              <a:rPr lang="en-IN" sz="2400" dirty="0"/>
              <a:t>A flurry of press releases and clarifications.</a:t>
            </a:r>
          </a:p>
          <a:p>
            <a:pPr marL="633413" indent="-457200" algn="just">
              <a:buFont typeface="+mj-lt"/>
              <a:buAutoNum type="arabicPeriod"/>
            </a:pPr>
            <a:r>
              <a:rPr lang="en-IN" sz="2400" dirty="0"/>
              <a:t>Several questions raised on promises of simplifications, rationalisation, value creation and ease of compliance.</a:t>
            </a:r>
          </a:p>
          <a:p>
            <a:pPr marL="633413" indent="-457200" algn="just">
              <a:buFont typeface="+mj-lt"/>
              <a:buAutoNum type="arabicPeriod"/>
            </a:pPr>
            <a:r>
              <a:rPr lang="en-IN" sz="2400" dirty="0"/>
              <a:t>Budget raised more questions than providing solutions.</a:t>
            </a:r>
          </a:p>
        </p:txBody>
      </p:sp>
    </p:spTree>
    <p:extLst>
      <p:ext uri="{BB962C8B-B14F-4D97-AF65-F5344CB8AC3E}">
        <p14:creationId xmlns:p14="http://schemas.microsoft.com/office/powerpoint/2010/main" val="1438915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D26D5-D2B7-439A-A83F-BE00973AA033}"/>
              </a:ext>
            </a:extLst>
          </p:cNvPr>
          <p:cNvSpPr>
            <a:spLocks noGrp="1"/>
          </p:cNvSpPr>
          <p:nvPr>
            <p:ph type="title"/>
          </p:nvPr>
        </p:nvSpPr>
        <p:spPr/>
        <p:txBody>
          <a:bodyPr/>
          <a:lstStyle/>
          <a:p>
            <a:r>
              <a:rPr lang="en-IN" dirty="0" err="1"/>
              <a:t>Contd</a:t>
            </a:r>
            <a:r>
              <a:rPr lang="en-IN" dirty="0"/>
              <a:t>….</a:t>
            </a:r>
          </a:p>
        </p:txBody>
      </p:sp>
      <p:sp>
        <p:nvSpPr>
          <p:cNvPr id="3" name="Content Placeholder 2">
            <a:extLst>
              <a:ext uri="{FF2B5EF4-FFF2-40B4-BE49-F238E27FC236}">
                <a16:creationId xmlns:a16="http://schemas.microsoft.com/office/drawing/2014/main" id="{E4C8A612-C25A-4EEF-A53D-CEBFC23E5285}"/>
              </a:ext>
            </a:extLst>
          </p:cNvPr>
          <p:cNvSpPr>
            <a:spLocks noGrp="1"/>
          </p:cNvSpPr>
          <p:nvPr>
            <p:ph idx="1"/>
          </p:nvPr>
        </p:nvSpPr>
        <p:spPr/>
        <p:txBody>
          <a:bodyPr>
            <a:normAutofit fontScale="92500" lnSpcReduction="10000"/>
          </a:bodyPr>
          <a:lstStyle/>
          <a:p>
            <a:pPr algn="just"/>
            <a:r>
              <a:rPr lang="en-US" dirty="0"/>
              <a:t>No TDS is required to be deducted by an e-commerce operator from the sum credited or paid to an e-commerce participant, being an individual or HUF,</a:t>
            </a:r>
          </a:p>
          <a:p>
            <a:pPr algn="just"/>
            <a:r>
              <a:rPr lang="en-US" dirty="0"/>
              <a:t> if the gross amount of sales or services or both, of such individual or HUF during the previous year, through the e-commerce operator does not exceed Rs. 5 lakh</a:t>
            </a:r>
          </a:p>
          <a:p>
            <a:pPr algn="just"/>
            <a:r>
              <a:rPr lang="en-US" dirty="0"/>
              <a:t> and the PAN or Aadhaar Number of e-participant is furnished to e-commerce operator.</a:t>
            </a:r>
          </a:p>
          <a:p>
            <a:pPr algn="just"/>
            <a:endParaRPr lang="en-US" dirty="0"/>
          </a:p>
          <a:p>
            <a:pPr algn="just"/>
            <a:r>
              <a:rPr lang="en-US" dirty="0"/>
              <a:t>It has been provided that a transaction in respect of which tax has been deducted by the e-commerce operator or which is not liable to deduction under this section, there shall not be further liability on that transaction for TDS under any other provision of Chapter XVII-B.</a:t>
            </a:r>
          </a:p>
          <a:p>
            <a:pPr algn="just"/>
            <a:r>
              <a:rPr lang="en-US" dirty="0"/>
              <a:t> This </a:t>
            </a:r>
            <a:r>
              <a:rPr lang="en-US" b="1" dirty="0"/>
              <a:t>exemption shall not apply </a:t>
            </a:r>
            <a:r>
              <a:rPr lang="en-US" dirty="0"/>
              <a:t>to any amount received or receivable by an e-commerce operator </a:t>
            </a:r>
            <a:r>
              <a:rPr lang="en-US" b="1" dirty="0"/>
              <a:t>for hosting advertisements</a:t>
            </a:r>
            <a:r>
              <a:rPr lang="en-US" dirty="0"/>
              <a:t> or providing any other services which are </a:t>
            </a:r>
            <a:r>
              <a:rPr lang="en-US" b="1" dirty="0"/>
              <a:t>not in connection with the sale of goods or services</a:t>
            </a:r>
            <a:endParaRPr lang="en-IN" b="1" dirty="0"/>
          </a:p>
        </p:txBody>
      </p:sp>
    </p:spTree>
    <p:extLst>
      <p:ext uri="{BB962C8B-B14F-4D97-AF65-F5344CB8AC3E}">
        <p14:creationId xmlns:p14="http://schemas.microsoft.com/office/powerpoint/2010/main" val="4236071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979D-082A-4147-B9A0-E0099431F946}"/>
              </a:ext>
            </a:extLst>
          </p:cNvPr>
          <p:cNvSpPr>
            <a:spLocks noGrp="1"/>
          </p:cNvSpPr>
          <p:nvPr>
            <p:ph type="title"/>
          </p:nvPr>
        </p:nvSpPr>
        <p:spPr/>
        <p:txBody>
          <a:bodyPr/>
          <a:lstStyle/>
          <a:p>
            <a:r>
              <a:rPr lang="en-IN" dirty="0" err="1"/>
              <a:t>Contd</a:t>
            </a:r>
            <a:r>
              <a:rPr lang="en-IN" dirty="0"/>
              <a:t>…</a:t>
            </a:r>
          </a:p>
        </p:txBody>
      </p:sp>
      <p:sp>
        <p:nvSpPr>
          <p:cNvPr id="3" name="Content Placeholder 2">
            <a:extLst>
              <a:ext uri="{FF2B5EF4-FFF2-40B4-BE49-F238E27FC236}">
                <a16:creationId xmlns:a16="http://schemas.microsoft.com/office/drawing/2014/main" id="{18DDDEFB-2FF6-4321-B81C-5E8EE97F8891}"/>
              </a:ext>
            </a:extLst>
          </p:cNvPr>
          <p:cNvSpPr>
            <a:spLocks noGrp="1"/>
          </p:cNvSpPr>
          <p:nvPr>
            <p:ph idx="1"/>
          </p:nvPr>
        </p:nvSpPr>
        <p:spPr/>
        <p:txBody>
          <a:bodyPr/>
          <a:lstStyle/>
          <a:p>
            <a:pPr algn="just"/>
            <a:r>
              <a:rPr lang="en-US" dirty="0"/>
              <a:t>In case of </a:t>
            </a:r>
            <a:r>
              <a:rPr lang="en-US" b="1" dirty="0"/>
              <a:t>non-furnishing of PAN or Aadhaar Number </a:t>
            </a:r>
            <a:r>
              <a:rPr lang="en-US" dirty="0"/>
              <a:t>by e-commerce participant, the rate of TDS under section 206AA </a:t>
            </a:r>
            <a:r>
              <a:rPr lang="en-US" b="1" dirty="0"/>
              <a:t>would be 5% instead of 1% </a:t>
            </a:r>
            <a:r>
              <a:rPr lang="en-US" dirty="0"/>
              <a:t>provided in the section. </a:t>
            </a:r>
          </a:p>
          <a:p>
            <a:pPr algn="just"/>
            <a:r>
              <a:rPr lang="en-US" dirty="0"/>
              <a:t>Consequential amendments have been made in section 197 (relating to lower TDS) and section 204 (relating to person responsible for paying taxes).</a:t>
            </a:r>
            <a:endParaRPr lang="en-IN" dirty="0"/>
          </a:p>
        </p:txBody>
      </p:sp>
    </p:spTree>
    <p:extLst>
      <p:ext uri="{BB962C8B-B14F-4D97-AF65-F5344CB8AC3E}">
        <p14:creationId xmlns:p14="http://schemas.microsoft.com/office/powerpoint/2010/main" val="2514753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C8A08-90AA-4F6F-B63E-21AE9B59926C}"/>
              </a:ext>
            </a:extLst>
          </p:cNvPr>
          <p:cNvSpPr>
            <a:spLocks noGrp="1"/>
          </p:cNvSpPr>
          <p:nvPr>
            <p:ph type="title"/>
          </p:nvPr>
        </p:nvSpPr>
        <p:spPr/>
        <p:txBody>
          <a:bodyPr/>
          <a:lstStyle/>
          <a:p>
            <a:r>
              <a:rPr lang="en-IN" dirty="0"/>
              <a:t>MAJOR AMENDMENTS IN FA 2021</a:t>
            </a:r>
            <a:br>
              <a:rPr lang="en-IN" dirty="0"/>
            </a:br>
            <a:r>
              <a:rPr lang="en-IN" dirty="0"/>
              <a:t>      				  </a:t>
            </a:r>
            <a:r>
              <a:rPr lang="en-IN" cap="none" dirty="0"/>
              <a:t>(</a:t>
            </a:r>
            <a:r>
              <a:rPr lang="en-IN" sz="4400" cap="none" dirty="0"/>
              <a:t>Relating to AY 21-22)</a:t>
            </a:r>
            <a:endParaRPr lang="en-IN" dirty="0"/>
          </a:p>
        </p:txBody>
      </p:sp>
      <p:sp>
        <p:nvSpPr>
          <p:cNvPr id="3" name="Content Placeholder 2">
            <a:extLst>
              <a:ext uri="{FF2B5EF4-FFF2-40B4-BE49-F238E27FC236}">
                <a16:creationId xmlns:a16="http://schemas.microsoft.com/office/drawing/2014/main" id="{CE8036FA-0F60-493C-9BF5-CF9A55F008F3}"/>
              </a:ext>
            </a:extLst>
          </p:cNvPr>
          <p:cNvSpPr>
            <a:spLocks noGrp="1"/>
          </p:cNvSpPr>
          <p:nvPr>
            <p:ph idx="1"/>
          </p:nvPr>
        </p:nvSpPr>
        <p:spPr/>
        <p:txBody>
          <a:bodyPr/>
          <a:lstStyle/>
          <a:p>
            <a:r>
              <a:rPr lang="en-US" b="1" dirty="0"/>
              <a:t>Expansion of definition of slump sale - Section 2(42C)</a:t>
            </a:r>
          </a:p>
          <a:p>
            <a:pPr marL="176213" indent="0" algn="just">
              <a:buNone/>
            </a:pPr>
            <a:r>
              <a:rPr lang="en-US" dirty="0"/>
              <a:t>It was held by various courts in the past that </a:t>
            </a:r>
            <a:r>
              <a:rPr lang="en-US" b="1" dirty="0"/>
              <a:t>slump sale through exchange</a:t>
            </a:r>
            <a:r>
              <a:rPr lang="en-US" dirty="0"/>
              <a:t> was not covered by the definition of slump sale  </a:t>
            </a:r>
          </a:p>
          <a:p>
            <a:pPr marL="176213" indent="0" algn="just">
              <a:buNone/>
            </a:pPr>
            <a:r>
              <a:rPr lang="en-US" dirty="0"/>
              <a:t>Therefore the provisions of section 50B were not attracted and thus gains on such slump exchange were not charged to tax </a:t>
            </a:r>
            <a:r>
              <a:rPr lang="en-US" b="1" dirty="0"/>
              <a:t>[CIT v/s. Bharat Bijlee Ltd. (365 ITR 258 BOM HC)] </a:t>
            </a:r>
            <a:r>
              <a:rPr lang="en-US" dirty="0"/>
              <a:t>etc. </a:t>
            </a:r>
          </a:p>
          <a:p>
            <a:pPr marL="176213" indent="0" algn="just">
              <a:buNone/>
            </a:pPr>
            <a:r>
              <a:rPr lang="en-US" dirty="0"/>
              <a:t>The </a:t>
            </a:r>
            <a:r>
              <a:rPr lang="en-US" b="1" dirty="0"/>
              <a:t>scope of the section is expanded</a:t>
            </a:r>
            <a:r>
              <a:rPr lang="en-US" dirty="0"/>
              <a:t> to include </a:t>
            </a:r>
            <a:r>
              <a:rPr lang="en-US" b="1" dirty="0"/>
              <a:t>transfer</a:t>
            </a:r>
            <a:r>
              <a:rPr lang="en-US" dirty="0"/>
              <a:t> of one or more undertakings </a:t>
            </a:r>
            <a:r>
              <a:rPr lang="en-US" b="1" dirty="0"/>
              <a:t>by any means </a:t>
            </a:r>
            <a:r>
              <a:rPr lang="en-US" dirty="0"/>
              <a:t>and not only through sale within the definition of a slump sale. </a:t>
            </a:r>
          </a:p>
          <a:p>
            <a:pPr marL="176213" indent="0" algn="just">
              <a:buNone/>
            </a:pPr>
            <a:r>
              <a:rPr lang="en-US" dirty="0"/>
              <a:t>Further, an explanation is added to provide that the term ‘transfer’ shall have the same meaning as assigned under section 2(47).</a:t>
            </a:r>
            <a:endParaRPr lang="en-IN" dirty="0"/>
          </a:p>
        </p:txBody>
      </p:sp>
    </p:spTree>
    <p:extLst>
      <p:ext uri="{BB962C8B-B14F-4D97-AF65-F5344CB8AC3E}">
        <p14:creationId xmlns:p14="http://schemas.microsoft.com/office/powerpoint/2010/main" val="3189016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FF971-FFF5-4677-9006-984CE8434D0A}"/>
              </a:ext>
            </a:extLst>
          </p:cNvPr>
          <p:cNvSpPr>
            <a:spLocks noGrp="1"/>
          </p:cNvSpPr>
          <p:nvPr>
            <p:ph type="title"/>
          </p:nvPr>
        </p:nvSpPr>
        <p:spPr/>
        <p:txBody>
          <a:bodyPr>
            <a:normAutofit/>
          </a:bodyPr>
          <a:lstStyle/>
          <a:p>
            <a:r>
              <a:rPr lang="en-US" sz="4000" dirty="0"/>
              <a:t>Exemption for cash allowance in lieu of Leave Travel Concession (LTC) – Section 10(5)</a:t>
            </a:r>
            <a:endParaRPr lang="en-IN" sz="4000" dirty="0"/>
          </a:p>
        </p:txBody>
      </p:sp>
      <p:sp>
        <p:nvSpPr>
          <p:cNvPr id="3" name="Content Placeholder 2">
            <a:extLst>
              <a:ext uri="{FF2B5EF4-FFF2-40B4-BE49-F238E27FC236}">
                <a16:creationId xmlns:a16="http://schemas.microsoft.com/office/drawing/2014/main" id="{D081B9FA-9882-4DA4-B355-A2BB48659527}"/>
              </a:ext>
            </a:extLst>
          </p:cNvPr>
          <p:cNvSpPr>
            <a:spLocks noGrp="1"/>
          </p:cNvSpPr>
          <p:nvPr>
            <p:ph idx="1"/>
          </p:nvPr>
        </p:nvSpPr>
        <p:spPr/>
        <p:txBody>
          <a:bodyPr>
            <a:normAutofit/>
          </a:bodyPr>
          <a:lstStyle/>
          <a:p>
            <a:pPr algn="just"/>
            <a:r>
              <a:rPr lang="en-US" dirty="0"/>
              <a:t>In view of the situation arising out of outbreak of COVID-19 pandemic, the Government had announced tax exemption on cash allowance in lieu of LTC subject to certain conditions. The provision is now amended to give effect to the same</a:t>
            </a:r>
          </a:p>
          <a:p>
            <a:pPr algn="just"/>
            <a:r>
              <a:rPr lang="en-US" dirty="0"/>
              <a:t>The tax exemption is now provided even in respect of value (cash allowance) in lieu of Leave Travel Concession (LTC) or assistance subject to the conditions prescribed in the Rules. </a:t>
            </a:r>
          </a:p>
          <a:p>
            <a:pPr algn="just"/>
            <a:r>
              <a:rPr lang="en-US" dirty="0"/>
              <a:t>Such conditions prescribed to include:</a:t>
            </a:r>
          </a:p>
          <a:p>
            <a:pPr algn="just"/>
            <a:r>
              <a:rPr lang="en-US" dirty="0" err="1"/>
              <a:t>i</a:t>
            </a:r>
            <a:r>
              <a:rPr lang="en-US" dirty="0"/>
              <a:t>) The employee to exercise an option for the deemed LTC fare in lieu of the applicable LTC in the Block Year 2018-21; </a:t>
            </a:r>
          </a:p>
        </p:txBody>
      </p:sp>
    </p:spTree>
    <p:extLst>
      <p:ext uri="{BB962C8B-B14F-4D97-AF65-F5344CB8AC3E}">
        <p14:creationId xmlns:p14="http://schemas.microsoft.com/office/powerpoint/2010/main" val="1212479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A137-16A5-442A-BE39-1DA4F1CFC7D1}"/>
              </a:ext>
            </a:extLst>
          </p:cNvPr>
          <p:cNvSpPr>
            <a:spLocks noGrp="1"/>
          </p:cNvSpPr>
          <p:nvPr>
            <p:ph type="title"/>
          </p:nvPr>
        </p:nvSpPr>
        <p:spPr>
          <a:xfrm>
            <a:off x="1069848" y="484632"/>
            <a:ext cx="10058400" cy="1019703"/>
          </a:xfrm>
        </p:spPr>
        <p:txBody>
          <a:bodyPr/>
          <a:lstStyle/>
          <a:p>
            <a:r>
              <a:rPr lang="en-IN" dirty="0"/>
              <a:t>CONTD….</a:t>
            </a:r>
          </a:p>
        </p:txBody>
      </p:sp>
      <p:sp>
        <p:nvSpPr>
          <p:cNvPr id="3" name="Content Placeholder 2">
            <a:extLst>
              <a:ext uri="{FF2B5EF4-FFF2-40B4-BE49-F238E27FC236}">
                <a16:creationId xmlns:a16="http://schemas.microsoft.com/office/drawing/2014/main" id="{79980832-44A0-4F98-8883-2D165B4C824C}"/>
              </a:ext>
            </a:extLst>
          </p:cNvPr>
          <p:cNvSpPr>
            <a:spLocks noGrp="1"/>
          </p:cNvSpPr>
          <p:nvPr>
            <p:ph idx="1"/>
          </p:nvPr>
        </p:nvSpPr>
        <p:spPr>
          <a:xfrm>
            <a:off x="1069848" y="1504335"/>
            <a:ext cx="10058400" cy="4667865"/>
          </a:xfrm>
        </p:spPr>
        <p:txBody>
          <a:bodyPr/>
          <a:lstStyle/>
          <a:p>
            <a:pPr marL="0" indent="0" algn="just">
              <a:buNone/>
            </a:pPr>
            <a:r>
              <a:rPr lang="en-US" dirty="0"/>
              <a:t>ii) Cash Allowance should be spent by an individual/family between 12th day of October, 2020 and 31st day of March, 2021 on goods or services which are –</a:t>
            </a:r>
          </a:p>
          <a:p>
            <a:pPr marL="452438" indent="0" algn="just">
              <a:buNone/>
            </a:pPr>
            <a:r>
              <a:rPr lang="en-US" dirty="0"/>
              <a:t>a) liable to GST at 12% or above; </a:t>
            </a:r>
          </a:p>
          <a:p>
            <a:pPr marL="452438" indent="0" algn="just">
              <a:buNone/>
            </a:pPr>
            <a:r>
              <a:rPr lang="en-US" dirty="0"/>
              <a:t>b) procured from GST registered vendors/service providers and; </a:t>
            </a:r>
          </a:p>
          <a:p>
            <a:pPr marL="452438" indent="0" algn="just">
              <a:buNone/>
            </a:pPr>
            <a:r>
              <a:rPr lang="en-US" dirty="0"/>
              <a:t>c) for which payment is made by an account payee cheque/ bank draft/electronic clearing system or any other mode prescribed under Rule 6ABBA and; </a:t>
            </a:r>
          </a:p>
          <a:p>
            <a:pPr marL="452438" indent="0" algn="just">
              <a:buNone/>
            </a:pPr>
            <a:r>
              <a:rPr lang="en-US" dirty="0"/>
              <a:t>d) for which tax invoice is obtained. </a:t>
            </a:r>
          </a:p>
          <a:p>
            <a:pPr marL="0" indent="0" algn="just">
              <a:buNone/>
            </a:pPr>
            <a:r>
              <a:rPr lang="en-US" dirty="0"/>
              <a:t>iii) The amount of exemption is capped at </a:t>
            </a:r>
            <a:r>
              <a:rPr lang="en-US" b="1" dirty="0"/>
              <a:t>Rs. 36,000/- per person or one third of specified expenditure, whichever is less</a:t>
            </a:r>
          </a:p>
          <a:p>
            <a:pPr marL="0" indent="0" algn="just">
              <a:buNone/>
            </a:pPr>
            <a:r>
              <a:rPr lang="en-US" dirty="0"/>
              <a:t>iv) Any amount received in excess of what is allowable as per above conditions shall not be exempt from tax.</a:t>
            </a:r>
            <a:endParaRPr lang="en-IN" dirty="0"/>
          </a:p>
          <a:p>
            <a:endParaRPr lang="en-IN" dirty="0"/>
          </a:p>
        </p:txBody>
      </p:sp>
    </p:spTree>
    <p:extLst>
      <p:ext uri="{BB962C8B-B14F-4D97-AF65-F5344CB8AC3E}">
        <p14:creationId xmlns:p14="http://schemas.microsoft.com/office/powerpoint/2010/main" val="3255182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A275A-1E2C-45B0-9586-6547FB54FC10}"/>
              </a:ext>
            </a:extLst>
          </p:cNvPr>
          <p:cNvSpPr>
            <a:spLocks noGrp="1"/>
          </p:cNvSpPr>
          <p:nvPr>
            <p:ph type="title"/>
          </p:nvPr>
        </p:nvSpPr>
        <p:spPr>
          <a:xfrm>
            <a:off x="1069847" y="484632"/>
            <a:ext cx="10237249" cy="773897"/>
          </a:xfrm>
        </p:spPr>
        <p:txBody>
          <a:bodyPr>
            <a:normAutofit/>
          </a:bodyPr>
          <a:lstStyle/>
          <a:p>
            <a:r>
              <a:rPr lang="en-US" sz="4000" dirty="0"/>
              <a:t>Depreciation on goodwill - Sections 2(11), 32, 50 &amp; 55</a:t>
            </a:r>
            <a:endParaRPr lang="en-IN" sz="4000" dirty="0"/>
          </a:p>
        </p:txBody>
      </p:sp>
      <p:sp>
        <p:nvSpPr>
          <p:cNvPr id="3" name="Content Placeholder 2">
            <a:extLst>
              <a:ext uri="{FF2B5EF4-FFF2-40B4-BE49-F238E27FC236}">
                <a16:creationId xmlns:a16="http://schemas.microsoft.com/office/drawing/2014/main" id="{69BE7CA7-2AC3-4778-B59F-8DDA56F01136}"/>
              </a:ext>
            </a:extLst>
          </p:cNvPr>
          <p:cNvSpPr>
            <a:spLocks noGrp="1"/>
          </p:cNvSpPr>
          <p:nvPr>
            <p:ph idx="1"/>
          </p:nvPr>
        </p:nvSpPr>
        <p:spPr>
          <a:xfrm>
            <a:off x="1069848" y="1258529"/>
            <a:ext cx="10138926" cy="4913671"/>
          </a:xfrm>
        </p:spPr>
        <p:txBody>
          <a:bodyPr/>
          <a:lstStyle/>
          <a:p>
            <a:pPr algn="just"/>
            <a:r>
              <a:rPr lang="en-US" dirty="0"/>
              <a:t>The SC in the case of </a:t>
            </a:r>
            <a:r>
              <a:rPr lang="en-US" b="1" dirty="0" err="1"/>
              <a:t>Smifs</a:t>
            </a:r>
            <a:r>
              <a:rPr lang="en-US" b="1" dirty="0"/>
              <a:t> Securities Ltd. 348 ITR 302 (2012)</a:t>
            </a:r>
            <a:r>
              <a:rPr lang="en-US" dirty="0"/>
              <a:t> had held that the goodwill of a business or profession is a depreciable asset and depreciation on goodwill is allowable under section 32. </a:t>
            </a:r>
          </a:p>
          <a:p>
            <a:pPr algn="just"/>
            <a:r>
              <a:rPr lang="en-US" dirty="0"/>
              <a:t>Now it is provided that goodwill of a business or profession will not be considered as a depreciable asset.</a:t>
            </a:r>
          </a:p>
          <a:p>
            <a:pPr algn="just"/>
            <a:r>
              <a:rPr lang="en-US" dirty="0"/>
              <a:t>Section 2(11) is amended to exclude goodwill of a business or profession from the definition of ‘block of assets’. </a:t>
            </a:r>
          </a:p>
          <a:p>
            <a:pPr algn="just"/>
            <a:r>
              <a:rPr lang="en-US" dirty="0"/>
              <a:t>Section 32(1)(ii) and Explanation 3 to section 32 are amended to provide that goodwill of a business or profession shall not be considered as an asset and shall not be eligible for deprecation.</a:t>
            </a:r>
          </a:p>
          <a:p>
            <a:pPr algn="just"/>
            <a:r>
              <a:rPr lang="en-US" dirty="0"/>
              <a:t> Proviso is added to section 50(2) to provide that where goodwill of a business or profession formed part of a block of assets and depreciation has been claimed by the </a:t>
            </a:r>
            <a:r>
              <a:rPr lang="en-US" dirty="0" err="1"/>
              <a:t>assessee</a:t>
            </a:r>
            <a:r>
              <a:rPr lang="en-US" dirty="0"/>
              <a:t> thereon under the Act till AY 2020-21, the WDV of that block of assets and STCG, if any, shall be determined in the prescribed manner.</a:t>
            </a:r>
            <a:endParaRPr lang="en-IN" dirty="0"/>
          </a:p>
        </p:txBody>
      </p:sp>
    </p:spTree>
    <p:extLst>
      <p:ext uri="{BB962C8B-B14F-4D97-AF65-F5344CB8AC3E}">
        <p14:creationId xmlns:p14="http://schemas.microsoft.com/office/powerpoint/2010/main" val="952658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753FF-15A4-49C3-AA09-B3F6AA339712}"/>
              </a:ext>
            </a:extLst>
          </p:cNvPr>
          <p:cNvSpPr>
            <a:spLocks noGrp="1"/>
          </p:cNvSpPr>
          <p:nvPr>
            <p:ph type="title"/>
          </p:nvPr>
        </p:nvSpPr>
        <p:spPr>
          <a:xfrm>
            <a:off x="1069848" y="484632"/>
            <a:ext cx="10058400" cy="872220"/>
          </a:xfrm>
        </p:spPr>
        <p:txBody>
          <a:bodyPr/>
          <a:lstStyle/>
          <a:p>
            <a:r>
              <a:rPr lang="en-IN" dirty="0" err="1"/>
              <a:t>Contd</a:t>
            </a:r>
            <a:r>
              <a:rPr lang="en-IN" dirty="0"/>
              <a:t>….</a:t>
            </a:r>
          </a:p>
        </p:txBody>
      </p:sp>
      <p:sp>
        <p:nvSpPr>
          <p:cNvPr id="3" name="Content Placeholder 2">
            <a:extLst>
              <a:ext uri="{FF2B5EF4-FFF2-40B4-BE49-F238E27FC236}">
                <a16:creationId xmlns:a16="http://schemas.microsoft.com/office/drawing/2014/main" id="{FF081750-525F-4D7D-9196-6C174504720D}"/>
              </a:ext>
            </a:extLst>
          </p:cNvPr>
          <p:cNvSpPr>
            <a:spLocks noGrp="1"/>
          </p:cNvSpPr>
          <p:nvPr>
            <p:ph idx="1"/>
          </p:nvPr>
        </p:nvSpPr>
        <p:spPr>
          <a:xfrm>
            <a:off x="1069848" y="1356852"/>
            <a:ext cx="10058400" cy="4815348"/>
          </a:xfrm>
        </p:spPr>
        <p:txBody>
          <a:bodyPr/>
          <a:lstStyle/>
          <a:p>
            <a:pPr algn="just"/>
            <a:r>
              <a:rPr lang="en-US" dirty="0"/>
              <a:t>Section 55(2)(a) is substituted to provide that where goodwill is purchased by an </a:t>
            </a:r>
            <a:r>
              <a:rPr lang="en-US" dirty="0" err="1"/>
              <a:t>assessee</a:t>
            </a:r>
            <a:r>
              <a:rPr lang="en-US" dirty="0"/>
              <a:t>, the purchase price of the goodwill will be considered as cost of acquisition for the purpose of computation of Capital gains under section 48. </a:t>
            </a:r>
          </a:p>
          <a:p>
            <a:pPr algn="just"/>
            <a:r>
              <a:rPr lang="en-US" dirty="0"/>
              <a:t>If the </a:t>
            </a:r>
            <a:r>
              <a:rPr lang="en-US" dirty="0" err="1"/>
              <a:t>assessee</a:t>
            </a:r>
            <a:r>
              <a:rPr lang="en-US" dirty="0"/>
              <a:t> has claimed and has been allowed depreciation in relation to such goodwill prior to AY 2021-22, then the depreciation so claimed by the </a:t>
            </a:r>
            <a:r>
              <a:rPr lang="en-US" dirty="0" err="1"/>
              <a:t>assessee</a:t>
            </a:r>
            <a:r>
              <a:rPr lang="en-US" dirty="0"/>
              <a:t> shall be reduced from the amount of purchase price of the goodwill.</a:t>
            </a:r>
            <a:endParaRPr lang="en-IN" dirty="0"/>
          </a:p>
        </p:txBody>
      </p:sp>
    </p:spTree>
    <p:extLst>
      <p:ext uri="{BB962C8B-B14F-4D97-AF65-F5344CB8AC3E}">
        <p14:creationId xmlns:p14="http://schemas.microsoft.com/office/powerpoint/2010/main" val="1696507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0610-99FC-46ED-B761-961652781FC1}"/>
              </a:ext>
            </a:extLst>
          </p:cNvPr>
          <p:cNvSpPr>
            <a:spLocks noGrp="1"/>
          </p:cNvSpPr>
          <p:nvPr>
            <p:ph type="title"/>
          </p:nvPr>
        </p:nvSpPr>
        <p:spPr>
          <a:xfrm>
            <a:off x="1069848" y="484632"/>
            <a:ext cx="10058400" cy="980374"/>
          </a:xfrm>
        </p:spPr>
        <p:txBody>
          <a:bodyPr>
            <a:normAutofit/>
          </a:bodyPr>
          <a:lstStyle/>
          <a:p>
            <a:r>
              <a:rPr lang="en-US" sz="3200" dirty="0"/>
              <a:t>Payment of employee’s contribution to a fund after due date - Sections 36(1) and 43B</a:t>
            </a:r>
            <a:endParaRPr lang="en-IN" sz="3200" dirty="0"/>
          </a:p>
        </p:txBody>
      </p:sp>
      <p:sp>
        <p:nvSpPr>
          <p:cNvPr id="3" name="Content Placeholder 2">
            <a:extLst>
              <a:ext uri="{FF2B5EF4-FFF2-40B4-BE49-F238E27FC236}">
                <a16:creationId xmlns:a16="http://schemas.microsoft.com/office/drawing/2014/main" id="{D715C2BB-6C99-463A-8176-A4DC0A4F1366}"/>
              </a:ext>
            </a:extLst>
          </p:cNvPr>
          <p:cNvSpPr>
            <a:spLocks noGrp="1"/>
          </p:cNvSpPr>
          <p:nvPr>
            <p:ph idx="1"/>
          </p:nvPr>
        </p:nvSpPr>
        <p:spPr>
          <a:xfrm>
            <a:off x="1069848" y="1465006"/>
            <a:ext cx="10058400" cy="4707194"/>
          </a:xfrm>
        </p:spPr>
        <p:txBody>
          <a:bodyPr/>
          <a:lstStyle/>
          <a:p>
            <a:pPr algn="just"/>
            <a:r>
              <a:rPr lang="en-US" dirty="0"/>
              <a:t>Section 2(24)(x) states that any sum received by the employer from his employees as contributions to any PF or superannuation fund or any such fund set up under the ESI Act shall be considered </a:t>
            </a:r>
            <a:r>
              <a:rPr lang="en-US" b="1" dirty="0"/>
              <a:t>as income of the employer</a:t>
            </a:r>
            <a:r>
              <a:rPr lang="en-US" dirty="0"/>
              <a:t>. </a:t>
            </a:r>
          </a:p>
          <a:p>
            <a:pPr algn="just"/>
            <a:r>
              <a:rPr lang="en-US" dirty="0"/>
              <a:t>At the same time, section 36(1)(</a:t>
            </a:r>
            <a:r>
              <a:rPr lang="en-US" dirty="0" err="1"/>
              <a:t>va</a:t>
            </a:r>
            <a:r>
              <a:rPr lang="en-US" dirty="0"/>
              <a:t>) provides that such sum so received from employee if deposited to the employee’s account in such funds on or before due date as specified in the respective Acts shall be allowed as an expenditure while computing business income.</a:t>
            </a:r>
          </a:p>
          <a:p>
            <a:pPr algn="just"/>
            <a:r>
              <a:rPr lang="en-US" dirty="0"/>
              <a:t>Section 43B provides for allowance of certain categories of expenditure only upon their actual payment.</a:t>
            </a:r>
          </a:p>
          <a:p>
            <a:pPr algn="just"/>
            <a:r>
              <a:rPr lang="en-US" dirty="0"/>
              <a:t>There were several judgments which have held that the above provisions of section 43B shall equally apply to the employee’s contribution made by the employer on or before due date of filing of return of income. </a:t>
            </a:r>
            <a:r>
              <a:rPr lang="en-US" b="1" dirty="0"/>
              <a:t>(CIT v/s. </a:t>
            </a:r>
            <a:r>
              <a:rPr lang="en-US" b="1" dirty="0" err="1"/>
              <a:t>Ghatge</a:t>
            </a:r>
            <a:r>
              <a:rPr lang="en-US" b="1" dirty="0"/>
              <a:t> Patil Transports Ltd. 368 ITR 749 Bom HC etc.). </a:t>
            </a:r>
          </a:p>
          <a:p>
            <a:pPr algn="just"/>
            <a:r>
              <a:rPr lang="en-US" b="1" dirty="0"/>
              <a:t>FA 2021 put at rest this controversy by excluding employees’ share.</a:t>
            </a:r>
            <a:endParaRPr lang="en-IN" b="1" dirty="0"/>
          </a:p>
        </p:txBody>
      </p:sp>
    </p:spTree>
    <p:extLst>
      <p:ext uri="{BB962C8B-B14F-4D97-AF65-F5344CB8AC3E}">
        <p14:creationId xmlns:p14="http://schemas.microsoft.com/office/powerpoint/2010/main" val="2915755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25C8D-EC14-460E-9F4D-E2F3A1739659}"/>
              </a:ext>
            </a:extLst>
          </p:cNvPr>
          <p:cNvSpPr>
            <a:spLocks noGrp="1"/>
          </p:cNvSpPr>
          <p:nvPr>
            <p:ph type="title"/>
          </p:nvPr>
        </p:nvSpPr>
        <p:spPr>
          <a:xfrm>
            <a:off x="1069848" y="484632"/>
            <a:ext cx="10058400" cy="1039368"/>
          </a:xfrm>
        </p:spPr>
        <p:txBody>
          <a:bodyPr>
            <a:normAutofit/>
          </a:bodyPr>
          <a:lstStyle/>
          <a:p>
            <a:r>
              <a:rPr lang="en-US" sz="3400" dirty="0"/>
              <a:t>Transfer of capital asset to partner on dissolution or reconstitution of Firm etc. – Sections 45(4), 45(4A) and 48</a:t>
            </a:r>
            <a:endParaRPr lang="en-IN" sz="3400" dirty="0"/>
          </a:p>
        </p:txBody>
      </p:sp>
      <p:sp>
        <p:nvSpPr>
          <p:cNvPr id="3" name="Content Placeholder 2">
            <a:extLst>
              <a:ext uri="{FF2B5EF4-FFF2-40B4-BE49-F238E27FC236}">
                <a16:creationId xmlns:a16="http://schemas.microsoft.com/office/drawing/2014/main" id="{14F2D662-F7D2-4445-A279-C27E542BEA3D}"/>
              </a:ext>
            </a:extLst>
          </p:cNvPr>
          <p:cNvSpPr>
            <a:spLocks noGrp="1"/>
          </p:cNvSpPr>
          <p:nvPr>
            <p:ph idx="1"/>
          </p:nvPr>
        </p:nvSpPr>
        <p:spPr>
          <a:xfrm>
            <a:off x="1069848" y="1602658"/>
            <a:ext cx="10058400" cy="4569542"/>
          </a:xfrm>
        </p:spPr>
        <p:txBody>
          <a:bodyPr/>
          <a:lstStyle/>
          <a:p>
            <a:pPr algn="just"/>
            <a:r>
              <a:rPr lang="en-US" dirty="0"/>
              <a:t>Concept of “</a:t>
            </a:r>
            <a:r>
              <a:rPr lang="en-US" b="1" dirty="0"/>
              <a:t>specified entity</a:t>
            </a:r>
            <a:r>
              <a:rPr lang="en-US" dirty="0"/>
              <a:t>” (firm) and “</a:t>
            </a:r>
            <a:r>
              <a:rPr lang="en-US" b="1" dirty="0"/>
              <a:t>specified person</a:t>
            </a:r>
            <a:r>
              <a:rPr lang="en-US" dirty="0"/>
              <a:t>” (Partners) introduced </a:t>
            </a:r>
          </a:p>
          <a:p>
            <a:pPr algn="just"/>
            <a:r>
              <a:rPr lang="en-US" dirty="0"/>
              <a:t>Hitherto, section 45(4) provided that profits or gains arising from the transfer of a capital asset by way of distribution of capital assets on the dissolution of specified entity or otherwise, shall be chargeable to tax as the income of such specified entity of the previous year in which the said transfer takes place.</a:t>
            </a:r>
          </a:p>
          <a:p>
            <a:pPr algn="just"/>
            <a:r>
              <a:rPr lang="en-US" dirty="0"/>
              <a:t>Section 45(4) was hitherto applicable in case of distribution of capital asset on the dissolution of a firm or other association of persons or body of individuals or otherwise. </a:t>
            </a:r>
          </a:p>
          <a:p>
            <a:pPr algn="just"/>
            <a:r>
              <a:rPr lang="en-US" dirty="0"/>
              <a:t>The amended section now specifically covers receipt of a capital asset by a specified person on reconstitution of specified entity. Further, the section did not apply to payment of sum of money to specified person. Newly introduced subsection (4A) now covers this.</a:t>
            </a:r>
            <a:endParaRPr lang="en-IN" dirty="0"/>
          </a:p>
        </p:txBody>
      </p:sp>
    </p:spTree>
    <p:extLst>
      <p:ext uri="{BB962C8B-B14F-4D97-AF65-F5344CB8AC3E}">
        <p14:creationId xmlns:p14="http://schemas.microsoft.com/office/powerpoint/2010/main" val="3669389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F12CD-D1EB-48FB-8E96-F920677FD599}"/>
              </a:ext>
            </a:extLst>
          </p:cNvPr>
          <p:cNvSpPr>
            <a:spLocks noGrp="1"/>
          </p:cNvSpPr>
          <p:nvPr>
            <p:ph type="title"/>
          </p:nvPr>
        </p:nvSpPr>
        <p:spPr>
          <a:xfrm>
            <a:off x="1069848" y="484632"/>
            <a:ext cx="10058400" cy="764065"/>
          </a:xfrm>
        </p:spPr>
        <p:txBody>
          <a:bodyPr>
            <a:normAutofit fontScale="90000"/>
          </a:bodyPr>
          <a:lstStyle/>
          <a:p>
            <a:r>
              <a:rPr lang="en-IN" dirty="0" err="1"/>
              <a:t>Contd</a:t>
            </a:r>
            <a:r>
              <a:rPr lang="en-IN" dirty="0"/>
              <a:t>….</a:t>
            </a:r>
          </a:p>
        </p:txBody>
      </p:sp>
      <p:sp>
        <p:nvSpPr>
          <p:cNvPr id="3" name="Content Placeholder 2">
            <a:extLst>
              <a:ext uri="{FF2B5EF4-FFF2-40B4-BE49-F238E27FC236}">
                <a16:creationId xmlns:a16="http://schemas.microsoft.com/office/drawing/2014/main" id="{FFDF3BEB-805C-4B68-813A-1C6ED0449FA2}"/>
              </a:ext>
            </a:extLst>
          </p:cNvPr>
          <p:cNvSpPr>
            <a:spLocks noGrp="1"/>
          </p:cNvSpPr>
          <p:nvPr>
            <p:ph idx="1"/>
          </p:nvPr>
        </p:nvSpPr>
        <p:spPr>
          <a:xfrm>
            <a:off x="1069848" y="1248697"/>
            <a:ext cx="10058400" cy="4923503"/>
          </a:xfrm>
        </p:spPr>
        <p:txBody>
          <a:bodyPr>
            <a:normAutofit lnSpcReduction="10000"/>
          </a:bodyPr>
          <a:lstStyle/>
          <a:p>
            <a:pPr algn="just"/>
            <a:r>
              <a:rPr lang="en-US" dirty="0"/>
              <a:t>Existing sub-section 4 is now substituted to cover receipt of capital asset by a specified person at the time of </a:t>
            </a:r>
            <a:r>
              <a:rPr lang="en-US" b="1" dirty="0"/>
              <a:t>dissolution or reconstitution </a:t>
            </a:r>
            <a:r>
              <a:rPr lang="en-US" dirty="0"/>
              <a:t>of a specified entity. Hence, the section </a:t>
            </a:r>
            <a:r>
              <a:rPr lang="en-US" b="1" dirty="0"/>
              <a:t>would now also apply </a:t>
            </a:r>
            <a:r>
              <a:rPr lang="en-US" dirty="0"/>
              <a:t>to receipt of a capital asset by a specified person </a:t>
            </a:r>
            <a:r>
              <a:rPr lang="en-US" b="1" dirty="0"/>
              <a:t>on retirement. </a:t>
            </a:r>
          </a:p>
          <a:p>
            <a:pPr algn="just"/>
            <a:r>
              <a:rPr lang="en-US" dirty="0"/>
              <a:t>Where a capital asset is received by the specified person representing the balance in his capital account in the books of the specified entity, the profits or gains arising from receipt of such capital asset by the specified person shall be chargeable to tax under the head ‘capital gains’ in the hands of the specified entity in the year in which the capital asset is received by the specified person. </a:t>
            </a:r>
          </a:p>
          <a:p>
            <a:pPr algn="just"/>
            <a:r>
              <a:rPr lang="en-US" b="1" dirty="0"/>
              <a:t>Fair market value </a:t>
            </a:r>
            <a:r>
              <a:rPr lang="en-US" dirty="0"/>
              <a:t>of the capital asset, </a:t>
            </a:r>
            <a:r>
              <a:rPr lang="en-US" b="1" dirty="0"/>
              <a:t>on the date of receipt</a:t>
            </a:r>
            <a:r>
              <a:rPr lang="en-US" dirty="0"/>
              <a:t>, shall be deemed to be the full value of the consideration accruing as a result of transfer and the cost of acquisition shall be computed as per the provisions of the Act.</a:t>
            </a:r>
          </a:p>
          <a:p>
            <a:pPr algn="just"/>
            <a:r>
              <a:rPr lang="en-US" dirty="0"/>
              <a:t>The balance in the capital account of the specified person in the books of account of specified entity shall be calculated </a:t>
            </a:r>
            <a:r>
              <a:rPr lang="en-US" b="1" dirty="0"/>
              <a:t>without taking into account </a:t>
            </a:r>
            <a:r>
              <a:rPr lang="en-US" dirty="0"/>
              <a:t>any </a:t>
            </a:r>
            <a:r>
              <a:rPr lang="en-US" b="1" dirty="0"/>
              <a:t>increase</a:t>
            </a:r>
            <a:r>
              <a:rPr lang="en-US" dirty="0"/>
              <a:t> in the capital account </a:t>
            </a:r>
            <a:r>
              <a:rPr lang="en-US" b="1" dirty="0"/>
              <a:t>due to revaluation </a:t>
            </a:r>
            <a:r>
              <a:rPr lang="en-US" dirty="0"/>
              <a:t>of any asset or due to self-generated goodwill or any other self generated asset.</a:t>
            </a:r>
            <a:endParaRPr lang="en-IN" dirty="0"/>
          </a:p>
        </p:txBody>
      </p:sp>
    </p:spTree>
    <p:extLst>
      <p:ext uri="{BB962C8B-B14F-4D97-AF65-F5344CB8AC3E}">
        <p14:creationId xmlns:p14="http://schemas.microsoft.com/office/powerpoint/2010/main" val="202091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6001-44D7-464C-B379-92AA4C181685}"/>
              </a:ext>
            </a:extLst>
          </p:cNvPr>
          <p:cNvSpPr>
            <a:spLocks noGrp="1"/>
          </p:cNvSpPr>
          <p:nvPr>
            <p:ph type="title"/>
          </p:nvPr>
        </p:nvSpPr>
        <p:spPr>
          <a:xfrm>
            <a:off x="1613474" y="696967"/>
            <a:ext cx="10175404" cy="986140"/>
          </a:xfrm>
        </p:spPr>
        <p:txBody>
          <a:bodyPr>
            <a:normAutofit fontScale="90000"/>
          </a:bodyPr>
          <a:lstStyle/>
          <a:p>
            <a:r>
              <a:rPr lang="en-IN" dirty="0"/>
              <a:t>MAJOR AMENDMENTS IN FA 2020</a:t>
            </a:r>
            <a:br>
              <a:rPr lang="en-IN" dirty="0"/>
            </a:br>
            <a:r>
              <a:rPr lang="en-IN" dirty="0"/>
              <a:t>      				  </a:t>
            </a:r>
            <a:r>
              <a:rPr lang="en-IN" cap="none" dirty="0"/>
              <a:t>(</a:t>
            </a:r>
            <a:r>
              <a:rPr lang="en-IN" sz="4400" cap="none" dirty="0"/>
              <a:t>Relating to AY 21-22)</a:t>
            </a:r>
            <a:endParaRPr lang="en-IN" dirty="0"/>
          </a:p>
        </p:txBody>
      </p:sp>
      <p:sp>
        <p:nvSpPr>
          <p:cNvPr id="3" name="Content Placeholder 2">
            <a:extLst>
              <a:ext uri="{FF2B5EF4-FFF2-40B4-BE49-F238E27FC236}">
                <a16:creationId xmlns:a16="http://schemas.microsoft.com/office/drawing/2014/main" id="{6EB3790B-F591-46DC-9A34-1391EB52037B}"/>
              </a:ext>
            </a:extLst>
          </p:cNvPr>
          <p:cNvSpPr>
            <a:spLocks noGrp="1"/>
          </p:cNvSpPr>
          <p:nvPr>
            <p:ph idx="1"/>
          </p:nvPr>
        </p:nvSpPr>
        <p:spPr>
          <a:xfrm>
            <a:off x="1433009" y="1445341"/>
            <a:ext cx="9008849" cy="1199536"/>
          </a:xfrm>
        </p:spPr>
        <p:txBody>
          <a:bodyPr>
            <a:noAutofit/>
          </a:bodyPr>
          <a:lstStyle/>
          <a:p>
            <a:pPr marL="176213" indent="0" algn="just">
              <a:buNone/>
            </a:pPr>
            <a:r>
              <a:rPr lang="en-IN" dirty="0"/>
              <a:t>	                                                                      </a:t>
            </a:r>
          </a:p>
          <a:p>
            <a:pPr marL="176213" indent="0" algn="just">
              <a:buNone/>
            </a:pPr>
            <a:endParaRPr lang="en-IN" dirty="0"/>
          </a:p>
          <a:p>
            <a:pPr marL="176213" indent="0" algn="just">
              <a:buNone/>
            </a:pPr>
            <a:r>
              <a:rPr lang="en-IN" dirty="0"/>
              <a:t>An optional tax regime u/s </a:t>
            </a:r>
            <a:r>
              <a:rPr lang="en-IN" b="1" dirty="0"/>
              <a:t>115BAC </a:t>
            </a:r>
            <a:r>
              <a:rPr lang="en-IN" dirty="0"/>
              <a:t>has been introduced for individuals &amp; HUFs with lower rates for those foregoing certain exemptions/ deductions</a:t>
            </a:r>
          </a:p>
        </p:txBody>
      </p:sp>
      <p:graphicFrame>
        <p:nvGraphicFramePr>
          <p:cNvPr id="4" name="Table 4">
            <a:extLst>
              <a:ext uri="{FF2B5EF4-FFF2-40B4-BE49-F238E27FC236}">
                <a16:creationId xmlns:a16="http://schemas.microsoft.com/office/drawing/2014/main" id="{BC6AB3AA-0E6A-43F9-815C-81FD70BF027F}"/>
              </a:ext>
            </a:extLst>
          </p:cNvPr>
          <p:cNvGraphicFramePr>
            <a:graphicFrameLocks noGrp="1"/>
          </p:cNvGraphicFramePr>
          <p:nvPr>
            <p:extLst>
              <p:ext uri="{D42A27DB-BD31-4B8C-83A1-F6EECF244321}">
                <p14:modId xmlns:p14="http://schemas.microsoft.com/office/powerpoint/2010/main" val="2426440806"/>
              </p:ext>
            </p:extLst>
          </p:nvPr>
        </p:nvGraphicFramePr>
        <p:xfrm>
          <a:off x="1691364" y="3057236"/>
          <a:ext cx="8856563" cy="3215709"/>
        </p:xfrm>
        <a:graphic>
          <a:graphicData uri="http://schemas.openxmlformats.org/drawingml/2006/table">
            <a:tbl>
              <a:tblPr firstRow="1" bandRow="1">
                <a:tableStyleId>{5C22544A-7EE6-4342-B048-85BDC9FD1C3A}</a:tableStyleId>
              </a:tblPr>
              <a:tblGrid>
                <a:gridCol w="4045943">
                  <a:extLst>
                    <a:ext uri="{9D8B030D-6E8A-4147-A177-3AD203B41FA5}">
                      <a16:colId xmlns:a16="http://schemas.microsoft.com/office/drawing/2014/main" val="3714822339"/>
                    </a:ext>
                  </a:extLst>
                </a:gridCol>
                <a:gridCol w="2299195">
                  <a:extLst>
                    <a:ext uri="{9D8B030D-6E8A-4147-A177-3AD203B41FA5}">
                      <a16:colId xmlns:a16="http://schemas.microsoft.com/office/drawing/2014/main" val="844386567"/>
                    </a:ext>
                  </a:extLst>
                </a:gridCol>
                <a:gridCol w="2511425">
                  <a:extLst>
                    <a:ext uri="{9D8B030D-6E8A-4147-A177-3AD203B41FA5}">
                      <a16:colId xmlns:a16="http://schemas.microsoft.com/office/drawing/2014/main" val="3665833544"/>
                    </a:ext>
                  </a:extLst>
                </a:gridCol>
              </a:tblGrid>
              <a:tr h="635086">
                <a:tc>
                  <a:txBody>
                    <a:bodyPr/>
                    <a:lstStyle/>
                    <a:p>
                      <a:r>
                        <a:rPr lang="en-IN" dirty="0"/>
                        <a:t>Total Income </a:t>
                      </a:r>
                    </a:p>
                  </a:txBody>
                  <a:tcPr/>
                </a:tc>
                <a:tc>
                  <a:txBody>
                    <a:bodyPr/>
                    <a:lstStyle/>
                    <a:p>
                      <a:pPr>
                        <a:tabLst/>
                      </a:pPr>
                      <a:r>
                        <a:rPr lang="en-IN" dirty="0"/>
                        <a:t>Tax Rate </a:t>
                      </a:r>
                    </a:p>
                    <a:p>
                      <a:pPr>
                        <a:tabLst/>
                      </a:pPr>
                      <a:r>
                        <a:rPr lang="en-IN" dirty="0"/>
                        <a:t>(New Regime)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Tax Rate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(Old Regime)</a:t>
                      </a:r>
                    </a:p>
                  </a:txBody>
                  <a:tcPr/>
                </a:tc>
                <a:extLst>
                  <a:ext uri="{0D108BD9-81ED-4DB2-BD59-A6C34878D82A}">
                    <a16:rowId xmlns:a16="http://schemas.microsoft.com/office/drawing/2014/main" val="3511603703"/>
                  </a:ext>
                </a:extLst>
              </a:tr>
              <a:tr h="367947">
                <a:tc>
                  <a:txBody>
                    <a:bodyPr/>
                    <a:lstStyle/>
                    <a:p>
                      <a:r>
                        <a:rPr lang="en-IN" dirty="0"/>
                        <a:t>Up to Rs. 2,50,000</a:t>
                      </a:r>
                    </a:p>
                  </a:txBody>
                  <a:tcPr/>
                </a:tc>
                <a:tc>
                  <a:txBody>
                    <a:bodyPr/>
                    <a:lstStyle/>
                    <a:p>
                      <a:pPr algn="ctr"/>
                      <a:r>
                        <a:rPr lang="en-IN" dirty="0"/>
                        <a:t>Nil</a:t>
                      </a:r>
                    </a:p>
                  </a:txBody>
                  <a:tcPr/>
                </a:tc>
                <a:tc>
                  <a:txBody>
                    <a:bodyPr/>
                    <a:lstStyle/>
                    <a:p>
                      <a:pPr algn="ctr"/>
                      <a:r>
                        <a:rPr lang="en-IN" dirty="0"/>
                        <a:t>Nil</a:t>
                      </a:r>
                    </a:p>
                  </a:txBody>
                  <a:tcPr/>
                </a:tc>
                <a:extLst>
                  <a:ext uri="{0D108BD9-81ED-4DB2-BD59-A6C34878D82A}">
                    <a16:rowId xmlns:a16="http://schemas.microsoft.com/office/drawing/2014/main" val="2206696461"/>
                  </a:ext>
                </a:extLst>
              </a:tr>
              <a:tr h="367947">
                <a:tc>
                  <a:txBody>
                    <a:bodyPr/>
                    <a:lstStyle/>
                    <a:p>
                      <a:r>
                        <a:rPr lang="en-IN" dirty="0"/>
                        <a:t>Rs. 2,50,001 to Rs. 5,00,000</a:t>
                      </a:r>
                    </a:p>
                  </a:txBody>
                  <a:tcPr/>
                </a:tc>
                <a:tc>
                  <a:txBody>
                    <a:bodyPr/>
                    <a:lstStyle/>
                    <a:p>
                      <a:pPr algn="ctr"/>
                      <a:r>
                        <a:rPr lang="en-IN" dirty="0"/>
                        <a:t>5%</a:t>
                      </a:r>
                    </a:p>
                  </a:txBody>
                  <a:tcPr/>
                </a:tc>
                <a:tc>
                  <a:txBody>
                    <a:bodyPr/>
                    <a:lstStyle/>
                    <a:p>
                      <a:pPr algn="ctr"/>
                      <a:r>
                        <a:rPr lang="en-IN" dirty="0"/>
                        <a:t>5%</a:t>
                      </a:r>
                    </a:p>
                  </a:txBody>
                  <a:tcPr/>
                </a:tc>
                <a:extLst>
                  <a:ext uri="{0D108BD9-81ED-4DB2-BD59-A6C34878D82A}">
                    <a16:rowId xmlns:a16="http://schemas.microsoft.com/office/drawing/2014/main" val="3489332564"/>
                  </a:ext>
                </a:extLst>
              </a:tr>
              <a:tr h="367947">
                <a:tc>
                  <a:txBody>
                    <a:bodyPr/>
                    <a:lstStyle/>
                    <a:p>
                      <a:r>
                        <a:rPr lang="en-IN" dirty="0"/>
                        <a:t>Rs.5,00,001 to Rs. 7,50,000</a:t>
                      </a:r>
                    </a:p>
                  </a:txBody>
                  <a:tcPr/>
                </a:tc>
                <a:tc>
                  <a:txBody>
                    <a:bodyPr/>
                    <a:lstStyle/>
                    <a:p>
                      <a:pPr algn="ctr"/>
                      <a:r>
                        <a:rPr lang="en-IN" dirty="0"/>
                        <a:t>10%</a:t>
                      </a:r>
                    </a:p>
                  </a:txBody>
                  <a:tcPr/>
                </a:tc>
                <a:tc>
                  <a:txBody>
                    <a:bodyPr/>
                    <a:lstStyle/>
                    <a:p>
                      <a:pPr algn="ctr"/>
                      <a:r>
                        <a:rPr lang="en-IN" dirty="0"/>
                        <a:t>20%</a:t>
                      </a:r>
                    </a:p>
                  </a:txBody>
                  <a:tcPr/>
                </a:tc>
                <a:extLst>
                  <a:ext uri="{0D108BD9-81ED-4DB2-BD59-A6C34878D82A}">
                    <a16:rowId xmlns:a16="http://schemas.microsoft.com/office/drawing/2014/main" val="1449742451"/>
                  </a:ext>
                </a:extLst>
              </a:tr>
              <a:tr h="367947">
                <a:tc>
                  <a:txBody>
                    <a:bodyPr/>
                    <a:lstStyle/>
                    <a:p>
                      <a:r>
                        <a:rPr lang="en-IN" dirty="0"/>
                        <a:t>Rs. 7,50,001 to Rs. 10,00,000</a:t>
                      </a:r>
                    </a:p>
                  </a:txBody>
                  <a:tcPr/>
                </a:tc>
                <a:tc>
                  <a:txBody>
                    <a:bodyPr/>
                    <a:lstStyle/>
                    <a:p>
                      <a:pPr algn="ctr"/>
                      <a:r>
                        <a:rPr lang="en-IN" dirty="0"/>
                        <a:t>15%</a:t>
                      </a:r>
                    </a:p>
                  </a:txBody>
                  <a:tcPr/>
                </a:tc>
                <a:tc>
                  <a:txBody>
                    <a:bodyPr/>
                    <a:lstStyle/>
                    <a:p>
                      <a:pPr algn="ctr"/>
                      <a:r>
                        <a:rPr lang="en-IN" dirty="0"/>
                        <a:t>20%</a:t>
                      </a:r>
                    </a:p>
                  </a:txBody>
                  <a:tcPr/>
                </a:tc>
                <a:extLst>
                  <a:ext uri="{0D108BD9-81ED-4DB2-BD59-A6C34878D82A}">
                    <a16:rowId xmlns:a16="http://schemas.microsoft.com/office/drawing/2014/main" val="478774286"/>
                  </a:ext>
                </a:extLst>
              </a:tr>
              <a:tr h="367947">
                <a:tc>
                  <a:txBody>
                    <a:bodyPr/>
                    <a:lstStyle/>
                    <a:p>
                      <a:r>
                        <a:rPr lang="en-IN" dirty="0"/>
                        <a:t>Rs. 10,00,001 to Rs. 12,50,000</a:t>
                      </a:r>
                    </a:p>
                  </a:txBody>
                  <a:tcPr/>
                </a:tc>
                <a:tc>
                  <a:txBody>
                    <a:bodyPr/>
                    <a:lstStyle/>
                    <a:p>
                      <a:pPr algn="ctr"/>
                      <a:r>
                        <a:rPr lang="en-IN" dirty="0"/>
                        <a:t>20%</a:t>
                      </a:r>
                    </a:p>
                  </a:txBody>
                  <a:tcPr/>
                </a:tc>
                <a:tc>
                  <a:txBody>
                    <a:bodyPr/>
                    <a:lstStyle/>
                    <a:p>
                      <a:pPr algn="ctr"/>
                      <a:r>
                        <a:rPr lang="en-IN" dirty="0"/>
                        <a:t>30%</a:t>
                      </a:r>
                    </a:p>
                  </a:txBody>
                  <a:tcPr/>
                </a:tc>
                <a:extLst>
                  <a:ext uri="{0D108BD9-81ED-4DB2-BD59-A6C34878D82A}">
                    <a16:rowId xmlns:a16="http://schemas.microsoft.com/office/drawing/2014/main" val="2895325554"/>
                  </a:ext>
                </a:extLst>
              </a:tr>
              <a:tr h="367947">
                <a:tc>
                  <a:txBody>
                    <a:bodyPr/>
                    <a:lstStyle/>
                    <a:p>
                      <a:r>
                        <a:rPr lang="en-IN" dirty="0"/>
                        <a:t>Rs. 12,50,001 to Rs. 15,00,000</a:t>
                      </a:r>
                    </a:p>
                  </a:txBody>
                  <a:tcPr/>
                </a:tc>
                <a:tc>
                  <a:txBody>
                    <a:bodyPr/>
                    <a:lstStyle/>
                    <a:p>
                      <a:pPr algn="ctr"/>
                      <a:r>
                        <a:rPr lang="en-IN" dirty="0"/>
                        <a:t>25%</a:t>
                      </a:r>
                    </a:p>
                  </a:txBody>
                  <a:tcPr/>
                </a:tc>
                <a:tc>
                  <a:txBody>
                    <a:bodyPr/>
                    <a:lstStyle/>
                    <a:p>
                      <a:pPr algn="ctr"/>
                      <a:r>
                        <a:rPr lang="en-IN" dirty="0"/>
                        <a:t>30%</a:t>
                      </a:r>
                    </a:p>
                  </a:txBody>
                  <a:tcPr/>
                </a:tc>
                <a:extLst>
                  <a:ext uri="{0D108BD9-81ED-4DB2-BD59-A6C34878D82A}">
                    <a16:rowId xmlns:a16="http://schemas.microsoft.com/office/drawing/2014/main" val="74130901"/>
                  </a:ext>
                </a:extLst>
              </a:tr>
              <a:tr h="367947">
                <a:tc>
                  <a:txBody>
                    <a:bodyPr/>
                    <a:lstStyle/>
                    <a:p>
                      <a:r>
                        <a:rPr lang="en-IN" dirty="0"/>
                        <a:t>Above Rs. 15,00,000</a:t>
                      </a:r>
                    </a:p>
                  </a:txBody>
                  <a:tcPr/>
                </a:tc>
                <a:tc>
                  <a:txBody>
                    <a:bodyPr/>
                    <a:lstStyle/>
                    <a:p>
                      <a:pPr algn="ctr"/>
                      <a:r>
                        <a:rPr lang="en-IN" dirty="0"/>
                        <a:t>30%</a:t>
                      </a:r>
                    </a:p>
                  </a:txBody>
                  <a:tcPr/>
                </a:tc>
                <a:tc>
                  <a:txBody>
                    <a:bodyPr/>
                    <a:lstStyle/>
                    <a:p>
                      <a:pPr algn="ctr"/>
                      <a:r>
                        <a:rPr lang="en-IN" dirty="0"/>
                        <a:t>30%</a:t>
                      </a:r>
                    </a:p>
                  </a:txBody>
                  <a:tcPr/>
                </a:tc>
                <a:extLst>
                  <a:ext uri="{0D108BD9-81ED-4DB2-BD59-A6C34878D82A}">
                    <a16:rowId xmlns:a16="http://schemas.microsoft.com/office/drawing/2014/main" val="2613657738"/>
                  </a:ext>
                </a:extLst>
              </a:tr>
            </a:tbl>
          </a:graphicData>
        </a:graphic>
      </p:graphicFrame>
    </p:spTree>
    <p:extLst>
      <p:ext uri="{BB962C8B-B14F-4D97-AF65-F5344CB8AC3E}">
        <p14:creationId xmlns:p14="http://schemas.microsoft.com/office/powerpoint/2010/main" val="27629441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02406-2007-429D-986A-16B894425EEC}"/>
              </a:ext>
            </a:extLst>
          </p:cNvPr>
          <p:cNvSpPr>
            <a:spLocks noGrp="1"/>
          </p:cNvSpPr>
          <p:nvPr>
            <p:ph type="title"/>
          </p:nvPr>
        </p:nvSpPr>
        <p:spPr>
          <a:xfrm>
            <a:off x="1069848" y="484632"/>
            <a:ext cx="10058400" cy="921381"/>
          </a:xfrm>
        </p:spPr>
        <p:txBody>
          <a:bodyPr/>
          <a:lstStyle/>
          <a:p>
            <a:r>
              <a:rPr lang="en-IN" dirty="0" err="1"/>
              <a:t>Contd</a:t>
            </a:r>
            <a:r>
              <a:rPr lang="en-IN" dirty="0"/>
              <a:t>….</a:t>
            </a:r>
          </a:p>
        </p:txBody>
      </p:sp>
      <p:sp>
        <p:nvSpPr>
          <p:cNvPr id="3" name="Content Placeholder 2">
            <a:extLst>
              <a:ext uri="{FF2B5EF4-FFF2-40B4-BE49-F238E27FC236}">
                <a16:creationId xmlns:a16="http://schemas.microsoft.com/office/drawing/2014/main" id="{E221DF17-65FE-4234-A030-3A64BB28633E}"/>
              </a:ext>
            </a:extLst>
          </p:cNvPr>
          <p:cNvSpPr>
            <a:spLocks noGrp="1"/>
          </p:cNvSpPr>
          <p:nvPr>
            <p:ph idx="1"/>
          </p:nvPr>
        </p:nvSpPr>
        <p:spPr>
          <a:xfrm>
            <a:off x="1069848" y="1700981"/>
            <a:ext cx="10058400" cy="4471219"/>
          </a:xfrm>
        </p:spPr>
        <p:txBody>
          <a:bodyPr/>
          <a:lstStyle/>
          <a:p>
            <a:pPr algn="just"/>
            <a:r>
              <a:rPr lang="en-US" dirty="0"/>
              <a:t>Subsection (4A) is introduced to cover a case where a specified person receives money or asset in excess of his capital balance in the books of account of the specified entity at the time of dissolution or reconstitution of the specified entity.</a:t>
            </a:r>
          </a:p>
          <a:p>
            <a:pPr algn="just"/>
            <a:r>
              <a:rPr lang="en-US" dirty="0"/>
              <a:t>The profits or gains arising from receipt of such money or other asset by the specified person shall be chargeable to tax under the head ‘capital gains’ in the hands of the specified entity in the year in which money or other asset is received by the specified person.</a:t>
            </a:r>
          </a:p>
          <a:p>
            <a:pPr algn="just"/>
            <a:r>
              <a:rPr lang="en-US" dirty="0"/>
              <a:t>The value of money or the fair market value of other asset on the date of receipt shall be deemed to be the full value of the consideration accruing as a result of transfer </a:t>
            </a:r>
          </a:p>
          <a:p>
            <a:pPr algn="just"/>
            <a:r>
              <a:rPr lang="en-US" b="1" dirty="0"/>
              <a:t>The balance in the capital account of the specified person </a:t>
            </a:r>
            <a:r>
              <a:rPr lang="en-US" dirty="0"/>
              <a:t>in the books of account of the specified entity at the time of its dissolution or reconstitution shall be deemed to be the cost of acquisition for the purpose of section 48.</a:t>
            </a:r>
            <a:endParaRPr lang="en-IN" dirty="0"/>
          </a:p>
        </p:txBody>
      </p:sp>
    </p:spTree>
    <p:extLst>
      <p:ext uri="{BB962C8B-B14F-4D97-AF65-F5344CB8AC3E}">
        <p14:creationId xmlns:p14="http://schemas.microsoft.com/office/powerpoint/2010/main" val="36678710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664B5-5CDC-4EF1-8491-B0BA9F9AC991}"/>
              </a:ext>
            </a:extLst>
          </p:cNvPr>
          <p:cNvSpPr>
            <a:spLocks noGrp="1"/>
          </p:cNvSpPr>
          <p:nvPr>
            <p:ph type="title"/>
          </p:nvPr>
        </p:nvSpPr>
        <p:spPr>
          <a:xfrm>
            <a:off x="1069848" y="484632"/>
            <a:ext cx="10058400" cy="1226181"/>
          </a:xfrm>
        </p:spPr>
        <p:txBody>
          <a:bodyPr>
            <a:normAutofit/>
          </a:bodyPr>
          <a:lstStyle/>
          <a:p>
            <a:r>
              <a:rPr lang="en-US" sz="4000" dirty="0"/>
              <a:t>Increase in threshold for tax audit in specified cases - Section 44AB</a:t>
            </a:r>
            <a:endParaRPr lang="en-IN" sz="4000" dirty="0"/>
          </a:p>
        </p:txBody>
      </p:sp>
      <p:sp>
        <p:nvSpPr>
          <p:cNvPr id="3" name="Content Placeholder 2">
            <a:extLst>
              <a:ext uri="{FF2B5EF4-FFF2-40B4-BE49-F238E27FC236}">
                <a16:creationId xmlns:a16="http://schemas.microsoft.com/office/drawing/2014/main" id="{8D5E6E82-97FF-4494-BD97-C8BFE6B73237}"/>
              </a:ext>
            </a:extLst>
          </p:cNvPr>
          <p:cNvSpPr>
            <a:spLocks noGrp="1"/>
          </p:cNvSpPr>
          <p:nvPr>
            <p:ph idx="1"/>
          </p:nvPr>
        </p:nvSpPr>
        <p:spPr/>
        <p:txBody>
          <a:bodyPr/>
          <a:lstStyle/>
          <a:p>
            <a:pPr algn="just"/>
            <a:r>
              <a:rPr lang="en-US" dirty="0"/>
              <a:t>Currently as per proviso to section 44AB(a), a person carrying on business and having total sales, turnover or gross receipts, as the case may be, in business up to Rs. 5 crore is not required get to his accounts audited under section 44AB(a), if aggregate of all his receipts in cash do not exceed 5% of total receipts and aggregate of all his payments in cash do not exceed 5% of total payments. </a:t>
            </a:r>
          </a:p>
          <a:p>
            <a:pPr algn="just"/>
            <a:r>
              <a:rPr lang="en-US" dirty="0"/>
              <a:t>Now the upper limit of total sales, turnover or gross receipts in the said proviso has been raised to Rs. 10 crore. </a:t>
            </a:r>
          </a:p>
          <a:p>
            <a:pPr algn="just"/>
            <a:r>
              <a:rPr lang="en-US" dirty="0"/>
              <a:t>It may be noted that there is no change in basic threshold limit of Rs. 1 crore under section 44AB.</a:t>
            </a:r>
            <a:endParaRPr lang="en-IN" dirty="0"/>
          </a:p>
        </p:txBody>
      </p:sp>
    </p:spTree>
    <p:extLst>
      <p:ext uri="{BB962C8B-B14F-4D97-AF65-F5344CB8AC3E}">
        <p14:creationId xmlns:p14="http://schemas.microsoft.com/office/powerpoint/2010/main" val="561180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07F11-7051-4536-ADAA-D8E54FE0E708}"/>
              </a:ext>
            </a:extLst>
          </p:cNvPr>
          <p:cNvSpPr>
            <a:spLocks noGrp="1"/>
          </p:cNvSpPr>
          <p:nvPr>
            <p:ph type="title"/>
          </p:nvPr>
        </p:nvSpPr>
        <p:spPr>
          <a:xfrm>
            <a:off x="1069848" y="484632"/>
            <a:ext cx="10058400" cy="1157355"/>
          </a:xfrm>
        </p:spPr>
        <p:txBody>
          <a:bodyPr>
            <a:normAutofit fontScale="90000"/>
          </a:bodyPr>
          <a:lstStyle/>
          <a:p>
            <a:r>
              <a:rPr lang="en-US" sz="4000" dirty="0"/>
              <a:t>Time limit to furnish the belated return and revised return – Section 139</a:t>
            </a:r>
            <a:endParaRPr lang="en-IN" sz="4000" dirty="0"/>
          </a:p>
        </p:txBody>
      </p:sp>
      <p:sp>
        <p:nvSpPr>
          <p:cNvPr id="3" name="Content Placeholder 2">
            <a:extLst>
              <a:ext uri="{FF2B5EF4-FFF2-40B4-BE49-F238E27FC236}">
                <a16:creationId xmlns:a16="http://schemas.microsoft.com/office/drawing/2014/main" id="{E66D3808-9144-4643-83D1-A3DA98A4BFE9}"/>
              </a:ext>
            </a:extLst>
          </p:cNvPr>
          <p:cNvSpPr>
            <a:spLocks noGrp="1"/>
          </p:cNvSpPr>
          <p:nvPr>
            <p:ph idx="1"/>
          </p:nvPr>
        </p:nvSpPr>
        <p:spPr>
          <a:xfrm>
            <a:off x="1069848" y="1641987"/>
            <a:ext cx="10058400" cy="4530213"/>
          </a:xfrm>
        </p:spPr>
        <p:txBody>
          <a:bodyPr>
            <a:normAutofit/>
          </a:bodyPr>
          <a:lstStyle/>
          <a:p>
            <a:pPr algn="just"/>
            <a:r>
              <a:rPr lang="en-US" sz="2200" dirty="0"/>
              <a:t>Presently, section 139(4) provides for filing of the belated return at any time before the end of the relevant assessment year or before the completion of the assessment, whichever is earlier. </a:t>
            </a:r>
          </a:p>
          <a:p>
            <a:pPr algn="just"/>
            <a:r>
              <a:rPr lang="en-US" sz="2200" dirty="0"/>
              <a:t>Similarly, section 139(5) provides for filing of the revised return at any time before the end of the relevant assessment year or before the completion of the assessment, whichever is earlier.</a:t>
            </a:r>
          </a:p>
          <a:p>
            <a:pPr algn="just"/>
            <a:r>
              <a:rPr lang="en-US" sz="2200" dirty="0"/>
              <a:t>This time limit to furnish the belated return as well as the revised return is now reduced by three months. </a:t>
            </a:r>
          </a:p>
          <a:p>
            <a:pPr algn="just"/>
            <a:r>
              <a:rPr lang="en-US" sz="2200" dirty="0"/>
              <a:t>Thus, the belated return or revised return </a:t>
            </a:r>
            <a:r>
              <a:rPr lang="en-US" sz="2200" b="1" dirty="0"/>
              <a:t>cannot be filed after 31st December of the relevant assessment year or after the completion of the assessment, whichever is earlier.</a:t>
            </a:r>
          </a:p>
        </p:txBody>
      </p:sp>
    </p:spTree>
    <p:extLst>
      <p:ext uri="{BB962C8B-B14F-4D97-AF65-F5344CB8AC3E}">
        <p14:creationId xmlns:p14="http://schemas.microsoft.com/office/powerpoint/2010/main" val="1549388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20E30-2A12-4BA4-9E96-0CB678481A75}"/>
              </a:ext>
            </a:extLst>
          </p:cNvPr>
          <p:cNvSpPr>
            <a:spLocks noGrp="1"/>
          </p:cNvSpPr>
          <p:nvPr>
            <p:ph type="title"/>
          </p:nvPr>
        </p:nvSpPr>
        <p:spPr/>
        <p:txBody>
          <a:bodyPr>
            <a:noAutofit/>
          </a:bodyPr>
          <a:lstStyle/>
          <a:p>
            <a:pPr algn="just"/>
            <a:r>
              <a:rPr lang="en-US" sz="2800" dirty="0"/>
              <a:t>Assessment or reassessment of income escaping assessment and assessment in case of search or requisition – Sections 147, 148, 148A, 149, 151, 151A, 153A and 153C</a:t>
            </a:r>
            <a:endParaRPr lang="en-IN" sz="2800" dirty="0"/>
          </a:p>
        </p:txBody>
      </p:sp>
      <p:sp>
        <p:nvSpPr>
          <p:cNvPr id="3" name="Content Placeholder 2">
            <a:extLst>
              <a:ext uri="{FF2B5EF4-FFF2-40B4-BE49-F238E27FC236}">
                <a16:creationId xmlns:a16="http://schemas.microsoft.com/office/drawing/2014/main" id="{85F3DEC3-04A1-46F5-85D4-2FBBAF10DD8C}"/>
              </a:ext>
            </a:extLst>
          </p:cNvPr>
          <p:cNvSpPr>
            <a:spLocks noGrp="1"/>
          </p:cNvSpPr>
          <p:nvPr>
            <p:ph idx="1"/>
          </p:nvPr>
        </p:nvSpPr>
        <p:spPr/>
        <p:txBody>
          <a:bodyPr/>
          <a:lstStyle/>
          <a:p>
            <a:r>
              <a:rPr lang="en-IN" dirty="0"/>
              <a:t>Provisions of reassessment have undergone a drastic change from 1</a:t>
            </a:r>
            <a:r>
              <a:rPr lang="en-IN" baseline="30000" dirty="0"/>
              <a:t>st</a:t>
            </a:r>
            <a:r>
              <a:rPr lang="en-IN" dirty="0"/>
              <a:t> April, 2021.</a:t>
            </a:r>
          </a:p>
          <a:p>
            <a:r>
              <a:rPr lang="en-IN" dirty="0"/>
              <a:t>This being an exhaustive topic by itself is not discussed herein.</a:t>
            </a:r>
          </a:p>
          <a:p>
            <a:pPr marL="176213" indent="0">
              <a:buNone/>
            </a:pPr>
            <a:endParaRPr lang="en-IN" dirty="0"/>
          </a:p>
          <a:p>
            <a:pPr marL="176213" indent="0">
              <a:buNone/>
            </a:pPr>
            <a:r>
              <a:rPr lang="en-IN" b="1" dirty="0"/>
              <a:t>FACELESS ITAT </a:t>
            </a:r>
          </a:p>
          <a:p>
            <a:pPr marL="176213" indent="0">
              <a:buNone/>
            </a:pPr>
            <a:r>
              <a:rPr lang="en-US" b="1" dirty="0"/>
              <a:t>DISCONTINUATION OF SETTLEMENT COMMISSION AND TRANSFER OF PENDING CASES TO INTERIM BOARD - SECTIONS 245A, 245AA, 245B, 245BC, 245BD, 245C, 245D, 245DD, 245F, 245G, 245H, 245M</a:t>
            </a:r>
            <a:endParaRPr lang="en-IN" b="1" dirty="0"/>
          </a:p>
        </p:txBody>
      </p:sp>
    </p:spTree>
    <p:extLst>
      <p:ext uri="{BB962C8B-B14F-4D97-AF65-F5344CB8AC3E}">
        <p14:creationId xmlns:p14="http://schemas.microsoft.com/office/powerpoint/2010/main" val="548855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447-004F-4902-866E-3AE4A33BA348}"/>
              </a:ext>
            </a:extLst>
          </p:cNvPr>
          <p:cNvSpPr>
            <a:spLocks noGrp="1"/>
          </p:cNvSpPr>
          <p:nvPr>
            <p:ph type="ctrTitle"/>
          </p:nvPr>
        </p:nvSpPr>
        <p:spPr/>
        <p:txBody>
          <a:bodyPr/>
          <a:lstStyle/>
          <a:p>
            <a:pPr algn="ctr"/>
            <a:r>
              <a:rPr lang="en-IN" dirty="0"/>
              <a:t>THANK YOU</a:t>
            </a:r>
          </a:p>
        </p:txBody>
      </p:sp>
      <p:sp>
        <p:nvSpPr>
          <p:cNvPr id="3" name="Subtitle 2">
            <a:extLst>
              <a:ext uri="{FF2B5EF4-FFF2-40B4-BE49-F238E27FC236}">
                <a16:creationId xmlns:a16="http://schemas.microsoft.com/office/drawing/2014/main" id="{E430FF1D-ED25-4FC8-99CF-63F30CC3ACB9}"/>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24454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CD6AC-A247-4BA2-97F9-34CCA4D6AF3F}"/>
              </a:ext>
            </a:extLst>
          </p:cNvPr>
          <p:cNvSpPr>
            <a:spLocks noGrp="1"/>
          </p:cNvSpPr>
          <p:nvPr>
            <p:ph type="title"/>
          </p:nvPr>
        </p:nvSpPr>
        <p:spPr>
          <a:xfrm>
            <a:off x="1261872" y="365760"/>
            <a:ext cx="9692640" cy="762000"/>
          </a:xfrm>
        </p:spPr>
        <p:txBody>
          <a:bodyPr>
            <a:normAutofit fontScale="90000"/>
          </a:bodyPr>
          <a:lstStyle/>
          <a:p>
            <a:r>
              <a:rPr lang="en-IN" dirty="0"/>
              <a:t>New section 115BAC….</a:t>
            </a:r>
          </a:p>
        </p:txBody>
      </p:sp>
      <p:sp>
        <p:nvSpPr>
          <p:cNvPr id="3" name="Content Placeholder 2">
            <a:extLst>
              <a:ext uri="{FF2B5EF4-FFF2-40B4-BE49-F238E27FC236}">
                <a16:creationId xmlns:a16="http://schemas.microsoft.com/office/drawing/2014/main" id="{19051AD8-92BA-48F8-A18F-A29A6F647479}"/>
              </a:ext>
            </a:extLst>
          </p:cNvPr>
          <p:cNvSpPr>
            <a:spLocks noGrp="1"/>
          </p:cNvSpPr>
          <p:nvPr>
            <p:ph idx="1"/>
          </p:nvPr>
        </p:nvSpPr>
        <p:spPr>
          <a:xfrm>
            <a:off x="1261872" y="1219200"/>
            <a:ext cx="9375648" cy="4960937"/>
          </a:xfrm>
        </p:spPr>
        <p:txBody>
          <a:bodyPr/>
          <a:lstStyle/>
          <a:p>
            <a:r>
              <a:rPr lang="en-IN" dirty="0"/>
              <a:t>The scheme is optional. </a:t>
            </a:r>
            <a:r>
              <a:rPr lang="en-IN" dirty="0" err="1"/>
              <a:t>Assessees</a:t>
            </a:r>
            <a:r>
              <a:rPr lang="en-IN" dirty="0"/>
              <a:t> will have to opt in the following manner:</a:t>
            </a:r>
          </a:p>
          <a:p>
            <a:pPr marL="0" indent="0">
              <a:buNone/>
            </a:pPr>
            <a:endParaRPr lang="en-IN" dirty="0"/>
          </a:p>
        </p:txBody>
      </p:sp>
      <p:graphicFrame>
        <p:nvGraphicFramePr>
          <p:cNvPr id="4" name="Diagram 3">
            <a:extLst>
              <a:ext uri="{FF2B5EF4-FFF2-40B4-BE49-F238E27FC236}">
                <a16:creationId xmlns:a16="http://schemas.microsoft.com/office/drawing/2014/main" id="{D1C75158-C264-4ECA-952F-FAE9F2ED241A}"/>
              </a:ext>
            </a:extLst>
          </p:cNvPr>
          <p:cNvGraphicFramePr/>
          <p:nvPr>
            <p:extLst>
              <p:ext uri="{D42A27DB-BD31-4B8C-83A1-F6EECF244321}">
                <p14:modId xmlns:p14="http://schemas.microsoft.com/office/powerpoint/2010/main" val="2217562249"/>
              </p:ext>
            </p:extLst>
          </p:nvPr>
        </p:nvGraphicFramePr>
        <p:xfrm>
          <a:off x="1351280" y="1644073"/>
          <a:ext cx="9603232" cy="4726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274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0271-05AA-4D7B-B4F1-0E578E4C701A}"/>
              </a:ext>
            </a:extLst>
          </p:cNvPr>
          <p:cNvSpPr>
            <a:spLocks noGrp="1"/>
          </p:cNvSpPr>
          <p:nvPr>
            <p:ph type="title"/>
          </p:nvPr>
        </p:nvSpPr>
        <p:spPr>
          <a:xfrm>
            <a:off x="1261872" y="365760"/>
            <a:ext cx="9692640" cy="883920"/>
          </a:xfrm>
        </p:spPr>
        <p:txBody>
          <a:bodyPr/>
          <a:lstStyle/>
          <a:p>
            <a:r>
              <a:rPr lang="en-IN" dirty="0"/>
              <a:t>115bac - Conditions….</a:t>
            </a:r>
          </a:p>
        </p:txBody>
      </p:sp>
      <p:sp>
        <p:nvSpPr>
          <p:cNvPr id="3" name="Content Placeholder 2">
            <a:extLst>
              <a:ext uri="{FF2B5EF4-FFF2-40B4-BE49-F238E27FC236}">
                <a16:creationId xmlns:a16="http://schemas.microsoft.com/office/drawing/2014/main" id="{8B00B047-2674-446C-A4D4-7FA51C020EA2}"/>
              </a:ext>
            </a:extLst>
          </p:cNvPr>
          <p:cNvSpPr>
            <a:spLocks noGrp="1"/>
          </p:cNvSpPr>
          <p:nvPr>
            <p:ph idx="1"/>
          </p:nvPr>
        </p:nvSpPr>
        <p:spPr>
          <a:xfrm>
            <a:off x="1261872" y="1391920"/>
            <a:ext cx="9461546" cy="4788217"/>
          </a:xfrm>
        </p:spPr>
        <p:txBody>
          <a:bodyPr>
            <a:normAutofit/>
          </a:bodyPr>
          <a:lstStyle/>
          <a:p>
            <a:r>
              <a:rPr lang="en-IN" dirty="0"/>
              <a:t>The concessional rates can be opted after foregoing the following exemptions and deductions :</a:t>
            </a:r>
          </a:p>
          <a:p>
            <a:pPr marL="400050" indent="-217488">
              <a:buFont typeface="+mj-lt"/>
              <a:buAutoNum type="romanLcPeriod"/>
            </a:pPr>
            <a:r>
              <a:rPr lang="en-IN" dirty="0"/>
              <a:t>Leave Travel Concession</a:t>
            </a:r>
          </a:p>
          <a:p>
            <a:pPr marL="400050" indent="-217488">
              <a:buFont typeface="+mj-lt"/>
              <a:buAutoNum type="romanLcPeriod"/>
            </a:pPr>
            <a:r>
              <a:rPr lang="en-IN" dirty="0"/>
              <a:t>House Rent Allowance</a:t>
            </a:r>
          </a:p>
          <a:p>
            <a:pPr marL="400050" indent="-217488">
              <a:buFont typeface="+mj-lt"/>
              <a:buAutoNum type="romanLcPeriod"/>
            </a:pPr>
            <a:r>
              <a:rPr lang="en-IN" dirty="0"/>
              <a:t> Specified Allowances exempt under section 10(14).</a:t>
            </a:r>
          </a:p>
          <a:p>
            <a:pPr marL="400050" indent="-217488">
              <a:buFont typeface="+mj-lt"/>
              <a:buAutoNum type="romanLcPeriod"/>
            </a:pPr>
            <a:r>
              <a:rPr lang="en-IN" dirty="0"/>
              <a:t> Allowances to MPs/MLAs </a:t>
            </a:r>
          </a:p>
          <a:p>
            <a:pPr marL="400050" indent="-217488">
              <a:buFont typeface="+mj-lt"/>
              <a:buAutoNum type="romanLcPeriod"/>
            </a:pPr>
            <a:r>
              <a:rPr lang="en-IN" dirty="0"/>
              <a:t>Clubbed Income of Minor </a:t>
            </a:r>
            <a:r>
              <a:rPr lang="en-IN" dirty="0" err="1"/>
              <a:t>upto</a:t>
            </a:r>
            <a:r>
              <a:rPr lang="en-IN" dirty="0"/>
              <a:t> Rs. 1500</a:t>
            </a:r>
          </a:p>
          <a:p>
            <a:pPr marL="400050" indent="-217488">
              <a:buFont typeface="+mj-lt"/>
              <a:buAutoNum type="romanLcPeriod"/>
            </a:pPr>
            <a:r>
              <a:rPr lang="en-IN" dirty="0"/>
              <a:t> Exemption for unit in SEZ</a:t>
            </a:r>
          </a:p>
          <a:p>
            <a:pPr marL="400050" indent="-217488">
              <a:buFont typeface="+mj-lt"/>
              <a:buAutoNum type="romanLcPeriod"/>
            </a:pPr>
            <a:r>
              <a:rPr lang="en-IN" dirty="0"/>
              <a:t> Standard and other deductions from Salary</a:t>
            </a:r>
          </a:p>
          <a:p>
            <a:pPr marL="400050" indent="-217488">
              <a:buFont typeface="+mj-lt"/>
              <a:buAutoNum type="romanLcPeriod"/>
            </a:pPr>
            <a:r>
              <a:rPr lang="en-IN" dirty="0"/>
              <a:t> Interest in respect of Self Occupied Property</a:t>
            </a:r>
          </a:p>
          <a:p>
            <a:pPr marL="538163" indent="-355600">
              <a:buFont typeface="+mj-lt"/>
              <a:buAutoNum type="romanLcPeriod"/>
            </a:pPr>
            <a:r>
              <a:rPr lang="en-IN" dirty="0"/>
              <a:t>Set off of loss under the head income from house property against other     heads </a:t>
            </a:r>
          </a:p>
          <a:p>
            <a:pPr marL="538163" indent="-355600">
              <a:buFont typeface="+mj-lt"/>
              <a:buAutoNum type="romanLcPeriod"/>
            </a:pPr>
            <a:endParaRPr lang="en-IN" dirty="0"/>
          </a:p>
        </p:txBody>
      </p:sp>
    </p:spTree>
    <p:extLst>
      <p:ext uri="{BB962C8B-B14F-4D97-AF65-F5344CB8AC3E}">
        <p14:creationId xmlns:p14="http://schemas.microsoft.com/office/powerpoint/2010/main" val="2508262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1C86-5463-4FE5-802F-2FA71F72118F}"/>
              </a:ext>
            </a:extLst>
          </p:cNvPr>
          <p:cNvSpPr>
            <a:spLocks noGrp="1"/>
          </p:cNvSpPr>
          <p:nvPr>
            <p:ph type="title"/>
          </p:nvPr>
        </p:nvSpPr>
        <p:spPr>
          <a:xfrm>
            <a:off x="1261872" y="365760"/>
            <a:ext cx="9692640" cy="873760"/>
          </a:xfrm>
        </p:spPr>
        <p:txBody>
          <a:bodyPr/>
          <a:lstStyle/>
          <a:p>
            <a:r>
              <a:rPr lang="en-IN" dirty="0"/>
              <a:t>115bac - Conditions….</a:t>
            </a:r>
          </a:p>
        </p:txBody>
      </p:sp>
      <p:sp>
        <p:nvSpPr>
          <p:cNvPr id="3" name="Content Placeholder 2">
            <a:extLst>
              <a:ext uri="{FF2B5EF4-FFF2-40B4-BE49-F238E27FC236}">
                <a16:creationId xmlns:a16="http://schemas.microsoft.com/office/drawing/2014/main" id="{FDA1337A-BA07-4429-99CD-285D0EE6D1FF}"/>
              </a:ext>
            </a:extLst>
          </p:cNvPr>
          <p:cNvSpPr>
            <a:spLocks noGrp="1"/>
          </p:cNvSpPr>
          <p:nvPr>
            <p:ph idx="1"/>
          </p:nvPr>
        </p:nvSpPr>
        <p:spPr>
          <a:xfrm>
            <a:off x="1237487" y="1239520"/>
            <a:ext cx="9692639" cy="4947920"/>
          </a:xfrm>
        </p:spPr>
        <p:txBody>
          <a:bodyPr>
            <a:normAutofit/>
          </a:bodyPr>
          <a:lstStyle/>
          <a:p>
            <a:pPr marL="582612" indent="-400050" algn="just">
              <a:buAutoNum type="romanLcPeriod" startAt="10"/>
            </a:pPr>
            <a:r>
              <a:rPr lang="en-IN" dirty="0"/>
              <a:t>Additional Depreciation</a:t>
            </a:r>
          </a:p>
          <a:p>
            <a:pPr marL="582612" indent="-400050" algn="just">
              <a:buAutoNum type="romanLcPeriod" startAt="10"/>
            </a:pPr>
            <a:r>
              <a:rPr lang="en-IN" dirty="0"/>
              <a:t>Deduction u/s 32AD, 33AB and 33ABA</a:t>
            </a:r>
          </a:p>
          <a:p>
            <a:pPr marL="582612" indent="-400050" algn="just">
              <a:buAutoNum type="romanLcPeriod" startAt="10"/>
            </a:pPr>
            <a:r>
              <a:rPr lang="en-IN" dirty="0"/>
              <a:t>Specified deduction for donations or for expenditure on scientific research</a:t>
            </a:r>
          </a:p>
          <a:p>
            <a:pPr marL="582612" indent="-400050" algn="just">
              <a:buAutoNum type="romanLcPeriod" startAt="10"/>
            </a:pPr>
            <a:r>
              <a:rPr lang="en-IN" dirty="0"/>
              <a:t>Weighted deduction for expenditure on specified business/ agriculture extension project</a:t>
            </a:r>
          </a:p>
          <a:p>
            <a:pPr marL="582612" indent="-400050" algn="just">
              <a:buAutoNum type="romanLcPeriod" startAt="10"/>
            </a:pPr>
            <a:r>
              <a:rPr lang="en-IN" dirty="0"/>
              <a:t>Standard deduction for family pension </a:t>
            </a:r>
          </a:p>
          <a:p>
            <a:pPr marL="582612" indent="-400050" algn="just">
              <a:buAutoNum type="romanLcPeriod" startAt="10"/>
            </a:pPr>
            <a:r>
              <a:rPr lang="en-IN" dirty="0"/>
              <a:t>Deduction under Chapter VI-A other than 80CCD(2), 80JJAA and 80LA</a:t>
            </a:r>
          </a:p>
          <a:p>
            <a:pPr marL="582612" indent="-400050" algn="just">
              <a:buAutoNum type="romanLcPeriod" startAt="10"/>
            </a:pPr>
            <a:r>
              <a:rPr lang="en-IN" dirty="0"/>
              <a:t>Exemption in respect of voucher granted for free food and beverages to employees</a:t>
            </a:r>
          </a:p>
          <a:p>
            <a:pPr marL="582612" indent="-400050" algn="just">
              <a:buAutoNum type="romanLcPeriod" startAt="10"/>
            </a:pPr>
            <a:r>
              <a:rPr lang="en-IN" dirty="0"/>
              <a:t> Any exemption or deduction for allowances or perquisites provided under any other law.</a:t>
            </a:r>
          </a:p>
          <a:p>
            <a:pPr marL="182562" indent="0" algn="just">
              <a:buNone/>
            </a:pPr>
            <a:r>
              <a:rPr lang="en-IN" dirty="0"/>
              <a:t>Once this option is exercised provisions relating to AMT and credit relating to the same will not be applicable. </a:t>
            </a:r>
          </a:p>
          <a:p>
            <a:pPr marL="582612" indent="-400050">
              <a:buAutoNum type="romanLcPeriod" startAt="10"/>
            </a:pPr>
            <a:endParaRPr lang="en-IN" dirty="0"/>
          </a:p>
        </p:txBody>
      </p:sp>
    </p:spTree>
    <p:extLst>
      <p:ext uri="{BB962C8B-B14F-4D97-AF65-F5344CB8AC3E}">
        <p14:creationId xmlns:p14="http://schemas.microsoft.com/office/powerpoint/2010/main" val="3733170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3C0CE-A4B2-4C1F-AC49-15BD1D3892ED}"/>
              </a:ext>
            </a:extLst>
          </p:cNvPr>
          <p:cNvSpPr>
            <a:spLocks noGrp="1"/>
          </p:cNvSpPr>
          <p:nvPr>
            <p:ph type="title"/>
          </p:nvPr>
        </p:nvSpPr>
        <p:spPr>
          <a:xfrm>
            <a:off x="1261872" y="365760"/>
            <a:ext cx="9692640" cy="883920"/>
          </a:xfrm>
        </p:spPr>
        <p:txBody>
          <a:bodyPr>
            <a:normAutofit fontScale="90000"/>
          </a:bodyPr>
          <a:lstStyle/>
          <a:p>
            <a:r>
              <a:rPr lang="en-IN" dirty="0"/>
              <a:t>Concessional tax scheme for co-op soc 115bad</a:t>
            </a:r>
          </a:p>
        </p:txBody>
      </p:sp>
      <p:sp>
        <p:nvSpPr>
          <p:cNvPr id="3" name="Content Placeholder 2">
            <a:extLst>
              <a:ext uri="{FF2B5EF4-FFF2-40B4-BE49-F238E27FC236}">
                <a16:creationId xmlns:a16="http://schemas.microsoft.com/office/drawing/2014/main" id="{BFEE4920-819B-469D-972A-A35491E1FB97}"/>
              </a:ext>
            </a:extLst>
          </p:cNvPr>
          <p:cNvSpPr>
            <a:spLocks noGrp="1"/>
          </p:cNvSpPr>
          <p:nvPr>
            <p:ph idx="1"/>
          </p:nvPr>
        </p:nvSpPr>
        <p:spPr>
          <a:xfrm>
            <a:off x="1261871" y="1422400"/>
            <a:ext cx="9489255" cy="4757737"/>
          </a:xfrm>
        </p:spPr>
        <p:txBody>
          <a:bodyPr>
            <a:normAutofit/>
          </a:bodyPr>
          <a:lstStyle/>
          <a:p>
            <a:pPr algn="just"/>
            <a:r>
              <a:rPr lang="en-IN" b="1" dirty="0"/>
              <a:t>Option of concessional tax scheme to resident co-operative societies 				                                                                     – Section 115BAD</a:t>
            </a:r>
          </a:p>
          <a:p>
            <a:pPr marL="176213" indent="0" algn="just">
              <a:buNone/>
            </a:pPr>
            <a:r>
              <a:rPr lang="en-IN" dirty="0"/>
              <a:t>A new section 115BAD is inserted for resident co-operative societies who have the option to pay tax at the rate of 22% (plus surcharge @ 10%) instead of 30%</a:t>
            </a:r>
          </a:p>
          <a:p>
            <a:pPr marL="176213" indent="0" algn="just">
              <a:buNone/>
            </a:pPr>
            <a:endParaRPr lang="en-IN" dirty="0"/>
          </a:p>
          <a:p>
            <a:endParaRPr lang="en-IN" b="1" dirty="0"/>
          </a:p>
        </p:txBody>
      </p:sp>
      <p:graphicFrame>
        <p:nvGraphicFramePr>
          <p:cNvPr id="5" name="Table 5">
            <a:extLst>
              <a:ext uri="{FF2B5EF4-FFF2-40B4-BE49-F238E27FC236}">
                <a16:creationId xmlns:a16="http://schemas.microsoft.com/office/drawing/2014/main" id="{2A710422-BCFE-4C14-9FB0-F78DF0C1A257}"/>
              </a:ext>
            </a:extLst>
          </p:cNvPr>
          <p:cNvGraphicFramePr>
            <a:graphicFrameLocks noGrp="1"/>
          </p:cNvGraphicFramePr>
          <p:nvPr>
            <p:extLst>
              <p:ext uri="{D42A27DB-BD31-4B8C-83A1-F6EECF244321}">
                <p14:modId xmlns:p14="http://schemas.microsoft.com/office/powerpoint/2010/main" val="789713199"/>
              </p:ext>
            </p:extLst>
          </p:nvPr>
        </p:nvGraphicFramePr>
        <p:xfrm>
          <a:off x="1551710" y="3205017"/>
          <a:ext cx="8848437" cy="2230584"/>
        </p:xfrm>
        <a:graphic>
          <a:graphicData uri="http://schemas.openxmlformats.org/drawingml/2006/table">
            <a:tbl>
              <a:tblPr firstRow="1" bandRow="1">
                <a:tableStyleId>{5C22544A-7EE6-4342-B048-85BDC9FD1C3A}</a:tableStyleId>
              </a:tblPr>
              <a:tblGrid>
                <a:gridCol w="3380508">
                  <a:extLst>
                    <a:ext uri="{9D8B030D-6E8A-4147-A177-3AD203B41FA5}">
                      <a16:colId xmlns:a16="http://schemas.microsoft.com/office/drawing/2014/main" val="1254545010"/>
                    </a:ext>
                  </a:extLst>
                </a:gridCol>
                <a:gridCol w="2604655">
                  <a:extLst>
                    <a:ext uri="{9D8B030D-6E8A-4147-A177-3AD203B41FA5}">
                      <a16:colId xmlns:a16="http://schemas.microsoft.com/office/drawing/2014/main" val="2945483602"/>
                    </a:ext>
                  </a:extLst>
                </a:gridCol>
                <a:gridCol w="2863274">
                  <a:extLst>
                    <a:ext uri="{9D8B030D-6E8A-4147-A177-3AD203B41FA5}">
                      <a16:colId xmlns:a16="http://schemas.microsoft.com/office/drawing/2014/main" val="2659391970"/>
                    </a:ext>
                  </a:extLst>
                </a:gridCol>
              </a:tblGrid>
              <a:tr h="879514">
                <a:tc>
                  <a:txBody>
                    <a:bodyPr/>
                    <a:lstStyle/>
                    <a:p>
                      <a:r>
                        <a:rPr lang="en-IN" dirty="0"/>
                        <a:t>Particulars</a:t>
                      </a:r>
                    </a:p>
                  </a:txBody>
                  <a:tcPr/>
                </a:tc>
                <a:tc>
                  <a:txBody>
                    <a:bodyPr/>
                    <a:lstStyle/>
                    <a:p>
                      <a:r>
                        <a:rPr lang="en-IN" dirty="0"/>
                        <a:t>Income up to Rs. 1 Cr</a:t>
                      </a:r>
                    </a:p>
                  </a:txBody>
                  <a:tcPr/>
                </a:tc>
                <a:tc>
                  <a:txBody>
                    <a:bodyPr/>
                    <a:lstStyle/>
                    <a:p>
                      <a:r>
                        <a:rPr lang="en-IN" dirty="0"/>
                        <a:t>Income above RS. 1 Cr</a:t>
                      </a:r>
                    </a:p>
                  </a:txBody>
                  <a:tcPr/>
                </a:tc>
                <a:extLst>
                  <a:ext uri="{0D108BD9-81ED-4DB2-BD59-A6C34878D82A}">
                    <a16:rowId xmlns:a16="http://schemas.microsoft.com/office/drawing/2014/main" val="4270527029"/>
                  </a:ext>
                </a:extLst>
              </a:tr>
              <a:tr h="848491">
                <a:tc>
                  <a:txBody>
                    <a:bodyPr/>
                    <a:lstStyle/>
                    <a:p>
                      <a:r>
                        <a:rPr lang="en-IN" dirty="0"/>
                        <a:t>Co-operative societies opting for taxation u/s 115BAD</a:t>
                      </a:r>
                    </a:p>
                  </a:txBody>
                  <a:tcPr/>
                </a:tc>
                <a:tc>
                  <a:txBody>
                    <a:bodyPr/>
                    <a:lstStyle/>
                    <a:p>
                      <a:pPr algn="ctr"/>
                      <a:r>
                        <a:rPr lang="en-IN" dirty="0"/>
                        <a:t>25.168%</a:t>
                      </a:r>
                    </a:p>
                  </a:txBody>
                  <a:tcPr/>
                </a:tc>
                <a:tc>
                  <a:txBody>
                    <a:bodyPr/>
                    <a:lstStyle/>
                    <a:p>
                      <a:pPr algn="ctr"/>
                      <a:r>
                        <a:rPr lang="en-IN" dirty="0"/>
                        <a:t>25.168%</a:t>
                      </a:r>
                    </a:p>
                  </a:txBody>
                  <a:tcPr/>
                </a:tc>
                <a:extLst>
                  <a:ext uri="{0D108BD9-81ED-4DB2-BD59-A6C34878D82A}">
                    <a16:rowId xmlns:a16="http://schemas.microsoft.com/office/drawing/2014/main" val="968301828"/>
                  </a:ext>
                </a:extLst>
              </a:tr>
              <a:tr h="502579">
                <a:tc>
                  <a:txBody>
                    <a:bodyPr/>
                    <a:lstStyle/>
                    <a:p>
                      <a:r>
                        <a:rPr lang="en-IN" dirty="0"/>
                        <a:t>Other Co-operative Society</a:t>
                      </a:r>
                    </a:p>
                  </a:txBody>
                  <a:tcPr/>
                </a:tc>
                <a:tc>
                  <a:txBody>
                    <a:bodyPr/>
                    <a:lstStyle/>
                    <a:p>
                      <a:pPr algn="ctr"/>
                      <a:r>
                        <a:rPr lang="en-IN" dirty="0"/>
                        <a:t>31.20%</a:t>
                      </a:r>
                    </a:p>
                  </a:txBody>
                  <a:tcPr/>
                </a:tc>
                <a:tc>
                  <a:txBody>
                    <a:bodyPr/>
                    <a:lstStyle/>
                    <a:p>
                      <a:pPr algn="ctr"/>
                      <a:r>
                        <a:rPr lang="en-IN" dirty="0"/>
                        <a:t>34.944%</a:t>
                      </a:r>
                    </a:p>
                  </a:txBody>
                  <a:tcPr/>
                </a:tc>
                <a:extLst>
                  <a:ext uri="{0D108BD9-81ED-4DB2-BD59-A6C34878D82A}">
                    <a16:rowId xmlns:a16="http://schemas.microsoft.com/office/drawing/2014/main" val="1262225140"/>
                  </a:ext>
                </a:extLst>
              </a:tr>
            </a:tbl>
          </a:graphicData>
        </a:graphic>
      </p:graphicFrame>
    </p:spTree>
    <p:extLst>
      <p:ext uri="{BB962C8B-B14F-4D97-AF65-F5344CB8AC3E}">
        <p14:creationId xmlns:p14="http://schemas.microsoft.com/office/powerpoint/2010/main" val="450993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FF57E-8EFC-4FB0-9085-0E0918B63AD5}"/>
              </a:ext>
            </a:extLst>
          </p:cNvPr>
          <p:cNvSpPr>
            <a:spLocks noGrp="1"/>
          </p:cNvSpPr>
          <p:nvPr>
            <p:ph type="title"/>
          </p:nvPr>
        </p:nvSpPr>
        <p:spPr>
          <a:xfrm>
            <a:off x="1069848" y="484632"/>
            <a:ext cx="10058400" cy="900823"/>
          </a:xfrm>
        </p:spPr>
        <p:txBody>
          <a:bodyPr/>
          <a:lstStyle/>
          <a:p>
            <a:r>
              <a:rPr lang="en-IN" dirty="0"/>
              <a:t>Conditions – 115bad</a:t>
            </a:r>
          </a:p>
        </p:txBody>
      </p:sp>
      <p:sp>
        <p:nvSpPr>
          <p:cNvPr id="3" name="Content Placeholder 2">
            <a:extLst>
              <a:ext uri="{FF2B5EF4-FFF2-40B4-BE49-F238E27FC236}">
                <a16:creationId xmlns:a16="http://schemas.microsoft.com/office/drawing/2014/main" id="{35B9E925-2094-45E7-A75E-150642DE242E}"/>
              </a:ext>
            </a:extLst>
          </p:cNvPr>
          <p:cNvSpPr>
            <a:spLocks noGrp="1"/>
          </p:cNvSpPr>
          <p:nvPr>
            <p:ph idx="1"/>
          </p:nvPr>
        </p:nvSpPr>
        <p:spPr>
          <a:xfrm>
            <a:off x="1069848" y="1468582"/>
            <a:ext cx="10058400" cy="4703618"/>
          </a:xfrm>
        </p:spPr>
        <p:txBody>
          <a:bodyPr>
            <a:normAutofit/>
          </a:bodyPr>
          <a:lstStyle/>
          <a:p>
            <a:pPr marL="176213" indent="0" algn="just">
              <a:buNone/>
            </a:pPr>
            <a:r>
              <a:rPr lang="en-IN" dirty="0"/>
              <a:t>The conditions u/s 115BAD(2) mentions that the total income of a co-operative housing society shall be computed  :</a:t>
            </a:r>
          </a:p>
          <a:p>
            <a:pPr marL="342900" lvl="0" indent="-342900" algn="just">
              <a:lnSpc>
                <a:spcPct val="115000"/>
              </a:lnSpc>
              <a:buFont typeface="+mj-lt"/>
              <a:buAutoNum type="arabicPeriod"/>
            </a:pPr>
            <a:r>
              <a:rPr lang="en-US" sz="2000" dirty="0"/>
              <a:t>Without deduction under provisions of section 10AA, section 32(1)(</a:t>
            </a:r>
            <a:r>
              <a:rPr lang="en-US" sz="2000" dirty="0" err="1"/>
              <a:t>iia</a:t>
            </a:r>
            <a:r>
              <a:rPr lang="en-US" sz="2000" dirty="0"/>
              <a:t>), section 32AD, section 33AB, section 33ABA, section 35(1)(ii),section 35(1)(</a:t>
            </a:r>
            <a:r>
              <a:rPr lang="en-US" sz="2000" dirty="0" err="1"/>
              <a:t>iia</a:t>
            </a:r>
            <a:r>
              <a:rPr lang="en-US" sz="2000" dirty="0"/>
              <a:t>), section 35(1)(iii), section 35(2AA), section 35AD, section 35CCC or any provisions of chapter VI-A(including section 80P) other than section 80JJAA.,</a:t>
            </a:r>
            <a:endParaRPr lang="en-IN" sz="2000" dirty="0"/>
          </a:p>
          <a:p>
            <a:pPr marL="342900" lvl="0" indent="-342900" algn="just">
              <a:lnSpc>
                <a:spcPct val="115000"/>
              </a:lnSpc>
              <a:buFont typeface="+mj-lt"/>
              <a:buAutoNum type="arabicPeriod"/>
            </a:pPr>
            <a:r>
              <a:rPr lang="en-US" sz="2000" dirty="0"/>
              <a:t>Without set off of any carried forward losses or depreciation from earlier assessment year in case such a loss or depreciation is attributable to deductions referred in paragraph 1 above.,  and</a:t>
            </a:r>
            <a:endParaRPr lang="en-IN" sz="2000" dirty="0"/>
          </a:p>
          <a:p>
            <a:pPr marL="342900" lvl="0" indent="-342900" algn="just">
              <a:lnSpc>
                <a:spcPct val="115000"/>
              </a:lnSpc>
              <a:spcAft>
                <a:spcPts val="1000"/>
              </a:spcAft>
              <a:buFont typeface="+mj-lt"/>
              <a:buAutoNum type="arabicPeriod"/>
            </a:pPr>
            <a:r>
              <a:rPr lang="en-US" sz="2000" dirty="0"/>
              <a:t>By claiming depreciation if any under section 32 except section 32(1)(</a:t>
            </a:r>
            <a:r>
              <a:rPr lang="en-US" sz="2000" dirty="0" err="1"/>
              <a:t>iia</a:t>
            </a:r>
            <a:r>
              <a:rPr lang="en-US" sz="2000" dirty="0"/>
              <a:t>) determined in the manner prescribed</a:t>
            </a:r>
            <a:endParaRPr lang="en-IN" sz="2000" dirty="0"/>
          </a:p>
          <a:p>
            <a:endParaRPr lang="en-IN" dirty="0"/>
          </a:p>
        </p:txBody>
      </p:sp>
    </p:spTree>
    <p:extLst>
      <p:ext uri="{BB962C8B-B14F-4D97-AF65-F5344CB8AC3E}">
        <p14:creationId xmlns:p14="http://schemas.microsoft.com/office/powerpoint/2010/main" val="3537920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3742</TotalTime>
  <Words>5629</Words>
  <Application>Microsoft Office PowerPoint</Application>
  <PresentationFormat>Widescreen</PresentationFormat>
  <Paragraphs>386</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Rockwell</vt:lpstr>
      <vt:lpstr>Rockwell Condensed</vt:lpstr>
      <vt:lpstr>Wingdings</vt:lpstr>
      <vt:lpstr>Wood Type</vt:lpstr>
      <vt:lpstr>MAJOR AMENDMENTS                (AY 2021-22)</vt:lpstr>
      <vt:lpstr>INTRODUCTION</vt:lpstr>
      <vt:lpstr>INTRODUCTION</vt:lpstr>
      <vt:lpstr>MAJOR AMENDMENTS IN FA 2020             (Relating to AY 21-22)</vt:lpstr>
      <vt:lpstr>New section 115BAC….</vt:lpstr>
      <vt:lpstr>115bac - Conditions….</vt:lpstr>
      <vt:lpstr>115bac - Conditions….</vt:lpstr>
      <vt:lpstr>Concessional tax scheme for co-op soc 115bad</vt:lpstr>
      <vt:lpstr>Conditions – 115bad</vt:lpstr>
      <vt:lpstr>115BAD…. </vt:lpstr>
      <vt:lpstr>TAX RATES for companies </vt:lpstr>
      <vt:lpstr>TAX RATES</vt:lpstr>
      <vt:lpstr>Royalty – section 9(1)(VI)</vt:lpstr>
      <vt:lpstr>Charitable/ Religious trusts – S. 12A </vt:lpstr>
      <vt:lpstr>Charitable/ Religious trusts – S. 12A </vt:lpstr>
      <vt:lpstr>Charitable/ Religious trusts – S. 12A </vt:lpstr>
      <vt:lpstr>SALARIES</vt:lpstr>
      <vt:lpstr>CAPITAL GAINS</vt:lpstr>
      <vt:lpstr>CAPITAL GAINS</vt:lpstr>
      <vt:lpstr>DEDUCTIONS UNDER CHAPTER VI-A</vt:lpstr>
      <vt:lpstr>DEDUCTIONS UNDER CHAPTER VI-A</vt:lpstr>
      <vt:lpstr>DEDUCTIONS UNDER CHAPTER VI-A</vt:lpstr>
      <vt:lpstr>DIVIDEND DISTRIBUTION TAX (DDT)/DIVIDEND</vt:lpstr>
      <vt:lpstr>DIVIDEND DISTRIBUTION TAX (DDT)/DIVIDEND</vt:lpstr>
      <vt:lpstr>DIVIDEND DISTRIBUTION TAX (DDT)/DIVIDEND</vt:lpstr>
      <vt:lpstr>Furnishing of statement of tax deducted in form 26AS – Sections 203AA and 285BB</vt:lpstr>
      <vt:lpstr>Tax Collection at Source (TCS) - Widening the scope of TCS on foreign remittance through Liberalised Remittance Scheme (LRS); TCS on selling of overseas tour package and on sale of goods over a limit – Section 206C</vt:lpstr>
      <vt:lpstr>Contd….</vt:lpstr>
      <vt:lpstr>Widening the scope of TDS on E-Commerce transactions – Sections 194-O and 206AA(1)</vt:lpstr>
      <vt:lpstr>Contd….</vt:lpstr>
      <vt:lpstr>Contd…</vt:lpstr>
      <vt:lpstr>MAJOR AMENDMENTS IN FA 2021             (Relating to AY 21-22)</vt:lpstr>
      <vt:lpstr>Exemption for cash allowance in lieu of Leave Travel Concession (LTC) – Section 10(5)</vt:lpstr>
      <vt:lpstr>CONTD….</vt:lpstr>
      <vt:lpstr>Depreciation on goodwill - Sections 2(11), 32, 50 &amp; 55</vt:lpstr>
      <vt:lpstr>Contd….</vt:lpstr>
      <vt:lpstr>Payment of employee’s contribution to a fund after due date - Sections 36(1) and 43B</vt:lpstr>
      <vt:lpstr>Transfer of capital asset to partner on dissolution or reconstitution of Firm etc. – Sections 45(4), 45(4A) and 48</vt:lpstr>
      <vt:lpstr>Contd….</vt:lpstr>
      <vt:lpstr>Contd….</vt:lpstr>
      <vt:lpstr>Increase in threshold for tax audit in specified cases - Section 44AB</vt:lpstr>
      <vt:lpstr>Time limit to furnish the belated return and revised return – Section 139</vt:lpstr>
      <vt:lpstr>Assessment or reassessment of income escaping assessment and assessment in case of search or requisition – Sections 147, 148, 148A, 149, 151, 151A, 153A and 153C</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AMENDMENTS</dc:title>
  <dc:creator>Reshma Pillai</dc:creator>
  <cp:lastModifiedBy>Reshma Pillai</cp:lastModifiedBy>
  <cp:revision>142</cp:revision>
  <dcterms:created xsi:type="dcterms:W3CDTF">2021-07-20T12:55:32Z</dcterms:created>
  <dcterms:modified xsi:type="dcterms:W3CDTF">2021-07-23T09:07:08Z</dcterms:modified>
</cp:coreProperties>
</file>