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6" r:id="rId2"/>
    <p:sldId id="257" r:id="rId3"/>
    <p:sldId id="262" r:id="rId4"/>
    <p:sldId id="259" r:id="rId5"/>
    <p:sldId id="260" r:id="rId6"/>
    <p:sldId id="261" r:id="rId7"/>
    <p:sldId id="264" r:id="rId8"/>
    <p:sldId id="265" r:id="rId9"/>
    <p:sldId id="266" r:id="rId10"/>
    <p:sldId id="267" r:id="rId11"/>
    <p:sldId id="268" r:id="rId12"/>
    <p:sldId id="312" r:id="rId13"/>
    <p:sldId id="273" r:id="rId14"/>
    <p:sldId id="275" r:id="rId15"/>
    <p:sldId id="276" r:id="rId16"/>
    <p:sldId id="279" r:id="rId17"/>
    <p:sldId id="280" r:id="rId18"/>
    <p:sldId id="315" r:id="rId19"/>
    <p:sldId id="311" r:id="rId20"/>
    <p:sldId id="299" r:id="rId21"/>
    <p:sldId id="282" r:id="rId22"/>
    <p:sldId id="316" r:id="rId23"/>
    <p:sldId id="314" r:id="rId24"/>
    <p:sldId id="283" r:id="rId25"/>
    <p:sldId id="284" r:id="rId26"/>
    <p:sldId id="285" r:id="rId27"/>
    <p:sldId id="286" r:id="rId28"/>
    <p:sldId id="287" r:id="rId29"/>
    <p:sldId id="291" r:id="rId30"/>
    <p:sldId id="313" r:id="rId31"/>
    <p:sldId id="292" r:id="rId32"/>
    <p:sldId id="300" r:id="rId33"/>
    <p:sldId id="301" r:id="rId34"/>
    <p:sldId id="309"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B488281-B335-4A8B-BA56-D6A28F33F520}">
          <p14:sldIdLst>
            <p14:sldId id="256"/>
            <p14:sldId id="257"/>
          </p14:sldIdLst>
        </p14:section>
        <p14:section name="Untitled Section" id="{4FAF0F2A-D27D-4F45-B050-AB765F6BF129}">
          <p14:sldIdLst>
            <p14:sldId id="262"/>
            <p14:sldId id="259"/>
            <p14:sldId id="260"/>
            <p14:sldId id="261"/>
            <p14:sldId id="264"/>
            <p14:sldId id="265"/>
            <p14:sldId id="266"/>
            <p14:sldId id="267"/>
            <p14:sldId id="268"/>
            <p14:sldId id="312"/>
            <p14:sldId id="273"/>
            <p14:sldId id="275"/>
            <p14:sldId id="276"/>
            <p14:sldId id="279"/>
            <p14:sldId id="280"/>
            <p14:sldId id="315"/>
            <p14:sldId id="311"/>
            <p14:sldId id="299"/>
            <p14:sldId id="282"/>
            <p14:sldId id="316"/>
            <p14:sldId id="314"/>
            <p14:sldId id="283"/>
            <p14:sldId id="284"/>
            <p14:sldId id="285"/>
            <p14:sldId id="286"/>
            <p14:sldId id="287"/>
            <p14:sldId id="291"/>
            <p14:sldId id="313"/>
            <p14:sldId id="292"/>
            <p14:sldId id="300"/>
            <p14:sldId id="301"/>
            <p14:sldId id="30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59"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A93CC8-89BE-431C-9D96-1D0A8BD715B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3AA89CEC-3505-4663-9AB0-D09621E64D37}">
      <dgm:prSet/>
      <dgm:spPr/>
      <dgm:t>
        <a:bodyPr/>
        <a:lstStyle/>
        <a:p>
          <a:r>
            <a:rPr lang="en-US" b="0" dirty="0"/>
            <a:t>Belated Return u/s 139(4)</a:t>
          </a:r>
          <a:endParaRPr lang="en-IN" dirty="0"/>
        </a:p>
      </dgm:t>
    </dgm:pt>
    <dgm:pt modelId="{311B0DCA-C3FD-4644-9055-58A21EF45B3E}" type="parTrans" cxnId="{42C5F26F-5288-4CF5-93B8-B11A967866E5}">
      <dgm:prSet/>
      <dgm:spPr/>
      <dgm:t>
        <a:bodyPr/>
        <a:lstStyle/>
        <a:p>
          <a:endParaRPr lang="en-US"/>
        </a:p>
      </dgm:t>
    </dgm:pt>
    <dgm:pt modelId="{57A68A51-1D21-4D26-8196-465B9DE4505B}" type="sibTrans" cxnId="{42C5F26F-5288-4CF5-93B8-B11A967866E5}">
      <dgm:prSet/>
      <dgm:spPr/>
      <dgm:t>
        <a:bodyPr/>
        <a:lstStyle/>
        <a:p>
          <a:endParaRPr lang="en-US"/>
        </a:p>
      </dgm:t>
    </dgm:pt>
    <dgm:pt modelId="{51724287-765C-4AD7-8762-A3C08CFDA137}" type="pres">
      <dgm:prSet presAssocID="{F5A93CC8-89BE-431C-9D96-1D0A8BD715BF}" presName="linear" presStyleCnt="0">
        <dgm:presLayoutVars>
          <dgm:animLvl val="lvl"/>
          <dgm:resizeHandles val="exact"/>
        </dgm:presLayoutVars>
      </dgm:prSet>
      <dgm:spPr/>
      <dgm:t>
        <a:bodyPr/>
        <a:lstStyle/>
        <a:p>
          <a:endParaRPr lang="en-US"/>
        </a:p>
      </dgm:t>
    </dgm:pt>
    <dgm:pt modelId="{C731F673-B14E-45ED-AA21-F7AF66326279}" type="pres">
      <dgm:prSet presAssocID="{3AA89CEC-3505-4663-9AB0-D09621E64D37}" presName="parentText" presStyleLbl="node1" presStyleIdx="0" presStyleCnt="1">
        <dgm:presLayoutVars>
          <dgm:chMax val="0"/>
          <dgm:bulletEnabled val="1"/>
        </dgm:presLayoutVars>
      </dgm:prSet>
      <dgm:spPr/>
      <dgm:t>
        <a:bodyPr/>
        <a:lstStyle/>
        <a:p>
          <a:endParaRPr lang="en-US"/>
        </a:p>
      </dgm:t>
    </dgm:pt>
  </dgm:ptLst>
  <dgm:cxnLst>
    <dgm:cxn modelId="{ED21EB83-206E-45C7-85A4-60F36BC3CBC2}" type="presOf" srcId="{F5A93CC8-89BE-431C-9D96-1D0A8BD715BF}" destId="{51724287-765C-4AD7-8762-A3C08CFDA137}" srcOrd="0" destOrd="0" presId="urn:microsoft.com/office/officeart/2005/8/layout/vList2"/>
    <dgm:cxn modelId="{42C5F26F-5288-4CF5-93B8-B11A967866E5}" srcId="{F5A93CC8-89BE-431C-9D96-1D0A8BD715BF}" destId="{3AA89CEC-3505-4663-9AB0-D09621E64D37}" srcOrd="0" destOrd="0" parTransId="{311B0DCA-C3FD-4644-9055-58A21EF45B3E}" sibTransId="{57A68A51-1D21-4D26-8196-465B9DE4505B}"/>
    <dgm:cxn modelId="{EE3260A6-66E5-49B6-BF5D-FCDFD3522A4C}" type="presOf" srcId="{3AA89CEC-3505-4663-9AB0-D09621E64D37}" destId="{C731F673-B14E-45ED-AA21-F7AF66326279}" srcOrd="0" destOrd="0" presId="urn:microsoft.com/office/officeart/2005/8/layout/vList2"/>
    <dgm:cxn modelId="{E781BA19-A5B9-4E7B-BBEC-C33D07D26EA7}" type="presParOf" srcId="{51724287-765C-4AD7-8762-A3C08CFDA137}" destId="{C731F673-B14E-45ED-AA21-F7AF66326279}" srcOrd="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F9D109-0ED9-403A-9EAE-D2294DFBBE9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FEF16200-7C91-4C94-A132-D573B3C76B5D}">
      <dgm:prSet/>
      <dgm:spPr/>
      <dgm:t>
        <a:bodyPr/>
        <a:lstStyle/>
        <a:p>
          <a:r>
            <a:rPr lang="en-US" b="0" dirty="0"/>
            <a:t>Revised Return u/s 139(5)</a:t>
          </a:r>
          <a:endParaRPr lang="en-IN" dirty="0"/>
        </a:p>
      </dgm:t>
    </dgm:pt>
    <dgm:pt modelId="{3027D2CC-1E6D-4544-8D01-3BBC3489A57B}" type="parTrans" cxnId="{2AA16998-2A79-45EB-B2AC-C6267BBA409C}">
      <dgm:prSet/>
      <dgm:spPr/>
      <dgm:t>
        <a:bodyPr/>
        <a:lstStyle/>
        <a:p>
          <a:endParaRPr lang="en-US"/>
        </a:p>
      </dgm:t>
    </dgm:pt>
    <dgm:pt modelId="{B3D84231-E201-416E-BDB1-75383CC01AAC}" type="sibTrans" cxnId="{2AA16998-2A79-45EB-B2AC-C6267BBA409C}">
      <dgm:prSet/>
      <dgm:spPr/>
      <dgm:t>
        <a:bodyPr/>
        <a:lstStyle/>
        <a:p>
          <a:endParaRPr lang="en-US"/>
        </a:p>
      </dgm:t>
    </dgm:pt>
    <dgm:pt modelId="{69630A56-7990-4875-8EBD-1936CC15A29A}" type="pres">
      <dgm:prSet presAssocID="{F7F9D109-0ED9-403A-9EAE-D2294DFBBE95}" presName="linear" presStyleCnt="0">
        <dgm:presLayoutVars>
          <dgm:animLvl val="lvl"/>
          <dgm:resizeHandles val="exact"/>
        </dgm:presLayoutVars>
      </dgm:prSet>
      <dgm:spPr/>
      <dgm:t>
        <a:bodyPr/>
        <a:lstStyle/>
        <a:p>
          <a:endParaRPr lang="en-US"/>
        </a:p>
      </dgm:t>
    </dgm:pt>
    <dgm:pt modelId="{C2BEDD9F-4C4B-419D-8773-0AC5DAE5F7A0}" type="pres">
      <dgm:prSet presAssocID="{FEF16200-7C91-4C94-A132-D573B3C76B5D}" presName="parentText" presStyleLbl="node1" presStyleIdx="0" presStyleCnt="1">
        <dgm:presLayoutVars>
          <dgm:chMax val="0"/>
          <dgm:bulletEnabled val="1"/>
        </dgm:presLayoutVars>
      </dgm:prSet>
      <dgm:spPr/>
      <dgm:t>
        <a:bodyPr/>
        <a:lstStyle/>
        <a:p>
          <a:endParaRPr lang="en-US"/>
        </a:p>
      </dgm:t>
    </dgm:pt>
  </dgm:ptLst>
  <dgm:cxnLst>
    <dgm:cxn modelId="{CDCDB9C1-2A84-4BA2-A662-5C6ED4B45220}" type="presOf" srcId="{F7F9D109-0ED9-403A-9EAE-D2294DFBBE95}" destId="{69630A56-7990-4875-8EBD-1936CC15A29A}" srcOrd="0" destOrd="0" presId="urn:microsoft.com/office/officeart/2005/8/layout/vList2"/>
    <dgm:cxn modelId="{62C92F10-05B5-4485-B470-5B984C067CF1}" type="presOf" srcId="{FEF16200-7C91-4C94-A132-D573B3C76B5D}" destId="{C2BEDD9F-4C4B-419D-8773-0AC5DAE5F7A0}" srcOrd="0" destOrd="0" presId="urn:microsoft.com/office/officeart/2005/8/layout/vList2"/>
    <dgm:cxn modelId="{2AA16998-2A79-45EB-B2AC-C6267BBA409C}" srcId="{F7F9D109-0ED9-403A-9EAE-D2294DFBBE95}" destId="{FEF16200-7C91-4C94-A132-D573B3C76B5D}" srcOrd="0" destOrd="0" parTransId="{3027D2CC-1E6D-4544-8D01-3BBC3489A57B}" sibTransId="{B3D84231-E201-416E-BDB1-75383CC01AAC}"/>
    <dgm:cxn modelId="{A376262D-D8A5-4623-BB73-843061428923}" type="presParOf" srcId="{69630A56-7990-4875-8EBD-1936CC15A29A}" destId="{C2BEDD9F-4C4B-419D-8773-0AC5DAE5F7A0}" srcOrd="0" destOrd="0" presId="urn:microsoft.com/office/officeart/2005/8/layout/vList2"/>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31F673-B14E-45ED-AA21-F7AF66326279}">
      <dsp:nvSpPr>
        <dsp:cNvPr id="0" name=""/>
        <dsp:cNvSpPr/>
      </dsp:nvSpPr>
      <dsp:spPr>
        <a:xfrm>
          <a:off x="0" y="29452"/>
          <a:ext cx="4486564" cy="655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b="0" kern="1200" dirty="0"/>
            <a:t>Belated Return u/s 139(4)</a:t>
          </a:r>
          <a:endParaRPr lang="en-IN" sz="2800" kern="1200" dirty="0"/>
        </a:p>
      </dsp:txBody>
      <dsp:txXfrm>
        <a:off x="31984" y="61436"/>
        <a:ext cx="4422596" cy="5912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BEDD9F-4C4B-419D-8773-0AC5DAE5F7A0}">
      <dsp:nvSpPr>
        <dsp:cNvPr id="0" name=""/>
        <dsp:cNvSpPr/>
      </dsp:nvSpPr>
      <dsp:spPr>
        <a:xfrm>
          <a:off x="0" y="613"/>
          <a:ext cx="4563105" cy="6084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b="0" kern="1200" dirty="0"/>
            <a:t>Revised Return u/s 139(5)</a:t>
          </a:r>
          <a:endParaRPr lang="en-IN" sz="2600" kern="1200" dirty="0"/>
        </a:p>
      </dsp:txBody>
      <dsp:txXfrm>
        <a:off x="29700" y="30313"/>
        <a:ext cx="4503705" cy="5490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7F10D1-2960-415C-A58A-2C4419DF4D0F}" type="datetimeFigureOut">
              <a:rPr lang="en-IN" smtClean="0"/>
              <a:t>05-07-2021</a:t>
            </a:fld>
            <a:endParaRPr lang="en-IN"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ADE04D-CB45-4514-80C3-AB74DE8FEAB3}" type="slidenum">
              <a:rPr lang="en-IN" smtClean="0"/>
              <a:t>‹#›</a:t>
            </a:fld>
            <a:endParaRPr lang="en-IN" dirty="0"/>
          </a:p>
        </p:txBody>
      </p:sp>
    </p:spTree>
    <p:extLst>
      <p:ext uri="{BB962C8B-B14F-4D97-AF65-F5344CB8AC3E}">
        <p14:creationId xmlns:p14="http://schemas.microsoft.com/office/powerpoint/2010/main" val="2111547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AFB826B-F948-4005-83DE-C0A3627FB966}" type="datetimeFigureOut">
              <a:rPr lang="en-IN" smtClean="0"/>
              <a:t>05-07-2021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6872055E-18C8-4968-8E8E-3ECE2564DD2E}" type="slidenum">
              <a:rPr lang="en-IN" smtClean="0"/>
              <a:t>‹#›</a:t>
            </a:fld>
            <a:endParaRPr lang="en-IN" dirty="0"/>
          </a:p>
        </p:txBody>
      </p:sp>
    </p:spTree>
    <p:extLst>
      <p:ext uri="{BB962C8B-B14F-4D97-AF65-F5344CB8AC3E}">
        <p14:creationId xmlns:p14="http://schemas.microsoft.com/office/powerpoint/2010/main" val="2053387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AFB826B-F948-4005-83DE-C0A3627FB966}" type="datetimeFigureOut">
              <a:rPr lang="en-IN" smtClean="0"/>
              <a:t>05-07-2021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6872055E-18C8-4968-8E8E-3ECE2564DD2E}" type="slidenum">
              <a:rPr lang="en-IN" smtClean="0"/>
              <a:t>‹#›</a:t>
            </a:fld>
            <a:endParaRPr lang="en-IN" dirty="0"/>
          </a:p>
        </p:txBody>
      </p:sp>
    </p:spTree>
    <p:extLst>
      <p:ext uri="{BB962C8B-B14F-4D97-AF65-F5344CB8AC3E}">
        <p14:creationId xmlns:p14="http://schemas.microsoft.com/office/powerpoint/2010/main" val="4049526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AFB826B-F948-4005-83DE-C0A3627FB966}" type="datetimeFigureOut">
              <a:rPr lang="en-IN" smtClean="0"/>
              <a:t>05-07-2021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6872055E-18C8-4968-8E8E-3ECE2564DD2E}" type="slidenum">
              <a:rPr lang="en-IN" smtClean="0"/>
              <a:t>‹#›</a:t>
            </a:fld>
            <a:endParaRPr lang="en-IN"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172685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AFB826B-F948-4005-83DE-C0A3627FB966}" type="datetimeFigureOut">
              <a:rPr lang="en-IN" smtClean="0"/>
              <a:t>05-07-2021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6872055E-18C8-4968-8E8E-3ECE2564DD2E}" type="slidenum">
              <a:rPr lang="en-IN" smtClean="0"/>
              <a:t>‹#›</a:t>
            </a:fld>
            <a:endParaRPr lang="en-IN" dirty="0"/>
          </a:p>
        </p:txBody>
      </p:sp>
    </p:spTree>
    <p:extLst>
      <p:ext uri="{BB962C8B-B14F-4D97-AF65-F5344CB8AC3E}">
        <p14:creationId xmlns:p14="http://schemas.microsoft.com/office/powerpoint/2010/main" val="27455856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AFB826B-F948-4005-83DE-C0A3627FB966}" type="datetimeFigureOut">
              <a:rPr lang="en-IN" smtClean="0"/>
              <a:t>05-07-2021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6872055E-18C8-4968-8E8E-3ECE2564DD2E}" type="slidenum">
              <a:rPr lang="en-IN" smtClean="0"/>
              <a:t>‹#›</a:t>
            </a:fld>
            <a:endParaRPr lang="en-IN"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557373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AFB826B-F948-4005-83DE-C0A3627FB966}" type="datetimeFigureOut">
              <a:rPr lang="en-IN" smtClean="0"/>
              <a:t>05-07-2021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6872055E-18C8-4968-8E8E-3ECE2564DD2E}" type="slidenum">
              <a:rPr lang="en-IN" smtClean="0"/>
              <a:t>‹#›</a:t>
            </a:fld>
            <a:endParaRPr lang="en-IN" dirty="0"/>
          </a:p>
        </p:txBody>
      </p:sp>
    </p:spTree>
    <p:extLst>
      <p:ext uri="{BB962C8B-B14F-4D97-AF65-F5344CB8AC3E}">
        <p14:creationId xmlns:p14="http://schemas.microsoft.com/office/powerpoint/2010/main" val="24623141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FB826B-F948-4005-83DE-C0A3627FB966}" type="datetimeFigureOut">
              <a:rPr lang="en-IN" smtClean="0"/>
              <a:t>05-07-2021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6872055E-18C8-4968-8E8E-3ECE2564DD2E}" type="slidenum">
              <a:rPr lang="en-IN" smtClean="0"/>
              <a:t>‹#›</a:t>
            </a:fld>
            <a:endParaRPr lang="en-IN" dirty="0"/>
          </a:p>
        </p:txBody>
      </p:sp>
    </p:spTree>
    <p:extLst>
      <p:ext uri="{BB962C8B-B14F-4D97-AF65-F5344CB8AC3E}">
        <p14:creationId xmlns:p14="http://schemas.microsoft.com/office/powerpoint/2010/main" val="27379842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FB826B-F948-4005-83DE-C0A3627FB966}" type="datetimeFigureOut">
              <a:rPr lang="en-IN" smtClean="0"/>
              <a:t>05-07-2021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6872055E-18C8-4968-8E8E-3ECE2564DD2E}" type="slidenum">
              <a:rPr lang="en-IN" smtClean="0"/>
              <a:t>‹#›</a:t>
            </a:fld>
            <a:endParaRPr lang="en-IN" dirty="0"/>
          </a:p>
        </p:txBody>
      </p:sp>
    </p:spTree>
    <p:extLst>
      <p:ext uri="{BB962C8B-B14F-4D97-AF65-F5344CB8AC3E}">
        <p14:creationId xmlns:p14="http://schemas.microsoft.com/office/powerpoint/2010/main" val="1998452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FB826B-F948-4005-83DE-C0A3627FB966}" type="datetimeFigureOut">
              <a:rPr lang="en-IN" smtClean="0"/>
              <a:t>05-07-2021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6872055E-18C8-4968-8E8E-3ECE2564DD2E}" type="slidenum">
              <a:rPr lang="en-IN" smtClean="0"/>
              <a:t>‹#›</a:t>
            </a:fld>
            <a:endParaRPr lang="en-IN" dirty="0"/>
          </a:p>
        </p:txBody>
      </p:sp>
    </p:spTree>
    <p:extLst>
      <p:ext uri="{BB962C8B-B14F-4D97-AF65-F5344CB8AC3E}">
        <p14:creationId xmlns:p14="http://schemas.microsoft.com/office/powerpoint/2010/main" val="1490484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AFB826B-F948-4005-83DE-C0A3627FB966}" type="datetimeFigureOut">
              <a:rPr lang="en-IN" smtClean="0"/>
              <a:t>05-07-2021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6872055E-18C8-4968-8E8E-3ECE2564DD2E}" type="slidenum">
              <a:rPr lang="en-IN" smtClean="0"/>
              <a:t>‹#›</a:t>
            </a:fld>
            <a:endParaRPr lang="en-IN" dirty="0"/>
          </a:p>
        </p:txBody>
      </p:sp>
    </p:spTree>
    <p:extLst>
      <p:ext uri="{BB962C8B-B14F-4D97-AF65-F5344CB8AC3E}">
        <p14:creationId xmlns:p14="http://schemas.microsoft.com/office/powerpoint/2010/main" val="3355945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AFB826B-F948-4005-83DE-C0A3627FB966}" type="datetimeFigureOut">
              <a:rPr lang="en-IN" smtClean="0"/>
              <a:t>05-07-2021</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6872055E-18C8-4968-8E8E-3ECE2564DD2E}" type="slidenum">
              <a:rPr lang="en-IN" smtClean="0"/>
              <a:t>‹#›</a:t>
            </a:fld>
            <a:endParaRPr lang="en-IN" dirty="0"/>
          </a:p>
        </p:txBody>
      </p:sp>
    </p:spTree>
    <p:extLst>
      <p:ext uri="{BB962C8B-B14F-4D97-AF65-F5344CB8AC3E}">
        <p14:creationId xmlns:p14="http://schemas.microsoft.com/office/powerpoint/2010/main" val="3491099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FB826B-F948-4005-83DE-C0A3627FB966}" type="datetimeFigureOut">
              <a:rPr lang="en-IN" smtClean="0"/>
              <a:t>05-07-2021</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6872055E-18C8-4968-8E8E-3ECE2564DD2E}" type="slidenum">
              <a:rPr lang="en-IN" smtClean="0"/>
              <a:t>‹#›</a:t>
            </a:fld>
            <a:endParaRPr lang="en-IN" dirty="0"/>
          </a:p>
        </p:txBody>
      </p:sp>
    </p:spTree>
    <p:extLst>
      <p:ext uri="{BB962C8B-B14F-4D97-AF65-F5344CB8AC3E}">
        <p14:creationId xmlns:p14="http://schemas.microsoft.com/office/powerpoint/2010/main" val="523147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AFB826B-F948-4005-83DE-C0A3627FB966}" type="datetimeFigureOut">
              <a:rPr lang="en-IN" smtClean="0"/>
              <a:t>05-07-2021</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6872055E-18C8-4968-8E8E-3ECE2564DD2E}" type="slidenum">
              <a:rPr lang="en-IN" smtClean="0"/>
              <a:t>‹#›</a:t>
            </a:fld>
            <a:endParaRPr lang="en-IN" dirty="0"/>
          </a:p>
        </p:txBody>
      </p:sp>
    </p:spTree>
    <p:extLst>
      <p:ext uri="{BB962C8B-B14F-4D97-AF65-F5344CB8AC3E}">
        <p14:creationId xmlns:p14="http://schemas.microsoft.com/office/powerpoint/2010/main" val="1059556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FB826B-F948-4005-83DE-C0A3627FB966}" type="datetimeFigureOut">
              <a:rPr lang="en-IN" smtClean="0"/>
              <a:t>05-07-2021</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6872055E-18C8-4968-8E8E-3ECE2564DD2E}" type="slidenum">
              <a:rPr lang="en-IN" smtClean="0"/>
              <a:t>‹#›</a:t>
            </a:fld>
            <a:endParaRPr lang="en-IN" dirty="0"/>
          </a:p>
        </p:txBody>
      </p:sp>
    </p:spTree>
    <p:extLst>
      <p:ext uri="{BB962C8B-B14F-4D97-AF65-F5344CB8AC3E}">
        <p14:creationId xmlns:p14="http://schemas.microsoft.com/office/powerpoint/2010/main" val="3445651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AFB826B-F948-4005-83DE-C0A3627FB966}" type="datetimeFigureOut">
              <a:rPr lang="en-IN" smtClean="0"/>
              <a:t>05-07-2021</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6872055E-18C8-4968-8E8E-3ECE2564DD2E}" type="slidenum">
              <a:rPr lang="en-IN" smtClean="0"/>
              <a:t>‹#›</a:t>
            </a:fld>
            <a:endParaRPr lang="en-IN" dirty="0"/>
          </a:p>
        </p:txBody>
      </p:sp>
    </p:spTree>
    <p:extLst>
      <p:ext uri="{BB962C8B-B14F-4D97-AF65-F5344CB8AC3E}">
        <p14:creationId xmlns:p14="http://schemas.microsoft.com/office/powerpoint/2010/main" val="3898178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AFB826B-F948-4005-83DE-C0A3627FB966}" type="datetimeFigureOut">
              <a:rPr lang="en-IN" smtClean="0"/>
              <a:t>05-07-2021</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6872055E-18C8-4968-8E8E-3ECE2564DD2E}" type="slidenum">
              <a:rPr lang="en-IN" smtClean="0"/>
              <a:t>‹#›</a:t>
            </a:fld>
            <a:endParaRPr lang="en-IN" dirty="0"/>
          </a:p>
        </p:txBody>
      </p:sp>
    </p:spTree>
    <p:extLst>
      <p:ext uri="{BB962C8B-B14F-4D97-AF65-F5344CB8AC3E}">
        <p14:creationId xmlns:p14="http://schemas.microsoft.com/office/powerpoint/2010/main" val="250149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AFB826B-F948-4005-83DE-C0A3627FB966}" type="datetimeFigureOut">
              <a:rPr lang="en-IN" smtClean="0"/>
              <a:t>05-07-2021</a:t>
            </a:fld>
            <a:endParaRPr lang="en-IN"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872055E-18C8-4968-8E8E-3ECE2564DD2E}" type="slidenum">
              <a:rPr lang="en-IN" smtClean="0"/>
              <a:t>‹#›</a:t>
            </a:fld>
            <a:endParaRPr lang="en-IN" dirty="0"/>
          </a:p>
        </p:txBody>
      </p:sp>
    </p:spTree>
    <p:extLst>
      <p:ext uri="{BB962C8B-B14F-4D97-AF65-F5344CB8AC3E}">
        <p14:creationId xmlns:p14="http://schemas.microsoft.com/office/powerpoint/2010/main" val="21008740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ESOP.xls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hyperlink" Target="Business_Profession_Nature.pdf"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3" Type="http://schemas.microsoft.com/office/2007/relationships/hdphoto" Target="../media/hdphoto1.wdp"/><Relationship Id="rId7" Type="http://schemas.openxmlformats.org/officeDocument/2006/relationships/diagramColors" Target="../diagrams/colors1.xml"/><Relationship Id="rId12" Type="http://schemas.openxmlformats.org/officeDocument/2006/relationships/diagramColors" Target="../diagrams/colors2.xml"/><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5" Type="http://schemas.openxmlformats.org/officeDocument/2006/relationships/diagramLayout" Target="../diagrams/layout1.xml"/><Relationship Id="rId10" Type="http://schemas.openxmlformats.org/officeDocument/2006/relationships/diagramLayout" Target="../diagrams/layout2.xml"/><Relationship Id="rId4" Type="http://schemas.openxmlformats.org/officeDocument/2006/relationships/diagramData" Target="../diagrams/data1.xml"/><Relationship Id="rId9"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D8AA744-6D01-494C-B69A-0383E599FDE9}"/>
              </a:ext>
            </a:extLst>
          </p:cNvPr>
          <p:cNvPicPr>
            <a:picLocks noChangeAspect="1"/>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9091" t="6168" b="2923"/>
          <a:stretch/>
        </p:blipFill>
        <p:spPr>
          <a:xfrm>
            <a:off x="-3192" y="-74795"/>
            <a:ext cx="12191999" cy="6857990"/>
          </a:xfrm>
          <a:prstGeom prst="rect">
            <a:avLst/>
          </a:prstGeom>
        </p:spPr>
      </p:pic>
      <p:sp>
        <p:nvSpPr>
          <p:cNvPr id="34" name="Isosceles Triangle 33">
            <a:extLst>
              <a:ext uri="{FF2B5EF4-FFF2-40B4-BE49-F238E27FC236}">
                <a16:creationId xmlns:a16="http://schemas.microsoft.com/office/drawing/2014/main" id="{F5F0CD5C-72F3-4090-8A69-8E15CB432AC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Parallelogram 35">
            <a:extLst>
              <a:ext uri="{FF2B5EF4-FFF2-40B4-BE49-F238E27FC236}">
                <a16:creationId xmlns:a16="http://schemas.microsoft.com/office/drawing/2014/main" id="{217496A2-9394-4FB7-BA0E-717D2D2E7A4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33800" y="0"/>
            <a:ext cx="7315200" cy="6858000"/>
          </a:xfrm>
          <a:prstGeom prst="parallelogram">
            <a:avLst>
              <a:gd name="adj" fmla="val 15925"/>
            </a:avLst>
          </a:prstGeom>
          <a:solidFill>
            <a:schemeClr val="bg1">
              <a:alpha val="87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38" name="Straight Connector 37">
            <a:extLst>
              <a:ext uri="{FF2B5EF4-FFF2-40B4-BE49-F238E27FC236}">
                <a16:creationId xmlns:a16="http://schemas.microsoft.com/office/drawing/2014/main" id="{D02CF681-4765-4E88-802F-B2474DCD516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3D57B2BA-243C-45C7-A5D8-46CA719437FC}"/>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2" name="Rectangle 23">
            <a:extLst>
              <a:ext uri="{FF2B5EF4-FFF2-40B4-BE49-F238E27FC236}">
                <a16:creationId xmlns:a16="http://schemas.microsoft.com/office/drawing/2014/main" id="{67374FB5-CBB7-46FF-95B5-2251BC6856E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4" name="Rectangle 25">
            <a:extLst>
              <a:ext uri="{FF2B5EF4-FFF2-40B4-BE49-F238E27FC236}">
                <a16:creationId xmlns:a16="http://schemas.microsoft.com/office/drawing/2014/main" id="{34BCEAB7-D9E0-40A4-9254-8593BD346EA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6" name="Isosceles Triangle 45">
            <a:extLst>
              <a:ext uri="{FF2B5EF4-FFF2-40B4-BE49-F238E27FC236}">
                <a16:creationId xmlns:a16="http://schemas.microsoft.com/office/drawing/2014/main" id="{D567A354-BB63-405C-8E5F-2F510E670F1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8" name="Rectangle 27">
            <a:extLst>
              <a:ext uri="{FF2B5EF4-FFF2-40B4-BE49-F238E27FC236}">
                <a16:creationId xmlns:a16="http://schemas.microsoft.com/office/drawing/2014/main" id="{9185A8D7-2F20-4F7A-97BE-21DB1654C7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50" name="Rectangle 28">
            <a:extLst>
              <a:ext uri="{FF2B5EF4-FFF2-40B4-BE49-F238E27FC236}">
                <a16:creationId xmlns:a16="http://schemas.microsoft.com/office/drawing/2014/main" id="{CB65BD56-22B3-4E13-BFCA-B8E8BEB92D6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2" name="Rectangle 29">
            <a:extLst>
              <a:ext uri="{FF2B5EF4-FFF2-40B4-BE49-F238E27FC236}">
                <a16:creationId xmlns:a16="http://schemas.microsoft.com/office/drawing/2014/main" id="{6790ED68-BCA0-4247-A72F-1CB85DF068C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54" name="Isosceles Triangle 53">
            <a:extLst>
              <a:ext uri="{FF2B5EF4-FFF2-40B4-BE49-F238E27FC236}">
                <a16:creationId xmlns:a16="http://schemas.microsoft.com/office/drawing/2014/main" id="{DD0F2B3F-DC55-4FA7-B667-1ACD0792093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671F8AF5-8D4C-466E-9BD1-B994A108BDBC}"/>
              </a:ext>
            </a:extLst>
          </p:cNvPr>
          <p:cNvSpPr>
            <a:spLocks noGrp="1"/>
          </p:cNvSpPr>
          <p:nvPr>
            <p:ph type="ctrTitle"/>
          </p:nvPr>
        </p:nvSpPr>
        <p:spPr>
          <a:xfrm>
            <a:off x="4100945" y="1678665"/>
            <a:ext cx="5657961" cy="1620119"/>
          </a:xfrm>
        </p:spPr>
        <p:txBody>
          <a:bodyPr>
            <a:normAutofit fontScale="90000"/>
          </a:bodyPr>
          <a:lstStyle/>
          <a:p>
            <a:pPr algn="ctr">
              <a:lnSpc>
                <a:spcPct val="90000"/>
              </a:lnSpc>
            </a:pPr>
            <a:r>
              <a:rPr lang="en-IN" sz="3800" dirty="0"/>
              <a:t>Income Tax Return Forms</a:t>
            </a:r>
            <a:br>
              <a:rPr lang="en-IN" sz="3800" dirty="0"/>
            </a:br>
            <a:r>
              <a:rPr lang="en-IN" sz="3800" dirty="0"/>
              <a:t>for AY </a:t>
            </a:r>
            <a:r>
              <a:rPr lang="en-IN" sz="3800" dirty="0" smtClean="0"/>
              <a:t>2021-22</a:t>
            </a:r>
            <a:r>
              <a:rPr lang="en-IN" sz="3800" dirty="0"/>
              <a:t/>
            </a:r>
            <a:br>
              <a:rPr lang="en-IN" sz="3800" dirty="0"/>
            </a:br>
            <a:r>
              <a:rPr lang="en-IN" sz="3800" dirty="0"/>
              <a:t>Important Changes</a:t>
            </a:r>
          </a:p>
        </p:txBody>
      </p:sp>
      <p:sp>
        <p:nvSpPr>
          <p:cNvPr id="3" name="Subtitle 2">
            <a:extLst>
              <a:ext uri="{FF2B5EF4-FFF2-40B4-BE49-F238E27FC236}">
                <a16:creationId xmlns:a16="http://schemas.microsoft.com/office/drawing/2014/main" id="{E74F8047-3E62-49F3-AD9D-8470D23C6E45}"/>
              </a:ext>
            </a:extLst>
          </p:cNvPr>
          <p:cNvSpPr>
            <a:spLocks noGrp="1"/>
          </p:cNvSpPr>
          <p:nvPr>
            <p:ph type="subTitle" idx="1"/>
          </p:nvPr>
        </p:nvSpPr>
        <p:spPr>
          <a:xfrm>
            <a:off x="5148537" y="3424766"/>
            <a:ext cx="4485725" cy="1096899"/>
          </a:xfrm>
        </p:spPr>
        <p:txBody>
          <a:bodyPr>
            <a:normAutofit/>
          </a:bodyPr>
          <a:lstStyle/>
          <a:p>
            <a:r>
              <a:rPr lang="en-IN" dirty="0"/>
              <a:t>CA. </a:t>
            </a:r>
            <a:r>
              <a:rPr lang="en-IN" dirty="0" smtClean="0"/>
              <a:t>P. SATHEESAN FCA</a:t>
            </a:r>
            <a:endParaRPr lang="en-IN" dirty="0"/>
          </a:p>
          <a:p>
            <a:r>
              <a:rPr lang="en-IN" dirty="0"/>
              <a:t>THRISSUR</a:t>
            </a:r>
          </a:p>
        </p:txBody>
      </p:sp>
    </p:spTree>
    <p:extLst>
      <p:ext uri="{BB962C8B-B14F-4D97-AF65-F5344CB8AC3E}">
        <p14:creationId xmlns:p14="http://schemas.microsoft.com/office/powerpoint/2010/main" val="1308844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7EDD3-4FE7-4C8F-A919-503061A01E5B}"/>
              </a:ext>
            </a:extLst>
          </p:cNvPr>
          <p:cNvSpPr>
            <a:spLocks noGrp="1"/>
          </p:cNvSpPr>
          <p:nvPr>
            <p:ph type="title"/>
          </p:nvPr>
        </p:nvSpPr>
        <p:spPr/>
        <p:txBody>
          <a:bodyPr/>
          <a:lstStyle/>
          <a:p>
            <a:r>
              <a:rPr lang="en-US" dirty="0"/>
              <a:t>Common Changes applicable to all ITR Forms</a:t>
            </a:r>
            <a:endParaRPr lang="en-IN" dirty="0"/>
          </a:p>
        </p:txBody>
      </p:sp>
      <p:sp>
        <p:nvSpPr>
          <p:cNvPr id="4" name="Content Placeholder 3"/>
          <p:cNvSpPr>
            <a:spLocks noGrp="1"/>
          </p:cNvSpPr>
          <p:nvPr>
            <p:ph idx="1"/>
          </p:nvPr>
        </p:nvSpPr>
        <p:spPr>
          <a:xfrm>
            <a:off x="677334" y="1930401"/>
            <a:ext cx="9085502" cy="4110962"/>
          </a:xfrm>
        </p:spPr>
        <p:txBody>
          <a:bodyPr>
            <a:normAutofit/>
          </a:bodyPr>
          <a:lstStyle/>
          <a:p>
            <a:pPr lvl="0" algn="just"/>
            <a:r>
              <a:rPr lang="en-IN" b="1" dirty="0"/>
              <a:t>Increase in safe harbour limit prescribed under Section </a:t>
            </a:r>
            <a:r>
              <a:rPr lang="en-IN" b="1" dirty="0" smtClean="0"/>
              <a:t>50C [</a:t>
            </a:r>
            <a:r>
              <a:rPr lang="en-IN" b="1" dirty="0"/>
              <a:t>ITR 2, 3, 5 &amp; 6]</a:t>
            </a:r>
          </a:p>
          <a:p>
            <a:pPr lvl="1" algn="just"/>
            <a:r>
              <a:rPr lang="en-IN" sz="1800" dirty="0"/>
              <a:t>Section 50C lays down the special provision for determination of full value of consideration </a:t>
            </a:r>
            <a:r>
              <a:rPr lang="en-IN" sz="1800" dirty="0" smtClean="0"/>
              <a:t>over and above the fair value in </a:t>
            </a:r>
            <a:r>
              <a:rPr lang="en-IN" sz="1800" dirty="0"/>
              <a:t>case of transfer of land or building or </a:t>
            </a:r>
            <a:r>
              <a:rPr lang="en-IN" sz="1800" dirty="0" smtClean="0"/>
              <a:t>both, the </a:t>
            </a:r>
            <a:r>
              <a:rPr lang="en-IN" sz="1800" dirty="0"/>
              <a:t>Finance Act, 2020, has increased such tolerable limit from 105% to 110% from Assessment Year 2021-2022. </a:t>
            </a:r>
            <a:endParaRPr lang="en-IN" sz="1800" dirty="0" smtClean="0"/>
          </a:p>
          <a:p>
            <a:pPr lvl="1" algn="just"/>
            <a:endParaRPr lang="en-IN" sz="1800" dirty="0" smtClean="0"/>
          </a:p>
          <a:p>
            <a:pPr lvl="0" algn="just"/>
            <a:r>
              <a:rPr lang="en-IN" b="1" dirty="0"/>
              <a:t>Date of cash donation in case of deduction under Section 80GGA [ITR 2, 5 &amp; 6]</a:t>
            </a:r>
          </a:p>
          <a:p>
            <a:pPr lvl="1" algn="just"/>
            <a:r>
              <a:rPr lang="en-IN" sz="1800" dirty="0"/>
              <a:t>Section 80GGA provides deduction for the donations made by an </a:t>
            </a:r>
            <a:r>
              <a:rPr lang="en-IN" sz="1800" dirty="0" smtClean="0"/>
              <a:t>assesse, </a:t>
            </a:r>
            <a:r>
              <a:rPr lang="en-IN" sz="1800" dirty="0"/>
              <a:t>who is not earning income under the head ‘profits and gains of business or profession</a:t>
            </a:r>
            <a:r>
              <a:rPr lang="en-IN" sz="1800" dirty="0" smtClean="0"/>
              <a:t>’-Scientific research associations /Universities . </a:t>
            </a:r>
            <a:r>
              <a:rPr lang="en-IN" sz="1800" dirty="0"/>
              <a:t>No deduction is allowed for the cash donation in excess of </a:t>
            </a:r>
            <a:r>
              <a:rPr lang="en-IN" sz="1800" dirty="0" smtClean="0"/>
              <a:t>Rs.2,000.</a:t>
            </a:r>
            <a:endParaRPr lang="en-IN" sz="1800" b="1" dirty="0"/>
          </a:p>
        </p:txBody>
      </p:sp>
    </p:spTree>
    <p:extLst>
      <p:ext uri="{BB962C8B-B14F-4D97-AF65-F5344CB8AC3E}">
        <p14:creationId xmlns:p14="http://schemas.microsoft.com/office/powerpoint/2010/main" val="26170679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E030E-155F-4A63-952D-9E86EF2FC8FC}"/>
              </a:ext>
            </a:extLst>
          </p:cNvPr>
          <p:cNvSpPr>
            <a:spLocks noGrp="1"/>
          </p:cNvSpPr>
          <p:nvPr>
            <p:ph type="title"/>
          </p:nvPr>
        </p:nvSpPr>
        <p:spPr>
          <a:xfrm rot="10800000" flipV="1">
            <a:off x="811943" y="304800"/>
            <a:ext cx="7759468" cy="618836"/>
          </a:xfrm>
        </p:spPr>
        <p:txBody>
          <a:bodyPr anchor="ctr">
            <a:normAutofit fontScale="90000"/>
          </a:bodyPr>
          <a:lstStyle/>
          <a:p>
            <a:r>
              <a:rPr lang="en-US" dirty="0"/>
              <a:t>Common Changes applicable to all ITR Forms</a:t>
            </a:r>
            <a:endParaRPr lang="en-IN" dirty="0"/>
          </a:p>
        </p:txBody>
      </p:sp>
      <p:sp>
        <p:nvSpPr>
          <p:cNvPr id="3" name="Content Placeholder 2">
            <a:extLst>
              <a:ext uri="{FF2B5EF4-FFF2-40B4-BE49-F238E27FC236}">
                <a16:creationId xmlns:a16="http://schemas.microsoft.com/office/drawing/2014/main" id="{87CCF58B-1310-4212-AA36-4076641601EF}"/>
              </a:ext>
            </a:extLst>
          </p:cNvPr>
          <p:cNvSpPr>
            <a:spLocks noGrp="1"/>
          </p:cNvSpPr>
          <p:nvPr>
            <p:ph idx="1"/>
          </p:nvPr>
        </p:nvSpPr>
        <p:spPr>
          <a:xfrm>
            <a:off x="554182" y="1006764"/>
            <a:ext cx="10510982" cy="5629563"/>
          </a:xfrm>
        </p:spPr>
        <p:txBody>
          <a:bodyPr>
            <a:normAutofit/>
          </a:bodyPr>
          <a:lstStyle/>
          <a:p>
            <a:pPr marL="0" indent="0">
              <a:buNone/>
            </a:pPr>
            <a:endParaRPr lang="en-US" dirty="0"/>
          </a:p>
          <a:p>
            <a:pPr lvl="0"/>
            <a:r>
              <a:rPr lang="en-IN" b="1" dirty="0"/>
              <a:t>Computing cost of acquisition u/s 112A and 115AD:</a:t>
            </a:r>
          </a:p>
          <a:p>
            <a:pPr lvl="1" algn="just"/>
            <a:r>
              <a:rPr lang="en-IN" sz="1800" dirty="0"/>
              <a:t>In the case of sale of Equity shares/Units of Equity Oriented Mutual Fund/Units of Business Trust, which were acquired before 31.01.2018, the cost of acquisition is computed after considering the Fair Market Value as on 31.01.2018. </a:t>
            </a:r>
            <a:endParaRPr lang="en-IN" sz="1800" dirty="0" smtClean="0"/>
          </a:p>
          <a:p>
            <a:pPr marL="457200" lvl="1" indent="0" algn="just">
              <a:buNone/>
            </a:pPr>
            <a:endParaRPr lang="en-US" sz="1800" dirty="0" smtClean="0"/>
          </a:p>
          <a:p>
            <a:pPr marL="457200" lvl="1" indent="0" algn="just">
              <a:buNone/>
            </a:pPr>
            <a:endParaRPr lang="en-US" sz="1800" dirty="0"/>
          </a:p>
          <a:p>
            <a:pPr marL="457200" lvl="1" indent="0" algn="just">
              <a:buNone/>
            </a:pPr>
            <a:endParaRPr lang="en-US" sz="1800" dirty="0" smtClean="0"/>
          </a:p>
          <a:p>
            <a:pPr marL="457200" lvl="1" indent="0" algn="just">
              <a:buNone/>
            </a:pPr>
            <a:endParaRPr lang="en-US" sz="1800" dirty="0"/>
          </a:p>
          <a:p>
            <a:pPr marL="457200" lvl="1" indent="0" algn="just">
              <a:buNone/>
            </a:pPr>
            <a:endParaRPr lang="en-US" sz="1800" dirty="0" smtClean="0"/>
          </a:p>
          <a:p>
            <a:pPr marL="457200" lvl="1" indent="0" algn="just">
              <a:buNone/>
            </a:pPr>
            <a:endParaRPr lang="en-US" sz="1800" dirty="0"/>
          </a:p>
          <a:p>
            <a:pPr marL="457200" lvl="1" indent="0" algn="just">
              <a:buNone/>
            </a:pPr>
            <a:endParaRPr lang="en-US" sz="1800" dirty="0" smtClean="0"/>
          </a:p>
          <a:p>
            <a:pPr lvl="1" algn="just"/>
            <a:endParaRPr lang="en-IN" sz="1800" dirty="0" smtClean="0"/>
          </a:p>
          <a:p>
            <a:pPr lvl="1" algn="just"/>
            <a:r>
              <a:rPr lang="en-IN" sz="1800" dirty="0" smtClean="0"/>
              <a:t>The </a:t>
            </a:r>
            <a:r>
              <a:rPr lang="en-IN" sz="1800" dirty="0"/>
              <a:t>ITR has been amended with new columns to allow tax payer to insert </a:t>
            </a:r>
            <a:r>
              <a:rPr lang="en-IN" sz="1800" dirty="0" smtClean="0"/>
              <a:t>Sale </a:t>
            </a:r>
            <a:r>
              <a:rPr lang="en-IN" sz="1800" dirty="0"/>
              <a:t>Price, FMV and Cost of Acquisition in order to effectively calculate </a:t>
            </a:r>
            <a:r>
              <a:rPr lang="en-IN" sz="1800" dirty="0" smtClean="0"/>
              <a:t>the </a:t>
            </a:r>
            <a:r>
              <a:rPr lang="en-IN" sz="1800" dirty="0"/>
              <a:t>capital gain.</a:t>
            </a:r>
            <a:endParaRPr lang="en-IN" sz="1800" b="1" dirty="0"/>
          </a:p>
          <a:p>
            <a:endParaRPr lang="en-IN" dirty="0"/>
          </a:p>
          <a:p>
            <a:pPr marL="457200" lvl="1" indent="0" algn="just">
              <a:buNone/>
            </a:pPr>
            <a:endParaRPr lang="en-US" sz="1800" dirty="0"/>
          </a:p>
          <a:p>
            <a:pPr marL="457200" lvl="1" indent="0" algn="just">
              <a:buNone/>
            </a:pPr>
            <a:endParaRPr lang="en-US" sz="1800" dirty="0" smtClean="0"/>
          </a:p>
          <a:p>
            <a:pPr marL="457200" lvl="1" indent="0" algn="just">
              <a:buNone/>
            </a:pPr>
            <a:endParaRPr lang="en-US" sz="1800" dirty="0"/>
          </a:p>
          <a:p>
            <a:pPr marL="457200" lvl="1" indent="0" algn="just">
              <a:buNone/>
            </a:pPr>
            <a:endParaRPr lang="en-US" sz="1800" dirty="0" smtClean="0"/>
          </a:p>
          <a:p>
            <a:pPr marL="457200" lvl="1" indent="0" algn="just">
              <a:buNone/>
            </a:pPr>
            <a:endParaRPr lang="en-US" sz="1800" dirty="0"/>
          </a:p>
          <a:p>
            <a:pPr marL="457200" lvl="1" indent="0" algn="just">
              <a:buNone/>
            </a:pPr>
            <a:endParaRPr lang="en-US" sz="1800" dirty="0" smtClean="0"/>
          </a:p>
          <a:p>
            <a:pPr marL="457200" lvl="1" indent="0" algn="just">
              <a:buNone/>
            </a:pPr>
            <a:endParaRPr lang="en-US" sz="1800" dirty="0"/>
          </a:p>
          <a:p>
            <a:pPr marL="457200" lvl="1" indent="0" algn="just">
              <a:buNone/>
            </a:pPr>
            <a:endParaRPr lang="en-US" sz="1800" dirty="0" smtClean="0"/>
          </a:p>
          <a:p>
            <a:pPr marL="457200" lvl="1" indent="0" algn="just">
              <a:buNone/>
            </a:pPr>
            <a:endParaRPr lang="en-US" sz="1800" dirty="0"/>
          </a:p>
          <a:p>
            <a:pPr marL="457200" lvl="1" indent="0" algn="just">
              <a:buNone/>
            </a:pPr>
            <a:endParaRPr lang="en-IN" sz="1800" dirty="0" smtClean="0"/>
          </a:p>
        </p:txBody>
      </p:sp>
      <p:pic>
        <p:nvPicPr>
          <p:cNvPr id="4" name="Picture 3"/>
          <p:cNvPicPr>
            <a:picLocks noChangeAspect="1"/>
          </p:cNvPicPr>
          <p:nvPr/>
        </p:nvPicPr>
        <p:blipFill>
          <a:blip r:embed="rId2"/>
          <a:stretch>
            <a:fillRect/>
          </a:stretch>
        </p:blipFill>
        <p:spPr>
          <a:xfrm>
            <a:off x="1373095" y="2817091"/>
            <a:ext cx="9427335" cy="2927927"/>
          </a:xfrm>
          <a:prstGeom prst="rect">
            <a:avLst/>
          </a:prstGeom>
        </p:spPr>
      </p:pic>
    </p:spTree>
    <p:extLst>
      <p:ext uri="{BB962C8B-B14F-4D97-AF65-F5344CB8AC3E}">
        <p14:creationId xmlns:p14="http://schemas.microsoft.com/office/powerpoint/2010/main" val="2448052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Changes applicable to all ITR Forms</a:t>
            </a:r>
            <a:endParaRPr lang="en-IN" dirty="0"/>
          </a:p>
        </p:txBody>
      </p:sp>
      <p:sp>
        <p:nvSpPr>
          <p:cNvPr id="3" name="Content Placeholder 2"/>
          <p:cNvSpPr>
            <a:spLocks noGrp="1"/>
          </p:cNvSpPr>
          <p:nvPr>
            <p:ph idx="1"/>
          </p:nvPr>
        </p:nvSpPr>
        <p:spPr>
          <a:xfrm>
            <a:off x="677333" y="1930401"/>
            <a:ext cx="9242521" cy="4110962"/>
          </a:xfrm>
        </p:spPr>
        <p:txBody>
          <a:bodyPr/>
          <a:lstStyle/>
          <a:p>
            <a:r>
              <a:rPr lang="en-IN" b="1" dirty="0"/>
              <a:t>Clause-wise disclosure in respect of interest taxable under Section 115A read with Section </a:t>
            </a:r>
            <a:r>
              <a:rPr lang="en-IN" b="1" dirty="0" smtClean="0"/>
              <a:t>194LC (Except in ITR1) (Schedule OS income from other sources)</a:t>
            </a:r>
          </a:p>
          <a:p>
            <a:pPr marL="0" indent="0">
              <a:buNone/>
            </a:pPr>
            <a:endParaRPr lang="en-IN" dirty="0"/>
          </a:p>
          <a:p>
            <a:pPr algn="just"/>
            <a:r>
              <a:rPr lang="en-IN" dirty="0"/>
              <a:t>The Finance Act, 2020 has amended Section 194LC to provide for deduction of tax shall be done at 5% except in case the interest is payable in respect of monies borrowed from a source outside India by way of issue of </a:t>
            </a:r>
            <a:r>
              <a:rPr lang="en-IN" dirty="0">
                <a:solidFill>
                  <a:srgbClr val="FF0000"/>
                </a:solidFill>
              </a:rPr>
              <a:t>any long-term bond or rupee denominated bond</a:t>
            </a:r>
            <a:r>
              <a:rPr lang="en-IN" dirty="0"/>
              <a:t>, TDS is required to be deducted at the rate of </a:t>
            </a:r>
            <a:r>
              <a:rPr lang="en-IN" dirty="0">
                <a:solidFill>
                  <a:srgbClr val="FF0000"/>
                </a:solidFill>
              </a:rPr>
              <a:t>4%</a:t>
            </a:r>
            <a:r>
              <a:rPr lang="en-IN" dirty="0"/>
              <a:t>, subject to fulfilment of certain conditions. Prior to such amendment tax was required to be deducted under Section 194LC at the flat rate of 5%. Previously in ITR a single disclosure was required in respect of the income which is taxable under Section 115A </a:t>
            </a:r>
            <a:r>
              <a:rPr lang="en-IN" i="1" dirty="0"/>
              <a:t>read with</a:t>
            </a:r>
            <a:r>
              <a:rPr lang="en-IN" dirty="0"/>
              <a:t> Section 194LC.</a:t>
            </a:r>
          </a:p>
          <a:p>
            <a:endParaRPr lang="en-IN" dirty="0"/>
          </a:p>
        </p:txBody>
      </p:sp>
    </p:spTree>
    <p:extLst>
      <p:ext uri="{BB962C8B-B14F-4D97-AF65-F5344CB8AC3E}">
        <p14:creationId xmlns:p14="http://schemas.microsoft.com/office/powerpoint/2010/main" val="27060447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5CA92-3B19-4E9B-8FD5-7DFE9DD781FA}"/>
              </a:ext>
            </a:extLst>
          </p:cNvPr>
          <p:cNvSpPr>
            <a:spLocks noGrp="1"/>
          </p:cNvSpPr>
          <p:nvPr>
            <p:ph type="title"/>
          </p:nvPr>
        </p:nvSpPr>
        <p:spPr>
          <a:xfrm>
            <a:off x="677334" y="295564"/>
            <a:ext cx="8596668" cy="665018"/>
          </a:xfrm>
        </p:spPr>
        <p:txBody>
          <a:bodyPr>
            <a:normAutofit/>
          </a:bodyPr>
          <a:lstStyle/>
          <a:p>
            <a:r>
              <a:rPr lang="en-IN" dirty="0"/>
              <a:t>Form No.: ITR-1 Sahaj</a:t>
            </a:r>
          </a:p>
        </p:txBody>
      </p:sp>
      <p:sp>
        <p:nvSpPr>
          <p:cNvPr id="3" name="Content Placeholder 2">
            <a:extLst>
              <a:ext uri="{FF2B5EF4-FFF2-40B4-BE49-F238E27FC236}">
                <a16:creationId xmlns:a16="http://schemas.microsoft.com/office/drawing/2014/main" id="{E270C4C1-5786-4765-A7E2-A063A7CBE8DB}"/>
              </a:ext>
            </a:extLst>
          </p:cNvPr>
          <p:cNvSpPr>
            <a:spLocks noGrp="1"/>
          </p:cNvSpPr>
          <p:nvPr>
            <p:ph idx="1"/>
          </p:nvPr>
        </p:nvSpPr>
        <p:spPr>
          <a:xfrm>
            <a:off x="345171" y="2863274"/>
            <a:ext cx="9260993" cy="4184072"/>
          </a:xfrm>
        </p:spPr>
        <p:txBody>
          <a:bodyPr>
            <a:normAutofit/>
          </a:bodyPr>
          <a:lstStyle/>
          <a:p>
            <a:r>
              <a:rPr lang="en-US" sz="1900" dirty="0"/>
              <a:t>Very simple, single page ITR </a:t>
            </a:r>
            <a:r>
              <a:rPr lang="en-US" sz="1900" dirty="0" smtClean="0"/>
              <a:t>Form</a:t>
            </a:r>
          </a:p>
          <a:p>
            <a:r>
              <a:rPr lang="en-US" sz="1900" dirty="0"/>
              <a:t>Not applicable in the following cases:</a:t>
            </a:r>
          </a:p>
          <a:p>
            <a:pPr marL="723900"/>
            <a:r>
              <a:rPr lang="en-US" sz="1900" dirty="0"/>
              <a:t>House Property income having brought forward or carry forward </a:t>
            </a:r>
            <a:r>
              <a:rPr lang="en-US" sz="1900" dirty="0" smtClean="0"/>
              <a:t>of </a:t>
            </a:r>
            <a:r>
              <a:rPr lang="en-IN" sz="1900" dirty="0"/>
              <a:t>losses.</a:t>
            </a:r>
          </a:p>
          <a:p>
            <a:pPr marL="723900"/>
            <a:r>
              <a:rPr lang="en-US" sz="1900" dirty="0"/>
              <a:t>But, it can be used for set off of House Property Loss of current AY against income under any head for current year.</a:t>
            </a:r>
          </a:p>
          <a:p>
            <a:pPr marL="723900"/>
            <a:r>
              <a:rPr lang="en-US" sz="1900" dirty="0"/>
              <a:t>Income From Other Sources with Lottery / Race Horse Income and </a:t>
            </a:r>
            <a:r>
              <a:rPr lang="en-IN" sz="1900" dirty="0"/>
              <a:t>set off of losses</a:t>
            </a:r>
          </a:p>
          <a:p>
            <a:pPr marL="723900"/>
            <a:r>
              <a:rPr lang="en-US" sz="1900" dirty="0"/>
              <a:t>If any TDS deducted under section 194N</a:t>
            </a:r>
            <a:endParaRPr lang="en-IN" sz="1900" dirty="0"/>
          </a:p>
          <a:p>
            <a:endParaRPr lang="en-US" sz="2800" dirty="0"/>
          </a:p>
        </p:txBody>
      </p:sp>
      <p:pic>
        <p:nvPicPr>
          <p:cNvPr id="4" name="Picture 3"/>
          <p:cNvPicPr>
            <a:picLocks noChangeAspect="1"/>
          </p:cNvPicPr>
          <p:nvPr/>
        </p:nvPicPr>
        <p:blipFill>
          <a:blip r:embed="rId2"/>
          <a:stretch>
            <a:fillRect/>
          </a:stretch>
        </p:blipFill>
        <p:spPr>
          <a:xfrm>
            <a:off x="175490" y="960583"/>
            <a:ext cx="9882910" cy="1801090"/>
          </a:xfrm>
          <a:prstGeom prst="rect">
            <a:avLst/>
          </a:prstGeom>
        </p:spPr>
      </p:pic>
    </p:spTree>
    <p:extLst>
      <p:ext uri="{BB962C8B-B14F-4D97-AF65-F5344CB8AC3E}">
        <p14:creationId xmlns:p14="http://schemas.microsoft.com/office/powerpoint/2010/main" val="38723894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F0354-EC21-4E32-9233-EFCEA84B16AF}"/>
              </a:ext>
            </a:extLst>
          </p:cNvPr>
          <p:cNvSpPr>
            <a:spLocks noGrp="1"/>
          </p:cNvSpPr>
          <p:nvPr>
            <p:ph type="title"/>
          </p:nvPr>
        </p:nvSpPr>
        <p:spPr>
          <a:xfrm>
            <a:off x="677334" y="609600"/>
            <a:ext cx="8596668" cy="742950"/>
          </a:xfrm>
        </p:spPr>
        <p:txBody>
          <a:bodyPr/>
          <a:lstStyle/>
          <a:p>
            <a:r>
              <a:rPr lang="en-IN" dirty="0"/>
              <a:t>Form No.: ITR-1 Sahaj</a:t>
            </a:r>
          </a:p>
        </p:txBody>
      </p:sp>
      <p:sp>
        <p:nvSpPr>
          <p:cNvPr id="3" name="Content Placeholder 2">
            <a:extLst>
              <a:ext uri="{FF2B5EF4-FFF2-40B4-BE49-F238E27FC236}">
                <a16:creationId xmlns:a16="http://schemas.microsoft.com/office/drawing/2014/main" id="{388E38BF-550C-4722-81E1-A3679B79D4C9}"/>
              </a:ext>
            </a:extLst>
          </p:cNvPr>
          <p:cNvSpPr>
            <a:spLocks noGrp="1"/>
          </p:cNvSpPr>
          <p:nvPr>
            <p:ph idx="1"/>
          </p:nvPr>
        </p:nvSpPr>
        <p:spPr>
          <a:xfrm>
            <a:off x="677334" y="1496291"/>
            <a:ext cx="8596668" cy="4876800"/>
          </a:xfrm>
        </p:spPr>
        <p:txBody>
          <a:bodyPr>
            <a:normAutofit/>
          </a:bodyPr>
          <a:lstStyle/>
          <a:p>
            <a:pPr algn="just"/>
            <a:r>
              <a:rPr lang="en-US" sz="2000" dirty="0"/>
              <a:t>Not applicable in the following cases: (contd…)</a:t>
            </a:r>
          </a:p>
          <a:p>
            <a:pPr marL="628650" algn="just"/>
            <a:r>
              <a:rPr lang="en-US" sz="2000" dirty="0"/>
              <a:t>Has income from any source outside India</a:t>
            </a:r>
            <a:r>
              <a:rPr lang="en-US" sz="2000" dirty="0" smtClean="0"/>
              <a:t>.</a:t>
            </a:r>
          </a:p>
          <a:p>
            <a:pPr marL="628650" algn="just"/>
            <a:endParaRPr lang="en-US" sz="2000" dirty="0"/>
          </a:p>
          <a:p>
            <a:pPr marL="628650" algn="just"/>
            <a:r>
              <a:rPr lang="en-US" sz="2000" dirty="0"/>
              <a:t>Has any financial asset or signing authority in any account outside </a:t>
            </a:r>
            <a:r>
              <a:rPr lang="en-IN" sz="2000" dirty="0" smtClean="0"/>
              <a:t>India</a:t>
            </a:r>
          </a:p>
          <a:p>
            <a:pPr marL="628650" algn="just"/>
            <a:endParaRPr lang="en-IN" sz="2000" dirty="0"/>
          </a:p>
          <a:p>
            <a:pPr marL="628650" algn="just"/>
            <a:r>
              <a:rPr lang="en-IN" sz="2000" dirty="0"/>
              <a:t>Sec 5A (i.e. Portuguese Civil Code) is </a:t>
            </a:r>
            <a:r>
              <a:rPr lang="en-IN" sz="2000" dirty="0" smtClean="0"/>
              <a:t>applicable</a:t>
            </a:r>
          </a:p>
          <a:p>
            <a:pPr marL="628650" algn="just"/>
            <a:endParaRPr lang="en-IN" sz="2000" dirty="0" smtClean="0"/>
          </a:p>
          <a:p>
            <a:pPr marL="628650"/>
            <a:r>
              <a:rPr lang="en-US" sz="2000" dirty="0"/>
              <a:t>Has agricultural income exceeding </a:t>
            </a:r>
            <a:r>
              <a:rPr lang="en-US" sz="2000" dirty="0" err="1"/>
              <a:t>Rs</a:t>
            </a:r>
            <a:r>
              <a:rPr lang="en-US" sz="2000" dirty="0"/>
              <a:t>. 5,000</a:t>
            </a:r>
            <a:r>
              <a:rPr lang="en-US" sz="2000" dirty="0" smtClean="0"/>
              <a:t>/-</a:t>
            </a:r>
          </a:p>
          <a:p>
            <a:pPr marL="628650"/>
            <a:endParaRPr lang="en-US" sz="2000" dirty="0"/>
          </a:p>
          <a:p>
            <a:pPr marL="628650"/>
            <a:r>
              <a:rPr lang="en-US" sz="2000" dirty="0"/>
              <a:t>Claiming Relief of tax u/s 90/90A/91</a:t>
            </a:r>
          </a:p>
          <a:p>
            <a:pPr marL="628650" algn="just"/>
            <a:endParaRPr lang="en-IN" sz="2000" dirty="0"/>
          </a:p>
        </p:txBody>
      </p:sp>
    </p:spTree>
    <p:extLst>
      <p:ext uri="{BB962C8B-B14F-4D97-AF65-F5344CB8AC3E}">
        <p14:creationId xmlns:p14="http://schemas.microsoft.com/office/powerpoint/2010/main" val="23789904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125A1-0EBF-404E-8673-2B7D2F012558}"/>
              </a:ext>
            </a:extLst>
          </p:cNvPr>
          <p:cNvSpPr>
            <a:spLocks noGrp="1"/>
          </p:cNvSpPr>
          <p:nvPr>
            <p:ph type="title"/>
          </p:nvPr>
        </p:nvSpPr>
        <p:spPr>
          <a:xfrm>
            <a:off x="677334" y="609600"/>
            <a:ext cx="8596668" cy="723900"/>
          </a:xfrm>
        </p:spPr>
        <p:txBody>
          <a:bodyPr/>
          <a:lstStyle/>
          <a:p>
            <a:r>
              <a:rPr lang="en-IN" dirty="0"/>
              <a:t>Form No.: ITR-1 Sahaj</a:t>
            </a:r>
          </a:p>
        </p:txBody>
      </p:sp>
      <p:sp>
        <p:nvSpPr>
          <p:cNvPr id="3" name="Content Placeholder 2">
            <a:extLst>
              <a:ext uri="{FF2B5EF4-FFF2-40B4-BE49-F238E27FC236}">
                <a16:creationId xmlns:a16="http://schemas.microsoft.com/office/drawing/2014/main" id="{C5B7252E-48C0-4D27-9045-08585E1C8E04}"/>
              </a:ext>
            </a:extLst>
          </p:cNvPr>
          <p:cNvSpPr>
            <a:spLocks noGrp="1"/>
          </p:cNvSpPr>
          <p:nvPr>
            <p:ph idx="1"/>
          </p:nvPr>
        </p:nvSpPr>
        <p:spPr>
          <a:xfrm>
            <a:off x="677334" y="1560945"/>
            <a:ext cx="8965430" cy="4784437"/>
          </a:xfrm>
        </p:spPr>
        <p:txBody>
          <a:bodyPr>
            <a:normAutofit/>
          </a:bodyPr>
          <a:lstStyle/>
          <a:p>
            <a:pPr algn="just"/>
            <a:r>
              <a:rPr lang="en-US" dirty="0"/>
              <a:t>Not applicable in the following cases: (</a:t>
            </a:r>
            <a:r>
              <a:rPr lang="en-US" dirty="0" err="1"/>
              <a:t>contd</a:t>
            </a:r>
            <a:r>
              <a:rPr lang="en-US" dirty="0" smtClean="0"/>
              <a:t>…)</a:t>
            </a:r>
          </a:p>
          <a:p>
            <a:pPr algn="just"/>
            <a:endParaRPr lang="en-US" dirty="0"/>
          </a:p>
          <a:p>
            <a:pPr marL="628650" algn="just"/>
            <a:r>
              <a:rPr lang="en-US" dirty="0" smtClean="0"/>
              <a:t>Has </a:t>
            </a:r>
            <a:r>
              <a:rPr lang="en-US" dirty="0"/>
              <a:t>income of the nature referred to in Section </a:t>
            </a:r>
            <a:r>
              <a:rPr lang="en-US" dirty="0" smtClean="0"/>
              <a:t>115BBE (Ie income under the heads 68 &amp; 69)</a:t>
            </a:r>
          </a:p>
          <a:p>
            <a:pPr marL="628650" algn="just"/>
            <a:endParaRPr lang="en-US" dirty="0" smtClean="0"/>
          </a:p>
          <a:p>
            <a:pPr marL="628650" algn="just"/>
            <a:r>
              <a:rPr lang="en-US" dirty="0" smtClean="0">
                <a:solidFill>
                  <a:srgbClr val="FF0000"/>
                </a:solidFill>
              </a:rPr>
              <a:t>Other changes</a:t>
            </a:r>
          </a:p>
          <a:p>
            <a:pPr marL="628650" algn="just"/>
            <a:r>
              <a:rPr lang="en-US" dirty="0" smtClean="0"/>
              <a:t>Those who opting the new tax rate under 115BAC has to file a  Form 10 IE before filing the return and to be select whether they are opting this section in general information.</a:t>
            </a:r>
          </a:p>
          <a:p>
            <a:pPr marL="628650" algn="just"/>
            <a:endParaRPr lang="en-US" dirty="0" smtClean="0"/>
          </a:p>
          <a:p>
            <a:pPr marL="628650" algn="just"/>
            <a:r>
              <a:rPr lang="en-US" dirty="0" smtClean="0"/>
              <a:t>Additional column in Schedule DI had been deleted for the deductions made for the extended investments (investments from 01/04/2020 to 30/06/2020)</a:t>
            </a:r>
          </a:p>
          <a:p>
            <a:pPr marL="285750" indent="0">
              <a:buNone/>
            </a:pPr>
            <a:endParaRPr lang="en-US" sz="2400" dirty="0" smtClean="0"/>
          </a:p>
          <a:p>
            <a:pPr marL="628650"/>
            <a:endParaRPr lang="en-IN" sz="2400" dirty="0"/>
          </a:p>
        </p:txBody>
      </p:sp>
    </p:spTree>
    <p:extLst>
      <p:ext uri="{BB962C8B-B14F-4D97-AF65-F5344CB8AC3E}">
        <p14:creationId xmlns:p14="http://schemas.microsoft.com/office/powerpoint/2010/main" val="9633309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02B00C-8FC7-41F9-9186-B735D4EF79C9}"/>
              </a:ext>
            </a:extLst>
          </p:cNvPr>
          <p:cNvSpPr>
            <a:spLocks noGrp="1"/>
          </p:cNvSpPr>
          <p:nvPr>
            <p:ph idx="1"/>
          </p:nvPr>
        </p:nvSpPr>
        <p:spPr>
          <a:xfrm>
            <a:off x="677334" y="2572762"/>
            <a:ext cx="9152466" cy="3916361"/>
          </a:xfrm>
        </p:spPr>
        <p:txBody>
          <a:bodyPr>
            <a:normAutofit/>
          </a:bodyPr>
          <a:lstStyle/>
          <a:p>
            <a:pPr algn="just"/>
            <a:endParaRPr lang="en-US" sz="2400" dirty="0"/>
          </a:p>
          <a:p>
            <a:pPr algn="just"/>
            <a:r>
              <a:rPr lang="en-US" sz="2400" dirty="0" smtClean="0"/>
              <a:t>Given </a:t>
            </a:r>
            <a:r>
              <a:rPr lang="en-US" sz="2400" dirty="0"/>
              <a:t>that ITR-1 is not applicable for the RBNORs and non-residents, they have to necessarily go with ITR-2 for filing their return of income</a:t>
            </a:r>
            <a:r>
              <a:rPr lang="en-US" sz="2400" dirty="0" smtClean="0"/>
              <a:t>.</a:t>
            </a:r>
          </a:p>
          <a:p>
            <a:pPr algn="just"/>
            <a:endParaRPr lang="en-US" sz="2400" dirty="0" smtClean="0"/>
          </a:p>
          <a:p>
            <a:pPr algn="just"/>
            <a:r>
              <a:rPr lang="en-US" sz="2400" dirty="0" smtClean="0"/>
              <a:t>Directors of the company has to file ITR 2</a:t>
            </a:r>
          </a:p>
          <a:p>
            <a:pPr algn="just"/>
            <a:endParaRPr lang="en-US" sz="2400" dirty="0"/>
          </a:p>
          <a:p>
            <a:pPr algn="just"/>
            <a:endParaRPr lang="en-US" sz="900" dirty="0"/>
          </a:p>
          <a:p>
            <a:pPr algn="just"/>
            <a:endParaRPr lang="en-IN" sz="2000" dirty="0"/>
          </a:p>
        </p:txBody>
      </p:sp>
      <p:sp>
        <p:nvSpPr>
          <p:cNvPr id="2" name="Title 1">
            <a:extLst>
              <a:ext uri="{FF2B5EF4-FFF2-40B4-BE49-F238E27FC236}">
                <a16:creationId xmlns:a16="http://schemas.microsoft.com/office/drawing/2014/main" id="{BF5C0576-F575-4E6F-91B8-9B35E3A25367}"/>
              </a:ext>
            </a:extLst>
          </p:cNvPr>
          <p:cNvSpPr>
            <a:spLocks noGrp="1"/>
          </p:cNvSpPr>
          <p:nvPr>
            <p:ph type="title"/>
          </p:nvPr>
        </p:nvSpPr>
        <p:spPr>
          <a:xfrm>
            <a:off x="677334" y="1398589"/>
            <a:ext cx="8596668" cy="1320800"/>
          </a:xfrm>
        </p:spPr>
        <p:txBody>
          <a:bodyPr/>
          <a:lstStyle/>
          <a:p>
            <a:pPr algn="ctr"/>
            <a:r>
              <a:rPr lang="en-IN" dirty="0"/>
              <a:t>Form No.: ITR-2 –</a:t>
            </a:r>
            <a:br>
              <a:rPr lang="en-IN" dirty="0"/>
            </a:br>
            <a:r>
              <a:rPr lang="en-IN" i="1" dirty="0"/>
              <a:t>“Non-Business Assesses Form”</a:t>
            </a:r>
          </a:p>
        </p:txBody>
      </p:sp>
      <p:pic>
        <p:nvPicPr>
          <p:cNvPr id="4" name="Picture 3"/>
          <p:cNvPicPr>
            <a:picLocks noChangeAspect="1"/>
          </p:cNvPicPr>
          <p:nvPr/>
        </p:nvPicPr>
        <p:blipFill>
          <a:blip r:embed="rId2"/>
          <a:stretch>
            <a:fillRect/>
          </a:stretch>
        </p:blipFill>
        <p:spPr>
          <a:xfrm>
            <a:off x="822035" y="249383"/>
            <a:ext cx="8558077" cy="1149206"/>
          </a:xfrm>
          <a:prstGeom prst="rect">
            <a:avLst/>
          </a:prstGeom>
        </p:spPr>
      </p:pic>
    </p:spTree>
    <p:extLst>
      <p:ext uri="{BB962C8B-B14F-4D97-AF65-F5344CB8AC3E}">
        <p14:creationId xmlns:p14="http://schemas.microsoft.com/office/powerpoint/2010/main" val="31577929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22011-E209-466C-BABF-0ACD68DC75DD}"/>
              </a:ext>
            </a:extLst>
          </p:cNvPr>
          <p:cNvSpPr>
            <a:spLocks noGrp="1"/>
          </p:cNvSpPr>
          <p:nvPr>
            <p:ph type="title"/>
          </p:nvPr>
        </p:nvSpPr>
        <p:spPr>
          <a:xfrm>
            <a:off x="747106" y="596272"/>
            <a:ext cx="8596668" cy="723900"/>
          </a:xfrm>
        </p:spPr>
        <p:txBody>
          <a:bodyPr/>
          <a:lstStyle/>
          <a:p>
            <a:r>
              <a:rPr lang="en-IN" dirty="0"/>
              <a:t>Form No.: ITR-2</a:t>
            </a:r>
          </a:p>
        </p:txBody>
      </p:sp>
      <p:pic>
        <p:nvPicPr>
          <p:cNvPr id="4" name="Content Placeholder 3"/>
          <p:cNvPicPr>
            <a:picLocks noGrp="1" noChangeAspect="1"/>
          </p:cNvPicPr>
          <p:nvPr>
            <p:ph idx="1"/>
          </p:nvPr>
        </p:nvPicPr>
        <p:blipFill>
          <a:blip r:embed="rId2"/>
          <a:stretch>
            <a:fillRect/>
          </a:stretch>
        </p:blipFill>
        <p:spPr>
          <a:xfrm>
            <a:off x="808681" y="3445164"/>
            <a:ext cx="6177366" cy="544945"/>
          </a:xfrm>
          <a:prstGeom prst="rect">
            <a:avLst/>
          </a:prstGeom>
        </p:spPr>
      </p:pic>
      <p:pic>
        <p:nvPicPr>
          <p:cNvPr id="5" name="Picture 4"/>
          <p:cNvPicPr>
            <a:picLocks noChangeAspect="1"/>
          </p:cNvPicPr>
          <p:nvPr/>
        </p:nvPicPr>
        <p:blipFill>
          <a:blip r:embed="rId3"/>
          <a:stretch>
            <a:fillRect/>
          </a:stretch>
        </p:blipFill>
        <p:spPr>
          <a:xfrm>
            <a:off x="808681" y="4081896"/>
            <a:ext cx="8465321" cy="1647534"/>
          </a:xfrm>
          <a:prstGeom prst="rect">
            <a:avLst/>
          </a:prstGeom>
        </p:spPr>
      </p:pic>
      <p:sp>
        <p:nvSpPr>
          <p:cNvPr id="6" name="Rectangle 5"/>
          <p:cNvSpPr/>
          <p:nvPr/>
        </p:nvSpPr>
        <p:spPr>
          <a:xfrm>
            <a:off x="628766" y="1840637"/>
            <a:ext cx="8645236" cy="1200329"/>
          </a:xfrm>
          <a:prstGeom prst="rect">
            <a:avLst/>
          </a:prstGeom>
        </p:spPr>
        <p:txBody>
          <a:bodyPr wrap="square">
            <a:spAutoFit/>
          </a:bodyPr>
          <a:lstStyle/>
          <a:p>
            <a:r>
              <a:rPr lang="en-IN" b="1" spc="45" dirty="0">
                <a:latin typeface="Book Antiqua" panose="02040602050305030304" pitchFamily="18" charset="0"/>
                <a:ea typeface="Calibri" panose="020F0502020204030204" pitchFamily="34" charset="0"/>
                <a:cs typeface="Mangal"/>
              </a:rPr>
              <a:t>If an employee has received ESOPs from an eligible start-up referred to in Section 80-IAC in respect of which the tax has been deferred, the </a:t>
            </a:r>
            <a:r>
              <a:rPr lang="en-IN" i="1" spc="45" dirty="0">
                <a:latin typeface="Book Antiqua" panose="02040602050305030304" pitchFamily="18" charset="0"/>
                <a:ea typeface="Calibri" panose="020F0502020204030204" pitchFamily="34" charset="0"/>
                <a:cs typeface="Mangal"/>
              </a:rPr>
              <a:t>Part B of Schedule TTI (Computation of tax liability on total income)</a:t>
            </a:r>
            <a:r>
              <a:rPr lang="en-IN" b="1" spc="45" dirty="0">
                <a:latin typeface="Book Antiqua" panose="02040602050305030304" pitchFamily="18" charset="0"/>
                <a:ea typeface="Calibri" panose="020F0502020204030204" pitchFamily="34" charset="0"/>
                <a:cs typeface="Mangal"/>
              </a:rPr>
              <a:t> seeks the disclosure of the tax amount which has been deferred in this respect</a:t>
            </a:r>
            <a:endParaRPr lang="en-IN" dirty="0"/>
          </a:p>
        </p:txBody>
      </p:sp>
    </p:spTree>
    <p:extLst>
      <p:ext uri="{BB962C8B-B14F-4D97-AF65-F5344CB8AC3E}">
        <p14:creationId xmlns:p14="http://schemas.microsoft.com/office/powerpoint/2010/main" val="31430921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solidFill>
                  <a:srgbClr val="00B050"/>
                </a:solidFill>
              </a:rPr>
              <a:t>Form No.: ITR-2</a:t>
            </a:r>
            <a:br>
              <a:rPr lang="en-IN" dirty="0">
                <a:solidFill>
                  <a:srgbClr val="00B050"/>
                </a:solidFill>
              </a:rPr>
            </a:br>
            <a:endParaRPr lang="en-IN" dirty="0"/>
          </a:p>
        </p:txBody>
      </p:sp>
      <p:sp>
        <p:nvSpPr>
          <p:cNvPr id="3" name="Content Placeholder 2"/>
          <p:cNvSpPr>
            <a:spLocks noGrp="1"/>
          </p:cNvSpPr>
          <p:nvPr>
            <p:ph idx="1"/>
          </p:nvPr>
        </p:nvSpPr>
        <p:spPr>
          <a:xfrm>
            <a:off x="677333" y="1496291"/>
            <a:ext cx="8919249" cy="4545071"/>
          </a:xfrm>
        </p:spPr>
        <p:txBody>
          <a:bodyPr/>
          <a:lstStyle/>
          <a:p>
            <a:pPr lvl="1" algn="just"/>
            <a:r>
              <a:rPr lang="en-IN" sz="1800" dirty="0"/>
              <a:t>The Finance Act, 2020, has allowed to defer the payment or deduction of tax on ESOPs allotted by an eligible start-up referred under Section 80-IAC. The tax is required to be paid or deducted in respect of such ESOPs within 14 days from the earliest of the following period</a:t>
            </a:r>
            <a:r>
              <a:rPr lang="en-IN" sz="1800" dirty="0" smtClean="0"/>
              <a:t>:</a:t>
            </a:r>
          </a:p>
          <a:p>
            <a:pPr lvl="1" algn="just"/>
            <a:endParaRPr lang="en-IN" sz="1800" b="1" dirty="0"/>
          </a:p>
          <a:p>
            <a:pPr lvl="2" algn="just"/>
            <a:r>
              <a:rPr lang="en-IN" sz="1800" dirty="0"/>
              <a:t>After expiry of 48 months from the end of Assessment year relevant to the financial year in which ESOPs are allotted;</a:t>
            </a:r>
            <a:endParaRPr lang="en-IN" sz="1800" b="1" dirty="0"/>
          </a:p>
          <a:p>
            <a:pPr lvl="2" algn="just"/>
            <a:r>
              <a:rPr lang="en-IN" sz="1800" dirty="0"/>
              <a:t>From the date the </a:t>
            </a:r>
            <a:r>
              <a:rPr lang="en-IN" sz="1800" dirty="0" smtClean="0"/>
              <a:t>assesse </a:t>
            </a:r>
            <a:r>
              <a:rPr lang="en-IN" sz="1800" dirty="0"/>
              <a:t>ceases to be an employee of the organization; </a:t>
            </a:r>
            <a:r>
              <a:rPr lang="en-IN" sz="1800" dirty="0" smtClean="0"/>
              <a:t>or</a:t>
            </a:r>
          </a:p>
          <a:p>
            <a:pPr lvl="2" algn="just"/>
            <a:r>
              <a:rPr lang="en-IN" sz="1800" dirty="0"/>
              <a:t> From the date of sale of shares allotted under ESOP</a:t>
            </a:r>
            <a:endParaRPr lang="en-IN" sz="1800" dirty="0" smtClean="0"/>
          </a:p>
          <a:p>
            <a:pPr lvl="2" algn="just"/>
            <a:endParaRPr lang="en-IN" sz="1800" dirty="0"/>
          </a:p>
          <a:p>
            <a:pPr marL="0" indent="0">
              <a:buNone/>
            </a:pPr>
            <a:r>
              <a:rPr lang="en-IN" dirty="0" smtClean="0">
                <a:hlinkClick r:id="rId2" action="ppaction://hlinkfile"/>
              </a:rPr>
              <a:t>ESOP.xlsx</a:t>
            </a:r>
            <a:endParaRPr lang="en-IN" dirty="0"/>
          </a:p>
        </p:txBody>
      </p:sp>
    </p:spTree>
    <p:extLst>
      <p:ext uri="{BB962C8B-B14F-4D97-AF65-F5344CB8AC3E}">
        <p14:creationId xmlns:p14="http://schemas.microsoft.com/office/powerpoint/2010/main" val="39725329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solidFill>
                  <a:srgbClr val="00B050"/>
                </a:solidFill>
              </a:rPr>
              <a:t>Form No.: ITR-2</a:t>
            </a:r>
            <a:br>
              <a:rPr lang="en-IN" dirty="0">
                <a:solidFill>
                  <a:srgbClr val="00B050"/>
                </a:solidFill>
              </a:rPr>
            </a:br>
            <a:endParaRPr lang="en-IN" dirty="0"/>
          </a:p>
        </p:txBody>
      </p:sp>
      <p:sp>
        <p:nvSpPr>
          <p:cNvPr id="3" name="Content Placeholder 2"/>
          <p:cNvSpPr>
            <a:spLocks noGrp="1"/>
          </p:cNvSpPr>
          <p:nvPr>
            <p:ph idx="1"/>
          </p:nvPr>
        </p:nvSpPr>
        <p:spPr>
          <a:xfrm>
            <a:off x="677333" y="1579419"/>
            <a:ext cx="9103975" cy="4950690"/>
          </a:xfrm>
        </p:spPr>
        <p:txBody>
          <a:bodyPr>
            <a:normAutofit/>
          </a:bodyPr>
          <a:lstStyle/>
          <a:p>
            <a:pPr lvl="0" algn="just"/>
            <a:r>
              <a:rPr lang="en-IN" b="1" dirty="0"/>
              <a:t>Date of cash donation in case of deduction under Section 80GGA </a:t>
            </a:r>
            <a:endParaRPr lang="en-IN" b="1" dirty="0" smtClean="0"/>
          </a:p>
          <a:p>
            <a:pPr lvl="0" algn="just"/>
            <a:r>
              <a:rPr lang="en-IN" dirty="0" smtClean="0"/>
              <a:t>Section </a:t>
            </a:r>
            <a:r>
              <a:rPr lang="en-IN" dirty="0"/>
              <a:t>80GGA provides deduction for the donations made by an </a:t>
            </a:r>
            <a:r>
              <a:rPr lang="en-IN" dirty="0" smtClean="0"/>
              <a:t>assesse </a:t>
            </a:r>
            <a:r>
              <a:rPr lang="en-IN" dirty="0"/>
              <a:t>who is not earning income under the head ‘profits and gains of business or profession’. No deduction is allowed for the cash donation in excess of Rs. 2,000</a:t>
            </a:r>
            <a:r>
              <a:rPr lang="en-IN" dirty="0" smtClean="0"/>
              <a:t>.</a:t>
            </a:r>
          </a:p>
          <a:p>
            <a:pPr lvl="1" algn="just"/>
            <a:r>
              <a:rPr lang="en-IN" sz="1800" dirty="0" smtClean="0"/>
              <a:t>The </a:t>
            </a:r>
            <a:r>
              <a:rPr lang="en-IN" sz="1800" dirty="0"/>
              <a:t>ITR forms notified for Assessment year 2021-2022 requires additional disclosures of the date on which such cash donation has been made</a:t>
            </a:r>
            <a:r>
              <a:rPr lang="en-IN" sz="1800" dirty="0" smtClean="0"/>
              <a:t>.</a:t>
            </a:r>
          </a:p>
          <a:p>
            <a:pPr lvl="1" algn="just"/>
            <a:endParaRPr lang="en-US" sz="1800" dirty="0" smtClean="0"/>
          </a:p>
          <a:p>
            <a:pPr lvl="1" algn="just"/>
            <a:endParaRPr lang="en-US" sz="1800" dirty="0"/>
          </a:p>
          <a:p>
            <a:pPr lvl="1" algn="just"/>
            <a:endParaRPr lang="en-US" sz="1800" dirty="0" smtClean="0"/>
          </a:p>
          <a:p>
            <a:pPr lvl="1" algn="just"/>
            <a:endParaRPr lang="en-US" sz="1800" dirty="0" smtClean="0"/>
          </a:p>
          <a:p>
            <a:pPr lvl="1" algn="just"/>
            <a:endParaRPr lang="en-US" sz="1800" dirty="0"/>
          </a:p>
          <a:p>
            <a:pPr lvl="1" algn="just"/>
            <a:endParaRPr lang="en-IN" sz="1800" dirty="0" smtClean="0"/>
          </a:p>
          <a:p>
            <a:pPr lvl="1"/>
            <a:r>
              <a:rPr lang="en-IN" sz="2400" b="1" dirty="0" smtClean="0"/>
              <a:t>Applicable to ITR 5 </a:t>
            </a:r>
            <a:r>
              <a:rPr lang="en-IN" sz="2400" b="1" dirty="0"/>
              <a:t>&amp; </a:t>
            </a:r>
            <a:r>
              <a:rPr lang="en-IN" sz="2400" b="1" dirty="0" smtClean="0"/>
              <a:t>6 also</a:t>
            </a:r>
            <a:endParaRPr lang="en-IN" sz="3600" b="1" dirty="0"/>
          </a:p>
          <a:p>
            <a:pPr lvl="1"/>
            <a:endParaRPr lang="en-IN" sz="2400" b="1" dirty="0"/>
          </a:p>
          <a:p>
            <a:endParaRPr lang="en-IN" dirty="0"/>
          </a:p>
        </p:txBody>
      </p:sp>
      <p:pic>
        <p:nvPicPr>
          <p:cNvPr id="4" name="Picture 3"/>
          <p:cNvPicPr>
            <a:picLocks noChangeAspect="1"/>
          </p:cNvPicPr>
          <p:nvPr/>
        </p:nvPicPr>
        <p:blipFill>
          <a:blip r:embed="rId2"/>
          <a:stretch>
            <a:fillRect/>
          </a:stretch>
        </p:blipFill>
        <p:spPr>
          <a:xfrm>
            <a:off x="969820" y="3685308"/>
            <a:ext cx="9559636" cy="1764145"/>
          </a:xfrm>
          <a:prstGeom prst="rect">
            <a:avLst/>
          </a:prstGeom>
        </p:spPr>
      </p:pic>
    </p:spTree>
    <p:extLst>
      <p:ext uri="{BB962C8B-B14F-4D97-AF65-F5344CB8AC3E}">
        <p14:creationId xmlns:p14="http://schemas.microsoft.com/office/powerpoint/2010/main" val="12806187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DBBA7C6-0A58-4305-9BB5-1A4933785ADB}"/>
              </a:ext>
            </a:extLst>
          </p:cNvPr>
          <p:cNvPicPr>
            <a:picLocks noChangeAspect="1"/>
          </p:cNvPicPr>
          <p:nvPr/>
        </p:nvPicPr>
        <p:blipFill rotWithShape="1">
          <a:blip r:embed="rId2">
            <a:extLst>
              <a:ext uri="{28A0092B-C50C-407E-A947-70E740481C1C}">
                <a14:useLocalDpi xmlns:a14="http://schemas.microsoft.com/office/drawing/2010/main" val="0"/>
              </a:ext>
            </a:extLst>
          </a:blip>
          <a:srcRect l="25339"/>
          <a:stretch/>
        </p:blipFill>
        <p:spPr>
          <a:xfrm>
            <a:off x="322048" y="-1"/>
            <a:ext cx="4551305" cy="3429000"/>
          </a:xfrm>
          <a:custGeom>
            <a:avLst/>
            <a:gdLst>
              <a:gd name="connsiteX0" fmla="*/ 509916 w 4551305"/>
              <a:gd name="connsiteY0" fmla="*/ 0 h 3429000"/>
              <a:gd name="connsiteX1" fmla="*/ 4551305 w 4551305"/>
              <a:gd name="connsiteY1" fmla="*/ 0 h 3429000"/>
              <a:gd name="connsiteX2" fmla="*/ 4551305 w 4551305"/>
              <a:gd name="connsiteY2" fmla="*/ 1 h 3429000"/>
              <a:gd name="connsiteX3" fmla="*/ 3693885 w 4551305"/>
              <a:gd name="connsiteY3" fmla="*/ 1 h 3429000"/>
              <a:gd name="connsiteX4" fmla="*/ 3181696 w 4551305"/>
              <a:gd name="connsiteY4" fmla="*/ 3429000 h 3429000"/>
              <a:gd name="connsiteX5" fmla="*/ 0 w 4551305"/>
              <a:gd name="connsiteY5" fmla="*/ 3429000 h 3429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51305" h="3429000">
                <a:moveTo>
                  <a:pt x="509916" y="0"/>
                </a:moveTo>
                <a:lnTo>
                  <a:pt x="4551305" y="0"/>
                </a:lnTo>
                <a:lnTo>
                  <a:pt x="4551305" y="1"/>
                </a:lnTo>
                <a:lnTo>
                  <a:pt x="3693885" y="1"/>
                </a:lnTo>
                <a:lnTo>
                  <a:pt x="3181696" y="3429000"/>
                </a:lnTo>
                <a:lnTo>
                  <a:pt x="0" y="3429000"/>
                </a:lnTo>
                <a:close/>
              </a:path>
            </a:pathLst>
          </a:custGeom>
        </p:spPr>
      </p:pic>
      <p:pic>
        <p:nvPicPr>
          <p:cNvPr id="7" name="Picture 6">
            <a:extLst>
              <a:ext uri="{FF2B5EF4-FFF2-40B4-BE49-F238E27FC236}">
                <a16:creationId xmlns:a16="http://schemas.microsoft.com/office/drawing/2014/main" id="{E12F642A-8F70-4D3A-B2B6-23404697FF27}"/>
              </a:ext>
            </a:extLst>
          </p:cNvPr>
          <p:cNvPicPr>
            <a:picLocks noChangeAspect="1"/>
          </p:cNvPicPr>
          <p:nvPr/>
        </p:nvPicPr>
        <p:blipFill rotWithShape="1">
          <a:blip r:embed="rId3">
            <a:extLst>
              <a:ext uri="{28A0092B-C50C-407E-A947-70E740481C1C}">
                <a14:useLocalDpi xmlns:a14="http://schemas.microsoft.com/office/drawing/2010/main" val="0"/>
              </a:ext>
            </a:extLst>
          </a:blip>
          <a:srcRect t="10193" r="-4" b="15650"/>
          <a:stretch/>
        </p:blipFill>
        <p:spPr>
          <a:xfrm>
            <a:off x="-10633" y="3428999"/>
            <a:ext cx="3514376" cy="3429001"/>
          </a:xfrm>
          <a:custGeom>
            <a:avLst/>
            <a:gdLst>
              <a:gd name="connsiteX0" fmla="*/ 332680 w 3514376"/>
              <a:gd name="connsiteY0" fmla="*/ 0 h 3429001"/>
              <a:gd name="connsiteX1" fmla="*/ 3514376 w 3514376"/>
              <a:gd name="connsiteY1" fmla="*/ 0 h 3429001"/>
              <a:gd name="connsiteX2" fmla="*/ 3002186 w 3514376"/>
              <a:gd name="connsiteY2" fmla="*/ 3429001 h 3429001"/>
              <a:gd name="connsiteX3" fmla="*/ 0 w 3514376"/>
              <a:gd name="connsiteY3" fmla="*/ 3429001 h 3429001"/>
              <a:gd name="connsiteX4" fmla="*/ 0 w 3514376"/>
              <a:gd name="connsiteY4" fmla="*/ 2237155 h 34290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14376" h="3429001">
                <a:moveTo>
                  <a:pt x="332680" y="0"/>
                </a:moveTo>
                <a:lnTo>
                  <a:pt x="3514376" y="0"/>
                </a:lnTo>
                <a:lnTo>
                  <a:pt x="3002186" y="3429001"/>
                </a:lnTo>
                <a:lnTo>
                  <a:pt x="0" y="3429001"/>
                </a:lnTo>
                <a:lnTo>
                  <a:pt x="0" y="2237155"/>
                </a:lnTo>
                <a:close/>
              </a:path>
            </a:pathLst>
          </a:custGeom>
        </p:spPr>
      </p:pic>
      <p:cxnSp>
        <p:nvCxnSpPr>
          <p:cNvPr id="31" name="Straight Connector 30">
            <a:extLst>
              <a:ext uri="{FF2B5EF4-FFF2-40B4-BE49-F238E27FC236}">
                <a16:creationId xmlns:a16="http://schemas.microsoft.com/office/drawing/2014/main" id="{B31FD3CE-CE0A-4FD9-967C-4D340CA3788F}"/>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2012" y="3428999"/>
            <a:ext cx="325116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3" name="Isosceles Triangle 30">
            <a:extLst>
              <a:ext uri="{FF2B5EF4-FFF2-40B4-BE49-F238E27FC236}">
                <a16:creationId xmlns:a16="http://schemas.microsoft.com/office/drawing/2014/main" id="{0663EB55-934F-42EF-80DE-098647DE7A0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36D0999-E5B8-462B-A58D-154507F2608B}"/>
              </a:ext>
            </a:extLst>
          </p:cNvPr>
          <p:cNvSpPr>
            <a:spLocks noGrp="1"/>
          </p:cNvSpPr>
          <p:nvPr>
            <p:ph idx="1"/>
          </p:nvPr>
        </p:nvSpPr>
        <p:spPr>
          <a:xfrm>
            <a:off x="4159224" y="2160589"/>
            <a:ext cx="5483539" cy="3880773"/>
          </a:xfrm>
        </p:spPr>
        <p:txBody>
          <a:bodyPr>
            <a:normAutofit/>
          </a:bodyPr>
          <a:lstStyle/>
          <a:p>
            <a:r>
              <a:rPr lang="en-US" dirty="0"/>
              <a:t>CBDT has vide </a:t>
            </a:r>
            <a:r>
              <a:rPr lang="en-US" dirty="0" smtClean="0"/>
              <a:t>Notification dated 31st March, 2021 </a:t>
            </a:r>
            <a:r>
              <a:rPr lang="en-US" dirty="0"/>
              <a:t>notified 7 ITR Forms </a:t>
            </a:r>
            <a:r>
              <a:rPr lang="en-US" dirty="0" smtClean="0"/>
              <a:t>and ITR V for </a:t>
            </a:r>
            <a:r>
              <a:rPr lang="en-US" dirty="0"/>
              <a:t>AY </a:t>
            </a:r>
            <a:r>
              <a:rPr lang="en-US" dirty="0" smtClean="0"/>
              <a:t>2021-22.</a:t>
            </a:r>
            <a:endParaRPr lang="en-US" dirty="0"/>
          </a:p>
          <a:p>
            <a:r>
              <a:rPr lang="en-US" dirty="0"/>
              <a:t>As of now only Form </a:t>
            </a:r>
            <a:r>
              <a:rPr lang="en-US" dirty="0" smtClean="0"/>
              <a:t>ITR-1,2 </a:t>
            </a:r>
            <a:r>
              <a:rPr lang="en-US" dirty="0" smtClean="0"/>
              <a:t>&amp; 4 </a:t>
            </a:r>
            <a:r>
              <a:rPr lang="en-US" dirty="0"/>
              <a:t>is available for e-filing on </a:t>
            </a:r>
            <a:r>
              <a:rPr lang="en-IN" dirty="0"/>
              <a:t>website for AY </a:t>
            </a:r>
            <a:r>
              <a:rPr lang="en-IN" dirty="0" smtClean="0"/>
              <a:t>2021-22.</a:t>
            </a:r>
            <a:endParaRPr lang="en-IN" dirty="0"/>
          </a:p>
          <a:p>
            <a:r>
              <a:rPr lang="en-US" dirty="0"/>
              <a:t>The other ITR Utilities will be available in due course</a:t>
            </a:r>
            <a:r>
              <a:rPr lang="en-US" dirty="0" smtClean="0"/>
              <a:t>.</a:t>
            </a:r>
          </a:p>
          <a:p>
            <a:r>
              <a:rPr lang="en-US" dirty="0" smtClean="0"/>
              <a:t>Don’t know what are the issues will arise due to the new site.</a:t>
            </a:r>
            <a:endParaRPr lang="en-IN" dirty="0"/>
          </a:p>
        </p:txBody>
      </p:sp>
    </p:spTree>
    <p:extLst>
      <p:ext uri="{BB962C8B-B14F-4D97-AF65-F5344CB8AC3E}">
        <p14:creationId xmlns:p14="http://schemas.microsoft.com/office/powerpoint/2010/main" val="27060908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DF566-86AE-4834-8406-262CC490FADE}"/>
              </a:ext>
            </a:extLst>
          </p:cNvPr>
          <p:cNvSpPr>
            <a:spLocks noGrp="1"/>
          </p:cNvSpPr>
          <p:nvPr>
            <p:ph type="title"/>
          </p:nvPr>
        </p:nvSpPr>
        <p:spPr>
          <a:xfrm>
            <a:off x="677334" y="609600"/>
            <a:ext cx="8596668" cy="704850"/>
          </a:xfrm>
        </p:spPr>
        <p:txBody>
          <a:bodyPr/>
          <a:lstStyle/>
          <a:p>
            <a:pPr algn="ctr"/>
            <a:r>
              <a:rPr lang="en-IN" dirty="0"/>
              <a:t>Form No.: ITR-3</a:t>
            </a:r>
          </a:p>
        </p:txBody>
      </p:sp>
      <p:sp>
        <p:nvSpPr>
          <p:cNvPr id="3" name="Content Placeholder 2">
            <a:extLst>
              <a:ext uri="{FF2B5EF4-FFF2-40B4-BE49-F238E27FC236}">
                <a16:creationId xmlns:a16="http://schemas.microsoft.com/office/drawing/2014/main" id="{EAA01BF4-1BB8-4FC8-B7A9-BE64C8C6E425}"/>
              </a:ext>
            </a:extLst>
          </p:cNvPr>
          <p:cNvSpPr>
            <a:spLocks noGrp="1"/>
          </p:cNvSpPr>
          <p:nvPr>
            <p:ph idx="1"/>
          </p:nvPr>
        </p:nvSpPr>
        <p:spPr>
          <a:xfrm>
            <a:off x="677334" y="2751139"/>
            <a:ext cx="9279466" cy="3154361"/>
          </a:xfrm>
        </p:spPr>
        <p:txBody>
          <a:bodyPr>
            <a:normAutofit/>
          </a:bodyPr>
          <a:lstStyle/>
          <a:p>
            <a:r>
              <a:rPr lang="en-US" sz="2000" dirty="0"/>
              <a:t>A very elaborate </a:t>
            </a:r>
            <a:r>
              <a:rPr lang="en-US" sz="2000" dirty="0" smtClean="0"/>
              <a:t>45 </a:t>
            </a:r>
            <a:r>
              <a:rPr lang="en-US" sz="2000" dirty="0"/>
              <a:t>page ITR Form for AY </a:t>
            </a:r>
            <a:r>
              <a:rPr lang="en-US" sz="2000" dirty="0" smtClean="0"/>
              <a:t>2020-21</a:t>
            </a:r>
          </a:p>
          <a:p>
            <a:endParaRPr lang="en-US" sz="2000" b="1" dirty="0"/>
          </a:p>
          <a:p>
            <a:pPr algn="just"/>
            <a:r>
              <a:rPr lang="en-IN" sz="2000" b="1" dirty="0" smtClean="0"/>
              <a:t>If </a:t>
            </a:r>
            <a:r>
              <a:rPr lang="en-IN" sz="2000" b="1" dirty="0"/>
              <a:t>an employee has received ESOPs from an eligible start-up referred to in Section 80-IAC in respect of which the tax has been deferred, the </a:t>
            </a:r>
            <a:r>
              <a:rPr lang="en-IN" sz="2000" i="1" dirty="0"/>
              <a:t>Part B of Schedule TTI (Computation of tax liability on total income)</a:t>
            </a:r>
            <a:r>
              <a:rPr lang="en-IN" sz="2000" b="1" dirty="0"/>
              <a:t> seeks the disclosure of the tax amount which has been deferred in this respect</a:t>
            </a:r>
            <a:endParaRPr lang="en-US" sz="2000" dirty="0"/>
          </a:p>
          <a:p>
            <a:endParaRPr lang="en-US" sz="2800" dirty="0"/>
          </a:p>
        </p:txBody>
      </p:sp>
      <p:pic>
        <p:nvPicPr>
          <p:cNvPr id="4" name="Picture 3"/>
          <p:cNvPicPr>
            <a:picLocks noChangeAspect="1"/>
          </p:cNvPicPr>
          <p:nvPr/>
        </p:nvPicPr>
        <p:blipFill>
          <a:blip r:embed="rId2"/>
          <a:stretch>
            <a:fillRect/>
          </a:stretch>
        </p:blipFill>
        <p:spPr>
          <a:xfrm>
            <a:off x="677334" y="1431636"/>
            <a:ext cx="8817648" cy="923638"/>
          </a:xfrm>
          <a:prstGeom prst="rect">
            <a:avLst/>
          </a:prstGeom>
        </p:spPr>
      </p:pic>
    </p:spTree>
    <p:extLst>
      <p:ext uri="{BB962C8B-B14F-4D97-AF65-F5344CB8AC3E}">
        <p14:creationId xmlns:p14="http://schemas.microsoft.com/office/powerpoint/2010/main" val="24169577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B79A4-2DE4-42F9-A400-99C3CB979E23}"/>
              </a:ext>
            </a:extLst>
          </p:cNvPr>
          <p:cNvSpPr>
            <a:spLocks noGrp="1"/>
          </p:cNvSpPr>
          <p:nvPr>
            <p:ph type="title"/>
          </p:nvPr>
        </p:nvSpPr>
        <p:spPr>
          <a:xfrm>
            <a:off x="677334" y="609600"/>
            <a:ext cx="8596668" cy="723900"/>
          </a:xfrm>
        </p:spPr>
        <p:txBody>
          <a:bodyPr/>
          <a:lstStyle/>
          <a:p>
            <a:pPr algn="ctr"/>
            <a:r>
              <a:rPr lang="en-IN" dirty="0"/>
              <a:t>Form No.: ITR-3</a:t>
            </a:r>
          </a:p>
        </p:txBody>
      </p:sp>
      <p:sp>
        <p:nvSpPr>
          <p:cNvPr id="3" name="Content Placeholder 2">
            <a:extLst>
              <a:ext uri="{FF2B5EF4-FFF2-40B4-BE49-F238E27FC236}">
                <a16:creationId xmlns:a16="http://schemas.microsoft.com/office/drawing/2014/main" id="{A442BC9E-2371-4907-87CF-BAF1DC22E51F}"/>
              </a:ext>
            </a:extLst>
          </p:cNvPr>
          <p:cNvSpPr>
            <a:spLocks noGrp="1"/>
          </p:cNvSpPr>
          <p:nvPr>
            <p:ph idx="1"/>
          </p:nvPr>
        </p:nvSpPr>
        <p:spPr>
          <a:xfrm>
            <a:off x="677333" y="1333500"/>
            <a:ext cx="8845357" cy="4991100"/>
          </a:xfrm>
        </p:spPr>
        <p:txBody>
          <a:bodyPr>
            <a:normAutofit/>
          </a:bodyPr>
          <a:lstStyle/>
          <a:p>
            <a:pPr algn="just"/>
            <a:r>
              <a:rPr lang="en-IN" sz="2000" dirty="0"/>
              <a:t>Section 44AB was amended by the Finance Act, 2021, to increase the threshold limit, for a person carrying on business, from Rs. </a:t>
            </a:r>
            <a:r>
              <a:rPr lang="en-IN" sz="2000" dirty="0" smtClean="0"/>
              <a:t>5 </a:t>
            </a:r>
            <a:r>
              <a:rPr lang="en-IN" sz="2000" dirty="0"/>
              <a:t>crore to Rs. 10 crore. </a:t>
            </a:r>
            <a:r>
              <a:rPr lang="en-IN" sz="2000" b="1" i="1" dirty="0"/>
              <a:t>if the following conditions are satisfied</a:t>
            </a:r>
            <a:r>
              <a:rPr lang="en-IN" sz="2000" b="1" i="1" dirty="0" smtClean="0"/>
              <a:t>:</a:t>
            </a:r>
          </a:p>
          <a:p>
            <a:pPr marL="0" indent="0" algn="just">
              <a:buNone/>
            </a:pPr>
            <a:endParaRPr lang="en-IN" sz="2000" b="1" dirty="0"/>
          </a:p>
          <a:p>
            <a:pPr lvl="1" algn="just"/>
            <a:r>
              <a:rPr lang="en-IN" sz="2000" dirty="0"/>
              <a:t>Cash receipts, including amount received for sales, turnover or gross receipts, does not exceeds 5% of the aggregate amount received during the previous year; </a:t>
            </a:r>
            <a:r>
              <a:rPr lang="en-IN" sz="2000" dirty="0" smtClean="0"/>
              <a:t>and</a:t>
            </a:r>
          </a:p>
          <a:p>
            <a:pPr marL="457200" lvl="1" indent="0" algn="just">
              <a:buNone/>
            </a:pPr>
            <a:endParaRPr lang="en-IN" sz="2000" b="1" dirty="0"/>
          </a:p>
          <a:p>
            <a:pPr lvl="1" algn="just"/>
            <a:r>
              <a:rPr lang="en-IN" sz="2000" dirty="0"/>
              <a:t>Cash payments, including amount incurred for expenditure, does not exceed 5% of the aggregate amount paid during the previous year</a:t>
            </a:r>
            <a:r>
              <a:rPr lang="en-IN" sz="2000" dirty="0" smtClean="0"/>
              <a:t>.</a:t>
            </a:r>
          </a:p>
          <a:p>
            <a:pPr marL="457200" lvl="1" indent="0" algn="just">
              <a:buNone/>
            </a:pPr>
            <a:endParaRPr lang="en-IN" sz="2000" b="1" dirty="0" smtClean="0"/>
          </a:p>
          <a:p>
            <a:pPr algn="just"/>
            <a:r>
              <a:rPr lang="en-US" sz="2000" dirty="0" smtClean="0"/>
              <a:t>Applicable </a:t>
            </a:r>
            <a:r>
              <a:rPr lang="en-US" sz="2000" dirty="0"/>
              <a:t>for ITR-5, 6 also</a:t>
            </a:r>
            <a:endParaRPr lang="en-IN" sz="2000" dirty="0"/>
          </a:p>
        </p:txBody>
      </p:sp>
    </p:spTree>
    <p:extLst>
      <p:ext uri="{BB962C8B-B14F-4D97-AF65-F5344CB8AC3E}">
        <p14:creationId xmlns:p14="http://schemas.microsoft.com/office/powerpoint/2010/main" val="39566530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Form No.: ITR-3</a:t>
            </a:r>
          </a:p>
        </p:txBody>
      </p:sp>
      <p:pic>
        <p:nvPicPr>
          <p:cNvPr id="4" name="Content Placeholder 3"/>
          <p:cNvPicPr>
            <a:picLocks noGrp="1" noChangeAspect="1"/>
          </p:cNvPicPr>
          <p:nvPr>
            <p:ph idx="1"/>
          </p:nvPr>
        </p:nvPicPr>
        <p:blipFill>
          <a:blip r:embed="rId2"/>
          <a:stretch>
            <a:fillRect/>
          </a:stretch>
        </p:blipFill>
        <p:spPr>
          <a:xfrm>
            <a:off x="881142" y="1570182"/>
            <a:ext cx="8189052" cy="4562763"/>
          </a:xfrm>
          <a:prstGeom prst="rect">
            <a:avLst/>
          </a:prstGeom>
        </p:spPr>
      </p:pic>
    </p:spTree>
    <p:extLst>
      <p:ext uri="{BB962C8B-B14F-4D97-AF65-F5344CB8AC3E}">
        <p14:creationId xmlns:p14="http://schemas.microsoft.com/office/powerpoint/2010/main" val="23559380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Form No.: ITR-3</a:t>
            </a:r>
          </a:p>
        </p:txBody>
      </p:sp>
      <p:sp>
        <p:nvSpPr>
          <p:cNvPr id="3" name="Content Placeholder 2"/>
          <p:cNvSpPr>
            <a:spLocks noGrp="1"/>
          </p:cNvSpPr>
          <p:nvPr>
            <p:ph idx="1"/>
          </p:nvPr>
        </p:nvSpPr>
        <p:spPr>
          <a:xfrm>
            <a:off x="677333" y="1200727"/>
            <a:ext cx="9214811" cy="5394037"/>
          </a:xfrm>
        </p:spPr>
        <p:txBody>
          <a:bodyPr/>
          <a:lstStyle/>
          <a:p>
            <a:pPr algn="just"/>
            <a:endParaRPr lang="en-IN" b="1" dirty="0" smtClean="0"/>
          </a:p>
          <a:p>
            <a:pPr algn="just"/>
            <a:r>
              <a:rPr lang="en-IN" b="1" dirty="0" smtClean="0"/>
              <a:t>Additional </a:t>
            </a:r>
            <a:r>
              <a:rPr lang="en-IN" b="1" dirty="0"/>
              <a:t>question for ensuring the compliance under Section 92E</a:t>
            </a:r>
            <a:endParaRPr lang="en-IN" sz="1100" dirty="0"/>
          </a:p>
          <a:p>
            <a:pPr algn="just"/>
            <a:r>
              <a:rPr lang="en-IN" dirty="0"/>
              <a:t>Earlier the </a:t>
            </a:r>
            <a:r>
              <a:rPr lang="en-IN" dirty="0" smtClean="0"/>
              <a:t>assesse </a:t>
            </a:r>
            <a:r>
              <a:rPr lang="en-IN" dirty="0"/>
              <a:t>was only required to answer as to whether he is required to obtain a Transfer Pricing report under section 92E and if yes, then he had to furnish the date of filing such report</a:t>
            </a:r>
            <a:r>
              <a:rPr lang="en-IN" dirty="0" smtClean="0"/>
              <a:t>.</a:t>
            </a:r>
          </a:p>
          <a:p>
            <a:pPr marL="0" indent="0" algn="just">
              <a:buNone/>
            </a:pPr>
            <a:endParaRPr lang="en-IN" dirty="0"/>
          </a:p>
          <a:p>
            <a:pPr algn="just"/>
            <a:r>
              <a:rPr lang="en-IN" dirty="0"/>
              <a:t>Now, the ITR forms for Assessment year 2021-22 has inserted a new question as to if the </a:t>
            </a:r>
            <a:r>
              <a:rPr lang="en-IN" dirty="0" smtClean="0"/>
              <a:t>assesse </a:t>
            </a:r>
            <a:r>
              <a:rPr lang="en-IN" dirty="0"/>
              <a:t>was liable to obtain a Transfer Pricing report under section 92E, then whether he has actually complied with such requirement or not. And after clicking yes, the </a:t>
            </a:r>
            <a:r>
              <a:rPr lang="en-IN" dirty="0" smtClean="0"/>
              <a:t>assesse </a:t>
            </a:r>
            <a:r>
              <a:rPr lang="en-IN" dirty="0"/>
              <a:t>is required to furnish the date of filing of report</a:t>
            </a:r>
            <a:r>
              <a:rPr lang="en-IN" dirty="0" smtClean="0"/>
              <a:t>.</a:t>
            </a:r>
          </a:p>
          <a:p>
            <a:pPr algn="just"/>
            <a:endParaRPr lang="en-US" dirty="0" smtClean="0"/>
          </a:p>
          <a:p>
            <a:pPr algn="just"/>
            <a:endParaRPr lang="en-US" dirty="0"/>
          </a:p>
          <a:p>
            <a:pPr algn="just"/>
            <a:endParaRPr lang="en-US" dirty="0" smtClean="0"/>
          </a:p>
          <a:p>
            <a:pPr algn="just"/>
            <a:endParaRPr lang="en-IN" dirty="0"/>
          </a:p>
          <a:p>
            <a:r>
              <a:rPr lang="en-US" dirty="0"/>
              <a:t>Applicable for ITR-5, 6 also</a:t>
            </a:r>
            <a:endParaRPr lang="en-IN" dirty="0"/>
          </a:p>
          <a:p>
            <a:endParaRPr lang="en-IN" dirty="0"/>
          </a:p>
        </p:txBody>
      </p:sp>
      <p:pic>
        <p:nvPicPr>
          <p:cNvPr id="4" name="Picture 3"/>
          <p:cNvPicPr>
            <a:picLocks noChangeAspect="1"/>
          </p:cNvPicPr>
          <p:nvPr/>
        </p:nvPicPr>
        <p:blipFill>
          <a:blip r:embed="rId2"/>
          <a:stretch>
            <a:fillRect/>
          </a:stretch>
        </p:blipFill>
        <p:spPr>
          <a:xfrm>
            <a:off x="768959" y="4713342"/>
            <a:ext cx="9123185" cy="1384479"/>
          </a:xfrm>
          <a:prstGeom prst="rect">
            <a:avLst/>
          </a:prstGeom>
        </p:spPr>
      </p:pic>
    </p:spTree>
    <p:extLst>
      <p:ext uri="{BB962C8B-B14F-4D97-AF65-F5344CB8AC3E}">
        <p14:creationId xmlns:p14="http://schemas.microsoft.com/office/powerpoint/2010/main" val="30425375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55D66-A43C-46CD-95EA-BC67D240CCB7}"/>
              </a:ext>
            </a:extLst>
          </p:cNvPr>
          <p:cNvSpPr>
            <a:spLocks noGrp="1"/>
          </p:cNvSpPr>
          <p:nvPr>
            <p:ph type="title"/>
          </p:nvPr>
        </p:nvSpPr>
        <p:spPr>
          <a:xfrm>
            <a:off x="677334" y="609600"/>
            <a:ext cx="8596668" cy="742950"/>
          </a:xfrm>
        </p:spPr>
        <p:txBody>
          <a:bodyPr/>
          <a:lstStyle/>
          <a:p>
            <a:r>
              <a:rPr lang="en-IN" dirty="0"/>
              <a:t>Form No.: ITR-3</a:t>
            </a:r>
          </a:p>
        </p:txBody>
      </p:sp>
      <p:sp>
        <p:nvSpPr>
          <p:cNvPr id="3" name="Content Placeholder 2">
            <a:extLst>
              <a:ext uri="{FF2B5EF4-FFF2-40B4-BE49-F238E27FC236}">
                <a16:creationId xmlns:a16="http://schemas.microsoft.com/office/drawing/2014/main" id="{4EA0E63D-EFA2-4F69-8740-0C5CEB712A51}"/>
              </a:ext>
            </a:extLst>
          </p:cNvPr>
          <p:cNvSpPr>
            <a:spLocks noGrp="1"/>
          </p:cNvSpPr>
          <p:nvPr>
            <p:ph idx="1"/>
          </p:nvPr>
        </p:nvSpPr>
        <p:spPr>
          <a:xfrm>
            <a:off x="677334" y="1352550"/>
            <a:ext cx="9247716" cy="4876800"/>
          </a:xfrm>
        </p:spPr>
        <p:txBody>
          <a:bodyPr>
            <a:normAutofit/>
          </a:bodyPr>
          <a:lstStyle/>
          <a:p>
            <a:pPr lvl="0" algn="just"/>
            <a:r>
              <a:rPr lang="en-IN" b="1" dirty="0"/>
              <a:t>Adjustment of unabsorbed depreciation if </a:t>
            </a:r>
            <a:r>
              <a:rPr lang="en-IN" b="1" dirty="0" smtClean="0"/>
              <a:t>assesse </a:t>
            </a:r>
            <a:r>
              <a:rPr lang="en-IN" b="1" dirty="0"/>
              <a:t>has opted for Section 115BAC or 115BAD </a:t>
            </a:r>
            <a:r>
              <a:rPr lang="en-IN" b="1" dirty="0" smtClean="0"/>
              <a:t>Schedule </a:t>
            </a:r>
            <a:r>
              <a:rPr lang="en-IN" b="1" dirty="0"/>
              <a:t>DPM (Depreciation on Plant and Machinery)</a:t>
            </a:r>
            <a:r>
              <a:rPr lang="en-IN" dirty="0"/>
              <a:t> amended to make one-time adjustment to the WDV of the respective block of asset. </a:t>
            </a:r>
            <a:endParaRPr lang="en-IN" sz="2400" b="1" dirty="0"/>
          </a:p>
          <a:p>
            <a:pPr algn="just">
              <a:lnSpc>
                <a:spcPct val="120000"/>
              </a:lnSpc>
            </a:pPr>
            <a:r>
              <a:rPr lang="en-IN" dirty="0" smtClean="0"/>
              <a:t>Assesse </a:t>
            </a:r>
            <a:r>
              <a:rPr lang="en-IN" dirty="0"/>
              <a:t>cannot claim additional </a:t>
            </a:r>
            <a:r>
              <a:rPr lang="en-IN" dirty="0" smtClean="0"/>
              <a:t>depreciation on addition of plant and machinery @ 20 as per Section 32(1)(iia). </a:t>
            </a:r>
            <a:r>
              <a:rPr lang="en-IN" dirty="0"/>
              <a:t>Further, any unabsorbed depreciation relating to such additional depreciation shall be deemed to have been given full effect to and no further deduction for such depreciation shall be allowed for any subsequent year. However, as a one-time relief, the proviso to sub-section (3) of Section 115BAC and Section 115BAD allow the assessee to increase the WDV of the block of asset by the amount of the unabsorbed </a:t>
            </a:r>
            <a:r>
              <a:rPr lang="en-IN" dirty="0" smtClean="0"/>
              <a:t>depreciation which has not been given full effect  up to the beginning of AY 2021-22, </a:t>
            </a:r>
            <a:r>
              <a:rPr lang="en-IN" dirty="0"/>
              <a:t>provided he opts for the alternative tax regime in the assessment year </a:t>
            </a:r>
            <a:r>
              <a:rPr lang="en-IN" dirty="0" smtClean="0"/>
              <a:t>2021-22</a:t>
            </a:r>
          </a:p>
          <a:p>
            <a:pPr algn="just">
              <a:lnSpc>
                <a:spcPct val="120000"/>
              </a:lnSpc>
            </a:pPr>
            <a:r>
              <a:rPr lang="en-IN" sz="2400" b="1" dirty="0" smtClean="0"/>
              <a:t>Applicable </a:t>
            </a:r>
            <a:r>
              <a:rPr lang="en-IN" sz="2400" b="1" dirty="0"/>
              <a:t>to ITR </a:t>
            </a:r>
            <a:r>
              <a:rPr lang="en-IN" sz="2400" b="1" dirty="0" smtClean="0"/>
              <a:t>5 also</a:t>
            </a:r>
            <a:endParaRPr lang="en-IN" sz="3600" b="1" dirty="0"/>
          </a:p>
          <a:p>
            <a:pPr algn="just">
              <a:lnSpc>
                <a:spcPct val="120000"/>
              </a:lnSpc>
            </a:pPr>
            <a:endParaRPr lang="en-IN" sz="2400" dirty="0"/>
          </a:p>
        </p:txBody>
      </p:sp>
    </p:spTree>
    <p:extLst>
      <p:ext uri="{BB962C8B-B14F-4D97-AF65-F5344CB8AC3E}">
        <p14:creationId xmlns:p14="http://schemas.microsoft.com/office/powerpoint/2010/main" val="31326449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2B758-115B-48B1-A2E0-EF33CA254419}"/>
              </a:ext>
            </a:extLst>
          </p:cNvPr>
          <p:cNvSpPr>
            <a:spLocks noGrp="1"/>
          </p:cNvSpPr>
          <p:nvPr>
            <p:ph type="title"/>
          </p:nvPr>
        </p:nvSpPr>
        <p:spPr>
          <a:xfrm>
            <a:off x="677334" y="609600"/>
            <a:ext cx="8596668" cy="609600"/>
          </a:xfrm>
        </p:spPr>
        <p:txBody>
          <a:bodyPr>
            <a:normAutofit fontScale="90000"/>
          </a:bodyPr>
          <a:lstStyle/>
          <a:p>
            <a:r>
              <a:rPr lang="en-IN" dirty="0"/>
              <a:t>Form No.: ITR-3</a:t>
            </a:r>
          </a:p>
        </p:txBody>
      </p:sp>
      <p:pic>
        <p:nvPicPr>
          <p:cNvPr id="4" name="Content Placeholder 3"/>
          <p:cNvPicPr>
            <a:picLocks noGrp="1" noChangeAspect="1"/>
          </p:cNvPicPr>
          <p:nvPr>
            <p:ph idx="1"/>
          </p:nvPr>
        </p:nvPicPr>
        <p:blipFill>
          <a:blip r:embed="rId2"/>
          <a:stretch>
            <a:fillRect/>
          </a:stretch>
        </p:blipFill>
        <p:spPr>
          <a:xfrm>
            <a:off x="677334" y="1533236"/>
            <a:ext cx="8134157" cy="3685309"/>
          </a:xfrm>
          <a:prstGeom prst="rect">
            <a:avLst/>
          </a:prstGeom>
        </p:spPr>
      </p:pic>
    </p:spTree>
    <p:extLst>
      <p:ext uri="{BB962C8B-B14F-4D97-AF65-F5344CB8AC3E}">
        <p14:creationId xmlns:p14="http://schemas.microsoft.com/office/powerpoint/2010/main" val="4330734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B5107-8655-4A39-8A62-9D2D61E1553E}"/>
              </a:ext>
            </a:extLst>
          </p:cNvPr>
          <p:cNvSpPr>
            <a:spLocks noGrp="1"/>
          </p:cNvSpPr>
          <p:nvPr>
            <p:ph type="title"/>
          </p:nvPr>
        </p:nvSpPr>
        <p:spPr>
          <a:xfrm>
            <a:off x="677334" y="609600"/>
            <a:ext cx="8596668" cy="666750"/>
          </a:xfrm>
        </p:spPr>
        <p:txBody>
          <a:bodyPr/>
          <a:lstStyle/>
          <a:p>
            <a:r>
              <a:rPr lang="en-IN" dirty="0" smtClean="0"/>
              <a:t>Form </a:t>
            </a:r>
            <a:r>
              <a:rPr lang="en-IN" dirty="0"/>
              <a:t>No.: ITR-3</a:t>
            </a:r>
          </a:p>
        </p:txBody>
      </p:sp>
      <p:sp>
        <p:nvSpPr>
          <p:cNvPr id="3" name="Content Placeholder 2">
            <a:extLst>
              <a:ext uri="{FF2B5EF4-FFF2-40B4-BE49-F238E27FC236}">
                <a16:creationId xmlns:a16="http://schemas.microsoft.com/office/drawing/2014/main" id="{ECCC02DD-8AED-4FF1-936C-A9F74EEBC2DF}"/>
              </a:ext>
            </a:extLst>
          </p:cNvPr>
          <p:cNvSpPr>
            <a:spLocks noGrp="1"/>
          </p:cNvSpPr>
          <p:nvPr>
            <p:ph idx="1"/>
          </p:nvPr>
        </p:nvSpPr>
        <p:spPr>
          <a:xfrm>
            <a:off x="677334" y="1341439"/>
            <a:ext cx="8596668" cy="4830761"/>
          </a:xfrm>
        </p:spPr>
        <p:txBody>
          <a:bodyPr>
            <a:normAutofit/>
          </a:bodyPr>
          <a:lstStyle/>
          <a:p>
            <a:pPr lvl="1" algn="just"/>
            <a:r>
              <a:rPr lang="en-IN" sz="1800" b="1" dirty="0"/>
              <a:t>Schedule UD [Unabsorbed Depreciation and allowance </a:t>
            </a:r>
            <a:r>
              <a:rPr lang="en-IN" sz="1800" b="1" dirty="0" smtClean="0"/>
              <a:t>]</a:t>
            </a:r>
            <a:r>
              <a:rPr lang="en-IN" sz="1800" dirty="0" smtClean="0"/>
              <a:t> </a:t>
            </a:r>
            <a:r>
              <a:rPr lang="en-IN" sz="1800" dirty="0"/>
              <a:t>has also been amended to make the corresponding adjustment to the unabsorbed depreciation for the amount of depreciation already adjusted with the WDV of the respective block of asset.</a:t>
            </a:r>
            <a:endParaRPr lang="en-IN" sz="1800" b="1" dirty="0"/>
          </a:p>
          <a:p>
            <a:pPr algn="just"/>
            <a:r>
              <a:rPr lang="en-IN" dirty="0"/>
              <a:t> </a:t>
            </a:r>
            <a:endParaRPr lang="en-IN" b="1" dirty="0"/>
          </a:p>
          <a:p>
            <a:endParaRPr lang="en-US" sz="2400" dirty="0" smtClean="0"/>
          </a:p>
          <a:p>
            <a:endParaRPr lang="en-US" sz="2400" dirty="0"/>
          </a:p>
          <a:p>
            <a:endParaRPr lang="en-US" sz="2400" dirty="0" smtClean="0"/>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p:txBody>
      </p:sp>
      <p:pic>
        <p:nvPicPr>
          <p:cNvPr id="4" name="Picture 3"/>
          <p:cNvPicPr>
            <a:picLocks noChangeAspect="1"/>
          </p:cNvPicPr>
          <p:nvPr/>
        </p:nvPicPr>
        <p:blipFill>
          <a:blip r:embed="rId2"/>
          <a:stretch>
            <a:fillRect/>
          </a:stretch>
        </p:blipFill>
        <p:spPr>
          <a:xfrm>
            <a:off x="1062181" y="2650836"/>
            <a:ext cx="8368145" cy="3521364"/>
          </a:xfrm>
          <a:prstGeom prst="rect">
            <a:avLst/>
          </a:prstGeom>
        </p:spPr>
      </p:pic>
    </p:spTree>
    <p:extLst>
      <p:ext uri="{BB962C8B-B14F-4D97-AF65-F5344CB8AC3E}">
        <p14:creationId xmlns:p14="http://schemas.microsoft.com/office/powerpoint/2010/main" val="30040496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0C1F6-7485-43E6-8738-3979C7D6D7B9}"/>
              </a:ext>
            </a:extLst>
          </p:cNvPr>
          <p:cNvSpPr>
            <a:spLocks noGrp="1"/>
          </p:cNvSpPr>
          <p:nvPr>
            <p:ph type="title"/>
          </p:nvPr>
        </p:nvSpPr>
        <p:spPr>
          <a:xfrm>
            <a:off x="677334" y="609600"/>
            <a:ext cx="8596668" cy="685800"/>
          </a:xfrm>
        </p:spPr>
        <p:txBody>
          <a:bodyPr/>
          <a:lstStyle/>
          <a:p>
            <a:r>
              <a:rPr lang="en-IN" dirty="0"/>
              <a:t>Form No.: ITR-3</a:t>
            </a:r>
          </a:p>
        </p:txBody>
      </p:sp>
      <p:pic>
        <p:nvPicPr>
          <p:cNvPr id="4" name="Content Placeholder 3"/>
          <p:cNvPicPr>
            <a:picLocks noGrp="1" noChangeAspect="1"/>
          </p:cNvPicPr>
          <p:nvPr>
            <p:ph idx="1"/>
          </p:nvPr>
        </p:nvPicPr>
        <p:blipFill>
          <a:blip r:embed="rId2"/>
          <a:stretch>
            <a:fillRect/>
          </a:stretch>
        </p:blipFill>
        <p:spPr>
          <a:xfrm>
            <a:off x="677334" y="3133316"/>
            <a:ext cx="8716048" cy="3230538"/>
          </a:xfrm>
          <a:prstGeom prst="rect">
            <a:avLst/>
          </a:prstGeom>
        </p:spPr>
      </p:pic>
      <p:sp>
        <p:nvSpPr>
          <p:cNvPr id="5" name="Rectangle 4"/>
          <p:cNvSpPr/>
          <p:nvPr/>
        </p:nvSpPr>
        <p:spPr>
          <a:xfrm>
            <a:off x="230909" y="1609575"/>
            <a:ext cx="9273309" cy="1200329"/>
          </a:xfrm>
          <a:prstGeom prst="rect">
            <a:avLst/>
          </a:prstGeom>
        </p:spPr>
        <p:txBody>
          <a:bodyPr wrap="square">
            <a:spAutoFit/>
          </a:bodyPr>
          <a:lstStyle/>
          <a:p>
            <a:pPr marL="742950" lvl="1" indent="-285750" algn="just">
              <a:spcBef>
                <a:spcPts val="1200"/>
              </a:spcBef>
              <a:spcAft>
                <a:spcPts val="0"/>
              </a:spcAft>
              <a:buFont typeface="+mj-lt"/>
              <a:buAutoNum type="alphaLcPeriod"/>
            </a:pPr>
            <a:r>
              <a:rPr lang="en-IN" dirty="0">
                <a:solidFill>
                  <a:schemeClr val="tx1">
                    <a:lumMod val="75000"/>
                    <a:lumOff val="25000"/>
                  </a:schemeClr>
                </a:solidFill>
              </a:rPr>
              <a:t>Further, carried forward losses attributable to such exemptions and deduction are not allowed to be set off. These losses are deemed to have been given full effect to and no further deduction for such loss shall be allowed for any subsequent year.</a:t>
            </a:r>
          </a:p>
        </p:txBody>
      </p:sp>
    </p:spTree>
    <p:extLst>
      <p:ext uri="{BB962C8B-B14F-4D97-AF65-F5344CB8AC3E}">
        <p14:creationId xmlns:p14="http://schemas.microsoft.com/office/powerpoint/2010/main" val="32544721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CF5D3-08E2-4298-A139-19208803A1BE}"/>
              </a:ext>
            </a:extLst>
          </p:cNvPr>
          <p:cNvSpPr>
            <a:spLocks noGrp="1"/>
          </p:cNvSpPr>
          <p:nvPr>
            <p:ph type="title"/>
          </p:nvPr>
        </p:nvSpPr>
        <p:spPr>
          <a:xfrm>
            <a:off x="677334" y="609600"/>
            <a:ext cx="8596668" cy="742950"/>
          </a:xfrm>
        </p:spPr>
        <p:txBody>
          <a:bodyPr/>
          <a:lstStyle/>
          <a:p>
            <a:r>
              <a:rPr lang="en-IN" dirty="0"/>
              <a:t>Form No.: ITR-4 Sugam</a:t>
            </a:r>
          </a:p>
        </p:txBody>
      </p:sp>
      <p:sp>
        <p:nvSpPr>
          <p:cNvPr id="3" name="Content Placeholder 2">
            <a:extLst>
              <a:ext uri="{FF2B5EF4-FFF2-40B4-BE49-F238E27FC236}">
                <a16:creationId xmlns:a16="http://schemas.microsoft.com/office/drawing/2014/main" id="{19E7BD54-BD54-4545-B8A4-C3E89B8C5751}"/>
              </a:ext>
            </a:extLst>
          </p:cNvPr>
          <p:cNvSpPr>
            <a:spLocks noGrp="1"/>
          </p:cNvSpPr>
          <p:nvPr>
            <p:ph idx="1"/>
          </p:nvPr>
        </p:nvSpPr>
        <p:spPr>
          <a:xfrm>
            <a:off x="677334" y="2789239"/>
            <a:ext cx="8845357" cy="3740870"/>
          </a:xfrm>
        </p:spPr>
        <p:txBody>
          <a:bodyPr>
            <a:normAutofit/>
          </a:bodyPr>
          <a:lstStyle/>
          <a:p>
            <a:pPr algn="just"/>
            <a:r>
              <a:rPr lang="en-US" sz="2000" dirty="0"/>
              <a:t>More elaborate disclosures in respect of incomes from Salary and Income from House Property as in Form </a:t>
            </a:r>
            <a:r>
              <a:rPr lang="en-US" sz="2000" dirty="0" smtClean="0"/>
              <a:t>No: </a:t>
            </a:r>
            <a:r>
              <a:rPr lang="en-US" sz="2000" dirty="0"/>
              <a:t>ITR-1</a:t>
            </a:r>
            <a:r>
              <a:rPr lang="en-US" sz="2000" dirty="0" smtClean="0"/>
              <a:t>.</a:t>
            </a:r>
          </a:p>
          <a:p>
            <a:pPr algn="just"/>
            <a:endParaRPr lang="en-US" sz="2400" dirty="0" smtClean="0"/>
          </a:p>
          <a:p>
            <a:pPr algn="just"/>
            <a:r>
              <a:rPr lang="en-IN" b="1" dirty="0" smtClean="0"/>
              <a:t>ITR </a:t>
            </a:r>
            <a:r>
              <a:rPr lang="en-IN" b="1" dirty="0"/>
              <a:t>– 4 cannot be filed in case of deferment of tax on </a:t>
            </a:r>
            <a:r>
              <a:rPr lang="en-IN" b="1" dirty="0" smtClean="0"/>
              <a:t>ESOPs</a:t>
            </a:r>
          </a:p>
          <a:p>
            <a:pPr algn="just"/>
            <a:endParaRPr lang="en-IN" b="1" dirty="0" smtClean="0"/>
          </a:p>
          <a:p>
            <a:pPr algn="just"/>
            <a:r>
              <a:rPr lang="en-IN" b="1" dirty="0" smtClean="0"/>
              <a:t>Can exercise </a:t>
            </a:r>
            <a:r>
              <a:rPr lang="en-IN" b="1" dirty="0"/>
              <a:t>of option prescribed under section </a:t>
            </a:r>
            <a:r>
              <a:rPr lang="en-IN" b="1" dirty="0" smtClean="0"/>
              <a:t>115BAC(New option for special rate)</a:t>
            </a:r>
            <a:endParaRPr lang="en-IN" dirty="0"/>
          </a:p>
          <a:p>
            <a:pPr algn="just"/>
            <a:endParaRPr lang="en-IN" dirty="0"/>
          </a:p>
          <a:p>
            <a:pPr algn="just"/>
            <a:endParaRPr lang="en-US" sz="2400" dirty="0"/>
          </a:p>
        </p:txBody>
      </p:sp>
      <p:pic>
        <p:nvPicPr>
          <p:cNvPr id="4" name="Picture 3"/>
          <p:cNvPicPr>
            <a:picLocks noChangeAspect="1"/>
          </p:cNvPicPr>
          <p:nvPr/>
        </p:nvPicPr>
        <p:blipFill>
          <a:blip r:embed="rId2"/>
          <a:stretch>
            <a:fillRect/>
          </a:stretch>
        </p:blipFill>
        <p:spPr>
          <a:xfrm>
            <a:off x="677334" y="1352550"/>
            <a:ext cx="8883083" cy="1362941"/>
          </a:xfrm>
          <a:prstGeom prst="rect">
            <a:avLst/>
          </a:prstGeom>
        </p:spPr>
      </p:pic>
    </p:spTree>
    <p:extLst>
      <p:ext uri="{BB962C8B-B14F-4D97-AF65-F5344CB8AC3E}">
        <p14:creationId xmlns:p14="http://schemas.microsoft.com/office/powerpoint/2010/main" val="21570591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EEFD4-66B5-4779-B915-7E9A77E74943}"/>
              </a:ext>
            </a:extLst>
          </p:cNvPr>
          <p:cNvSpPr>
            <a:spLocks noGrp="1"/>
          </p:cNvSpPr>
          <p:nvPr>
            <p:ph type="title"/>
          </p:nvPr>
        </p:nvSpPr>
        <p:spPr>
          <a:xfrm>
            <a:off x="677334" y="304800"/>
            <a:ext cx="8596668" cy="794327"/>
          </a:xfrm>
        </p:spPr>
        <p:txBody>
          <a:bodyPr/>
          <a:lstStyle/>
          <a:p>
            <a:pPr algn="ctr"/>
            <a:r>
              <a:rPr lang="en-US" dirty="0"/>
              <a:t>Form No.: ITR-5 (Residuary Form)</a:t>
            </a:r>
            <a:endParaRPr lang="en-IN" dirty="0"/>
          </a:p>
        </p:txBody>
      </p:sp>
      <p:sp>
        <p:nvSpPr>
          <p:cNvPr id="3" name="Content Placeholder 2">
            <a:extLst>
              <a:ext uri="{FF2B5EF4-FFF2-40B4-BE49-F238E27FC236}">
                <a16:creationId xmlns:a16="http://schemas.microsoft.com/office/drawing/2014/main" id="{FDFD37C5-47E9-4D2B-AA98-6068C494DD1C}"/>
              </a:ext>
            </a:extLst>
          </p:cNvPr>
          <p:cNvSpPr>
            <a:spLocks noGrp="1"/>
          </p:cNvSpPr>
          <p:nvPr>
            <p:ph idx="1"/>
          </p:nvPr>
        </p:nvSpPr>
        <p:spPr>
          <a:xfrm>
            <a:off x="677334" y="2503054"/>
            <a:ext cx="9381066" cy="3953163"/>
          </a:xfrm>
        </p:spPr>
        <p:txBody>
          <a:bodyPr>
            <a:normAutofit/>
          </a:bodyPr>
          <a:lstStyle/>
          <a:p>
            <a:pPr algn="just"/>
            <a:r>
              <a:rPr lang="en-IN" b="1" dirty="0"/>
              <a:t>Exercise of option prescribed under section 115BAD</a:t>
            </a:r>
            <a:endParaRPr lang="en-IN" dirty="0"/>
          </a:p>
          <a:p>
            <a:pPr algn="just"/>
            <a:r>
              <a:rPr lang="en-IN" dirty="0"/>
              <a:t>The Finance Act, 2020, has inserted a new Section 115BAD which provides for special tax regime (also known as ‘alternate tax regime’) for co-operative societies. This provision provides an option to pay taxes at concessional rates subject to fulfilment of certain conditions. The Co-operative society has to exercise this option on or before the due date for furnishing the returns of income by filing Form 10-IF.</a:t>
            </a:r>
          </a:p>
          <a:p>
            <a:pPr algn="just"/>
            <a:r>
              <a:rPr lang="en-IN" dirty="0"/>
              <a:t>In Part-A (General Information) a co-operative society is required to choose if it is opting for the alternative tax regime of Sections 115BAD. Further, it is required to mention the date of filing of Form 10-IF and Acknowledgement number if it is exercising the option of Section </a:t>
            </a:r>
            <a:r>
              <a:rPr lang="en-IN" dirty="0" smtClean="0"/>
              <a:t>115BAD</a:t>
            </a:r>
          </a:p>
          <a:p>
            <a:pPr algn="just"/>
            <a:r>
              <a:rPr lang="en-IN" dirty="0" smtClean="0"/>
              <a:t>As like other forms the </a:t>
            </a:r>
            <a:r>
              <a:rPr lang="en-IN" dirty="0"/>
              <a:t>ITR-5 for the Assessment year 2021-22 also provides that deduction under section 54EC shall not exceed Rs. 50 lakhs.</a:t>
            </a:r>
          </a:p>
          <a:p>
            <a:pPr algn="just"/>
            <a:endParaRPr lang="en-IN" sz="2000" dirty="0"/>
          </a:p>
        </p:txBody>
      </p:sp>
      <p:pic>
        <p:nvPicPr>
          <p:cNvPr id="4" name="Picture 3"/>
          <p:cNvPicPr>
            <a:picLocks noChangeAspect="1"/>
          </p:cNvPicPr>
          <p:nvPr/>
        </p:nvPicPr>
        <p:blipFill>
          <a:blip r:embed="rId2"/>
          <a:stretch>
            <a:fillRect/>
          </a:stretch>
        </p:blipFill>
        <p:spPr>
          <a:xfrm>
            <a:off x="1136072" y="1099126"/>
            <a:ext cx="8137930" cy="1293091"/>
          </a:xfrm>
          <a:prstGeom prst="rect">
            <a:avLst/>
          </a:prstGeom>
        </p:spPr>
      </p:pic>
    </p:spTree>
    <p:extLst>
      <p:ext uri="{BB962C8B-B14F-4D97-AF65-F5344CB8AC3E}">
        <p14:creationId xmlns:p14="http://schemas.microsoft.com/office/powerpoint/2010/main" val="10159173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5" name="Group 12">
            <a:extLst>
              <a:ext uri="{FF2B5EF4-FFF2-40B4-BE49-F238E27FC236}">
                <a16:creationId xmlns:a16="http://schemas.microsoft.com/office/drawing/2014/main" id="{1F2B4773-3207-44CC-B7AC-892B70498211}"/>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4" name="Straight Connector 13">
              <a:extLst>
                <a:ext uri="{FF2B5EF4-FFF2-40B4-BE49-F238E27FC236}">
                  <a16:creationId xmlns:a16="http://schemas.microsoft.com/office/drawing/2014/main" id="{2B8267CA-A7A5-4E11-9D92-4EAC3DD3E809}"/>
                </a:ext>
                <a:ext uri="{C183D7F6-B498-43B3-948B-1728B52AA6E4}">
                  <adec:decorative xmlns=""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E83D61B5-C6B4-4A4B-85AD-FEE7A54912C0}"/>
                </a:ext>
                <a:ext uri="{C183D7F6-B498-43B3-948B-1728B52AA6E4}">
                  <adec:decorative xmlns=""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A0B67FE4-688F-4497-8BFD-157613A697D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5">
              <a:extLst>
                <a:ext uri="{FF2B5EF4-FFF2-40B4-BE49-F238E27FC236}">
                  <a16:creationId xmlns:a16="http://schemas.microsoft.com/office/drawing/2014/main" id="{3BF5BE1A-9BAC-4581-A82B-FD8FE31595B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971E5644-6772-414A-8199-E30BFB02A5D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7">
              <a:extLst>
                <a:ext uri="{FF2B5EF4-FFF2-40B4-BE49-F238E27FC236}">
                  <a16:creationId xmlns:a16="http://schemas.microsoft.com/office/drawing/2014/main" id="{E8246D50-BB0C-408E-93FD-7B8D63A7F78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8">
              <a:extLst>
                <a:ext uri="{FF2B5EF4-FFF2-40B4-BE49-F238E27FC236}">
                  <a16:creationId xmlns:a16="http://schemas.microsoft.com/office/drawing/2014/main" id="{AFBC5D22-68C1-44FB-8181-CB84ECAA83F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9">
              <a:extLst>
                <a:ext uri="{FF2B5EF4-FFF2-40B4-BE49-F238E27FC236}">
                  <a16:creationId xmlns:a16="http://schemas.microsoft.com/office/drawing/2014/main" id="{FB6D0FCE-FBDB-4655-A1A7-640B1E86B56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BC8157DF-FD90-4AD6-B803-3AC0ACD8E6A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a:extLst>
                <a:ext uri="{FF2B5EF4-FFF2-40B4-BE49-F238E27FC236}">
                  <a16:creationId xmlns:a16="http://schemas.microsoft.com/office/drawing/2014/main" id="{3548B067-9D63-4D21-92EF-CBC9E6338C8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5" name="Title 4">
            <a:extLst>
              <a:ext uri="{FF2B5EF4-FFF2-40B4-BE49-F238E27FC236}">
                <a16:creationId xmlns:a16="http://schemas.microsoft.com/office/drawing/2014/main" id="{C74B04D8-00D8-4691-A3F4-B69AAE4D901E}"/>
              </a:ext>
            </a:extLst>
          </p:cNvPr>
          <p:cNvSpPr>
            <a:spLocks noGrp="1"/>
          </p:cNvSpPr>
          <p:nvPr>
            <p:ph type="title"/>
          </p:nvPr>
        </p:nvSpPr>
        <p:spPr>
          <a:xfrm>
            <a:off x="677334" y="609600"/>
            <a:ext cx="8596668" cy="1320800"/>
          </a:xfrm>
        </p:spPr>
        <p:txBody>
          <a:bodyPr vert="horz" lIns="91440" tIns="45720" rIns="91440" bIns="45720" rtlCol="0" anchor="t">
            <a:normAutofit/>
          </a:bodyPr>
          <a:lstStyle/>
          <a:p>
            <a:r>
              <a:rPr lang="en-US" sz="3600" dirty="0" smtClean="0"/>
              <a:t>New section in </a:t>
            </a:r>
            <a:r>
              <a:rPr lang="en-US" sz="3600" dirty="0"/>
              <a:t>the Finance Act, </a:t>
            </a:r>
            <a:r>
              <a:rPr lang="en-US" sz="3600" dirty="0" smtClean="0"/>
              <a:t>2020  </a:t>
            </a:r>
            <a:r>
              <a:rPr lang="en-US" sz="3600" dirty="0"/>
              <a:t>Section </a:t>
            </a:r>
            <a:r>
              <a:rPr lang="en-US" sz="3600" dirty="0" smtClean="0"/>
              <a:t>115BAC &amp; 115BAD</a:t>
            </a:r>
            <a:endParaRPr lang="en-US" sz="3600" dirty="0"/>
          </a:p>
        </p:txBody>
      </p:sp>
      <p:sp>
        <p:nvSpPr>
          <p:cNvPr id="6" name="Text Placeholder 5">
            <a:extLst>
              <a:ext uri="{FF2B5EF4-FFF2-40B4-BE49-F238E27FC236}">
                <a16:creationId xmlns:a16="http://schemas.microsoft.com/office/drawing/2014/main" id="{56FCEFFC-8D0F-4EEB-B262-DD40E44A804A}"/>
              </a:ext>
            </a:extLst>
          </p:cNvPr>
          <p:cNvSpPr>
            <a:spLocks noGrp="1"/>
          </p:cNvSpPr>
          <p:nvPr>
            <p:ph type="body" idx="1"/>
          </p:nvPr>
        </p:nvSpPr>
        <p:spPr>
          <a:xfrm>
            <a:off x="1063966" y="2132880"/>
            <a:ext cx="8210036" cy="4112889"/>
          </a:xfrm>
        </p:spPr>
        <p:txBody>
          <a:bodyPr vert="horz" lIns="91440" tIns="45720" rIns="91440" bIns="45720" rtlCol="0">
            <a:normAutofit/>
          </a:bodyPr>
          <a:lstStyle/>
          <a:p>
            <a:pPr marL="173038" indent="-173038">
              <a:lnSpc>
                <a:spcPct val="90000"/>
              </a:lnSpc>
              <a:buFont typeface="Wingdings 3" charset="2"/>
              <a:buChar char=""/>
            </a:pPr>
            <a:r>
              <a:rPr lang="en-US" sz="1700" b="1" dirty="0"/>
              <a:t>New </a:t>
            </a:r>
            <a:r>
              <a:rPr lang="en-US" sz="1700" b="1" dirty="0" smtClean="0"/>
              <a:t> Section 115BAC and 115BAD:</a:t>
            </a:r>
            <a:endParaRPr lang="en-US" sz="1700" b="1" dirty="0"/>
          </a:p>
          <a:p>
            <a:pPr>
              <a:lnSpc>
                <a:spcPct val="90000"/>
              </a:lnSpc>
              <a:buFont typeface="Wingdings 3" charset="2"/>
              <a:buChar char=""/>
            </a:pPr>
            <a:endParaRPr lang="en-US" sz="1700" dirty="0"/>
          </a:p>
          <a:p>
            <a:pPr marL="984250" indent="-285750" algn="just">
              <a:lnSpc>
                <a:spcPct val="90000"/>
              </a:lnSpc>
              <a:buFont typeface="Wingdings 3" charset="2"/>
              <a:buChar char=""/>
            </a:pPr>
            <a:r>
              <a:rPr lang="en-US" sz="1700" b="1" dirty="0" smtClean="0"/>
              <a:t>Individuals and HEF can opt for new rate of tax for their computation of income under section 115BAC with out considering the Chapter VIA </a:t>
            </a:r>
            <a:r>
              <a:rPr lang="en-US" sz="1700" b="1" dirty="0"/>
              <a:t>deductions ( except Sections 80CCD –Pension and 80JJAA-New employee cost) and </a:t>
            </a:r>
            <a:r>
              <a:rPr lang="en-US" sz="1700" b="1" dirty="0" smtClean="0"/>
              <a:t>subject to some other restrictions. </a:t>
            </a:r>
          </a:p>
          <a:p>
            <a:pPr marL="698500" algn="just">
              <a:lnSpc>
                <a:spcPct val="90000"/>
              </a:lnSpc>
            </a:pPr>
            <a:endParaRPr lang="en-US" sz="1700" b="1" dirty="0"/>
          </a:p>
          <a:p>
            <a:pPr marL="984250" indent="-285750" algn="just">
              <a:lnSpc>
                <a:spcPct val="90000"/>
              </a:lnSpc>
              <a:buFont typeface="Wingdings 3" charset="2"/>
              <a:buChar char=""/>
            </a:pPr>
            <a:r>
              <a:rPr lang="en-US" sz="1700" b="1" dirty="0" smtClean="0"/>
              <a:t>Co-operative Societies can opt for a tax rate of 22% under section 115BAD with some restrictions.</a:t>
            </a:r>
            <a:endParaRPr lang="en-US" sz="1700" b="1" dirty="0"/>
          </a:p>
          <a:p>
            <a:pPr marL="984250" indent="-285750">
              <a:lnSpc>
                <a:spcPct val="90000"/>
              </a:lnSpc>
              <a:buFont typeface="Wingdings 3" charset="2"/>
              <a:buChar char=""/>
            </a:pPr>
            <a:endParaRPr lang="en-US" sz="1700" b="1" dirty="0"/>
          </a:p>
        </p:txBody>
      </p:sp>
    </p:spTree>
    <p:extLst>
      <p:ext uri="{BB962C8B-B14F-4D97-AF65-F5344CB8AC3E}">
        <p14:creationId xmlns:p14="http://schemas.microsoft.com/office/powerpoint/2010/main" val="18743126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1"/>
            <a:ext cx="8596668" cy="766618"/>
          </a:xfrm>
        </p:spPr>
        <p:txBody>
          <a:bodyPr/>
          <a:lstStyle/>
          <a:p>
            <a:r>
              <a:rPr lang="en-US" dirty="0"/>
              <a:t>Form No.: ITR-5 (Residuary Form)</a:t>
            </a:r>
            <a:endParaRPr lang="en-IN" dirty="0"/>
          </a:p>
        </p:txBody>
      </p:sp>
      <p:sp>
        <p:nvSpPr>
          <p:cNvPr id="3" name="Content Placeholder 2"/>
          <p:cNvSpPr>
            <a:spLocks noGrp="1"/>
          </p:cNvSpPr>
          <p:nvPr>
            <p:ph idx="1"/>
          </p:nvPr>
        </p:nvSpPr>
        <p:spPr>
          <a:xfrm>
            <a:off x="677334" y="1376218"/>
            <a:ext cx="9187102" cy="5481781"/>
          </a:xfrm>
        </p:spPr>
        <p:txBody>
          <a:bodyPr/>
          <a:lstStyle/>
          <a:p>
            <a:r>
              <a:rPr lang="en-IN" b="1" dirty="0"/>
              <a:t>Nature of business code to be mentioned if </a:t>
            </a:r>
            <a:r>
              <a:rPr lang="en-IN" b="1" dirty="0" smtClean="0"/>
              <a:t>assesses </a:t>
            </a:r>
            <a:r>
              <a:rPr lang="en-IN" b="1" dirty="0"/>
              <a:t>is claiming deduction under Section 80P</a:t>
            </a:r>
            <a:endParaRPr lang="en-IN" dirty="0"/>
          </a:p>
          <a:p>
            <a:pPr algn="just"/>
            <a:r>
              <a:rPr lang="en-IN" dirty="0"/>
              <a:t>As per Section 80P a co-operative society engaged in specified business is allowed to claim the deduction in respect of the profit and gains arising from </a:t>
            </a:r>
            <a:r>
              <a:rPr lang="en-IN" dirty="0" smtClean="0"/>
              <a:t>such business along with interest and dividend subject to certain conditions.</a:t>
            </a:r>
          </a:p>
          <a:p>
            <a:pPr algn="just"/>
            <a:r>
              <a:rPr lang="en-IN" dirty="0"/>
              <a:t>ITR form for the assessment year 2021-22 has inserted one more column in the Schedule 80P. This column requires the </a:t>
            </a:r>
            <a:r>
              <a:rPr lang="en-IN" dirty="0" smtClean="0"/>
              <a:t>assesses </a:t>
            </a:r>
            <a:r>
              <a:rPr lang="en-IN" dirty="0"/>
              <a:t>to provide the nature of business </a:t>
            </a:r>
            <a:r>
              <a:rPr lang="en-IN" dirty="0">
                <a:hlinkClick r:id="rId2" action="ppaction://hlinkfile"/>
              </a:rPr>
              <a:t>code</a:t>
            </a:r>
            <a:r>
              <a:rPr lang="en-IN" dirty="0"/>
              <a:t> in front of various types of income of such person</a:t>
            </a:r>
          </a:p>
        </p:txBody>
      </p:sp>
      <p:pic>
        <p:nvPicPr>
          <p:cNvPr id="4" name="Picture 3"/>
          <p:cNvPicPr>
            <a:picLocks noChangeAspect="1"/>
          </p:cNvPicPr>
          <p:nvPr/>
        </p:nvPicPr>
        <p:blipFill>
          <a:blip r:embed="rId3"/>
          <a:stretch>
            <a:fillRect/>
          </a:stretch>
        </p:blipFill>
        <p:spPr>
          <a:xfrm>
            <a:off x="455661" y="4091710"/>
            <a:ext cx="9408775" cy="2022763"/>
          </a:xfrm>
          <a:prstGeom prst="rect">
            <a:avLst/>
          </a:prstGeom>
        </p:spPr>
      </p:pic>
    </p:spTree>
    <p:extLst>
      <p:ext uri="{BB962C8B-B14F-4D97-AF65-F5344CB8AC3E}">
        <p14:creationId xmlns:p14="http://schemas.microsoft.com/office/powerpoint/2010/main" val="22748289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607A3-0ADD-4F96-BD22-331AEF301474}"/>
              </a:ext>
            </a:extLst>
          </p:cNvPr>
          <p:cNvSpPr>
            <a:spLocks noGrp="1"/>
          </p:cNvSpPr>
          <p:nvPr>
            <p:ph type="title"/>
          </p:nvPr>
        </p:nvSpPr>
        <p:spPr>
          <a:xfrm>
            <a:off x="677334" y="609600"/>
            <a:ext cx="8596668" cy="781050"/>
          </a:xfrm>
        </p:spPr>
        <p:txBody>
          <a:bodyPr/>
          <a:lstStyle/>
          <a:p>
            <a:pPr algn="ctr"/>
            <a:r>
              <a:rPr lang="en-IN" dirty="0"/>
              <a:t>Form No.: ITR-6</a:t>
            </a:r>
          </a:p>
        </p:txBody>
      </p:sp>
      <p:sp>
        <p:nvSpPr>
          <p:cNvPr id="3" name="Content Placeholder 2">
            <a:extLst>
              <a:ext uri="{FF2B5EF4-FFF2-40B4-BE49-F238E27FC236}">
                <a16:creationId xmlns:a16="http://schemas.microsoft.com/office/drawing/2014/main" id="{148B9DF6-CB67-4F8A-8001-B9AD091125C9}"/>
              </a:ext>
            </a:extLst>
          </p:cNvPr>
          <p:cNvSpPr>
            <a:spLocks noGrp="1"/>
          </p:cNvSpPr>
          <p:nvPr>
            <p:ph idx="1"/>
          </p:nvPr>
        </p:nvSpPr>
        <p:spPr>
          <a:xfrm>
            <a:off x="677334" y="2918691"/>
            <a:ext cx="9131684" cy="3546763"/>
          </a:xfrm>
        </p:spPr>
        <p:txBody>
          <a:bodyPr>
            <a:normAutofit/>
          </a:bodyPr>
          <a:lstStyle/>
          <a:p>
            <a:pPr algn="just"/>
            <a:r>
              <a:rPr lang="en-US" sz="2000" dirty="0"/>
              <a:t>A Very Lengthy </a:t>
            </a:r>
            <a:r>
              <a:rPr lang="en-US" sz="2000" dirty="0" smtClean="0"/>
              <a:t>56 </a:t>
            </a:r>
            <a:r>
              <a:rPr lang="en-US" sz="2000" dirty="0"/>
              <a:t>Page Income Tax Return Form.. The most lengthiest </a:t>
            </a:r>
            <a:r>
              <a:rPr lang="en-IN" sz="2000" dirty="0"/>
              <a:t>of all..</a:t>
            </a:r>
          </a:p>
          <a:p>
            <a:pPr algn="just"/>
            <a:r>
              <a:rPr lang="en-IN" sz="2000" dirty="0"/>
              <a:t>Introduction of Section 80M </a:t>
            </a:r>
          </a:p>
          <a:p>
            <a:pPr algn="just"/>
            <a:r>
              <a:rPr lang="en-IN" sz="2000" dirty="0"/>
              <a:t>Section 80M was introduced by the Finance Act, 2020 to provide a deduction to a domestic company for the amount received as dividend from another domestic company, a foreign company or a business trust. The is allowed to the extend when the company further distributes the dividend to the shareholders</a:t>
            </a:r>
          </a:p>
          <a:p>
            <a:pPr algn="just"/>
            <a:endParaRPr lang="en-US" sz="2400" dirty="0"/>
          </a:p>
        </p:txBody>
      </p:sp>
      <p:pic>
        <p:nvPicPr>
          <p:cNvPr id="4" name="Picture 3"/>
          <p:cNvPicPr>
            <a:picLocks noChangeAspect="1"/>
          </p:cNvPicPr>
          <p:nvPr/>
        </p:nvPicPr>
        <p:blipFill>
          <a:blip r:embed="rId2"/>
          <a:stretch>
            <a:fillRect/>
          </a:stretch>
        </p:blipFill>
        <p:spPr>
          <a:xfrm>
            <a:off x="951345" y="1390650"/>
            <a:ext cx="8506041" cy="1195531"/>
          </a:xfrm>
          <a:prstGeom prst="rect">
            <a:avLst/>
          </a:prstGeom>
        </p:spPr>
      </p:pic>
    </p:spTree>
    <p:extLst>
      <p:ext uri="{BB962C8B-B14F-4D97-AF65-F5344CB8AC3E}">
        <p14:creationId xmlns:p14="http://schemas.microsoft.com/office/powerpoint/2010/main" val="14588262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FF584-F2DD-42AC-86BD-2E22B85B53BB}"/>
              </a:ext>
            </a:extLst>
          </p:cNvPr>
          <p:cNvSpPr>
            <a:spLocks noGrp="1"/>
          </p:cNvSpPr>
          <p:nvPr>
            <p:ph type="title"/>
          </p:nvPr>
        </p:nvSpPr>
        <p:spPr>
          <a:xfrm>
            <a:off x="677334" y="166255"/>
            <a:ext cx="8596668" cy="748146"/>
          </a:xfrm>
        </p:spPr>
        <p:txBody>
          <a:bodyPr>
            <a:normAutofit/>
          </a:bodyPr>
          <a:lstStyle/>
          <a:p>
            <a:r>
              <a:rPr lang="en-US" dirty="0"/>
              <a:t>Form No.: </a:t>
            </a:r>
            <a:r>
              <a:rPr lang="en-US" dirty="0" smtClean="0"/>
              <a:t>ITR-7</a:t>
            </a:r>
            <a:endParaRPr lang="en-IN" dirty="0"/>
          </a:p>
        </p:txBody>
      </p:sp>
      <p:sp>
        <p:nvSpPr>
          <p:cNvPr id="3" name="Content Placeholder 2">
            <a:extLst>
              <a:ext uri="{FF2B5EF4-FFF2-40B4-BE49-F238E27FC236}">
                <a16:creationId xmlns:a16="http://schemas.microsoft.com/office/drawing/2014/main" id="{EFCD3951-00B7-4CEC-B84C-02CD9E36F196}"/>
              </a:ext>
            </a:extLst>
          </p:cNvPr>
          <p:cNvSpPr>
            <a:spLocks noGrp="1"/>
          </p:cNvSpPr>
          <p:nvPr>
            <p:ph idx="1"/>
          </p:nvPr>
        </p:nvSpPr>
        <p:spPr>
          <a:xfrm>
            <a:off x="677334" y="2293939"/>
            <a:ext cx="8596668" cy="4240211"/>
          </a:xfrm>
        </p:spPr>
        <p:txBody>
          <a:bodyPr>
            <a:normAutofit/>
          </a:bodyPr>
          <a:lstStyle/>
          <a:p>
            <a:r>
              <a:rPr lang="en-US" sz="2800" dirty="0"/>
              <a:t>Trust/ Association covered by Form ITR-7</a:t>
            </a:r>
          </a:p>
          <a:p>
            <a:pPr lvl="1"/>
            <a:r>
              <a:rPr lang="en-US" sz="2400" dirty="0"/>
              <a:t>Charitable/ Religious Trusts u/s 11 &amp; 12</a:t>
            </a:r>
          </a:p>
          <a:p>
            <a:pPr lvl="1"/>
            <a:r>
              <a:rPr lang="en-IN" sz="2400" dirty="0"/>
              <a:t>Political Parties -Sec 13A</a:t>
            </a:r>
          </a:p>
          <a:p>
            <a:pPr lvl="1"/>
            <a:r>
              <a:rPr lang="en-IN" sz="2400" dirty="0"/>
              <a:t>Research Association -Sec 10(21)</a:t>
            </a:r>
          </a:p>
          <a:p>
            <a:pPr lvl="1"/>
            <a:r>
              <a:rPr lang="en-IN" sz="2400" dirty="0"/>
              <a:t>News Agency – Sec 10(22B)</a:t>
            </a:r>
          </a:p>
          <a:p>
            <a:pPr lvl="1"/>
            <a:r>
              <a:rPr lang="fr-FR" sz="2400" dirty="0"/>
              <a:t>Association/ Institution- Sec 10(23A)/ 10(23B)/ 10(23C)</a:t>
            </a:r>
          </a:p>
          <a:p>
            <a:pPr lvl="1"/>
            <a:r>
              <a:rPr lang="en-US" sz="2400" dirty="0"/>
              <a:t>Mutual Fund- Sec 10(23D) and Securitization Trust 10(23DA)</a:t>
            </a:r>
            <a:endParaRPr lang="en-IN" sz="2400" dirty="0"/>
          </a:p>
        </p:txBody>
      </p:sp>
      <p:pic>
        <p:nvPicPr>
          <p:cNvPr id="5" name="Picture 4"/>
          <p:cNvPicPr>
            <a:picLocks noChangeAspect="1"/>
          </p:cNvPicPr>
          <p:nvPr/>
        </p:nvPicPr>
        <p:blipFill>
          <a:blip r:embed="rId2"/>
          <a:stretch>
            <a:fillRect/>
          </a:stretch>
        </p:blipFill>
        <p:spPr>
          <a:xfrm>
            <a:off x="479510" y="1108365"/>
            <a:ext cx="8960054" cy="1185574"/>
          </a:xfrm>
          <a:prstGeom prst="rect">
            <a:avLst/>
          </a:prstGeom>
        </p:spPr>
      </p:pic>
    </p:spTree>
    <p:extLst>
      <p:ext uri="{BB962C8B-B14F-4D97-AF65-F5344CB8AC3E}">
        <p14:creationId xmlns:p14="http://schemas.microsoft.com/office/powerpoint/2010/main" val="32246622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3AC4C-A714-438D-8EDF-B16827553AA4}"/>
              </a:ext>
            </a:extLst>
          </p:cNvPr>
          <p:cNvSpPr>
            <a:spLocks noGrp="1"/>
          </p:cNvSpPr>
          <p:nvPr>
            <p:ph type="title"/>
          </p:nvPr>
        </p:nvSpPr>
        <p:spPr>
          <a:xfrm>
            <a:off x="677334" y="609600"/>
            <a:ext cx="8596668" cy="742950"/>
          </a:xfrm>
        </p:spPr>
        <p:txBody>
          <a:bodyPr/>
          <a:lstStyle/>
          <a:p>
            <a:pPr algn="ctr"/>
            <a:r>
              <a:rPr lang="en-IN" dirty="0"/>
              <a:t>Form No.: ITR-7</a:t>
            </a:r>
          </a:p>
        </p:txBody>
      </p:sp>
      <p:sp>
        <p:nvSpPr>
          <p:cNvPr id="3" name="Content Placeholder 2">
            <a:extLst>
              <a:ext uri="{FF2B5EF4-FFF2-40B4-BE49-F238E27FC236}">
                <a16:creationId xmlns:a16="http://schemas.microsoft.com/office/drawing/2014/main" id="{99D0AB78-F3FE-46FF-A221-477B62EE3FAF}"/>
              </a:ext>
            </a:extLst>
          </p:cNvPr>
          <p:cNvSpPr>
            <a:spLocks noGrp="1"/>
          </p:cNvSpPr>
          <p:nvPr>
            <p:ph idx="1"/>
          </p:nvPr>
        </p:nvSpPr>
        <p:spPr>
          <a:xfrm>
            <a:off x="677334" y="1417639"/>
            <a:ext cx="9190566" cy="4792661"/>
          </a:xfrm>
        </p:spPr>
        <p:txBody>
          <a:bodyPr>
            <a:normAutofit/>
          </a:bodyPr>
          <a:lstStyle/>
          <a:p>
            <a:r>
              <a:rPr lang="en-US" sz="2800" dirty="0"/>
              <a:t>Trust/ Association covered by Form ITR-7 (contd…)</a:t>
            </a:r>
          </a:p>
          <a:p>
            <a:pPr lvl="1"/>
            <a:r>
              <a:rPr lang="en-US" sz="2400" dirty="0"/>
              <a:t>Person Referred to in Sec 10(23AAA)</a:t>
            </a:r>
          </a:p>
          <a:p>
            <a:pPr lvl="1"/>
            <a:r>
              <a:rPr lang="en-US" sz="2400" dirty="0"/>
              <a:t>Investor protection fund- Sec 10(23EC)</a:t>
            </a:r>
          </a:p>
          <a:p>
            <a:pPr lvl="1"/>
            <a:r>
              <a:rPr lang="en-US" sz="2400" dirty="0"/>
              <a:t>Core Settlement Guarantee Fund - Sec 10(23EE)</a:t>
            </a:r>
          </a:p>
          <a:p>
            <a:pPr lvl="1"/>
            <a:r>
              <a:rPr lang="en-IN" sz="2400" dirty="0"/>
              <a:t>Venture Capital Company - Sec 10(23EE)</a:t>
            </a:r>
          </a:p>
          <a:p>
            <a:pPr lvl="1"/>
            <a:r>
              <a:rPr lang="en-US" sz="2400" dirty="0"/>
              <a:t>Trade Union - Sec 10(24)(a)/(b)</a:t>
            </a:r>
          </a:p>
          <a:p>
            <a:pPr lvl="1"/>
            <a:r>
              <a:rPr lang="en-IN" sz="2400" dirty="0"/>
              <a:t>Board/ Authority- Sec 10(29A)</a:t>
            </a:r>
          </a:p>
          <a:p>
            <a:pPr lvl="1"/>
            <a:r>
              <a:rPr lang="en-IN" sz="2400" dirty="0"/>
              <a:t>Infrastructure Debt Fund- Sec 10(47)</a:t>
            </a:r>
          </a:p>
        </p:txBody>
      </p:sp>
    </p:spTree>
    <p:extLst>
      <p:ext uri="{BB962C8B-B14F-4D97-AF65-F5344CB8AC3E}">
        <p14:creationId xmlns:p14="http://schemas.microsoft.com/office/powerpoint/2010/main" val="28617356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136B8A4-97E0-43FE-959A-E6690B69C982}"/>
              </a:ext>
            </a:extLst>
          </p:cNvPr>
          <p:cNvSpPr>
            <a:spLocks noGrp="1"/>
          </p:cNvSpPr>
          <p:nvPr>
            <p:ph type="title"/>
          </p:nvPr>
        </p:nvSpPr>
        <p:spPr>
          <a:xfrm>
            <a:off x="677334" y="1200149"/>
            <a:ext cx="8904816" cy="3140941"/>
          </a:xfrm>
        </p:spPr>
        <p:txBody>
          <a:bodyPr>
            <a:normAutofit fontScale="90000"/>
          </a:bodyPr>
          <a:lstStyle/>
          <a:p>
            <a:pPr algn="ctr"/>
            <a:r>
              <a:rPr lang="en-IN" sz="3600" b="1" dirty="0" smtClean="0"/>
              <a:t/>
            </a:r>
            <a:br>
              <a:rPr lang="en-IN" sz="3600" b="1" dirty="0" smtClean="0"/>
            </a:br>
            <a:r>
              <a:rPr lang="en-IN" sz="3600" b="1" dirty="0"/>
              <a:t/>
            </a:r>
            <a:br>
              <a:rPr lang="en-IN" sz="3600" b="1" dirty="0"/>
            </a:br>
            <a:r>
              <a:rPr lang="en-IN" sz="3600" b="1" dirty="0" smtClean="0"/>
              <a:t>Thanks</a:t>
            </a:r>
            <a:br>
              <a:rPr lang="en-IN" sz="3600" b="1" dirty="0" smtClean="0"/>
            </a:br>
            <a:r>
              <a:rPr lang="en-IN" sz="3600" b="1" dirty="0" smtClean="0"/>
              <a:t/>
            </a:r>
            <a:br>
              <a:rPr lang="en-IN" sz="3600" b="1" dirty="0" smtClean="0"/>
            </a:br>
            <a:r>
              <a:rPr lang="en-IN" sz="3600" b="1" dirty="0" smtClean="0"/>
              <a:t>P</a:t>
            </a:r>
            <a:r>
              <a:rPr lang="en-IN" sz="3600" b="1" dirty="0"/>
              <a:t>. SATHEESAN FCA</a:t>
            </a:r>
            <a:r>
              <a:rPr lang="en-IN" sz="2800" b="1" dirty="0"/>
              <a:t/>
            </a:r>
            <a:br>
              <a:rPr lang="en-IN" sz="2800" b="1" dirty="0"/>
            </a:br>
            <a:r>
              <a:rPr lang="en-IN" sz="2400" b="1" dirty="0"/>
              <a:t>V K KRISHNAKUMAR &amp; Co.</a:t>
            </a:r>
            <a:br>
              <a:rPr lang="en-IN" sz="2400" b="1" dirty="0"/>
            </a:br>
            <a:r>
              <a:rPr lang="en-IN" sz="2400" b="1" dirty="0"/>
              <a:t>CHARTERED </a:t>
            </a:r>
            <a:r>
              <a:rPr lang="en-IN" sz="2400" b="1" dirty="0" smtClean="0"/>
              <a:t>ACCOUNTANTS</a:t>
            </a:r>
            <a:br>
              <a:rPr lang="en-IN" sz="2400" b="1" dirty="0" smtClean="0"/>
            </a:br>
            <a:r>
              <a:rPr lang="en-IN" sz="2400" dirty="0"/>
              <a:t>Thirssur, Kaloor &amp; Ernakulam</a:t>
            </a:r>
            <a:br>
              <a:rPr lang="en-IN" sz="2400" dirty="0"/>
            </a:br>
            <a:endParaRPr lang="en-IN" sz="2400" b="1" dirty="0"/>
          </a:p>
        </p:txBody>
      </p:sp>
      <p:sp>
        <p:nvSpPr>
          <p:cNvPr id="6" name="Text Placeholder 5">
            <a:extLst>
              <a:ext uri="{FF2B5EF4-FFF2-40B4-BE49-F238E27FC236}">
                <a16:creationId xmlns:a16="http://schemas.microsoft.com/office/drawing/2014/main" id="{00592587-CBFD-4AD3-B932-3CF4C3C88A50}"/>
              </a:ext>
            </a:extLst>
          </p:cNvPr>
          <p:cNvSpPr>
            <a:spLocks noGrp="1"/>
          </p:cNvSpPr>
          <p:nvPr>
            <p:ph type="body" sz="half" idx="2"/>
          </p:nvPr>
        </p:nvSpPr>
        <p:spPr>
          <a:xfrm>
            <a:off x="886792" y="2777070"/>
            <a:ext cx="8695358" cy="2484219"/>
          </a:xfrm>
        </p:spPr>
        <p:txBody>
          <a:bodyPr>
            <a:normAutofit/>
          </a:bodyPr>
          <a:lstStyle/>
          <a:p>
            <a:endParaRPr lang="en-IN" sz="1800" dirty="0"/>
          </a:p>
          <a:p>
            <a:endParaRPr lang="en-IN" sz="1800" dirty="0"/>
          </a:p>
          <a:p>
            <a:endParaRPr lang="en-IN" sz="1800" dirty="0"/>
          </a:p>
        </p:txBody>
      </p:sp>
    </p:spTree>
    <p:extLst>
      <p:ext uri="{BB962C8B-B14F-4D97-AF65-F5344CB8AC3E}">
        <p14:creationId xmlns:p14="http://schemas.microsoft.com/office/powerpoint/2010/main" val="33281428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CA14C178-85B7-401A-BD8B-66C05EC26965}"/>
              </a:ext>
            </a:extLst>
          </p:cNvPr>
          <p:cNvPicPr>
            <a:picLocks noChangeAspect="1"/>
          </p:cNvPicPr>
          <p:nvPr/>
        </p:nvPicPr>
        <p:blipFill>
          <a:blip r:embed="rId2">
            <a:extLst>
              <a:ext uri="{BEBA8EAE-BF5A-486C-A8C5-ECC9F3942E4B}">
                <a14:imgProps xmlns:a14="http://schemas.microsoft.com/office/drawing/2010/main">
                  <a14:imgLayer r:embed="rId3">
                    <a14:imgEffect>
                      <a14:artisticCutout/>
                    </a14:imgEffect>
                    <a14:imgEffect>
                      <a14:saturation sat="33000"/>
                    </a14:imgEffect>
                  </a14:imgLayer>
                </a14:imgProps>
              </a:ext>
              <a:ext uri="{28A0092B-C50C-407E-A947-70E740481C1C}">
                <a14:useLocalDpi xmlns:a14="http://schemas.microsoft.com/office/drawing/2010/main" val="0"/>
              </a:ext>
            </a:extLst>
          </a:blip>
          <a:stretch>
            <a:fillRect/>
          </a:stretch>
        </p:blipFill>
        <p:spPr>
          <a:xfrm>
            <a:off x="-839379" y="-323850"/>
            <a:ext cx="13648264" cy="7677150"/>
          </a:xfrm>
          <a:prstGeom prst="rect">
            <a:avLst/>
          </a:prstGeom>
          <a:effectLst>
            <a:outerShdw blurRad="50800" dist="50800" dir="5400000" algn="ctr" rotWithShape="0">
              <a:srgbClr val="000000"/>
            </a:outerShdw>
          </a:effectLst>
        </p:spPr>
      </p:pic>
      <p:graphicFrame>
        <p:nvGraphicFramePr>
          <p:cNvPr id="12" name="Diagram 11">
            <a:extLst>
              <a:ext uri="{FF2B5EF4-FFF2-40B4-BE49-F238E27FC236}">
                <a16:creationId xmlns:a16="http://schemas.microsoft.com/office/drawing/2014/main" id="{450AC40A-E0D2-4A16-B7A0-11F2B7269262}"/>
              </a:ext>
            </a:extLst>
          </p:cNvPr>
          <p:cNvGraphicFramePr/>
          <p:nvPr>
            <p:extLst>
              <p:ext uri="{D42A27DB-BD31-4B8C-83A1-F6EECF244321}">
                <p14:modId xmlns:p14="http://schemas.microsoft.com/office/powerpoint/2010/main" val="3797616212"/>
              </p:ext>
            </p:extLst>
          </p:nvPr>
        </p:nvGraphicFramePr>
        <p:xfrm>
          <a:off x="1367573" y="1219577"/>
          <a:ext cx="4486564" cy="7141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Content Placeholder 8">
            <a:extLst>
              <a:ext uri="{FF2B5EF4-FFF2-40B4-BE49-F238E27FC236}">
                <a16:creationId xmlns:a16="http://schemas.microsoft.com/office/drawing/2014/main" id="{E59D3E81-1A05-4C60-A31D-E4F27ED1209F}"/>
              </a:ext>
            </a:extLst>
          </p:cNvPr>
          <p:cNvSpPr>
            <a:spLocks noGrp="1"/>
          </p:cNvSpPr>
          <p:nvPr>
            <p:ph sz="half" idx="4294967295"/>
          </p:nvPr>
        </p:nvSpPr>
        <p:spPr>
          <a:xfrm>
            <a:off x="1398784" y="1937377"/>
            <a:ext cx="4522006" cy="1090911"/>
          </a:xfrm>
          <a:solidFill>
            <a:schemeClr val="bg1"/>
          </a:solidFill>
        </p:spPr>
        <p:txBody>
          <a:bodyPr>
            <a:normAutofit fontScale="70000" lnSpcReduction="20000"/>
          </a:bodyPr>
          <a:lstStyle/>
          <a:p>
            <a:r>
              <a:rPr lang="en-US" sz="2400" dirty="0"/>
              <a:t>Belated (Revised) Return can now be filed </a:t>
            </a:r>
            <a:r>
              <a:rPr lang="en-US" sz="2400" dirty="0" smtClean="0"/>
              <a:t>3 Months before </a:t>
            </a:r>
            <a:r>
              <a:rPr lang="en-US" sz="2400" dirty="0"/>
              <a:t>the end of the Relevant </a:t>
            </a:r>
            <a:r>
              <a:rPr lang="en-US" sz="2400" dirty="0" smtClean="0"/>
              <a:t>AY (ie on or before December) (extended to January now)</a:t>
            </a:r>
            <a:endParaRPr lang="en-IN" sz="2400" dirty="0"/>
          </a:p>
        </p:txBody>
      </p:sp>
      <p:sp>
        <p:nvSpPr>
          <p:cNvPr id="11" name="Content Placeholder 10">
            <a:extLst>
              <a:ext uri="{FF2B5EF4-FFF2-40B4-BE49-F238E27FC236}">
                <a16:creationId xmlns:a16="http://schemas.microsoft.com/office/drawing/2014/main" id="{131F08FD-D398-4E1C-9938-1B8F7C91C805}"/>
              </a:ext>
            </a:extLst>
          </p:cNvPr>
          <p:cNvSpPr>
            <a:spLocks noGrp="1"/>
          </p:cNvSpPr>
          <p:nvPr>
            <p:ph sz="quarter" idx="4294967295"/>
          </p:nvPr>
        </p:nvSpPr>
        <p:spPr>
          <a:xfrm>
            <a:off x="6710544" y="4257675"/>
            <a:ext cx="4562475" cy="1617663"/>
          </a:xfrm>
          <a:solidFill>
            <a:schemeClr val="bg1"/>
          </a:solidFill>
        </p:spPr>
        <p:txBody>
          <a:bodyPr>
            <a:normAutofit lnSpcReduction="10000"/>
          </a:bodyPr>
          <a:lstStyle/>
          <a:p>
            <a:r>
              <a:rPr lang="en-US" sz="2000" dirty="0"/>
              <a:t>Revised Return can now be filed </a:t>
            </a:r>
            <a:r>
              <a:rPr lang="en-US" sz="2000" dirty="0" smtClean="0"/>
              <a:t>3 months before </a:t>
            </a:r>
            <a:r>
              <a:rPr lang="en-US" sz="2000" dirty="0"/>
              <a:t>the end </a:t>
            </a:r>
            <a:r>
              <a:rPr lang="en-IN" sz="2000" dirty="0"/>
              <a:t>of the Relevant AY.</a:t>
            </a:r>
          </a:p>
          <a:p>
            <a:r>
              <a:rPr lang="en-US" sz="2000" dirty="0"/>
              <a:t>Return can be revised any no. of times.</a:t>
            </a:r>
            <a:endParaRPr lang="en-IN" sz="2000" dirty="0"/>
          </a:p>
        </p:txBody>
      </p:sp>
      <p:graphicFrame>
        <p:nvGraphicFramePr>
          <p:cNvPr id="13" name="Diagram 12">
            <a:extLst>
              <a:ext uri="{FF2B5EF4-FFF2-40B4-BE49-F238E27FC236}">
                <a16:creationId xmlns:a16="http://schemas.microsoft.com/office/drawing/2014/main" id="{6B789406-2D21-4975-95C8-D9B4C43993D8}"/>
              </a:ext>
            </a:extLst>
          </p:cNvPr>
          <p:cNvGraphicFramePr/>
          <p:nvPr>
            <p:extLst>
              <p:ext uri="{D42A27DB-BD31-4B8C-83A1-F6EECF244321}">
                <p14:modId xmlns:p14="http://schemas.microsoft.com/office/powerpoint/2010/main" val="1926883815"/>
              </p:ext>
            </p:extLst>
          </p:nvPr>
        </p:nvGraphicFramePr>
        <p:xfrm>
          <a:off x="6616137" y="3560181"/>
          <a:ext cx="4563105" cy="609628"/>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11015863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AA53CD0-3136-449F-9DF4-7315E4660630}"/>
              </a:ext>
            </a:extLst>
          </p:cNvPr>
          <p:cNvSpPr>
            <a:spLocks noGrp="1"/>
          </p:cNvSpPr>
          <p:nvPr>
            <p:ph type="title"/>
          </p:nvPr>
        </p:nvSpPr>
        <p:spPr>
          <a:xfrm>
            <a:off x="677334" y="129309"/>
            <a:ext cx="8596668" cy="674254"/>
          </a:xfrm>
        </p:spPr>
        <p:txBody>
          <a:bodyPr>
            <a:normAutofit/>
          </a:bodyPr>
          <a:lstStyle/>
          <a:p>
            <a:pPr algn="ctr"/>
            <a:r>
              <a:rPr lang="en-IN" dirty="0"/>
              <a:t>VARIOUS ITR FORMS</a:t>
            </a:r>
          </a:p>
        </p:txBody>
      </p:sp>
      <p:graphicFrame>
        <p:nvGraphicFramePr>
          <p:cNvPr id="6" name="Table 5">
            <a:extLst>
              <a:ext uri="{FF2B5EF4-FFF2-40B4-BE49-F238E27FC236}">
                <a16:creationId xmlns:a16="http://schemas.microsoft.com/office/drawing/2014/main" id="{7CACD065-F288-4B44-9D85-C80FB586918A}"/>
              </a:ext>
            </a:extLst>
          </p:cNvPr>
          <p:cNvGraphicFramePr>
            <a:graphicFrameLocks noGrp="1"/>
          </p:cNvGraphicFramePr>
          <p:nvPr>
            <p:extLst>
              <p:ext uri="{D42A27DB-BD31-4B8C-83A1-F6EECF244321}">
                <p14:modId xmlns:p14="http://schemas.microsoft.com/office/powerpoint/2010/main" val="3073603024"/>
              </p:ext>
            </p:extLst>
          </p:nvPr>
        </p:nvGraphicFramePr>
        <p:xfrm>
          <a:off x="905163" y="868219"/>
          <a:ext cx="8802256" cy="5198532"/>
        </p:xfrm>
        <a:graphic>
          <a:graphicData uri="http://schemas.openxmlformats.org/drawingml/2006/table">
            <a:tbl>
              <a:tblPr firstRow="1" bandRow="1">
                <a:tableStyleId>{5C22544A-7EE6-4342-B048-85BDC9FD1C3A}</a:tableStyleId>
              </a:tblPr>
              <a:tblGrid>
                <a:gridCol w="4401128">
                  <a:extLst>
                    <a:ext uri="{9D8B030D-6E8A-4147-A177-3AD203B41FA5}">
                      <a16:colId xmlns:a16="http://schemas.microsoft.com/office/drawing/2014/main" val="2601586765"/>
                    </a:ext>
                  </a:extLst>
                </a:gridCol>
                <a:gridCol w="4401128">
                  <a:extLst>
                    <a:ext uri="{9D8B030D-6E8A-4147-A177-3AD203B41FA5}">
                      <a16:colId xmlns:a16="http://schemas.microsoft.com/office/drawing/2014/main" val="3453680811"/>
                    </a:ext>
                  </a:extLst>
                </a:gridCol>
              </a:tblGrid>
              <a:tr h="378075">
                <a:tc>
                  <a:txBody>
                    <a:bodyPr/>
                    <a:lstStyle/>
                    <a:p>
                      <a:pPr algn="ctr"/>
                      <a:r>
                        <a:rPr lang="en-IN" dirty="0"/>
                        <a:t>Form No.</a:t>
                      </a:r>
                    </a:p>
                  </a:txBody>
                  <a:tcPr/>
                </a:tc>
                <a:tc>
                  <a:txBody>
                    <a:bodyPr/>
                    <a:lstStyle/>
                    <a:p>
                      <a:pPr algn="ctr"/>
                      <a:r>
                        <a:rPr lang="en-IN" dirty="0"/>
                        <a:t>Purpose</a:t>
                      </a:r>
                    </a:p>
                  </a:txBody>
                  <a:tcPr/>
                </a:tc>
                <a:extLst>
                  <a:ext uri="{0D108BD9-81ED-4DB2-BD59-A6C34878D82A}">
                    <a16:rowId xmlns:a16="http://schemas.microsoft.com/office/drawing/2014/main" val="668570776"/>
                  </a:ext>
                </a:extLst>
              </a:tr>
              <a:tr h="1512300">
                <a:tc>
                  <a:txBody>
                    <a:bodyPr/>
                    <a:lstStyle/>
                    <a:p>
                      <a:r>
                        <a:rPr lang="en-IN" dirty="0"/>
                        <a:t>ITR-1   :   SAHAJ</a:t>
                      </a:r>
                    </a:p>
                  </a:txBody>
                  <a:tcPr/>
                </a:tc>
                <a:tc>
                  <a:txBody>
                    <a:bodyPr/>
                    <a:lstStyle/>
                    <a:p>
                      <a:r>
                        <a:rPr lang="en-US" sz="1800" b="0" i="0" u="none" strike="noStrike" kern="1200" baseline="0" dirty="0" smtClean="0">
                          <a:solidFill>
                            <a:schemeClr val="dk1"/>
                          </a:solidFill>
                          <a:latin typeface="+mn-lt"/>
                          <a:ea typeface="+mn-ea"/>
                          <a:cs typeface="+mn-cs"/>
                        </a:rPr>
                        <a:t>For </a:t>
                      </a:r>
                      <a:r>
                        <a:rPr lang="en-US" sz="1800" b="0" i="0" u="none" strike="noStrike" kern="1200" baseline="0" dirty="0" smtClean="0">
                          <a:solidFill>
                            <a:srgbClr val="FF0000"/>
                          </a:solidFill>
                          <a:latin typeface="+mn-lt"/>
                          <a:ea typeface="+mn-ea"/>
                          <a:cs typeface="+mn-cs"/>
                        </a:rPr>
                        <a:t>resident Individuals </a:t>
                      </a:r>
                      <a:r>
                        <a:rPr lang="en-US" sz="1800" b="0" i="0" u="none" strike="noStrike" kern="1200" baseline="0" dirty="0">
                          <a:solidFill>
                            <a:schemeClr val="dk1"/>
                          </a:solidFill>
                          <a:latin typeface="+mn-lt"/>
                          <a:ea typeface="+mn-ea"/>
                          <a:cs typeface="+mn-cs"/>
                        </a:rPr>
                        <a:t>having Income from Salaries, one house property, other sources (Interest etc.) and having total income unto Rs.50 lakh</a:t>
                      </a:r>
                      <a:endParaRPr lang="en-IN" dirty="0"/>
                    </a:p>
                  </a:txBody>
                  <a:tcPr/>
                </a:tc>
                <a:extLst>
                  <a:ext uri="{0D108BD9-81ED-4DB2-BD59-A6C34878D82A}">
                    <a16:rowId xmlns:a16="http://schemas.microsoft.com/office/drawing/2014/main" val="2503623276"/>
                  </a:ext>
                </a:extLst>
              </a:tr>
              <a:tr h="1795857">
                <a:tc>
                  <a:txBody>
                    <a:bodyPr/>
                    <a:lstStyle/>
                    <a:p>
                      <a:r>
                        <a:rPr lang="en-IN" dirty="0"/>
                        <a:t>ITR-2</a:t>
                      </a:r>
                    </a:p>
                  </a:txBody>
                  <a:tcPr/>
                </a:tc>
                <a:tc>
                  <a:txBody>
                    <a:bodyPr/>
                    <a:lstStyle/>
                    <a:p>
                      <a:r>
                        <a:rPr lang="en-US" sz="1800" b="0" i="0" u="none" strike="noStrike" kern="1200" baseline="0" dirty="0">
                          <a:solidFill>
                            <a:schemeClr val="dk1"/>
                          </a:solidFill>
                          <a:latin typeface="+mn-lt"/>
                          <a:ea typeface="+mn-ea"/>
                          <a:cs typeface="+mn-cs"/>
                        </a:rPr>
                        <a:t>For Individuals and HUFs not carrying out business or profession under any </a:t>
                      </a:r>
                      <a:r>
                        <a:rPr lang="en-US" sz="1800" b="0" i="0" u="none" strike="noStrike" kern="1200" baseline="0" dirty="0" smtClean="0">
                          <a:solidFill>
                            <a:schemeClr val="dk1"/>
                          </a:solidFill>
                          <a:latin typeface="+mn-lt"/>
                          <a:ea typeface="+mn-ea"/>
                          <a:cs typeface="+mn-cs"/>
                        </a:rPr>
                        <a:t>proprietorship</a:t>
                      </a:r>
                      <a:r>
                        <a:rPr lang="en-US" sz="1800" b="0" i="0" u="none" strike="noStrike" kern="1200" baseline="0" dirty="0" smtClean="0">
                          <a:solidFill>
                            <a:srgbClr val="FF0000"/>
                          </a:solidFill>
                          <a:latin typeface="+mn-lt"/>
                          <a:ea typeface="+mn-ea"/>
                          <a:cs typeface="+mn-cs"/>
                        </a:rPr>
                        <a:t>, Director of the Company,</a:t>
                      </a:r>
                      <a:r>
                        <a:rPr lang="en-US" sz="1800" b="0" i="0" u="none" strike="noStrike" kern="1200" baseline="0" dirty="0" smtClean="0">
                          <a:solidFill>
                            <a:schemeClr val="dk1"/>
                          </a:solidFill>
                          <a:latin typeface="+mn-lt"/>
                          <a:ea typeface="+mn-ea"/>
                          <a:cs typeface="+mn-cs"/>
                        </a:rPr>
                        <a:t> Payment of tax on  ESOP of startup deferred and any TDS deducted under section 194N</a:t>
                      </a:r>
                      <a:endParaRPr lang="en-IN" dirty="0"/>
                    </a:p>
                  </a:txBody>
                  <a:tcPr/>
                </a:tc>
                <a:extLst>
                  <a:ext uri="{0D108BD9-81ED-4DB2-BD59-A6C34878D82A}">
                    <a16:rowId xmlns:a16="http://schemas.microsoft.com/office/drawing/2014/main" val="4094347491"/>
                  </a:ext>
                </a:extLst>
              </a:tr>
              <a:tr h="1512300">
                <a:tc>
                  <a:txBody>
                    <a:bodyPr/>
                    <a:lstStyle/>
                    <a:p>
                      <a:r>
                        <a:rPr lang="en-IN" dirty="0"/>
                        <a:t>ITR-3</a:t>
                      </a:r>
                    </a:p>
                  </a:txBody>
                  <a:tcPr/>
                </a:tc>
                <a:tc>
                  <a:txBody>
                    <a:bodyPr/>
                    <a:lstStyle/>
                    <a:p>
                      <a:r>
                        <a:rPr lang="en-US" sz="1800" b="0" i="0" u="none" strike="noStrike" kern="1200" baseline="0" dirty="0">
                          <a:solidFill>
                            <a:schemeClr val="dk1"/>
                          </a:solidFill>
                          <a:latin typeface="+mn-lt"/>
                          <a:ea typeface="+mn-ea"/>
                          <a:cs typeface="+mn-cs"/>
                        </a:rPr>
                        <a:t>For individuals and HUFs having income from a </a:t>
                      </a:r>
                      <a:r>
                        <a:rPr lang="en-IN" sz="1800" b="0" i="0" u="none" strike="noStrike" kern="1200" baseline="0" dirty="0">
                          <a:solidFill>
                            <a:schemeClr val="dk1"/>
                          </a:solidFill>
                          <a:latin typeface="+mn-lt"/>
                          <a:ea typeface="+mn-ea"/>
                          <a:cs typeface="+mn-cs"/>
                        </a:rPr>
                        <a:t>proprietary business or </a:t>
                      </a:r>
                      <a:r>
                        <a:rPr lang="en-IN" sz="1800" b="0" i="0" u="none" strike="noStrike" kern="1200" baseline="0" dirty="0" smtClean="0">
                          <a:solidFill>
                            <a:schemeClr val="dk1"/>
                          </a:solidFill>
                          <a:latin typeface="+mn-lt"/>
                          <a:ea typeface="+mn-ea"/>
                          <a:cs typeface="+mn-cs"/>
                        </a:rPr>
                        <a:t>profession and Payment of tax on ESOP of start-up deferred  and any TDS deducted u/s 194N</a:t>
                      </a:r>
                      <a:endParaRPr lang="en-IN" dirty="0"/>
                    </a:p>
                  </a:txBody>
                  <a:tcPr/>
                </a:tc>
                <a:extLst>
                  <a:ext uri="{0D108BD9-81ED-4DB2-BD59-A6C34878D82A}">
                    <a16:rowId xmlns:a16="http://schemas.microsoft.com/office/drawing/2014/main" val="1290918724"/>
                  </a:ext>
                </a:extLst>
              </a:tr>
            </a:tbl>
          </a:graphicData>
        </a:graphic>
      </p:graphicFrame>
    </p:spTree>
    <p:extLst>
      <p:ext uri="{BB962C8B-B14F-4D97-AF65-F5344CB8AC3E}">
        <p14:creationId xmlns:p14="http://schemas.microsoft.com/office/powerpoint/2010/main" val="11030511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8A232-EA3E-4A00-B39E-AFC012B7407E}"/>
              </a:ext>
            </a:extLst>
          </p:cNvPr>
          <p:cNvSpPr>
            <a:spLocks noGrp="1"/>
          </p:cNvSpPr>
          <p:nvPr>
            <p:ph type="title"/>
          </p:nvPr>
        </p:nvSpPr>
        <p:spPr>
          <a:xfrm>
            <a:off x="677334" y="341746"/>
            <a:ext cx="8596668" cy="600363"/>
          </a:xfrm>
        </p:spPr>
        <p:txBody>
          <a:bodyPr>
            <a:normAutofit fontScale="90000"/>
          </a:bodyPr>
          <a:lstStyle/>
          <a:p>
            <a:pPr algn="ctr"/>
            <a:r>
              <a:rPr lang="en-IN" dirty="0"/>
              <a:t>VARIOUS ITR FORMS</a:t>
            </a:r>
          </a:p>
        </p:txBody>
      </p:sp>
      <p:graphicFrame>
        <p:nvGraphicFramePr>
          <p:cNvPr id="4" name="Table 3">
            <a:extLst>
              <a:ext uri="{FF2B5EF4-FFF2-40B4-BE49-F238E27FC236}">
                <a16:creationId xmlns:a16="http://schemas.microsoft.com/office/drawing/2014/main" id="{29057901-4D4E-4CAB-89B2-295A8F14ADB7}"/>
              </a:ext>
            </a:extLst>
          </p:cNvPr>
          <p:cNvGraphicFramePr>
            <a:graphicFrameLocks noGrp="1"/>
          </p:cNvGraphicFramePr>
          <p:nvPr>
            <p:extLst>
              <p:ext uri="{D42A27DB-BD31-4B8C-83A1-F6EECF244321}">
                <p14:modId xmlns:p14="http://schemas.microsoft.com/office/powerpoint/2010/main" val="2163318006"/>
              </p:ext>
            </p:extLst>
          </p:nvPr>
        </p:nvGraphicFramePr>
        <p:xfrm>
          <a:off x="831272" y="1089891"/>
          <a:ext cx="8738178" cy="5365095"/>
        </p:xfrm>
        <a:graphic>
          <a:graphicData uri="http://schemas.openxmlformats.org/drawingml/2006/table">
            <a:tbl>
              <a:tblPr firstRow="1" bandRow="1">
                <a:tableStyleId>{5C22544A-7EE6-4342-B048-85BDC9FD1C3A}</a:tableStyleId>
              </a:tblPr>
              <a:tblGrid>
                <a:gridCol w="4369089">
                  <a:extLst>
                    <a:ext uri="{9D8B030D-6E8A-4147-A177-3AD203B41FA5}">
                      <a16:colId xmlns:a16="http://schemas.microsoft.com/office/drawing/2014/main" val="2458011038"/>
                    </a:ext>
                  </a:extLst>
                </a:gridCol>
                <a:gridCol w="4369089">
                  <a:extLst>
                    <a:ext uri="{9D8B030D-6E8A-4147-A177-3AD203B41FA5}">
                      <a16:colId xmlns:a16="http://schemas.microsoft.com/office/drawing/2014/main" val="337877527"/>
                    </a:ext>
                  </a:extLst>
                </a:gridCol>
              </a:tblGrid>
              <a:tr h="388159">
                <a:tc>
                  <a:txBody>
                    <a:bodyPr/>
                    <a:lstStyle/>
                    <a:p>
                      <a:pPr algn="ctr"/>
                      <a:r>
                        <a:rPr lang="en-IN" dirty="0"/>
                        <a:t>Form No.</a:t>
                      </a:r>
                    </a:p>
                  </a:txBody>
                  <a:tcPr/>
                </a:tc>
                <a:tc>
                  <a:txBody>
                    <a:bodyPr/>
                    <a:lstStyle/>
                    <a:p>
                      <a:pPr algn="ctr"/>
                      <a:r>
                        <a:rPr lang="en-IN" dirty="0"/>
                        <a:t>Purpose</a:t>
                      </a:r>
                    </a:p>
                  </a:txBody>
                  <a:tcPr/>
                </a:tc>
                <a:extLst>
                  <a:ext uri="{0D108BD9-81ED-4DB2-BD59-A6C34878D82A}">
                    <a16:rowId xmlns:a16="http://schemas.microsoft.com/office/drawing/2014/main" val="2993636538"/>
                  </a:ext>
                </a:extLst>
              </a:tr>
              <a:tr h="1244234">
                <a:tc>
                  <a:txBody>
                    <a:bodyPr/>
                    <a:lstStyle/>
                    <a:p>
                      <a:r>
                        <a:rPr lang="en-IN" dirty="0" smtClean="0"/>
                        <a:t>ITR-4   :  SUGAM</a:t>
                      </a:r>
                      <a:endParaRPr lang="en-IN" dirty="0"/>
                    </a:p>
                  </a:txBody>
                  <a:tcPr/>
                </a:tc>
                <a:tc>
                  <a:txBody>
                    <a:bodyPr/>
                    <a:lstStyle/>
                    <a:p>
                      <a:r>
                        <a:rPr lang="en-US" sz="1800" b="0" i="0" u="none" strike="noStrike" kern="1200" baseline="0" dirty="0" smtClean="0">
                          <a:solidFill>
                            <a:schemeClr val="dk1"/>
                          </a:solidFill>
                          <a:latin typeface="+mn-lt"/>
                          <a:ea typeface="+mn-ea"/>
                          <a:cs typeface="+mn-cs"/>
                        </a:rPr>
                        <a:t>For Presumptive Income from Business &amp; </a:t>
                      </a:r>
                      <a:r>
                        <a:rPr lang="en-IN" sz="1800" b="0" i="0" u="none" strike="noStrike" kern="1200" baseline="0" dirty="0" smtClean="0">
                          <a:solidFill>
                            <a:schemeClr val="dk1"/>
                          </a:solidFill>
                          <a:latin typeface="+mn-lt"/>
                          <a:ea typeface="+mn-ea"/>
                          <a:cs typeface="+mn-cs"/>
                        </a:rPr>
                        <a:t>Profession and TDS u/s 194 N (For resident individuals and  firms other than LLPs)</a:t>
                      </a:r>
                      <a:endParaRPr lang="en-IN" dirty="0"/>
                    </a:p>
                  </a:txBody>
                  <a:tcPr/>
                </a:tc>
                <a:extLst>
                  <a:ext uri="{0D108BD9-81ED-4DB2-BD59-A6C34878D82A}">
                    <a16:rowId xmlns:a16="http://schemas.microsoft.com/office/drawing/2014/main" val="1230818948"/>
                  </a:ext>
                </a:extLst>
              </a:tr>
              <a:tr h="1531365">
                <a:tc>
                  <a:txBody>
                    <a:bodyPr/>
                    <a:lstStyle/>
                    <a:p>
                      <a:r>
                        <a:rPr lang="en-IN" dirty="0" smtClean="0"/>
                        <a:t>ITR-5</a:t>
                      </a:r>
                      <a:endParaRPr lang="en-IN" dirty="0"/>
                    </a:p>
                  </a:txBody>
                  <a:tcPr/>
                </a:tc>
                <a:tc>
                  <a:txBody>
                    <a:bodyPr/>
                    <a:lstStyle/>
                    <a:p>
                      <a:r>
                        <a:rPr lang="en-US" sz="1800" b="0" i="0" u="none" strike="noStrike" kern="1200" baseline="0" dirty="0">
                          <a:solidFill>
                            <a:schemeClr val="dk1"/>
                          </a:solidFill>
                          <a:latin typeface="+mn-lt"/>
                          <a:ea typeface="+mn-ea"/>
                          <a:cs typeface="+mn-cs"/>
                        </a:rPr>
                        <a:t>For persons other than,- </a:t>
                      </a:r>
                      <a:br>
                        <a:rPr lang="en-US" sz="1800" b="0" i="0" u="none" strike="noStrike" kern="1200" baseline="0" dirty="0">
                          <a:solidFill>
                            <a:schemeClr val="dk1"/>
                          </a:solidFill>
                          <a:latin typeface="+mn-lt"/>
                          <a:ea typeface="+mn-ea"/>
                          <a:cs typeface="+mn-cs"/>
                        </a:rPr>
                      </a:br>
                      <a:r>
                        <a:rPr lang="en-US" sz="1800" b="0" i="0" u="none" strike="noStrike" kern="1200" baseline="0" dirty="0">
                          <a:solidFill>
                            <a:schemeClr val="dk1"/>
                          </a:solidFill>
                          <a:latin typeface="+mn-lt"/>
                          <a:ea typeface="+mn-ea"/>
                          <a:cs typeface="+mn-cs"/>
                        </a:rPr>
                        <a:t>(i) </a:t>
                      </a:r>
                      <a:r>
                        <a:rPr lang="en-US" sz="1800" b="0" i="0" u="none" strike="noStrike" kern="1200" baseline="0" dirty="0" smtClean="0">
                          <a:solidFill>
                            <a:schemeClr val="dk1"/>
                          </a:solidFill>
                          <a:latin typeface="+mn-lt"/>
                          <a:ea typeface="+mn-ea"/>
                          <a:cs typeface="+mn-cs"/>
                        </a:rPr>
                        <a:t>individual</a:t>
                      </a:r>
                      <a:r>
                        <a:rPr lang="en-US" sz="1800" b="0" i="0" u="none" strike="noStrike" kern="1200" baseline="0" dirty="0">
                          <a:solidFill>
                            <a:schemeClr val="dk1"/>
                          </a:solidFill>
                          <a:latin typeface="+mn-lt"/>
                          <a:ea typeface="+mn-ea"/>
                          <a:cs typeface="+mn-cs"/>
                        </a:rPr>
                        <a:t/>
                      </a:r>
                      <a:br>
                        <a:rPr lang="en-US" sz="1800" b="0" i="0" u="none" strike="noStrike" kern="1200" baseline="0" dirty="0">
                          <a:solidFill>
                            <a:schemeClr val="dk1"/>
                          </a:solidFill>
                          <a:latin typeface="+mn-lt"/>
                          <a:ea typeface="+mn-ea"/>
                          <a:cs typeface="+mn-cs"/>
                        </a:rPr>
                      </a:br>
                      <a:r>
                        <a:rPr lang="en-US" sz="1800" b="0" i="0" u="none" strike="noStrike" kern="1200" baseline="0" dirty="0">
                          <a:solidFill>
                            <a:schemeClr val="dk1"/>
                          </a:solidFill>
                          <a:latin typeface="+mn-lt"/>
                          <a:ea typeface="+mn-ea"/>
                          <a:cs typeface="+mn-cs"/>
                        </a:rPr>
                        <a:t>(ii) </a:t>
                      </a:r>
                      <a:r>
                        <a:rPr lang="en-US" sz="1800" b="0" i="0" u="none" strike="noStrike" kern="1200" baseline="0" dirty="0" smtClean="0">
                          <a:solidFill>
                            <a:schemeClr val="dk1"/>
                          </a:solidFill>
                          <a:latin typeface="+mn-lt"/>
                          <a:ea typeface="+mn-ea"/>
                          <a:cs typeface="+mn-cs"/>
                        </a:rPr>
                        <a:t>HUF</a:t>
                      </a:r>
                      <a:endParaRPr lang="en-US" sz="1800" b="0" i="0" u="none" strike="noStrike" kern="1200" baseline="0" dirty="0">
                        <a:solidFill>
                          <a:schemeClr val="dk1"/>
                        </a:solidFill>
                        <a:latin typeface="+mn-lt"/>
                        <a:ea typeface="+mn-ea"/>
                        <a:cs typeface="+mn-cs"/>
                      </a:endParaRPr>
                    </a:p>
                    <a:p>
                      <a:r>
                        <a:rPr lang="en-US" sz="1800" b="0" i="0" u="none" strike="noStrike" kern="1200" baseline="0" dirty="0">
                          <a:solidFill>
                            <a:schemeClr val="dk1"/>
                          </a:solidFill>
                          <a:latin typeface="+mn-lt"/>
                          <a:ea typeface="+mn-ea"/>
                          <a:cs typeface="+mn-cs"/>
                        </a:rPr>
                        <a:t>(iii) </a:t>
                      </a:r>
                      <a:r>
                        <a:rPr lang="en-US" sz="1800" b="0" i="0" u="none" strike="noStrike" kern="1200" baseline="0" dirty="0" smtClean="0">
                          <a:solidFill>
                            <a:schemeClr val="dk1"/>
                          </a:solidFill>
                          <a:latin typeface="+mn-lt"/>
                          <a:ea typeface="+mn-ea"/>
                          <a:cs typeface="+mn-cs"/>
                        </a:rPr>
                        <a:t>Companies and</a:t>
                      </a:r>
                      <a:r>
                        <a:rPr lang="en-US" sz="1800" b="0" i="0" u="none" strike="noStrike" kern="1200" baseline="0" dirty="0">
                          <a:solidFill>
                            <a:schemeClr val="dk1"/>
                          </a:solidFill>
                          <a:latin typeface="+mn-lt"/>
                          <a:ea typeface="+mn-ea"/>
                          <a:cs typeface="+mn-cs"/>
                        </a:rPr>
                        <a:t/>
                      </a:r>
                      <a:br>
                        <a:rPr lang="en-US" sz="1800" b="0" i="0" u="none" strike="noStrike" kern="1200" baseline="0" dirty="0">
                          <a:solidFill>
                            <a:schemeClr val="dk1"/>
                          </a:solidFill>
                          <a:latin typeface="+mn-lt"/>
                          <a:ea typeface="+mn-ea"/>
                          <a:cs typeface="+mn-cs"/>
                        </a:rPr>
                      </a:br>
                      <a:r>
                        <a:rPr lang="en-US" sz="1800" b="0" i="0" u="none" strike="noStrike" kern="1200" baseline="0" dirty="0">
                          <a:solidFill>
                            <a:schemeClr val="dk1"/>
                          </a:solidFill>
                          <a:latin typeface="+mn-lt"/>
                          <a:ea typeface="+mn-ea"/>
                          <a:cs typeface="+mn-cs"/>
                        </a:rPr>
                        <a:t>(iv) person filing Form ITR-7</a:t>
                      </a:r>
                      <a:endParaRPr lang="en-IN" dirty="0"/>
                    </a:p>
                  </a:txBody>
                  <a:tcPr/>
                </a:tc>
                <a:extLst>
                  <a:ext uri="{0D108BD9-81ED-4DB2-BD59-A6C34878D82A}">
                    <a16:rowId xmlns:a16="http://schemas.microsoft.com/office/drawing/2014/main" val="908177371"/>
                  </a:ext>
                </a:extLst>
              </a:tr>
              <a:tr h="669972">
                <a:tc>
                  <a:txBody>
                    <a:bodyPr/>
                    <a:lstStyle/>
                    <a:p>
                      <a:r>
                        <a:rPr lang="en-IN" dirty="0"/>
                        <a:t>ITR-6</a:t>
                      </a:r>
                    </a:p>
                  </a:txBody>
                  <a:tcPr/>
                </a:tc>
                <a:tc>
                  <a:txBody>
                    <a:bodyPr/>
                    <a:lstStyle/>
                    <a:p>
                      <a:r>
                        <a:rPr lang="en-US" sz="1800" b="0" i="0" u="none" strike="noStrike" kern="1200" baseline="0" dirty="0">
                          <a:solidFill>
                            <a:schemeClr val="dk1"/>
                          </a:solidFill>
                          <a:latin typeface="+mn-lt"/>
                          <a:ea typeface="+mn-ea"/>
                          <a:cs typeface="+mn-cs"/>
                        </a:rPr>
                        <a:t>For Companies other than companies claiming </a:t>
                      </a:r>
                      <a:r>
                        <a:rPr lang="en-IN" sz="1800" b="0" i="0" u="none" strike="noStrike" kern="1200" baseline="0" dirty="0">
                          <a:solidFill>
                            <a:schemeClr val="dk1"/>
                          </a:solidFill>
                          <a:latin typeface="+mn-lt"/>
                          <a:ea typeface="+mn-ea"/>
                          <a:cs typeface="+mn-cs"/>
                        </a:rPr>
                        <a:t>exemption under section 11</a:t>
                      </a:r>
                      <a:endParaRPr lang="en-IN" dirty="0"/>
                    </a:p>
                  </a:txBody>
                  <a:tcPr/>
                </a:tc>
                <a:extLst>
                  <a:ext uri="{0D108BD9-81ED-4DB2-BD59-A6C34878D82A}">
                    <a16:rowId xmlns:a16="http://schemas.microsoft.com/office/drawing/2014/main" val="3496987664"/>
                  </a:ext>
                </a:extLst>
              </a:tr>
              <a:tr h="1531365">
                <a:tc>
                  <a:txBody>
                    <a:bodyPr/>
                    <a:lstStyle/>
                    <a:p>
                      <a:r>
                        <a:rPr lang="en-IN" dirty="0"/>
                        <a:t>ITR-7</a:t>
                      </a:r>
                    </a:p>
                  </a:txBody>
                  <a:tcPr/>
                </a:tc>
                <a:tc>
                  <a:txBody>
                    <a:bodyPr/>
                    <a:lstStyle/>
                    <a:p>
                      <a:r>
                        <a:rPr lang="en-US" sz="1800" b="0" i="0" u="none" strike="noStrike" kern="1200" baseline="0" dirty="0">
                          <a:solidFill>
                            <a:schemeClr val="dk1"/>
                          </a:solidFill>
                          <a:latin typeface="+mn-lt"/>
                          <a:ea typeface="+mn-ea"/>
                          <a:cs typeface="+mn-cs"/>
                        </a:rPr>
                        <a:t>For persons including companies required to furnish return under sections 139(4A) or 139(4B) or 139(4C) or 139(4D) or 139(4E) or 139(4F)</a:t>
                      </a:r>
                      <a:endParaRPr lang="en-IN" dirty="0"/>
                    </a:p>
                  </a:txBody>
                  <a:tcPr/>
                </a:tc>
                <a:extLst>
                  <a:ext uri="{0D108BD9-81ED-4DB2-BD59-A6C34878D82A}">
                    <a16:rowId xmlns:a16="http://schemas.microsoft.com/office/drawing/2014/main" val="1606367699"/>
                  </a:ext>
                </a:extLst>
              </a:tr>
            </a:tbl>
          </a:graphicData>
        </a:graphic>
      </p:graphicFrame>
    </p:spTree>
    <p:extLst>
      <p:ext uri="{BB962C8B-B14F-4D97-AF65-F5344CB8AC3E}">
        <p14:creationId xmlns:p14="http://schemas.microsoft.com/office/powerpoint/2010/main" val="30190886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2BC8D-738F-4B2E-9BC9-3290FD5F904D}"/>
              </a:ext>
            </a:extLst>
          </p:cNvPr>
          <p:cNvSpPr>
            <a:spLocks noGrp="1"/>
          </p:cNvSpPr>
          <p:nvPr>
            <p:ph type="title"/>
          </p:nvPr>
        </p:nvSpPr>
        <p:spPr/>
        <p:txBody>
          <a:bodyPr/>
          <a:lstStyle/>
          <a:p>
            <a:r>
              <a:rPr lang="en-US" dirty="0"/>
              <a:t>Common Changes applicable to all ITR Forms</a:t>
            </a:r>
            <a:endParaRPr lang="en-IN" dirty="0"/>
          </a:p>
        </p:txBody>
      </p:sp>
      <p:sp>
        <p:nvSpPr>
          <p:cNvPr id="3" name="Content Placeholder 2">
            <a:extLst>
              <a:ext uri="{FF2B5EF4-FFF2-40B4-BE49-F238E27FC236}">
                <a16:creationId xmlns:a16="http://schemas.microsoft.com/office/drawing/2014/main" id="{C511DAF5-6C29-4E6C-8504-EB673C85BC1E}"/>
              </a:ext>
            </a:extLst>
          </p:cNvPr>
          <p:cNvSpPr>
            <a:spLocks noGrp="1"/>
          </p:cNvSpPr>
          <p:nvPr>
            <p:ph idx="1"/>
          </p:nvPr>
        </p:nvSpPr>
        <p:spPr>
          <a:xfrm>
            <a:off x="791633" y="1708727"/>
            <a:ext cx="9248294" cy="4544291"/>
          </a:xfrm>
        </p:spPr>
        <p:txBody>
          <a:bodyPr>
            <a:normAutofit/>
          </a:bodyPr>
          <a:lstStyle/>
          <a:p>
            <a:endParaRPr lang="en-US" sz="2800" dirty="0" smtClean="0"/>
          </a:p>
          <a:p>
            <a:pPr algn="just"/>
            <a:r>
              <a:rPr lang="en-US" dirty="0" smtClean="0"/>
              <a:t>Due to change in taxability of dividend income Schedule OS (other Sources )changed to incorporate the income. Also added columns under this for the deductions under section 57 subject to maximum of 20% of dividend.</a:t>
            </a:r>
          </a:p>
          <a:p>
            <a:pPr algn="just"/>
            <a:r>
              <a:rPr lang="en-US" dirty="0" smtClean="0"/>
              <a:t>All form except in ITR -1 the dividend received details for the quarter wise details are asked in the schedule OS to calculate the interest under section 234C </a:t>
            </a:r>
            <a:endParaRPr lang="en-US" dirty="0"/>
          </a:p>
          <a:p>
            <a:endParaRPr lang="en-US" sz="2600" dirty="0"/>
          </a:p>
          <a:p>
            <a:endParaRPr lang="en-IN" sz="2800" dirty="0"/>
          </a:p>
        </p:txBody>
      </p:sp>
      <p:pic>
        <p:nvPicPr>
          <p:cNvPr id="4" name="Picture 3"/>
          <p:cNvPicPr>
            <a:picLocks noChangeAspect="1"/>
          </p:cNvPicPr>
          <p:nvPr/>
        </p:nvPicPr>
        <p:blipFill>
          <a:blip r:embed="rId2"/>
          <a:stretch>
            <a:fillRect/>
          </a:stretch>
        </p:blipFill>
        <p:spPr>
          <a:xfrm>
            <a:off x="791634" y="4082473"/>
            <a:ext cx="8888075" cy="2087418"/>
          </a:xfrm>
          <a:prstGeom prst="rect">
            <a:avLst/>
          </a:prstGeom>
        </p:spPr>
      </p:pic>
    </p:spTree>
    <p:extLst>
      <p:ext uri="{BB962C8B-B14F-4D97-AF65-F5344CB8AC3E}">
        <p14:creationId xmlns:p14="http://schemas.microsoft.com/office/powerpoint/2010/main" val="22576303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48F88-4590-4B2B-91DD-8E7A8A88A594}"/>
              </a:ext>
            </a:extLst>
          </p:cNvPr>
          <p:cNvSpPr>
            <a:spLocks noGrp="1"/>
          </p:cNvSpPr>
          <p:nvPr>
            <p:ph type="title"/>
          </p:nvPr>
        </p:nvSpPr>
        <p:spPr>
          <a:xfrm>
            <a:off x="677334" y="609600"/>
            <a:ext cx="8596668" cy="1062182"/>
          </a:xfrm>
        </p:spPr>
        <p:txBody>
          <a:bodyPr>
            <a:normAutofit fontScale="90000"/>
          </a:bodyPr>
          <a:lstStyle/>
          <a:p>
            <a:r>
              <a:rPr lang="en-US" dirty="0"/>
              <a:t>Common Changes applicable to all ITR Forms</a:t>
            </a:r>
          </a:p>
        </p:txBody>
      </p:sp>
      <p:sp>
        <p:nvSpPr>
          <p:cNvPr id="3" name="Content Placeholder 2">
            <a:extLst>
              <a:ext uri="{FF2B5EF4-FFF2-40B4-BE49-F238E27FC236}">
                <a16:creationId xmlns:a16="http://schemas.microsoft.com/office/drawing/2014/main" id="{52F45F91-F616-40FB-8364-03E5197F1011}"/>
              </a:ext>
            </a:extLst>
          </p:cNvPr>
          <p:cNvSpPr>
            <a:spLocks noGrp="1"/>
          </p:cNvSpPr>
          <p:nvPr>
            <p:ph idx="1"/>
          </p:nvPr>
        </p:nvSpPr>
        <p:spPr>
          <a:xfrm>
            <a:off x="677334" y="1542473"/>
            <a:ext cx="8885766" cy="4673600"/>
          </a:xfrm>
        </p:spPr>
        <p:txBody>
          <a:bodyPr>
            <a:normAutofit/>
          </a:bodyPr>
          <a:lstStyle/>
          <a:p>
            <a:pPr lvl="1" algn="just"/>
            <a:r>
              <a:rPr lang="en-IN" sz="2100" dirty="0" smtClean="0"/>
              <a:t>New </a:t>
            </a:r>
            <a:r>
              <a:rPr lang="en-IN" sz="2100" dirty="0"/>
              <a:t>raw inserted </a:t>
            </a:r>
            <a:r>
              <a:rPr lang="en-IN" sz="2100" b="1" dirty="0"/>
              <a:t>“any other income chargeable at special rate”</a:t>
            </a:r>
            <a:r>
              <a:rPr lang="en-IN" sz="2100" dirty="0"/>
              <a:t> for non-resident unit holders of business trust.</a:t>
            </a:r>
            <a:endParaRPr lang="en-IN" sz="2100" b="1" dirty="0"/>
          </a:p>
          <a:p>
            <a:pPr lvl="1" algn="just"/>
            <a:r>
              <a:rPr lang="en-IN" sz="2100" dirty="0"/>
              <a:t>SPV Distributes Dividends -&gt; To Business Trusts -&gt; Exemption for BT u/s 10(23FC) -&gt; BT further distributes the dividend to unit holder -&gt; No Tax</a:t>
            </a:r>
            <a:endParaRPr lang="en-IN" sz="2100" b="1" dirty="0"/>
          </a:p>
          <a:p>
            <a:pPr algn="just"/>
            <a:r>
              <a:rPr lang="en-IN" sz="2100" dirty="0"/>
              <a:t>If Business Trust exercised option of special tax rate u/s 115BAA, the dividend income is taxable for unit holders</a:t>
            </a:r>
            <a:endParaRPr lang="en-US" sz="2100" dirty="0"/>
          </a:p>
          <a:p>
            <a:pPr algn="just"/>
            <a:endParaRPr lang="en-US" sz="2100" dirty="0"/>
          </a:p>
          <a:p>
            <a:pPr algn="just"/>
            <a:r>
              <a:rPr lang="en-US" sz="2000" dirty="0" smtClean="0"/>
              <a:t>Consequential </a:t>
            </a:r>
            <a:r>
              <a:rPr lang="en-US" sz="2000" dirty="0"/>
              <a:t>changes in Schedule </a:t>
            </a:r>
            <a:r>
              <a:rPr lang="en-IN" dirty="0" smtClean="0"/>
              <a:t>SI </a:t>
            </a:r>
            <a:r>
              <a:rPr lang="en-IN" dirty="0"/>
              <a:t>(Special Income) Removed option to show dividend income taxable u/s 115BBDA (Dividend Exceeds </a:t>
            </a:r>
            <a:r>
              <a:rPr lang="en-IN" dirty="0" smtClean="0"/>
              <a:t>10Lacs</a:t>
            </a:r>
            <a:r>
              <a:rPr lang="en-US" sz="2000" dirty="0" smtClean="0"/>
              <a:t>.) and in Schedule EI ( </a:t>
            </a:r>
            <a:r>
              <a:rPr lang="en-US" sz="2000" dirty="0"/>
              <a:t>E</a:t>
            </a:r>
            <a:r>
              <a:rPr lang="en-US" sz="2000" dirty="0" smtClean="0"/>
              <a:t>xempted Income) </a:t>
            </a:r>
            <a:r>
              <a:rPr lang="en-IN" dirty="0"/>
              <a:t>Dividend income from domestic company (amount not exceeding Rs. 10 lakh)’ has been removed from Schedule EI.</a:t>
            </a:r>
            <a:endParaRPr lang="en-IN" b="1" dirty="0"/>
          </a:p>
          <a:p>
            <a:pPr marL="0" indent="0" algn="just">
              <a:buNone/>
            </a:pPr>
            <a:endParaRPr lang="en-US" sz="2000" dirty="0" smtClean="0"/>
          </a:p>
          <a:p>
            <a:endParaRPr lang="en-US" sz="2000" dirty="0" smtClean="0"/>
          </a:p>
          <a:p>
            <a:pPr marL="0" indent="0">
              <a:buNone/>
            </a:pPr>
            <a:endParaRPr lang="en-IN" sz="2000" dirty="0"/>
          </a:p>
        </p:txBody>
      </p:sp>
    </p:spTree>
    <p:extLst>
      <p:ext uri="{BB962C8B-B14F-4D97-AF65-F5344CB8AC3E}">
        <p14:creationId xmlns:p14="http://schemas.microsoft.com/office/powerpoint/2010/main" val="5741347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088C2-51D8-46C8-9364-DAF35A6F204B}"/>
              </a:ext>
            </a:extLst>
          </p:cNvPr>
          <p:cNvSpPr>
            <a:spLocks noGrp="1"/>
          </p:cNvSpPr>
          <p:nvPr>
            <p:ph type="title"/>
          </p:nvPr>
        </p:nvSpPr>
        <p:spPr>
          <a:xfrm>
            <a:off x="677334" y="286327"/>
            <a:ext cx="8596668" cy="720437"/>
          </a:xfrm>
        </p:spPr>
        <p:txBody>
          <a:bodyPr>
            <a:normAutofit fontScale="90000"/>
          </a:bodyPr>
          <a:lstStyle/>
          <a:p>
            <a:r>
              <a:rPr lang="en-US" dirty="0"/>
              <a:t>Common Changes applicable to all ITR Forms</a:t>
            </a:r>
            <a:endParaRPr lang="en-IN" dirty="0"/>
          </a:p>
        </p:txBody>
      </p:sp>
      <p:sp>
        <p:nvSpPr>
          <p:cNvPr id="3" name="Content Placeholder 2">
            <a:extLst>
              <a:ext uri="{FF2B5EF4-FFF2-40B4-BE49-F238E27FC236}">
                <a16:creationId xmlns:a16="http://schemas.microsoft.com/office/drawing/2014/main" id="{D671F93F-BEE7-4A94-90FA-391B06D5C82C}"/>
              </a:ext>
            </a:extLst>
          </p:cNvPr>
          <p:cNvSpPr>
            <a:spLocks noGrp="1"/>
          </p:cNvSpPr>
          <p:nvPr>
            <p:ph idx="1"/>
          </p:nvPr>
        </p:nvSpPr>
        <p:spPr>
          <a:xfrm>
            <a:off x="677333" y="1219200"/>
            <a:ext cx="8873067" cy="5338618"/>
          </a:xfrm>
        </p:spPr>
        <p:txBody>
          <a:bodyPr>
            <a:normAutofit fontScale="55000" lnSpcReduction="20000"/>
          </a:bodyPr>
          <a:lstStyle/>
          <a:p>
            <a:pPr algn="just"/>
            <a:r>
              <a:rPr lang="en-IN" sz="3300" dirty="0"/>
              <a:t>Section 194M provides that every Individual or HUF (who is not required to deduct tax under Section 194C, Section 194H and Section 194J) shall deduct tax at source under this provision at the rate of 5% from the payment made to a contractor or commission agent or broker or </a:t>
            </a:r>
            <a:r>
              <a:rPr lang="en-IN" sz="3300" dirty="0" smtClean="0"/>
              <a:t>professional, if the payment exceeds more than 50 lakhs in a FY. </a:t>
            </a:r>
            <a:r>
              <a:rPr lang="en-IN" sz="3300" dirty="0"/>
              <a:t>The CBDT has amended Rule 31 to provide that certificate of tax deducted under Section 194M shall be issued in Form No. 16D.</a:t>
            </a:r>
          </a:p>
          <a:p>
            <a:pPr algn="just"/>
            <a:r>
              <a:rPr lang="en-IN" sz="3300" dirty="0"/>
              <a:t>ITR forms require details of tax deducted at source as per the certificate issued by the Deductor. The ITR Forms for Assessment Year 2021-2022 have included a reference of Form 16D</a:t>
            </a:r>
            <a:r>
              <a:rPr lang="en-IN" sz="3300" dirty="0" smtClean="0"/>
              <a:t>.(</a:t>
            </a:r>
            <a:r>
              <a:rPr lang="en-IN" sz="3300" b="1" dirty="0" smtClean="0"/>
              <a:t>Applicable to ITR 3 to 7</a:t>
            </a:r>
            <a:r>
              <a:rPr lang="en-IN" sz="3300" dirty="0" smtClean="0"/>
              <a:t>)</a:t>
            </a:r>
          </a:p>
          <a:p>
            <a:pPr marL="0" indent="0" algn="just">
              <a:buNone/>
            </a:pPr>
            <a:endParaRPr lang="en-US" sz="3300" dirty="0" smtClean="0"/>
          </a:p>
          <a:p>
            <a:pPr lvl="0" algn="just"/>
            <a:r>
              <a:rPr lang="en-IN" sz="3300" b="1" dirty="0" smtClean="0"/>
              <a:t>No </a:t>
            </a:r>
            <a:r>
              <a:rPr lang="en-IN" sz="3300" b="1" dirty="0"/>
              <a:t>option to carry forward TDS deducted under Section 194N (ITR 2 to 7)</a:t>
            </a:r>
          </a:p>
          <a:p>
            <a:pPr lvl="1" algn="just"/>
            <a:r>
              <a:rPr lang="en-IN" sz="3300" dirty="0"/>
              <a:t>Section 199 read with Rule 37BA provides that credit for tax deducted at source shall be given in the assessment year in which such income is assessable.</a:t>
            </a:r>
          </a:p>
          <a:p>
            <a:pPr marL="457200" lvl="1" indent="0" algn="just">
              <a:buNone/>
            </a:pPr>
            <a:endParaRPr lang="en-IN" sz="3300" b="1" dirty="0"/>
          </a:p>
          <a:p>
            <a:pPr algn="just"/>
            <a:r>
              <a:rPr lang="en-IN" sz="3300" dirty="0"/>
              <a:t>However as TDS under section 194N is deducted on cash withdrawal and it can’t be directly linked to relevant income of the </a:t>
            </a:r>
            <a:r>
              <a:rPr lang="en-IN" sz="3300" dirty="0" smtClean="0"/>
              <a:t>assesse, hence carried forward not allowed </a:t>
            </a:r>
            <a:endParaRPr lang="en-US" sz="3300" dirty="0"/>
          </a:p>
          <a:p>
            <a:endParaRPr lang="en-US" sz="2900" dirty="0" smtClean="0"/>
          </a:p>
          <a:p>
            <a:endParaRPr lang="en-US" sz="2400" dirty="0"/>
          </a:p>
          <a:p>
            <a:endParaRPr lang="en-US" sz="2400" dirty="0" smtClean="0"/>
          </a:p>
          <a:p>
            <a:endParaRPr lang="en-US" sz="2400" dirty="0"/>
          </a:p>
          <a:p>
            <a:pPr marL="0" indent="0">
              <a:buNone/>
            </a:pPr>
            <a:endParaRPr lang="en-IN" sz="2400" dirty="0"/>
          </a:p>
        </p:txBody>
      </p:sp>
    </p:spTree>
    <p:extLst>
      <p:ext uri="{BB962C8B-B14F-4D97-AF65-F5344CB8AC3E}">
        <p14:creationId xmlns:p14="http://schemas.microsoft.com/office/powerpoint/2010/main" val="392045969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1237</TotalTime>
  <Words>2856</Words>
  <Application>Microsoft Office PowerPoint</Application>
  <PresentationFormat>Widescreen</PresentationFormat>
  <Paragraphs>228</Paragraphs>
  <Slides>34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Book Antiqua</vt:lpstr>
      <vt:lpstr>Calibri</vt:lpstr>
      <vt:lpstr>Mangal</vt:lpstr>
      <vt:lpstr>Trebuchet MS</vt:lpstr>
      <vt:lpstr>Wingdings 3</vt:lpstr>
      <vt:lpstr>Facet</vt:lpstr>
      <vt:lpstr>Income Tax Return Forms for AY 2021-22 Important Changes</vt:lpstr>
      <vt:lpstr>PowerPoint Presentation</vt:lpstr>
      <vt:lpstr>New section in the Finance Act, 2020  Section 115BAC &amp; 115BAD</vt:lpstr>
      <vt:lpstr>PowerPoint Presentation</vt:lpstr>
      <vt:lpstr>VARIOUS ITR FORMS</vt:lpstr>
      <vt:lpstr>VARIOUS ITR FORMS</vt:lpstr>
      <vt:lpstr>Common Changes applicable to all ITR Forms</vt:lpstr>
      <vt:lpstr>Common Changes applicable to all ITR Forms</vt:lpstr>
      <vt:lpstr>Common Changes applicable to all ITR Forms</vt:lpstr>
      <vt:lpstr>Common Changes applicable to all ITR Forms</vt:lpstr>
      <vt:lpstr>Common Changes applicable to all ITR Forms</vt:lpstr>
      <vt:lpstr>Common Changes applicable to all ITR Forms</vt:lpstr>
      <vt:lpstr>Form No.: ITR-1 Sahaj</vt:lpstr>
      <vt:lpstr>Form No.: ITR-1 Sahaj</vt:lpstr>
      <vt:lpstr>Form No.: ITR-1 Sahaj</vt:lpstr>
      <vt:lpstr>Form No.: ITR-2 – “Non-Business Assesses Form”</vt:lpstr>
      <vt:lpstr>Form No.: ITR-2</vt:lpstr>
      <vt:lpstr>Form No.: ITR-2 </vt:lpstr>
      <vt:lpstr>Form No.: ITR-2 </vt:lpstr>
      <vt:lpstr>Form No.: ITR-3</vt:lpstr>
      <vt:lpstr>Form No.: ITR-3</vt:lpstr>
      <vt:lpstr>Form No.: ITR-3</vt:lpstr>
      <vt:lpstr>Form No.: ITR-3</vt:lpstr>
      <vt:lpstr>Form No.: ITR-3</vt:lpstr>
      <vt:lpstr>Form No.: ITR-3</vt:lpstr>
      <vt:lpstr>Form No.: ITR-3</vt:lpstr>
      <vt:lpstr>Form No.: ITR-3</vt:lpstr>
      <vt:lpstr>Form No.: ITR-4 Sugam</vt:lpstr>
      <vt:lpstr>Form No.: ITR-5 (Residuary Form)</vt:lpstr>
      <vt:lpstr>Form No.: ITR-5 (Residuary Form)</vt:lpstr>
      <vt:lpstr>Form No.: ITR-6</vt:lpstr>
      <vt:lpstr>Form No.: ITR-7</vt:lpstr>
      <vt:lpstr>Form No.: ITR-7</vt:lpstr>
      <vt:lpstr>  Thanks  P. SATHEESAN FCA V K KRISHNAKUMAR &amp; Co. CHARTERED ACCOUNTANTS Thirssur, Kaloor &amp; Ernakulam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Income Tax Return Forms for AY 2018-19- Important Changes</dc:title>
  <dc:creator>VKKTCR</dc:creator>
  <cp:lastModifiedBy>user</cp:lastModifiedBy>
  <cp:revision>171</cp:revision>
  <dcterms:created xsi:type="dcterms:W3CDTF">2018-07-06T07:13:18Z</dcterms:created>
  <dcterms:modified xsi:type="dcterms:W3CDTF">2021-07-05T11:07:41Z</dcterms:modified>
</cp:coreProperties>
</file>