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2" r:id="rId1"/>
  </p:sldMasterIdLst>
  <p:sldIdLst>
    <p:sldId id="256" r:id="rId2"/>
    <p:sldId id="324" r:id="rId3"/>
    <p:sldId id="325" r:id="rId4"/>
    <p:sldId id="326" r:id="rId5"/>
    <p:sldId id="336" r:id="rId6"/>
    <p:sldId id="327" r:id="rId7"/>
    <p:sldId id="258" r:id="rId8"/>
    <p:sldId id="259" r:id="rId9"/>
    <p:sldId id="260" r:id="rId10"/>
    <p:sldId id="261" r:id="rId11"/>
    <p:sldId id="263" r:id="rId12"/>
    <p:sldId id="264" r:id="rId13"/>
    <p:sldId id="267" r:id="rId14"/>
    <p:sldId id="268" r:id="rId15"/>
    <p:sldId id="276" r:id="rId16"/>
    <p:sldId id="278" r:id="rId17"/>
    <p:sldId id="279" r:id="rId18"/>
    <p:sldId id="280" r:id="rId19"/>
    <p:sldId id="281" r:id="rId20"/>
    <p:sldId id="282" r:id="rId21"/>
    <p:sldId id="283" r:id="rId22"/>
    <p:sldId id="332" r:id="rId23"/>
    <p:sldId id="285" r:id="rId24"/>
    <p:sldId id="286" r:id="rId25"/>
    <p:sldId id="287" r:id="rId26"/>
    <p:sldId id="288" r:id="rId27"/>
    <p:sldId id="289" r:id="rId28"/>
    <p:sldId id="290" r:id="rId29"/>
    <p:sldId id="291" r:id="rId30"/>
    <p:sldId id="292" r:id="rId31"/>
    <p:sldId id="293" r:id="rId32"/>
    <p:sldId id="294" r:id="rId33"/>
    <p:sldId id="295" r:id="rId34"/>
    <p:sldId id="333" r:id="rId35"/>
    <p:sldId id="297" r:id="rId36"/>
    <p:sldId id="298" r:id="rId37"/>
    <p:sldId id="299" r:id="rId38"/>
    <p:sldId id="300" r:id="rId39"/>
    <p:sldId id="301" r:id="rId40"/>
    <p:sldId id="302" r:id="rId41"/>
    <p:sldId id="328" r:id="rId42"/>
    <p:sldId id="304" r:id="rId43"/>
    <p:sldId id="305" r:id="rId44"/>
    <p:sldId id="306" r:id="rId45"/>
    <p:sldId id="307" r:id="rId46"/>
    <p:sldId id="308" r:id="rId47"/>
    <p:sldId id="309" r:id="rId48"/>
    <p:sldId id="310" r:id="rId49"/>
    <p:sldId id="329" r:id="rId50"/>
    <p:sldId id="312" r:id="rId51"/>
    <p:sldId id="313" r:id="rId52"/>
    <p:sldId id="314" r:id="rId53"/>
    <p:sldId id="315" r:id="rId54"/>
    <p:sldId id="316" r:id="rId55"/>
    <p:sldId id="317" r:id="rId56"/>
    <p:sldId id="318" r:id="rId57"/>
    <p:sldId id="319" r:id="rId58"/>
    <p:sldId id="320" r:id="rId59"/>
    <p:sldId id="334" r:id="rId60"/>
    <p:sldId id="335" r:id="rId61"/>
    <p:sldId id="330" r:id="rId62"/>
    <p:sldId id="331" r:id="rId6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0" autoAdjust="0"/>
  </p:normalViewPr>
  <p:slideViewPr>
    <p:cSldViewPr>
      <p:cViewPr>
        <p:scale>
          <a:sx n="75" d="100"/>
          <a:sy n="75" d="100"/>
        </p:scale>
        <p:origin x="-1236" y="36"/>
      </p:cViewPr>
      <p:guideLst>
        <p:guide orient="horz" pos="2880"/>
        <p:guide pos="2160"/>
      </p:guideLst>
    </p:cSldViewPr>
  </p:slideViewPr>
  <p:outlineViewPr>
    <p:cViewPr>
      <p:scale>
        <a:sx n="33" d="100"/>
        <a:sy n="33" d="100"/>
      </p:scale>
      <p:origin x="258"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8" name="Footer Placeholder 7"/>
          <p:cNvSpPr>
            <a:spLocks noGrp="1"/>
          </p:cNvSpPr>
          <p:nvPr>
            <p:ph type="ftr" sz="quarter" idx="11"/>
          </p:nvPr>
        </p:nvSpPr>
        <p:spPr/>
        <p:txBody>
          <a:bodyPr/>
          <a:lstStyle>
            <a:extLst/>
          </a:lstStyle>
          <a:p>
            <a:endParaRPr lang="en-IN"/>
          </a:p>
        </p:txBody>
      </p:sp>
      <p:sp>
        <p:nvSpPr>
          <p:cNvPr id="11" name="Slide Number Placeholder 10"/>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1/29/2021</a:t>
            </a:fld>
            <a:endParaRPr lang="en-US"/>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6F15528-21DE-4FAA-801E-634DDDAF4B2B}" type="slidenum">
              <a:rPr lang="en-IN" smtClean="0"/>
              <a:pPr/>
              <a:t>‹#›</a:t>
            </a:fld>
            <a:endParaRPr lang="en-IN"/>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1/29/2021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p:wipe dir="r"/>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3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3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4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35.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descr="Face.jpg"/>
          <p:cNvPicPr>
            <a:picLocks noChangeAspect="1"/>
          </p:cNvPicPr>
          <p:nvPr/>
        </p:nvPicPr>
        <p:blipFill>
          <a:blip r:embed="rId2"/>
          <a:stretch>
            <a:fillRect/>
          </a:stretch>
        </p:blipFill>
        <p:spPr>
          <a:xfrm>
            <a:off x="-304800" y="0"/>
            <a:ext cx="3657600" cy="7620000"/>
          </a:xfrm>
          <a:prstGeom prst="rect">
            <a:avLst/>
          </a:prstGeom>
        </p:spPr>
      </p:pic>
      <p:sp>
        <p:nvSpPr>
          <p:cNvPr id="2" name="object 2"/>
          <p:cNvSpPr/>
          <p:nvPr/>
        </p:nvSpPr>
        <p:spPr>
          <a:xfrm>
            <a:off x="0" y="6771131"/>
            <a:ext cx="9144000" cy="86868"/>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505200" y="86360"/>
            <a:ext cx="5638800" cy="6771640"/>
          </a:xfrm>
          <a:custGeom>
            <a:avLst/>
            <a:gdLst/>
            <a:ahLst/>
            <a:cxnLst/>
            <a:rect l="l" t="t" r="r" b="b"/>
            <a:pathLst>
              <a:path w="3888104" h="6771640">
                <a:moveTo>
                  <a:pt x="0" y="6771130"/>
                </a:moveTo>
                <a:lnTo>
                  <a:pt x="3887724" y="6771130"/>
                </a:lnTo>
                <a:lnTo>
                  <a:pt x="3887724" y="0"/>
                </a:lnTo>
                <a:lnTo>
                  <a:pt x="0" y="0"/>
                </a:lnTo>
                <a:lnTo>
                  <a:pt x="0" y="6771130"/>
                </a:lnTo>
                <a:close/>
              </a:path>
            </a:pathLst>
          </a:custGeom>
          <a:solidFill>
            <a:srgbClr val="000000">
              <a:alpha val="79998"/>
            </a:srgbClr>
          </a:solidFill>
        </p:spPr>
        <p:txBody>
          <a:bodyPr wrap="square" lIns="0" tIns="0" rIns="0" bIns="0" rtlCol="0"/>
          <a:lstStyle/>
          <a:p>
            <a:endParaRPr/>
          </a:p>
        </p:txBody>
      </p:sp>
      <p:sp>
        <p:nvSpPr>
          <p:cNvPr id="3" name="object 3"/>
          <p:cNvSpPr/>
          <p:nvPr/>
        </p:nvSpPr>
        <p:spPr>
          <a:xfrm>
            <a:off x="4067555" y="5370448"/>
            <a:ext cx="3528441" cy="6350"/>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title"/>
          </p:nvPr>
        </p:nvSpPr>
        <p:spPr>
          <a:xfrm>
            <a:off x="3657601" y="1691755"/>
            <a:ext cx="5486400" cy="2471831"/>
          </a:xfrm>
          <a:prstGeom prst="rect">
            <a:avLst/>
          </a:prstGeom>
        </p:spPr>
        <p:txBody>
          <a:bodyPr vert="horz" wrap="square" lIns="0" tIns="12065" rIns="0" bIns="0" rtlCol="0">
            <a:spAutoFit/>
          </a:bodyPr>
          <a:lstStyle/>
          <a:p>
            <a:pPr marL="12700" marR="5080" algn="ctr">
              <a:lnSpc>
                <a:spcPct val="110800"/>
              </a:lnSpc>
              <a:spcBef>
                <a:spcPts val="95"/>
              </a:spcBef>
            </a:pPr>
            <a:r>
              <a:rPr lang="en-US" dirty="0" smtClean="0">
                <a:solidFill>
                  <a:schemeClr val="bg1"/>
                </a:solidFill>
              </a:rPr>
              <a:t>Faceless </a:t>
            </a:r>
            <a:r>
              <a:rPr lang="en-US" dirty="0" smtClean="0">
                <a:solidFill>
                  <a:schemeClr val="bg1"/>
                </a:solidFill>
              </a:rPr>
              <a:t>Assessments, Appeals, </a:t>
            </a:r>
            <a:r>
              <a:rPr lang="en-US" dirty="0" smtClean="0">
                <a:solidFill>
                  <a:schemeClr val="bg1"/>
                </a:solidFill>
              </a:rPr>
              <a:t>Penalties &amp; Recent trends in Income Tax</a:t>
            </a:r>
            <a:endParaRPr>
              <a:solidFill>
                <a:schemeClr val="bg1"/>
              </a:solidFill>
            </a:endParaRPr>
          </a:p>
        </p:txBody>
      </p:sp>
      <p:sp>
        <p:nvSpPr>
          <p:cNvPr id="10" name="object 10"/>
          <p:cNvSpPr txBox="1"/>
          <p:nvPr/>
        </p:nvSpPr>
        <p:spPr>
          <a:xfrm>
            <a:off x="4114800" y="5410201"/>
            <a:ext cx="3352799" cy="382156"/>
          </a:xfrm>
          <a:prstGeom prst="rect">
            <a:avLst/>
          </a:prstGeom>
        </p:spPr>
        <p:txBody>
          <a:bodyPr vert="horz" wrap="square" lIns="0" tIns="12700" rIns="0" bIns="0" rtlCol="0">
            <a:spAutoFit/>
          </a:bodyPr>
          <a:lstStyle/>
          <a:p>
            <a:pPr marL="12700">
              <a:lnSpc>
                <a:spcPct val="100000"/>
              </a:lnSpc>
              <a:spcBef>
                <a:spcPts val="100"/>
              </a:spcBef>
            </a:pPr>
            <a:r>
              <a:rPr lang="en-IN" sz="2400" spc="-100" dirty="0" smtClean="0">
                <a:solidFill>
                  <a:srgbClr val="FFFFFF"/>
                </a:solidFill>
                <a:latin typeface="Verdana"/>
                <a:cs typeface="Verdana"/>
              </a:rPr>
              <a:t>R Krishnan FCA, DISA</a:t>
            </a:r>
            <a:endParaRPr sz="12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381000"/>
            <a:ext cx="4250030" cy="566822"/>
          </a:xfrm>
          <a:prstGeom prst="rect">
            <a:avLst/>
          </a:prstGeom>
        </p:spPr>
        <p:txBody>
          <a:bodyPr vert="horz" wrap="square" lIns="0" tIns="12700" rIns="0" bIns="0" rtlCol="0">
            <a:spAutoFit/>
          </a:bodyPr>
          <a:lstStyle/>
          <a:p>
            <a:pPr marL="12700">
              <a:lnSpc>
                <a:spcPct val="100000"/>
              </a:lnSpc>
              <a:spcBef>
                <a:spcPts val="100"/>
              </a:spcBef>
            </a:pPr>
            <a:r>
              <a:rPr lang="en-US" sz="3600" spc="-385" dirty="0" smtClean="0"/>
              <a:t>   </a:t>
            </a:r>
            <a:r>
              <a:rPr sz="3600" spc="-385" smtClean="0"/>
              <a:t>Delivery </a:t>
            </a:r>
            <a:r>
              <a:rPr sz="3600" spc="-370"/>
              <a:t>of</a:t>
            </a:r>
            <a:r>
              <a:rPr sz="3600" spc="-125"/>
              <a:t> </a:t>
            </a:r>
            <a:r>
              <a:rPr lang="en-US" spc="-325" dirty="0" smtClean="0"/>
              <a:t>N</a:t>
            </a:r>
            <a:r>
              <a:rPr sz="3600" spc="-325" smtClean="0"/>
              <a:t>otice</a:t>
            </a:r>
            <a:endParaRPr sz="3600"/>
          </a:p>
        </p:txBody>
      </p:sp>
      <p:sp>
        <p:nvSpPr>
          <p:cNvPr id="4" name="object 4"/>
          <p:cNvSpPr txBox="1"/>
          <p:nvPr/>
        </p:nvSpPr>
        <p:spPr>
          <a:xfrm>
            <a:off x="474370" y="1066800"/>
            <a:ext cx="8077834" cy="4719497"/>
          </a:xfrm>
          <a:prstGeom prst="rect">
            <a:avLst/>
          </a:prstGeom>
        </p:spPr>
        <p:txBody>
          <a:bodyPr vert="horz" wrap="square" lIns="0" tIns="54610" rIns="0" bIns="0" rtlCol="0">
            <a:spAutoFit/>
          </a:bodyPr>
          <a:lstStyle/>
          <a:p>
            <a:pPr marL="241300" marR="5080" indent="-228600">
              <a:lnSpc>
                <a:spcPct val="90000"/>
              </a:lnSpc>
              <a:spcBef>
                <a:spcPts val="430"/>
              </a:spcBef>
              <a:buFont typeface="Arial"/>
              <a:buChar char="•"/>
              <a:tabLst>
                <a:tab pos="241300" algn="l"/>
              </a:tabLst>
            </a:pPr>
            <a:r>
              <a:rPr lang="en-US" sz="2600" dirty="0" smtClean="0">
                <a:latin typeface="朝@餻曨'"/>
              </a:rPr>
              <a:t>Section 282 of the IT Act specifically provides that  notice can be served in the form of any electronic  record as provided in chapter IV of the Information  Technology Act, 2000.</a:t>
            </a:r>
          </a:p>
          <a:p>
            <a:pPr marL="241300" marR="240029" indent="-228600">
              <a:lnSpc>
                <a:spcPct val="90000"/>
              </a:lnSpc>
              <a:spcBef>
                <a:spcPts val="994"/>
              </a:spcBef>
              <a:buFont typeface="Arial"/>
              <a:buChar char="•"/>
              <a:tabLst>
                <a:tab pos="241300" algn="l"/>
              </a:tabLst>
            </a:pPr>
            <a:r>
              <a:rPr lang="en-US" sz="2600" dirty="0" smtClean="0">
                <a:latin typeface="朝@餻曨'"/>
              </a:rPr>
              <a:t>Explanation to section 282(2) provides that the  expressions “Electronic Mail” and “Electronic Mail  Message” are assigned the meaning as in  explanation to section 66A of the Information  Technology Act, 2000.</a:t>
            </a:r>
          </a:p>
          <a:p>
            <a:pPr marL="241300" marR="88900" indent="-228600">
              <a:lnSpc>
                <a:spcPts val="3020"/>
              </a:lnSpc>
              <a:spcBef>
                <a:spcPts val="1050"/>
              </a:spcBef>
              <a:buFont typeface="Arial"/>
              <a:buChar char="•"/>
              <a:tabLst>
                <a:tab pos="241300" algn="l"/>
              </a:tabLst>
            </a:pPr>
            <a:r>
              <a:rPr lang="en-US" sz="2600" dirty="0" smtClean="0">
                <a:latin typeface="朝@餻曨'"/>
              </a:rPr>
              <a:t>The notification in its definition Clause 2(xvi)  expands the scope so as to include even ‘message  on </a:t>
            </a:r>
            <a:r>
              <a:rPr lang="en-US" sz="2600" dirty="0" err="1" smtClean="0">
                <a:latin typeface="朝@餻曨'"/>
              </a:rPr>
              <a:t>WhatsApp</a:t>
            </a:r>
            <a:r>
              <a:rPr lang="en-US" sz="2600" dirty="0" smtClean="0">
                <a:latin typeface="朝@餻曨'"/>
              </a:rPr>
              <a:t>’.</a:t>
            </a:r>
            <a:endParaRPr lang="en-US" sz="2600" dirty="0">
              <a:latin typeface="朝@餻曨'"/>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609600"/>
            <a:ext cx="4707230" cy="566822"/>
          </a:xfrm>
          <a:prstGeom prst="rect">
            <a:avLst/>
          </a:prstGeom>
        </p:spPr>
        <p:txBody>
          <a:bodyPr vert="horz" wrap="square" lIns="0" tIns="12700" rIns="0" bIns="0" rtlCol="0">
            <a:spAutoFit/>
          </a:bodyPr>
          <a:lstStyle/>
          <a:p>
            <a:pPr marL="12700">
              <a:lnSpc>
                <a:spcPct val="100000"/>
              </a:lnSpc>
              <a:spcBef>
                <a:spcPts val="100"/>
              </a:spcBef>
            </a:pPr>
            <a:r>
              <a:rPr sz="3600" spc="-375"/>
              <a:t>Expected</a:t>
            </a:r>
            <a:r>
              <a:rPr sz="3600" spc="-265"/>
              <a:t> </a:t>
            </a:r>
            <a:r>
              <a:rPr lang="en-US" sz="3600" spc="-265" dirty="0" smtClean="0"/>
              <a:t> </a:t>
            </a:r>
            <a:r>
              <a:rPr lang="en-US" spc="-335" dirty="0" smtClean="0"/>
              <a:t>B</a:t>
            </a:r>
            <a:r>
              <a:rPr sz="3600" spc="-335" smtClean="0"/>
              <a:t>enefits</a:t>
            </a:r>
            <a:endParaRPr sz="3600"/>
          </a:p>
        </p:txBody>
      </p:sp>
      <p:sp>
        <p:nvSpPr>
          <p:cNvPr id="4" name="object 4"/>
          <p:cNvSpPr txBox="1"/>
          <p:nvPr/>
        </p:nvSpPr>
        <p:spPr>
          <a:xfrm>
            <a:off x="474370" y="1074826"/>
            <a:ext cx="6588125" cy="4998804"/>
          </a:xfrm>
          <a:prstGeom prst="rect">
            <a:avLst/>
          </a:prstGeom>
        </p:spPr>
        <p:txBody>
          <a:bodyPr vert="horz" wrap="square" lIns="0" tIns="96520" rIns="0" bIns="0" rtlCol="0">
            <a:spAutoFit/>
          </a:bodyPr>
          <a:lstStyle/>
          <a:p>
            <a:pPr marL="241300" indent="-228600">
              <a:lnSpc>
                <a:spcPct val="100000"/>
              </a:lnSpc>
              <a:spcBef>
                <a:spcPts val="760"/>
              </a:spcBef>
              <a:buFont typeface="Arial"/>
              <a:buChar char="•"/>
              <a:tabLst>
                <a:tab pos="241300" algn="l"/>
              </a:tabLst>
            </a:pPr>
            <a:r>
              <a:rPr lang="en-US" sz="2600" dirty="0" smtClean="0">
                <a:latin typeface="朝@餻曨'"/>
              </a:rPr>
              <a:t>Ease of compliance for taxpayers</a:t>
            </a:r>
          </a:p>
          <a:p>
            <a:pPr marL="241300" indent="-228600">
              <a:lnSpc>
                <a:spcPct val="100000"/>
              </a:lnSpc>
              <a:spcBef>
                <a:spcPts val="660"/>
              </a:spcBef>
              <a:buFont typeface="Arial"/>
              <a:buChar char="•"/>
              <a:tabLst>
                <a:tab pos="241300" algn="l"/>
              </a:tabLst>
            </a:pPr>
            <a:r>
              <a:rPr lang="en-US" sz="2600" dirty="0" smtClean="0">
                <a:latin typeface="朝@餻曨'"/>
              </a:rPr>
              <a:t>No human interface</a:t>
            </a:r>
          </a:p>
          <a:p>
            <a:pPr marL="241300" indent="-228600">
              <a:lnSpc>
                <a:spcPct val="100000"/>
              </a:lnSpc>
              <a:spcBef>
                <a:spcPts val="660"/>
              </a:spcBef>
              <a:buFont typeface="Arial"/>
              <a:buChar char="•"/>
              <a:tabLst>
                <a:tab pos="241300" algn="l"/>
              </a:tabLst>
            </a:pPr>
            <a:r>
              <a:rPr lang="en-US" sz="2600" dirty="0" smtClean="0">
                <a:latin typeface="朝@餻曨'"/>
              </a:rPr>
              <a:t>Transparency and efficiency</a:t>
            </a:r>
          </a:p>
          <a:p>
            <a:pPr marL="241300" indent="-228600">
              <a:lnSpc>
                <a:spcPct val="100000"/>
              </a:lnSpc>
              <a:spcBef>
                <a:spcPts val="675"/>
              </a:spcBef>
              <a:buFont typeface="Arial"/>
              <a:buChar char="•"/>
              <a:tabLst>
                <a:tab pos="241300" algn="l"/>
              </a:tabLst>
            </a:pPr>
            <a:r>
              <a:rPr lang="en-US" sz="2600" dirty="0" smtClean="0">
                <a:latin typeface="朝@餻曨'"/>
              </a:rPr>
              <a:t>Functional </a:t>
            </a:r>
            <a:r>
              <a:rPr lang="en-US" sz="2600" dirty="0" err="1" smtClean="0">
                <a:latin typeface="朝@餻曨'"/>
              </a:rPr>
              <a:t>Specialisation</a:t>
            </a:r>
            <a:endParaRPr lang="en-US" sz="2600" dirty="0" smtClean="0">
              <a:latin typeface="朝@餻曨'"/>
            </a:endParaRPr>
          </a:p>
          <a:p>
            <a:pPr marL="241300" indent="-228600">
              <a:lnSpc>
                <a:spcPct val="100000"/>
              </a:lnSpc>
              <a:spcBef>
                <a:spcPts val="660"/>
              </a:spcBef>
              <a:buFont typeface="Arial"/>
              <a:buChar char="•"/>
              <a:tabLst>
                <a:tab pos="241300" algn="l"/>
              </a:tabLst>
            </a:pPr>
            <a:r>
              <a:rPr lang="en-US" sz="2600" dirty="0" smtClean="0">
                <a:latin typeface="朝@餻曨'"/>
              </a:rPr>
              <a:t>Improvement in Quality of Assessment</a:t>
            </a:r>
          </a:p>
          <a:p>
            <a:pPr marL="241300" indent="-228600">
              <a:lnSpc>
                <a:spcPct val="100000"/>
              </a:lnSpc>
              <a:spcBef>
                <a:spcPts val="660"/>
              </a:spcBef>
              <a:buFont typeface="Arial"/>
              <a:buChar char="•"/>
              <a:tabLst>
                <a:tab pos="241300" algn="l"/>
              </a:tabLst>
            </a:pPr>
            <a:r>
              <a:rPr lang="en-US" sz="2600" dirty="0" smtClean="0">
                <a:latin typeface="朝@餻曨'"/>
              </a:rPr>
              <a:t>Risk based and </a:t>
            </a:r>
            <a:r>
              <a:rPr lang="en-US" sz="2600" dirty="0" err="1" smtClean="0">
                <a:latin typeface="朝@餻曨'"/>
              </a:rPr>
              <a:t>focussed</a:t>
            </a:r>
            <a:r>
              <a:rPr lang="en-US" sz="2600" dirty="0" smtClean="0">
                <a:latin typeface="朝@餻曨'"/>
              </a:rPr>
              <a:t> approach</a:t>
            </a:r>
          </a:p>
          <a:p>
            <a:pPr marL="241300" indent="-228600">
              <a:lnSpc>
                <a:spcPct val="100000"/>
              </a:lnSpc>
              <a:spcBef>
                <a:spcPts val="675"/>
              </a:spcBef>
              <a:buFont typeface="Arial"/>
              <a:buChar char="•"/>
              <a:tabLst>
                <a:tab pos="241300" algn="l"/>
              </a:tabLst>
            </a:pPr>
            <a:r>
              <a:rPr lang="en-US" sz="2600" dirty="0" smtClean="0">
                <a:latin typeface="朝@餻曨'"/>
              </a:rPr>
              <a:t>Systematic and specific verification</a:t>
            </a:r>
          </a:p>
          <a:p>
            <a:pPr marL="241300" indent="-228600">
              <a:lnSpc>
                <a:spcPct val="100000"/>
              </a:lnSpc>
              <a:spcBef>
                <a:spcPts val="660"/>
              </a:spcBef>
              <a:buFont typeface="Arial"/>
              <a:buChar char="•"/>
              <a:tabLst>
                <a:tab pos="241300" algn="l"/>
              </a:tabLst>
            </a:pPr>
            <a:r>
              <a:rPr lang="en-US" sz="2600" dirty="0" err="1" smtClean="0">
                <a:latin typeface="朝@餻曨'"/>
              </a:rPr>
              <a:t>Standardisation</a:t>
            </a:r>
            <a:r>
              <a:rPr lang="en-US" sz="2600" dirty="0" smtClean="0">
                <a:latin typeface="朝@餻曨'"/>
              </a:rPr>
              <a:t> and quality management</a:t>
            </a:r>
          </a:p>
          <a:p>
            <a:pPr marL="241300" indent="-228600">
              <a:lnSpc>
                <a:spcPct val="100000"/>
              </a:lnSpc>
              <a:spcBef>
                <a:spcPts val="660"/>
              </a:spcBef>
              <a:buFont typeface="Arial"/>
              <a:buChar char="•"/>
              <a:tabLst>
                <a:tab pos="241300" algn="l"/>
              </a:tabLst>
            </a:pPr>
            <a:r>
              <a:rPr lang="en-US" sz="2600" dirty="0" smtClean="0">
                <a:latin typeface="朝@餻曨'"/>
              </a:rPr>
              <a:t>Better monitoring</a:t>
            </a:r>
          </a:p>
          <a:p>
            <a:pPr marL="241300" indent="-228600">
              <a:lnSpc>
                <a:spcPct val="100000"/>
              </a:lnSpc>
              <a:spcBef>
                <a:spcPts val="675"/>
              </a:spcBef>
              <a:buFont typeface="Arial"/>
              <a:buChar char="•"/>
              <a:tabLst>
                <a:tab pos="241300" algn="l"/>
              </a:tabLst>
            </a:pPr>
            <a:r>
              <a:rPr lang="en-US" sz="2600" dirty="0" smtClean="0">
                <a:latin typeface="朝@餻曨'"/>
              </a:rPr>
              <a:t>Expeditious Disposal of Cases</a:t>
            </a:r>
            <a:endParaRPr lang="en-US" sz="2600" dirty="0">
              <a:latin typeface="朝@餻曨'"/>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object 8"/>
          <p:cNvSpPr txBox="1">
            <a:spLocks noGrp="1"/>
          </p:cNvSpPr>
          <p:nvPr>
            <p:ph type="title"/>
          </p:nvPr>
        </p:nvSpPr>
        <p:spPr>
          <a:xfrm>
            <a:off x="474370" y="609600"/>
            <a:ext cx="7755230" cy="566822"/>
          </a:xfrm>
          <a:prstGeom prst="rect">
            <a:avLst/>
          </a:prstGeom>
        </p:spPr>
        <p:txBody>
          <a:bodyPr vert="horz" wrap="square" lIns="0" tIns="12700" rIns="0" bIns="0" rtlCol="0">
            <a:spAutoFit/>
          </a:bodyPr>
          <a:lstStyle/>
          <a:p>
            <a:pPr marL="12700">
              <a:lnSpc>
                <a:spcPct val="100000"/>
              </a:lnSpc>
              <a:spcBef>
                <a:spcPts val="100"/>
              </a:spcBef>
            </a:pPr>
            <a:r>
              <a:rPr sz="3600" spc="-375"/>
              <a:t>E-proceedings </a:t>
            </a:r>
            <a:r>
              <a:rPr lang="en-US" sz="3600" spc="-375" dirty="0" smtClean="0"/>
              <a:t> </a:t>
            </a:r>
            <a:r>
              <a:rPr sz="3600" spc="-480" smtClean="0"/>
              <a:t>v/s</a:t>
            </a:r>
            <a:r>
              <a:rPr sz="3600" spc="-204" smtClean="0"/>
              <a:t> </a:t>
            </a:r>
            <a:r>
              <a:rPr lang="en-US" sz="3600" spc="-204" dirty="0" smtClean="0"/>
              <a:t> </a:t>
            </a:r>
            <a:r>
              <a:rPr sz="3600" spc="-390" smtClean="0"/>
              <a:t>e-assessment</a:t>
            </a:r>
            <a:endParaRPr sz="3600"/>
          </a:p>
        </p:txBody>
      </p:sp>
      <p:sp>
        <p:nvSpPr>
          <p:cNvPr id="9" name="object 9"/>
          <p:cNvSpPr txBox="1"/>
          <p:nvPr/>
        </p:nvSpPr>
        <p:spPr>
          <a:xfrm>
            <a:off x="304800" y="1230651"/>
            <a:ext cx="8229600" cy="5231560"/>
          </a:xfrm>
          <a:prstGeom prst="rect">
            <a:avLst/>
          </a:prstGeom>
        </p:spPr>
        <p:txBody>
          <a:bodyPr vert="horz" wrap="square" lIns="0" tIns="95885" rIns="0" bIns="0" rtlCol="0">
            <a:spAutoFit/>
          </a:bodyPr>
          <a:lstStyle/>
          <a:p>
            <a:pPr marL="241300" indent="-228600" algn="just">
              <a:spcBef>
                <a:spcPts val="660"/>
              </a:spcBef>
              <a:buFont typeface="Arial"/>
              <a:buChar char="•"/>
              <a:tabLst>
                <a:tab pos="241300" algn="l"/>
              </a:tabLst>
            </a:pPr>
            <a:r>
              <a:rPr lang="en-US" sz="2600" dirty="0" smtClean="0">
                <a:latin typeface="朝@餻曨'"/>
              </a:rPr>
              <a:t>Virtually there is no difference.</a:t>
            </a:r>
          </a:p>
          <a:p>
            <a:pPr marL="241300" indent="-228600" algn="just">
              <a:spcBef>
                <a:spcPts val="660"/>
              </a:spcBef>
              <a:buFont typeface="Arial"/>
              <a:buChar char="•"/>
              <a:tabLst>
                <a:tab pos="241300" algn="l"/>
              </a:tabLst>
            </a:pPr>
            <a:r>
              <a:rPr lang="en-US" sz="2600" dirty="0" smtClean="0">
                <a:latin typeface="朝@餻曨'"/>
              </a:rPr>
              <a:t>Only difference  is -</a:t>
            </a:r>
          </a:p>
          <a:p>
            <a:pPr marL="698500" marR="1384935" lvl="1" indent="-228600" algn="just">
              <a:lnSpc>
                <a:spcPts val="2590"/>
              </a:lnSpc>
              <a:spcBef>
                <a:spcPts val="565"/>
              </a:spcBef>
              <a:buFont typeface="Arial"/>
              <a:buChar char="•"/>
              <a:tabLst>
                <a:tab pos="698500" algn="l"/>
              </a:tabLst>
            </a:pPr>
            <a:r>
              <a:rPr lang="en-US" sz="2600" dirty="0" smtClean="0">
                <a:latin typeface="朝@餻曨'"/>
              </a:rPr>
              <a:t>in case of e-proceedings, assessment shall be  conducted by jurisdictional AO; and</a:t>
            </a:r>
          </a:p>
          <a:p>
            <a:pPr marL="698500" marR="1066800" lvl="1" indent="-228600" algn="just">
              <a:lnSpc>
                <a:spcPts val="2590"/>
              </a:lnSpc>
              <a:spcBef>
                <a:spcPts val="505"/>
              </a:spcBef>
              <a:buFont typeface="Arial"/>
              <a:buChar char="•"/>
              <a:tabLst>
                <a:tab pos="698500" algn="l"/>
              </a:tabLst>
            </a:pPr>
            <a:r>
              <a:rPr lang="en-US" sz="2600" dirty="0" smtClean="0">
                <a:latin typeface="朝@餻曨'"/>
              </a:rPr>
              <a:t>in case of e-assessment, it shall be conducted in  accordance with E-assessment scheme.</a:t>
            </a:r>
          </a:p>
          <a:p>
            <a:pPr marL="241300" marR="300355" indent="-228600" algn="just">
              <a:lnSpc>
                <a:spcPts val="3020"/>
              </a:lnSpc>
              <a:spcBef>
                <a:spcPts val="660"/>
              </a:spcBef>
              <a:buFont typeface="Arial"/>
              <a:buChar char="•"/>
              <a:tabLst>
                <a:tab pos="241300" algn="l"/>
              </a:tabLst>
            </a:pPr>
            <a:r>
              <a:rPr lang="en-US" sz="2600" dirty="0" smtClean="0">
                <a:latin typeface="朝@餻曨'"/>
              </a:rPr>
              <a:t>For assessee, user interface shall be same in both  scenarios.</a:t>
            </a:r>
          </a:p>
          <a:p>
            <a:pPr marL="241300" marR="5080" indent="-228600" algn="just">
              <a:lnSpc>
                <a:spcPts val="3030"/>
              </a:lnSpc>
              <a:spcBef>
                <a:spcPts val="660"/>
              </a:spcBef>
              <a:buFont typeface="Arial"/>
              <a:buChar char="•"/>
              <a:tabLst>
                <a:tab pos="241300" algn="l"/>
              </a:tabLst>
            </a:pPr>
            <a:r>
              <a:rPr lang="en-US" sz="2600" dirty="0" smtClean="0">
                <a:latin typeface="朝@餻曨'"/>
              </a:rPr>
              <a:t>For both, you may now add “</a:t>
            </a:r>
            <a:r>
              <a:rPr lang="en-US" sz="2600" dirty="0" err="1" smtClean="0">
                <a:latin typeface="朝@餻曨'"/>
              </a:rPr>
              <a:t>Authorised</a:t>
            </a:r>
            <a:r>
              <a:rPr lang="en-US" sz="2600" dirty="0" smtClean="0">
                <a:latin typeface="朝@餻曨'"/>
              </a:rPr>
              <a:t>  Representative” and then AR may submit replies on  </a:t>
            </a:r>
            <a:r>
              <a:rPr lang="en-US" sz="2600" dirty="0" err="1" smtClean="0">
                <a:latin typeface="朝@餻曨'"/>
              </a:rPr>
              <a:t>assessee’s</a:t>
            </a:r>
            <a:r>
              <a:rPr lang="en-US" sz="2600" dirty="0" smtClean="0">
                <a:latin typeface="朝@餻曨'"/>
              </a:rPr>
              <a:t> behalf directly.</a:t>
            </a:r>
            <a:endParaRPr lang="en-US" sz="2600" dirty="0">
              <a:latin typeface="朝@餻曨'"/>
            </a:endParaRPr>
          </a:p>
        </p:txBody>
      </p:sp>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457200"/>
            <a:ext cx="4402430" cy="566822"/>
          </a:xfrm>
          <a:prstGeom prst="rect">
            <a:avLst/>
          </a:prstGeom>
        </p:spPr>
        <p:txBody>
          <a:bodyPr vert="horz" wrap="square" lIns="0" tIns="12700" rIns="0" bIns="0" rtlCol="0">
            <a:spAutoFit/>
          </a:bodyPr>
          <a:lstStyle/>
          <a:p>
            <a:pPr marL="12700">
              <a:lnSpc>
                <a:spcPct val="100000"/>
              </a:lnSpc>
              <a:spcBef>
                <a:spcPts val="100"/>
              </a:spcBef>
            </a:pPr>
            <a:r>
              <a:rPr sz="3600" spc="-375" dirty="0"/>
              <a:t>Section</a:t>
            </a:r>
            <a:r>
              <a:rPr sz="3600" spc="-335" dirty="0"/>
              <a:t> </a:t>
            </a:r>
            <a:r>
              <a:rPr sz="3600" spc="-575" dirty="0"/>
              <a:t>143(3A)</a:t>
            </a:r>
            <a:endParaRPr sz="3600"/>
          </a:p>
        </p:txBody>
      </p:sp>
      <p:sp>
        <p:nvSpPr>
          <p:cNvPr id="4" name="object 4"/>
          <p:cNvSpPr txBox="1"/>
          <p:nvPr/>
        </p:nvSpPr>
        <p:spPr>
          <a:xfrm>
            <a:off x="474370" y="1145824"/>
            <a:ext cx="8197850" cy="5178776"/>
          </a:xfrm>
          <a:prstGeom prst="rect">
            <a:avLst/>
          </a:prstGeom>
        </p:spPr>
        <p:txBody>
          <a:bodyPr vert="horz" wrap="square" lIns="0" tIns="12065" rIns="0" bIns="0" rtlCol="0">
            <a:spAutoFit/>
          </a:bodyPr>
          <a:lstStyle/>
          <a:p>
            <a:pPr marL="12700" marR="5080" algn="just">
              <a:lnSpc>
                <a:spcPct val="100000"/>
              </a:lnSpc>
              <a:spcBef>
                <a:spcPts val="95"/>
              </a:spcBef>
            </a:pPr>
            <a:r>
              <a:rPr sz="2500" spc="-195" dirty="0">
                <a:latin typeface="Verdana"/>
                <a:cs typeface="Verdana"/>
              </a:rPr>
              <a:t>The </a:t>
            </a:r>
            <a:r>
              <a:rPr sz="2500" spc="-140" smtClean="0">
                <a:latin typeface="Verdana"/>
                <a:cs typeface="Verdana"/>
              </a:rPr>
              <a:t>Central</a:t>
            </a:r>
            <a:r>
              <a:rPr sz="2500" spc="595" smtClean="0">
                <a:latin typeface="Verdana"/>
                <a:cs typeface="Verdana"/>
              </a:rPr>
              <a:t> </a:t>
            </a:r>
            <a:r>
              <a:rPr sz="2500" spc="-165" smtClean="0">
                <a:latin typeface="Verdana"/>
                <a:cs typeface="Verdana"/>
              </a:rPr>
              <a:t>Government  </a:t>
            </a:r>
            <a:r>
              <a:rPr sz="2500" spc="-265" smtClean="0">
                <a:latin typeface="Verdana"/>
                <a:cs typeface="Verdana"/>
              </a:rPr>
              <a:t>may  </a:t>
            </a:r>
            <a:r>
              <a:rPr sz="2500" spc="-240" smtClean="0">
                <a:latin typeface="Verdana"/>
                <a:cs typeface="Verdana"/>
              </a:rPr>
              <a:t>make  </a:t>
            </a:r>
            <a:r>
              <a:rPr sz="2500" spc="-229" smtClean="0">
                <a:latin typeface="Verdana"/>
                <a:cs typeface="Verdana"/>
              </a:rPr>
              <a:t>a </a:t>
            </a:r>
            <a:r>
              <a:rPr sz="2500" spc="-190" smtClean="0">
                <a:latin typeface="Verdana"/>
                <a:cs typeface="Verdana"/>
              </a:rPr>
              <a:t>scheme,  </a:t>
            </a:r>
            <a:r>
              <a:rPr sz="2500" spc="-180" smtClean="0">
                <a:latin typeface="Verdana"/>
                <a:cs typeface="Verdana"/>
              </a:rPr>
              <a:t>by  </a:t>
            </a:r>
            <a:r>
              <a:rPr sz="2500" spc="-125" smtClean="0">
                <a:latin typeface="Verdana"/>
                <a:cs typeface="Verdana"/>
              </a:rPr>
              <a:t>notification </a:t>
            </a:r>
            <a:r>
              <a:rPr sz="2500" spc="-190" smtClean="0">
                <a:latin typeface="Verdana"/>
                <a:cs typeface="Verdana"/>
              </a:rPr>
              <a:t>in </a:t>
            </a:r>
            <a:r>
              <a:rPr sz="2500" spc="-165" smtClean="0">
                <a:latin typeface="Verdana"/>
                <a:cs typeface="Verdana"/>
              </a:rPr>
              <a:t>the </a:t>
            </a:r>
            <a:r>
              <a:rPr sz="2500" spc="-70" smtClean="0">
                <a:latin typeface="Verdana"/>
                <a:cs typeface="Verdana"/>
              </a:rPr>
              <a:t>Official </a:t>
            </a:r>
            <a:r>
              <a:rPr sz="2500" spc="-145" smtClean="0">
                <a:latin typeface="Verdana"/>
                <a:cs typeface="Verdana"/>
              </a:rPr>
              <a:t>Gazette, </a:t>
            </a:r>
            <a:r>
              <a:rPr sz="2500" spc="-80" smtClean="0">
                <a:latin typeface="Verdana"/>
                <a:cs typeface="Verdana"/>
              </a:rPr>
              <a:t>for </a:t>
            </a:r>
            <a:r>
              <a:rPr sz="2500" spc="-160" smtClean="0">
                <a:latin typeface="Verdana"/>
                <a:cs typeface="Verdana"/>
              </a:rPr>
              <a:t>the purposes </a:t>
            </a:r>
            <a:r>
              <a:rPr sz="2500" spc="-50" smtClean="0">
                <a:latin typeface="Verdana"/>
                <a:cs typeface="Verdana"/>
              </a:rPr>
              <a:t>of  </a:t>
            </a:r>
            <a:r>
              <a:rPr sz="2500" spc="-220" smtClean="0">
                <a:latin typeface="Verdana"/>
                <a:cs typeface="Verdana"/>
              </a:rPr>
              <a:t>making </a:t>
            </a:r>
            <a:r>
              <a:rPr sz="2500" spc="-185" smtClean="0">
                <a:latin typeface="Verdana"/>
                <a:cs typeface="Verdana"/>
              </a:rPr>
              <a:t>assessment </a:t>
            </a:r>
            <a:r>
              <a:rPr sz="2500" spc="-40" smtClean="0">
                <a:latin typeface="Verdana"/>
                <a:cs typeface="Verdana"/>
              </a:rPr>
              <a:t>of</a:t>
            </a:r>
            <a:r>
              <a:rPr sz="2500" spc="-680" smtClean="0">
                <a:latin typeface="Verdana"/>
                <a:cs typeface="Verdana"/>
              </a:rPr>
              <a:t> </a:t>
            </a:r>
            <a:r>
              <a:rPr sz="2500" spc="-150" smtClean="0">
                <a:latin typeface="Verdana"/>
                <a:cs typeface="Verdana"/>
              </a:rPr>
              <a:t>total </a:t>
            </a:r>
            <a:r>
              <a:rPr sz="2500" spc="-160" smtClean="0">
                <a:latin typeface="Verdana"/>
                <a:cs typeface="Verdana"/>
              </a:rPr>
              <a:t>income </a:t>
            </a:r>
            <a:r>
              <a:rPr sz="2500" spc="-150" smtClean="0">
                <a:latin typeface="Verdana"/>
                <a:cs typeface="Verdana"/>
              </a:rPr>
              <a:t>or </a:t>
            </a:r>
            <a:r>
              <a:rPr sz="2500" spc="-160" smtClean="0">
                <a:latin typeface="Verdana"/>
                <a:cs typeface="Verdana"/>
              </a:rPr>
              <a:t>loss </a:t>
            </a:r>
            <a:r>
              <a:rPr sz="2500" spc="-45" smtClean="0">
                <a:latin typeface="Verdana"/>
                <a:cs typeface="Verdana"/>
              </a:rPr>
              <a:t>of </a:t>
            </a:r>
            <a:r>
              <a:rPr sz="2500" spc="-160" smtClean="0">
                <a:latin typeface="Verdana"/>
                <a:cs typeface="Verdana"/>
              </a:rPr>
              <a:t>the </a:t>
            </a:r>
            <a:r>
              <a:rPr sz="2500" spc="-170" smtClean="0">
                <a:latin typeface="Verdana"/>
                <a:cs typeface="Verdana"/>
              </a:rPr>
              <a:t>assessee  </a:t>
            </a:r>
            <a:r>
              <a:rPr sz="2500" spc="-180" smtClean="0">
                <a:latin typeface="Verdana"/>
                <a:cs typeface="Verdana"/>
              </a:rPr>
              <a:t>under </a:t>
            </a:r>
            <a:r>
              <a:rPr sz="2500" spc="-135" smtClean="0">
                <a:latin typeface="Verdana"/>
                <a:cs typeface="Verdana"/>
              </a:rPr>
              <a:t>sub-section </a:t>
            </a:r>
            <a:r>
              <a:rPr sz="2500" spc="-300" smtClean="0">
                <a:latin typeface="Verdana"/>
                <a:cs typeface="Verdana"/>
              </a:rPr>
              <a:t>(3) </a:t>
            </a:r>
            <a:r>
              <a:rPr sz="2500" spc="-145" smtClean="0">
                <a:latin typeface="Verdana"/>
                <a:cs typeface="Verdana"/>
              </a:rPr>
              <a:t>so </a:t>
            </a:r>
            <a:r>
              <a:rPr sz="2500" spc="-204" smtClean="0">
                <a:latin typeface="Verdana"/>
                <a:cs typeface="Verdana"/>
              </a:rPr>
              <a:t>as </a:t>
            </a:r>
            <a:r>
              <a:rPr sz="2500" spc="-105" smtClean="0">
                <a:latin typeface="Verdana"/>
                <a:cs typeface="Verdana"/>
              </a:rPr>
              <a:t>to </a:t>
            </a:r>
            <a:r>
              <a:rPr sz="2500" spc="-180" smtClean="0">
                <a:latin typeface="Verdana"/>
                <a:cs typeface="Verdana"/>
              </a:rPr>
              <a:t>impart </a:t>
            </a:r>
            <a:r>
              <a:rPr sz="2500" spc="-155" smtClean="0">
                <a:latin typeface="Verdana"/>
                <a:cs typeface="Verdana"/>
              </a:rPr>
              <a:t>greater </a:t>
            </a:r>
            <a:r>
              <a:rPr sz="2500" spc="-120" smtClean="0">
                <a:latin typeface="Verdana"/>
                <a:cs typeface="Verdana"/>
              </a:rPr>
              <a:t>efficiency,  </a:t>
            </a:r>
            <a:r>
              <a:rPr sz="2500" spc="-170" smtClean="0">
                <a:latin typeface="Verdana"/>
                <a:cs typeface="Verdana"/>
              </a:rPr>
              <a:t>transparency </a:t>
            </a:r>
            <a:r>
              <a:rPr sz="2500" spc="-195" smtClean="0">
                <a:latin typeface="Verdana"/>
                <a:cs typeface="Verdana"/>
              </a:rPr>
              <a:t>and </a:t>
            </a:r>
            <a:r>
              <a:rPr sz="2500" spc="-150" smtClean="0">
                <a:latin typeface="Verdana"/>
                <a:cs typeface="Verdana"/>
              </a:rPr>
              <a:t>accountability</a:t>
            </a:r>
            <a:r>
              <a:rPr sz="2500" spc="-625" smtClean="0">
                <a:latin typeface="Verdana"/>
                <a:cs typeface="Verdana"/>
              </a:rPr>
              <a:t> </a:t>
            </a:r>
            <a:r>
              <a:rPr sz="2500" spc="-210" smtClean="0">
                <a:latin typeface="Verdana"/>
                <a:cs typeface="Verdana"/>
              </a:rPr>
              <a:t>by—</a:t>
            </a:r>
            <a:endParaRPr lang="en-US" sz="2500" spc="-210" dirty="0" smtClean="0">
              <a:latin typeface="Verdana"/>
              <a:cs typeface="Verdana"/>
            </a:endParaRPr>
          </a:p>
          <a:p>
            <a:pPr marL="12700" marR="5080" algn="just">
              <a:lnSpc>
                <a:spcPct val="100000"/>
              </a:lnSpc>
              <a:spcBef>
                <a:spcPts val="95"/>
              </a:spcBef>
            </a:pPr>
            <a:endParaRPr sz="2500">
              <a:latin typeface="Verdana"/>
              <a:cs typeface="Verdana"/>
            </a:endParaRPr>
          </a:p>
          <a:p>
            <a:pPr marL="527685" marR="5080" indent="-515620" algn="just">
              <a:lnSpc>
                <a:spcPct val="100000"/>
              </a:lnSpc>
              <a:buAutoNum type="alphaLcParenR"/>
              <a:tabLst>
                <a:tab pos="528320" algn="l"/>
              </a:tabLst>
            </a:pPr>
            <a:r>
              <a:rPr sz="2500" spc="-180" smtClean="0">
                <a:latin typeface="Verdana"/>
                <a:cs typeface="Verdana"/>
              </a:rPr>
              <a:t>eliminating </a:t>
            </a:r>
            <a:r>
              <a:rPr sz="2500" spc="-160" smtClean="0">
                <a:latin typeface="Verdana"/>
                <a:cs typeface="Verdana"/>
              </a:rPr>
              <a:t>the </a:t>
            </a:r>
            <a:r>
              <a:rPr sz="2500" spc="-125" smtClean="0">
                <a:latin typeface="Verdana"/>
                <a:cs typeface="Verdana"/>
              </a:rPr>
              <a:t>interface </a:t>
            </a:r>
            <a:r>
              <a:rPr sz="2500" spc="-155" smtClean="0">
                <a:latin typeface="Verdana"/>
                <a:cs typeface="Verdana"/>
              </a:rPr>
              <a:t>between </a:t>
            </a:r>
            <a:r>
              <a:rPr sz="2500" spc="-160" smtClean="0">
                <a:latin typeface="Verdana"/>
                <a:cs typeface="Verdana"/>
              </a:rPr>
              <a:t>the </a:t>
            </a:r>
            <a:r>
              <a:rPr sz="2500" spc="-150" smtClean="0">
                <a:latin typeface="Verdana"/>
                <a:cs typeface="Verdana"/>
              </a:rPr>
              <a:t>Assessing  </a:t>
            </a:r>
            <a:r>
              <a:rPr sz="2500" spc="-45" smtClean="0">
                <a:latin typeface="Verdana"/>
                <a:cs typeface="Verdana"/>
              </a:rPr>
              <a:t>Officer </a:t>
            </a:r>
            <a:r>
              <a:rPr sz="2500" spc="-195" smtClean="0">
                <a:latin typeface="Verdana"/>
                <a:cs typeface="Verdana"/>
              </a:rPr>
              <a:t>and </a:t>
            </a:r>
            <a:r>
              <a:rPr sz="2500" spc="-160" smtClean="0">
                <a:latin typeface="Verdana"/>
                <a:cs typeface="Verdana"/>
              </a:rPr>
              <a:t>the </a:t>
            </a:r>
            <a:r>
              <a:rPr sz="2500" spc="-170" smtClean="0">
                <a:latin typeface="Verdana"/>
                <a:cs typeface="Verdana"/>
              </a:rPr>
              <a:t>assessee </a:t>
            </a:r>
            <a:r>
              <a:rPr sz="2500" spc="-185" smtClean="0">
                <a:latin typeface="Verdana"/>
                <a:cs typeface="Verdana"/>
              </a:rPr>
              <a:t>in </a:t>
            </a:r>
            <a:r>
              <a:rPr sz="2500" spc="-160" smtClean="0">
                <a:latin typeface="Verdana"/>
                <a:cs typeface="Verdana"/>
              </a:rPr>
              <a:t>the </a:t>
            </a:r>
            <a:r>
              <a:rPr sz="2500" spc="-140" smtClean="0">
                <a:latin typeface="Verdana"/>
                <a:cs typeface="Verdana"/>
              </a:rPr>
              <a:t>course </a:t>
            </a:r>
            <a:r>
              <a:rPr sz="2500" spc="-45" smtClean="0">
                <a:latin typeface="Verdana"/>
                <a:cs typeface="Verdana"/>
              </a:rPr>
              <a:t>of </a:t>
            </a:r>
            <a:r>
              <a:rPr sz="2500" spc="-135" smtClean="0">
                <a:latin typeface="Verdana"/>
                <a:cs typeface="Verdana"/>
              </a:rPr>
              <a:t>proceedings </a:t>
            </a:r>
            <a:r>
              <a:rPr sz="2500" spc="-135" smtClean="0">
                <a:solidFill>
                  <a:srgbClr val="C00000"/>
                </a:solidFill>
                <a:latin typeface="Verdana"/>
                <a:cs typeface="Verdana"/>
              </a:rPr>
              <a:t> </a:t>
            </a:r>
            <a:r>
              <a:rPr sz="2500" b="1" spc="-215" smtClean="0">
                <a:solidFill>
                  <a:srgbClr val="C00000"/>
                </a:solidFill>
                <a:latin typeface="Verdana"/>
                <a:cs typeface="Verdana"/>
              </a:rPr>
              <a:t>to </a:t>
            </a:r>
            <a:r>
              <a:rPr sz="2500" b="1" spc="-260" smtClean="0">
                <a:solidFill>
                  <a:srgbClr val="C00000"/>
                </a:solidFill>
                <a:latin typeface="Verdana"/>
                <a:cs typeface="Verdana"/>
              </a:rPr>
              <a:t>the extent </a:t>
            </a:r>
            <a:r>
              <a:rPr sz="2500" b="1" spc="-250" smtClean="0">
                <a:solidFill>
                  <a:srgbClr val="C00000"/>
                </a:solidFill>
                <a:latin typeface="Verdana"/>
                <a:cs typeface="Verdana"/>
              </a:rPr>
              <a:t>technologically</a:t>
            </a:r>
            <a:r>
              <a:rPr sz="2500" b="1" spc="-420" smtClean="0">
                <a:solidFill>
                  <a:srgbClr val="C00000"/>
                </a:solidFill>
                <a:latin typeface="Verdana"/>
                <a:cs typeface="Verdana"/>
              </a:rPr>
              <a:t> </a:t>
            </a:r>
            <a:r>
              <a:rPr sz="2500" b="1" spc="-280" smtClean="0">
                <a:solidFill>
                  <a:srgbClr val="C00000"/>
                </a:solidFill>
                <a:latin typeface="Verdana"/>
                <a:cs typeface="Verdana"/>
              </a:rPr>
              <a:t>feasible</a:t>
            </a:r>
            <a:r>
              <a:rPr sz="2500" spc="-280" smtClean="0">
                <a:latin typeface="Verdana"/>
                <a:cs typeface="Verdana"/>
              </a:rPr>
              <a:t>;</a:t>
            </a:r>
            <a:endParaRPr sz="2500">
              <a:latin typeface="Verdana"/>
              <a:cs typeface="Verdana"/>
            </a:endParaRPr>
          </a:p>
          <a:p>
            <a:pPr marL="527685" marR="5715" indent="-515620" algn="just">
              <a:lnSpc>
                <a:spcPct val="100000"/>
              </a:lnSpc>
              <a:buAutoNum type="alphaLcParenR"/>
              <a:tabLst>
                <a:tab pos="528320" algn="l"/>
              </a:tabLst>
            </a:pPr>
            <a:r>
              <a:rPr sz="2500" spc="-160" smtClean="0">
                <a:latin typeface="Verdana"/>
                <a:cs typeface="Verdana"/>
              </a:rPr>
              <a:t>optimising utilisation </a:t>
            </a:r>
            <a:r>
              <a:rPr sz="2500" spc="-45" smtClean="0">
                <a:latin typeface="Verdana"/>
                <a:cs typeface="Verdana"/>
              </a:rPr>
              <a:t>of </a:t>
            </a:r>
            <a:r>
              <a:rPr sz="2500" spc="-160" smtClean="0">
                <a:latin typeface="Verdana"/>
                <a:cs typeface="Verdana"/>
              </a:rPr>
              <a:t>the </a:t>
            </a:r>
            <a:r>
              <a:rPr sz="2500" spc="-145" smtClean="0">
                <a:latin typeface="Verdana"/>
                <a:cs typeface="Verdana"/>
              </a:rPr>
              <a:t>resources </a:t>
            </a:r>
            <a:r>
              <a:rPr sz="2500" spc="-175" smtClean="0">
                <a:latin typeface="Verdana"/>
                <a:cs typeface="Verdana"/>
              </a:rPr>
              <a:t>through  </a:t>
            </a:r>
            <a:r>
              <a:rPr sz="2500" spc="-155" smtClean="0">
                <a:latin typeface="Verdana"/>
                <a:cs typeface="Verdana"/>
              </a:rPr>
              <a:t>economies</a:t>
            </a:r>
            <a:r>
              <a:rPr sz="2500" spc="-315" smtClean="0">
                <a:latin typeface="Verdana"/>
                <a:cs typeface="Verdana"/>
              </a:rPr>
              <a:t> </a:t>
            </a:r>
            <a:r>
              <a:rPr sz="2500" spc="-45" smtClean="0">
                <a:latin typeface="Verdana"/>
                <a:cs typeface="Verdana"/>
              </a:rPr>
              <a:t>of</a:t>
            </a:r>
            <a:r>
              <a:rPr sz="2500" spc="-325" smtClean="0">
                <a:latin typeface="Verdana"/>
                <a:cs typeface="Verdana"/>
              </a:rPr>
              <a:t> </a:t>
            </a:r>
            <a:r>
              <a:rPr sz="2500" spc="-145" smtClean="0">
                <a:latin typeface="Verdana"/>
                <a:cs typeface="Verdana"/>
              </a:rPr>
              <a:t>scale</a:t>
            </a:r>
            <a:r>
              <a:rPr sz="2500" spc="-325" smtClean="0">
                <a:latin typeface="Verdana"/>
                <a:cs typeface="Verdana"/>
              </a:rPr>
              <a:t> </a:t>
            </a:r>
            <a:r>
              <a:rPr sz="2500" spc="-195" smtClean="0">
                <a:latin typeface="Verdana"/>
                <a:cs typeface="Verdana"/>
              </a:rPr>
              <a:t>and</a:t>
            </a:r>
            <a:r>
              <a:rPr sz="2500" spc="-335" smtClean="0">
                <a:latin typeface="Verdana"/>
                <a:cs typeface="Verdana"/>
              </a:rPr>
              <a:t> </a:t>
            </a:r>
            <a:r>
              <a:rPr sz="2500" spc="-145" smtClean="0">
                <a:latin typeface="Verdana"/>
                <a:cs typeface="Verdana"/>
              </a:rPr>
              <a:t>functional</a:t>
            </a:r>
            <a:r>
              <a:rPr sz="2500" spc="-330" smtClean="0">
                <a:latin typeface="Verdana"/>
                <a:cs typeface="Verdana"/>
              </a:rPr>
              <a:t> </a:t>
            </a:r>
            <a:r>
              <a:rPr sz="2500" b="1" spc="-275" smtClean="0">
                <a:solidFill>
                  <a:srgbClr val="C00000"/>
                </a:solidFill>
                <a:latin typeface="Verdana"/>
                <a:cs typeface="Verdana"/>
              </a:rPr>
              <a:t>specialisation</a:t>
            </a:r>
            <a:r>
              <a:rPr sz="2500" spc="-275" smtClean="0">
                <a:latin typeface="Verdana"/>
                <a:cs typeface="Verdana"/>
              </a:rPr>
              <a:t>;</a:t>
            </a:r>
            <a:endParaRPr sz="2500">
              <a:latin typeface="Verdana"/>
              <a:cs typeface="Verdana"/>
            </a:endParaRPr>
          </a:p>
          <a:p>
            <a:pPr marL="527685" marR="5715" indent="-515620" algn="just">
              <a:lnSpc>
                <a:spcPct val="100000"/>
              </a:lnSpc>
              <a:spcBef>
                <a:spcPts val="5"/>
              </a:spcBef>
              <a:buAutoNum type="alphaLcParenR"/>
              <a:tabLst>
                <a:tab pos="528320" algn="l"/>
              </a:tabLst>
            </a:pPr>
            <a:r>
              <a:rPr sz="2500" spc="-145" smtClean="0">
                <a:latin typeface="Verdana"/>
                <a:cs typeface="Verdana"/>
              </a:rPr>
              <a:t>introducing </a:t>
            </a:r>
            <a:r>
              <a:rPr sz="2500" spc="-229" smtClean="0">
                <a:latin typeface="Verdana"/>
                <a:cs typeface="Verdana"/>
              </a:rPr>
              <a:t>a </a:t>
            </a:r>
            <a:r>
              <a:rPr sz="2500" b="1" spc="-270" smtClean="0">
                <a:solidFill>
                  <a:srgbClr val="C00000"/>
                </a:solidFill>
                <a:latin typeface="Verdana"/>
                <a:cs typeface="Verdana"/>
              </a:rPr>
              <a:t>team-based </a:t>
            </a:r>
            <a:r>
              <a:rPr sz="2500" spc="-185" smtClean="0">
                <a:latin typeface="Verdana"/>
                <a:cs typeface="Verdana"/>
              </a:rPr>
              <a:t>assessment </a:t>
            </a:r>
            <a:r>
              <a:rPr sz="2500" spc="-160" smtClean="0">
                <a:latin typeface="Verdana"/>
                <a:cs typeface="Verdana"/>
              </a:rPr>
              <a:t>with </a:t>
            </a:r>
            <a:r>
              <a:rPr sz="2500" spc="-180" smtClean="0">
                <a:latin typeface="Verdana"/>
                <a:cs typeface="Verdana"/>
              </a:rPr>
              <a:t>dynamic  </a:t>
            </a:r>
            <a:r>
              <a:rPr sz="2500" spc="-170" smtClean="0">
                <a:latin typeface="Verdana"/>
                <a:cs typeface="Verdana"/>
              </a:rPr>
              <a:t>jurisdiction.</a:t>
            </a:r>
            <a:endParaRPr sz="25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474370" y="533400"/>
            <a:ext cx="3640430" cy="566822"/>
          </a:xfrm>
          <a:prstGeom prst="rect">
            <a:avLst/>
          </a:prstGeom>
        </p:spPr>
        <p:txBody>
          <a:bodyPr vert="horz" wrap="square" lIns="0" tIns="12700" rIns="0" bIns="0" rtlCol="0">
            <a:spAutoFit/>
          </a:bodyPr>
          <a:lstStyle/>
          <a:p>
            <a:pPr marL="12700">
              <a:lnSpc>
                <a:spcPct val="100000"/>
              </a:lnSpc>
              <a:spcBef>
                <a:spcPts val="100"/>
              </a:spcBef>
            </a:pPr>
            <a:r>
              <a:rPr sz="3600" spc="-375" dirty="0"/>
              <a:t>Section</a:t>
            </a:r>
            <a:r>
              <a:rPr sz="3600" spc="-335" dirty="0"/>
              <a:t> </a:t>
            </a:r>
            <a:r>
              <a:rPr sz="3600" spc="-610" dirty="0"/>
              <a:t>143(3B)</a:t>
            </a:r>
            <a:endParaRPr sz="3600"/>
          </a:p>
        </p:txBody>
      </p:sp>
      <p:sp>
        <p:nvSpPr>
          <p:cNvPr id="6" name="object 6"/>
          <p:cNvSpPr txBox="1"/>
          <p:nvPr/>
        </p:nvSpPr>
        <p:spPr>
          <a:xfrm>
            <a:off x="474370" y="1357376"/>
            <a:ext cx="8201025" cy="4141470"/>
          </a:xfrm>
          <a:prstGeom prst="rect">
            <a:avLst/>
          </a:prstGeom>
        </p:spPr>
        <p:txBody>
          <a:bodyPr vert="horz" wrap="square" lIns="0" tIns="12700" rIns="0" bIns="0" rtlCol="0">
            <a:spAutoFit/>
          </a:bodyPr>
          <a:lstStyle/>
          <a:p>
            <a:pPr marL="12700" marR="5080" algn="just">
              <a:lnSpc>
                <a:spcPct val="100000"/>
              </a:lnSpc>
              <a:spcBef>
                <a:spcPts val="100"/>
              </a:spcBef>
            </a:pPr>
            <a:r>
              <a:rPr sz="2700" spc="-204" dirty="0">
                <a:latin typeface="Verdana"/>
                <a:cs typeface="Verdana"/>
              </a:rPr>
              <a:t>The </a:t>
            </a:r>
            <a:r>
              <a:rPr sz="2700" spc="-150" smtClean="0">
                <a:latin typeface="Verdana"/>
                <a:cs typeface="Verdana"/>
              </a:rPr>
              <a:t>Central </a:t>
            </a:r>
            <a:r>
              <a:rPr sz="2700" spc="-175" smtClean="0">
                <a:latin typeface="Verdana"/>
                <a:cs typeface="Verdana"/>
              </a:rPr>
              <a:t>Government </a:t>
            </a:r>
            <a:r>
              <a:rPr sz="2700" spc="-300" smtClean="0">
                <a:latin typeface="Verdana"/>
                <a:cs typeface="Verdana"/>
              </a:rPr>
              <a:t>may, </a:t>
            </a:r>
            <a:r>
              <a:rPr sz="2700" b="1" i="1" spc="-45" smtClean="0">
                <a:latin typeface="Trebuchet MS"/>
                <a:cs typeface="Trebuchet MS"/>
              </a:rPr>
              <a:t>for </a:t>
            </a:r>
            <a:r>
              <a:rPr sz="2700" b="1" i="1" spc="-20" smtClean="0">
                <a:latin typeface="Trebuchet MS"/>
                <a:cs typeface="Trebuchet MS"/>
              </a:rPr>
              <a:t>the </a:t>
            </a:r>
            <a:r>
              <a:rPr sz="2700" b="1" i="1" smtClean="0">
                <a:latin typeface="Trebuchet MS"/>
                <a:cs typeface="Trebuchet MS"/>
              </a:rPr>
              <a:t>purpose </a:t>
            </a:r>
            <a:r>
              <a:rPr sz="2700" b="1" i="1" spc="-10" smtClean="0">
                <a:latin typeface="Trebuchet MS"/>
                <a:cs typeface="Trebuchet MS"/>
              </a:rPr>
              <a:t>of  </a:t>
            </a:r>
            <a:r>
              <a:rPr sz="2700" spc="-175" smtClean="0">
                <a:latin typeface="Verdana"/>
                <a:cs typeface="Verdana"/>
              </a:rPr>
              <a:t>giving </a:t>
            </a:r>
            <a:r>
              <a:rPr sz="2700" spc="-60" smtClean="0">
                <a:latin typeface="Verdana"/>
                <a:cs typeface="Verdana"/>
              </a:rPr>
              <a:t>effect </a:t>
            </a:r>
            <a:r>
              <a:rPr sz="2700" spc="-120" smtClean="0">
                <a:latin typeface="Verdana"/>
                <a:cs typeface="Verdana"/>
              </a:rPr>
              <a:t>to </a:t>
            </a:r>
            <a:r>
              <a:rPr sz="2700" spc="-175" smtClean="0">
                <a:latin typeface="Verdana"/>
                <a:cs typeface="Verdana"/>
              </a:rPr>
              <a:t>the </a:t>
            </a:r>
            <a:r>
              <a:rPr sz="2700" b="1" i="1" u="heavy" spc="65" smtClean="0">
                <a:uFill>
                  <a:solidFill>
                    <a:srgbClr val="000000"/>
                  </a:solidFill>
                </a:uFill>
                <a:latin typeface="Trebuchet MS"/>
                <a:cs typeface="Trebuchet MS"/>
              </a:rPr>
              <a:t>scheme</a:t>
            </a:r>
            <a:r>
              <a:rPr sz="2700" b="1" i="1" spc="65" smtClean="0">
                <a:latin typeface="Trebuchet MS"/>
                <a:cs typeface="Trebuchet MS"/>
              </a:rPr>
              <a:t> </a:t>
            </a:r>
            <a:r>
              <a:rPr sz="2700" spc="-215" smtClean="0">
                <a:latin typeface="Verdana"/>
                <a:cs typeface="Verdana"/>
              </a:rPr>
              <a:t>made </a:t>
            </a:r>
            <a:r>
              <a:rPr sz="2700" spc="-195" smtClean="0">
                <a:latin typeface="Verdana"/>
                <a:cs typeface="Verdana"/>
              </a:rPr>
              <a:t>under </a:t>
            </a:r>
            <a:r>
              <a:rPr sz="2700" spc="-150" smtClean="0">
                <a:latin typeface="Verdana"/>
                <a:cs typeface="Verdana"/>
              </a:rPr>
              <a:t>sub-section  </a:t>
            </a:r>
            <a:r>
              <a:rPr sz="2700" spc="-280" smtClean="0">
                <a:latin typeface="Verdana"/>
                <a:cs typeface="Verdana"/>
              </a:rPr>
              <a:t>(3A), </a:t>
            </a:r>
            <a:r>
              <a:rPr sz="2700" spc="-190" smtClean="0">
                <a:latin typeface="Verdana"/>
                <a:cs typeface="Verdana"/>
              </a:rPr>
              <a:t>by </a:t>
            </a:r>
            <a:r>
              <a:rPr sz="2700" spc="-135" smtClean="0">
                <a:latin typeface="Verdana"/>
                <a:cs typeface="Verdana"/>
              </a:rPr>
              <a:t>notification </a:t>
            </a:r>
            <a:r>
              <a:rPr sz="2700" spc="-195" smtClean="0">
                <a:latin typeface="Verdana"/>
                <a:cs typeface="Verdana"/>
              </a:rPr>
              <a:t>in </a:t>
            </a:r>
            <a:r>
              <a:rPr sz="2700" spc="-175" smtClean="0">
                <a:latin typeface="Verdana"/>
                <a:cs typeface="Verdana"/>
              </a:rPr>
              <a:t>the </a:t>
            </a:r>
            <a:r>
              <a:rPr sz="2700" spc="-75" smtClean="0">
                <a:latin typeface="Verdana"/>
                <a:cs typeface="Verdana"/>
              </a:rPr>
              <a:t>Official </a:t>
            </a:r>
            <a:r>
              <a:rPr sz="2700" spc="-160" smtClean="0">
                <a:latin typeface="Verdana"/>
                <a:cs typeface="Verdana"/>
              </a:rPr>
              <a:t>Gazette, </a:t>
            </a:r>
            <a:r>
              <a:rPr sz="2700" spc="-120" smtClean="0">
                <a:latin typeface="Verdana"/>
                <a:cs typeface="Verdana"/>
              </a:rPr>
              <a:t>direct</a:t>
            </a:r>
            <a:r>
              <a:rPr sz="2700" spc="-535" smtClean="0">
                <a:latin typeface="Verdana"/>
                <a:cs typeface="Verdana"/>
              </a:rPr>
              <a:t> </a:t>
            </a:r>
            <a:r>
              <a:rPr sz="2700" spc="-180" smtClean="0">
                <a:latin typeface="Verdana"/>
                <a:cs typeface="Verdana"/>
              </a:rPr>
              <a:t>that  </a:t>
            </a:r>
            <a:r>
              <a:rPr sz="2700" spc="-250" smtClean="0">
                <a:latin typeface="Verdana"/>
                <a:cs typeface="Verdana"/>
              </a:rPr>
              <a:t>any</a:t>
            </a:r>
            <a:r>
              <a:rPr sz="2700" spc="-320" smtClean="0">
                <a:latin typeface="Verdana"/>
                <a:cs typeface="Verdana"/>
              </a:rPr>
              <a:t> </a:t>
            </a:r>
            <a:r>
              <a:rPr sz="2700" spc="-45" smtClean="0">
                <a:latin typeface="Verdana"/>
                <a:cs typeface="Verdana"/>
              </a:rPr>
              <a:t>of</a:t>
            </a:r>
            <a:r>
              <a:rPr sz="2700" spc="-330" smtClean="0">
                <a:latin typeface="Verdana"/>
                <a:cs typeface="Verdana"/>
              </a:rPr>
              <a:t> </a:t>
            </a:r>
            <a:r>
              <a:rPr sz="2700" spc="-175" smtClean="0">
                <a:latin typeface="Verdana"/>
                <a:cs typeface="Verdana"/>
              </a:rPr>
              <a:t>the</a:t>
            </a:r>
            <a:r>
              <a:rPr sz="2700" spc="-325" smtClean="0">
                <a:latin typeface="Verdana"/>
                <a:cs typeface="Verdana"/>
              </a:rPr>
              <a:t> </a:t>
            </a:r>
            <a:r>
              <a:rPr sz="2700" spc="-175" smtClean="0">
                <a:latin typeface="Verdana"/>
                <a:cs typeface="Verdana"/>
              </a:rPr>
              <a:t>provisions</a:t>
            </a:r>
            <a:r>
              <a:rPr sz="2700" spc="-320" smtClean="0">
                <a:latin typeface="Verdana"/>
                <a:cs typeface="Verdana"/>
              </a:rPr>
              <a:t> </a:t>
            </a:r>
            <a:r>
              <a:rPr sz="2700" spc="-45" smtClean="0">
                <a:latin typeface="Verdana"/>
                <a:cs typeface="Verdana"/>
              </a:rPr>
              <a:t>of</a:t>
            </a:r>
            <a:r>
              <a:rPr sz="2700" spc="-330" smtClean="0">
                <a:latin typeface="Verdana"/>
                <a:cs typeface="Verdana"/>
              </a:rPr>
              <a:t> </a:t>
            </a:r>
            <a:r>
              <a:rPr sz="2700" spc="-170" smtClean="0">
                <a:latin typeface="Verdana"/>
                <a:cs typeface="Verdana"/>
              </a:rPr>
              <a:t>this</a:t>
            </a:r>
            <a:r>
              <a:rPr sz="2700" spc="-325" smtClean="0">
                <a:latin typeface="Verdana"/>
                <a:cs typeface="Verdana"/>
              </a:rPr>
              <a:t> </a:t>
            </a:r>
            <a:r>
              <a:rPr sz="2700" spc="-60" smtClean="0">
                <a:latin typeface="Verdana"/>
                <a:cs typeface="Verdana"/>
              </a:rPr>
              <a:t>Act</a:t>
            </a:r>
            <a:r>
              <a:rPr sz="2700" spc="-320" smtClean="0">
                <a:latin typeface="Verdana"/>
                <a:cs typeface="Verdana"/>
              </a:rPr>
              <a:t> </a:t>
            </a:r>
            <a:r>
              <a:rPr sz="2700" spc="-180" smtClean="0">
                <a:latin typeface="Verdana"/>
                <a:cs typeface="Verdana"/>
              </a:rPr>
              <a:t>relating</a:t>
            </a:r>
            <a:r>
              <a:rPr sz="2700" spc="-325" smtClean="0">
                <a:latin typeface="Verdana"/>
                <a:cs typeface="Verdana"/>
              </a:rPr>
              <a:t> </a:t>
            </a:r>
            <a:r>
              <a:rPr sz="2700" spc="-120" smtClean="0">
                <a:latin typeface="Verdana"/>
                <a:cs typeface="Verdana"/>
              </a:rPr>
              <a:t>to</a:t>
            </a:r>
            <a:r>
              <a:rPr sz="2700" spc="-325" smtClean="0">
                <a:latin typeface="Verdana"/>
                <a:cs typeface="Verdana"/>
              </a:rPr>
              <a:t> </a:t>
            </a:r>
            <a:r>
              <a:rPr sz="2700" spc="-200" smtClean="0">
                <a:latin typeface="Verdana"/>
                <a:cs typeface="Verdana"/>
              </a:rPr>
              <a:t>assessment  </a:t>
            </a:r>
            <a:r>
              <a:rPr sz="2700" spc="-45" smtClean="0">
                <a:latin typeface="Verdana"/>
                <a:cs typeface="Verdana"/>
              </a:rPr>
              <a:t>of </a:t>
            </a:r>
            <a:r>
              <a:rPr sz="2700" spc="-160" smtClean="0">
                <a:latin typeface="Verdana"/>
                <a:cs typeface="Verdana"/>
              </a:rPr>
              <a:t>total </a:t>
            </a:r>
            <a:r>
              <a:rPr sz="2700" spc="-170" smtClean="0">
                <a:latin typeface="Verdana"/>
                <a:cs typeface="Verdana"/>
              </a:rPr>
              <a:t>income </a:t>
            </a:r>
            <a:r>
              <a:rPr sz="2700" spc="-150" smtClean="0">
                <a:latin typeface="Verdana"/>
                <a:cs typeface="Verdana"/>
              </a:rPr>
              <a:t>or </a:t>
            </a:r>
            <a:r>
              <a:rPr sz="2700" spc="-175" smtClean="0">
                <a:latin typeface="Verdana"/>
                <a:cs typeface="Verdana"/>
              </a:rPr>
              <a:t>loss </a:t>
            </a:r>
            <a:r>
              <a:rPr sz="2700" spc="-210" smtClean="0">
                <a:latin typeface="Verdana"/>
                <a:cs typeface="Verdana"/>
              </a:rPr>
              <a:t>shall </a:t>
            </a:r>
            <a:r>
              <a:rPr sz="2700" spc="-160" smtClean="0">
                <a:latin typeface="Verdana"/>
                <a:cs typeface="Verdana"/>
              </a:rPr>
              <a:t>not </a:t>
            </a:r>
            <a:r>
              <a:rPr sz="2700" spc="-195" smtClean="0">
                <a:latin typeface="Verdana"/>
                <a:cs typeface="Verdana"/>
              </a:rPr>
              <a:t>apply </a:t>
            </a:r>
            <a:r>
              <a:rPr sz="2700" spc="-150" smtClean="0">
                <a:latin typeface="Verdana"/>
                <a:cs typeface="Verdana"/>
              </a:rPr>
              <a:t>or </a:t>
            </a:r>
            <a:r>
              <a:rPr sz="2700" spc="-215" smtClean="0">
                <a:latin typeface="Verdana"/>
                <a:cs typeface="Verdana"/>
              </a:rPr>
              <a:t>shall </a:t>
            </a:r>
            <a:r>
              <a:rPr sz="2700" spc="-195" smtClean="0">
                <a:latin typeface="Verdana"/>
                <a:cs typeface="Verdana"/>
              </a:rPr>
              <a:t>apply  </a:t>
            </a:r>
            <a:r>
              <a:rPr sz="2700" spc="-170" smtClean="0">
                <a:latin typeface="Verdana"/>
                <a:cs typeface="Verdana"/>
              </a:rPr>
              <a:t>with such </a:t>
            </a:r>
            <a:r>
              <a:rPr sz="2700" spc="-180" smtClean="0">
                <a:latin typeface="Verdana"/>
                <a:cs typeface="Verdana"/>
              </a:rPr>
              <a:t>exceptions, </a:t>
            </a:r>
            <a:r>
              <a:rPr sz="2700" spc="-145" smtClean="0">
                <a:latin typeface="Verdana"/>
                <a:cs typeface="Verdana"/>
              </a:rPr>
              <a:t>modifications </a:t>
            </a:r>
            <a:r>
              <a:rPr sz="2700" spc="-210" smtClean="0">
                <a:latin typeface="Verdana"/>
                <a:cs typeface="Verdana"/>
              </a:rPr>
              <a:t>and </a:t>
            </a:r>
            <a:r>
              <a:rPr sz="2700" spc="-175" smtClean="0">
                <a:latin typeface="Verdana"/>
                <a:cs typeface="Verdana"/>
              </a:rPr>
              <a:t>adaptations  </a:t>
            </a:r>
            <a:r>
              <a:rPr sz="2700" spc="-215" smtClean="0">
                <a:latin typeface="Verdana"/>
                <a:cs typeface="Verdana"/>
              </a:rPr>
              <a:t>as</a:t>
            </a:r>
            <a:r>
              <a:rPr sz="2700" spc="-360" smtClean="0">
                <a:latin typeface="Verdana"/>
                <a:cs typeface="Verdana"/>
              </a:rPr>
              <a:t> </a:t>
            </a:r>
            <a:r>
              <a:rPr sz="2700" spc="-275" smtClean="0">
                <a:latin typeface="Verdana"/>
                <a:cs typeface="Verdana"/>
              </a:rPr>
              <a:t>may</a:t>
            </a:r>
            <a:r>
              <a:rPr sz="2700" spc="-360" smtClean="0">
                <a:latin typeface="Verdana"/>
                <a:cs typeface="Verdana"/>
              </a:rPr>
              <a:t> </a:t>
            </a:r>
            <a:r>
              <a:rPr sz="2700" spc="-145" smtClean="0">
                <a:latin typeface="Verdana"/>
                <a:cs typeface="Verdana"/>
              </a:rPr>
              <a:t>be</a:t>
            </a:r>
            <a:r>
              <a:rPr sz="2700" spc="-360" smtClean="0">
                <a:latin typeface="Verdana"/>
                <a:cs typeface="Verdana"/>
              </a:rPr>
              <a:t> </a:t>
            </a:r>
            <a:r>
              <a:rPr sz="2700" spc="-114" smtClean="0">
                <a:latin typeface="Verdana"/>
                <a:cs typeface="Verdana"/>
              </a:rPr>
              <a:t>specified</a:t>
            </a:r>
            <a:r>
              <a:rPr sz="2700" spc="-340" smtClean="0">
                <a:latin typeface="Verdana"/>
                <a:cs typeface="Verdana"/>
              </a:rPr>
              <a:t> </a:t>
            </a:r>
            <a:r>
              <a:rPr sz="2700" spc="-195" smtClean="0">
                <a:latin typeface="Verdana"/>
                <a:cs typeface="Verdana"/>
              </a:rPr>
              <a:t>in</a:t>
            </a:r>
            <a:r>
              <a:rPr sz="2700" spc="-365" smtClean="0">
                <a:latin typeface="Verdana"/>
                <a:cs typeface="Verdana"/>
              </a:rPr>
              <a:t> </a:t>
            </a:r>
            <a:r>
              <a:rPr sz="2700" spc="-175" smtClean="0">
                <a:latin typeface="Verdana"/>
                <a:cs typeface="Verdana"/>
              </a:rPr>
              <a:t>the</a:t>
            </a:r>
            <a:r>
              <a:rPr sz="2700" spc="-355" smtClean="0">
                <a:latin typeface="Verdana"/>
                <a:cs typeface="Verdana"/>
              </a:rPr>
              <a:t> </a:t>
            </a:r>
            <a:r>
              <a:rPr sz="2700" spc="-170" smtClean="0">
                <a:latin typeface="Verdana"/>
                <a:cs typeface="Verdana"/>
              </a:rPr>
              <a:t>notification:</a:t>
            </a:r>
            <a:endParaRPr sz="2700">
              <a:latin typeface="Verdana"/>
              <a:cs typeface="Verdana"/>
            </a:endParaRPr>
          </a:p>
          <a:p>
            <a:pPr>
              <a:lnSpc>
                <a:spcPct val="100000"/>
              </a:lnSpc>
              <a:spcBef>
                <a:spcPts val="20"/>
              </a:spcBef>
            </a:pPr>
            <a:endParaRPr sz="2650">
              <a:latin typeface="Verdana"/>
              <a:cs typeface="Verdana"/>
            </a:endParaRPr>
          </a:p>
          <a:p>
            <a:pPr marL="12700" marR="9525" algn="just">
              <a:lnSpc>
                <a:spcPct val="100000"/>
              </a:lnSpc>
              <a:spcBef>
                <a:spcPts val="5"/>
              </a:spcBef>
            </a:pPr>
            <a:r>
              <a:rPr sz="2700" spc="-155" smtClean="0">
                <a:latin typeface="Verdana"/>
                <a:cs typeface="Verdana"/>
              </a:rPr>
              <a:t>Provided</a:t>
            </a:r>
            <a:r>
              <a:rPr sz="2700" spc="-320" smtClean="0">
                <a:latin typeface="Verdana"/>
                <a:cs typeface="Verdana"/>
              </a:rPr>
              <a:t> </a:t>
            </a:r>
            <a:r>
              <a:rPr sz="2700" spc="-180" smtClean="0">
                <a:latin typeface="Verdana"/>
                <a:cs typeface="Verdana"/>
              </a:rPr>
              <a:t>that</a:t>
            </a:r>
            <a:r>
              <a:rPr sz="2700" spc="-325" smtClean="0">
                <a:latin typeface="Verdana"/>
                <a:cs typeface="Verdana"/>
              </a:rPr>
              <a:t> </a:t>
            </a:r>
            <a:r>
              <a:rPr sz="2700" spc="-190" smtClean="0">
                <a:latin typeface="Verdana"/>
                <a:cs typeface="Verdana"/>
              </a:rPr>
              <a:t>no</a:t>
            </a:r>
            <a:r>
              <a:rPr sz="2700" spc="-330" smtClean="0">
                <a:latin typeface="Verdana"/>
                <a:cs typeface="Verdana"/>
              </a:rPr>
              <a:t> </a:t>
            </a:r>
            <a:r>
              <a:rPr sz="2700" spc="-140" smtClean="0">
                <a:latin typeface="Verdana"/>
                <a:cs typeface="Verdana"/>
              </a:rPr>
              <a:t>direction</a:t>
            </a:r>
            <a:r>
              <a:rPr sz="2700" spc="-325" smtClean="0">
                <a:latin typeface="Verdana"/>
                <a:cs typeface="Verdana"/>
              </a:rPr>
              <a:t> </a:t>
            </a:r>
            <a:r>
              <a:rPr sz="2700" spc="-210" smtClean="0">
                <a:latin typeface="Verdana"/>
                <a:cs typeface="Verdana"/>
              </a:rPr>
              <a:t>shall</a:t>
            </a:r>
            <a:r>
              <a:rPr sz="2700" spc="-325" smtClean="0">
                <a:latin typeface="Verdana"/>
                <a:cs typeface="Verdana"/>
              </a:rPr>
              <a:t> </a:t>
            </a:r>
            <a:r>
              <a:rPr sz="2700" spc="-145" smtClean="0">
                <a:latin typeface="Verdana"/>
                <a:cs typeface="Verdana"/>
              </a:rPr>
              <a:t>be</a:t>
            </a:r>
            <a:r>
              <a:rPr sz="2700" spc="-325" smtClean="0">
                <a:latin typeface="Verdana"/>
                <a:cs typeface="Verdana"/>
              </a:rPr>
              <a:t> </a:t>
            </a:r>
            <a:r>
              <a:rPr sz="2700" spc="-175" smtClean="0">
                <a:latin typeface="Verdana"/>
                <a:cs typeface="Verdana"/>
              </a:rPr>
              <a:t>issued</a:t>
            </a:r>
            <a:r>
              <a:rPr sz="2700" spc="-325" smtClean="0">
                <a:latin typeface="Verdana"/>
                <a:cs typeface="Verdana"/>
              </a:rPr>
              <a:t> </a:t>
            </a:r>
            <a:r>
              <a:rPr sz="2700" spc="-135" smtClean="0">
                <a:latin typeface="Verdana"/>
                <a:cs typeface="Verdana"/>
              </a:rPr>
              <a:t>after</a:t>
            </a:r>
            <a:r>
              <a:rPr sz="2700" spc="-335" smtClean="0">
                <a:latin typeface="Verdana"/>
                <a:cs typeface="Verdana"/>
              </a:rPr>
              <a:t> </a:t>
            </a:r>
            <a:r>
              <a:rPr sz="2700" spc="-175" smtClean="0">
                <a:latin typeface="Verdana"/>
                <a:cs typeface="Verdana"/>
              </a:rPr>
              <a:t>the</a:t>
            </a:r>
            <a:r>
              <a:rPr sz="2700" spc="-325" smtClean="0">
                <a:latin typeface="Verdana"/>
                <a:cs typeface="Verdana"/>
              </a:rPr>
              <a:t> </a:t>
            </a:r>
            <a:r>
              <a:rPr sz="2700" spc="-320" smtClean="0">
                <a:latin typeface="Verdana"/>
                <a:cs typeface="Verdana"/>
              </a:rPr>
              <a:t>31st  </a:t>
            </a:r>
            <a:r>
              <a:rPr sz="2700" spc="-210" smtClean="0">
                <a:latin typeface="Verdana"/>
                <a:cs typeface="Verdana"/>
              </a:rPr>
              <a:t>day </a:t>
            </a:r>
            <a:r>
              <a:rPr sz="2700" spc="-45" smtClean="0">
                <a:latin typeface="Verdana"/>
                <a:cs typeface="Verdana"/>
              </a:rPr>
              <a:t>of</a:t>
            </a:r>
            <a:r>
              <a:rPr sz="2700" spc="-690" smtClean="0">
                <a:latin typeface="Verdana"/>
                <a:cs typeface="Verdana"/>
              </a:rPr>
              <a:t> </a:t>
            </a:r>
            <a:r>
              <a:rPr sz="2700" spc="-175" smtClean="0">
                <a:latin typeface="Verdana"/>
                <a:cs typeface="Verdana"/>
              </a:rPr>
              <a:t>March, </a:t>
            </a:r>
            <a:r>
              <a:rPr sz="2700" spc="-195" smtClean="0">
                <a:latin typeface="Verdana"/>
                <a:cs typeface="Verdana"/>
              </a:rPr>
              <a:t>2020.</a:t>
            </a:r>
            <a:endParaRPr sz="27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916616" y="2840672"/>
            <a:ext cx="2181225" cy="1955164"/>
            <a:chOff x="3916616" y="2840672"/>
            <a:chExt cx="2181225" cy="1955164"/>
          </a:xfrm>
        </p:grpSpPr>
        <p:sp>
          <p:nvSpPr>
            <p:cNvPr id="3" name="object 3"/>
            <p:cNvSpPr/>
            <p:nvPr/>
          </p:nvSpPr>
          <p:spPr>
            <a:xfrm>
              <a:off x="3929633" y="2853690"/>
              <a:ext cx="2155190" cy="1929130"/>
            </a:xfrm>
            <a:custGeom>
              <a:avLst/>
              <a:gdLst/>
              <a:ahLst/>
              <a:cxnLst/>
              <a:rect l="l" t="t" r="r" b="b"/>
              <a:pathLst>
                <a:path w="2155190" h="1929129">
                  <a:moveTo>
                    <a:pt x="0" y="115062"/>
                  </a:moveTo>
                  <a:lnTo>
                    <a:pt x="6985" y="72898"/>
                  </a:lnTo>
                  <a:lnTo>
                    <a:pt x="26288" y="37719"/>
                  </a:lnTo>
                  <a:lnTo>
                    <a:pt x="55117" y="12700"/>
                  </a:lnTo>
                  <a:lnTo>
                    <a:pt x="2053589" y="0"/>
                  </a:lnTo>
                  <a:lnTo>
                    <a:pt x="2066416" y="888"/>
                  </a:lnTo>
                  <a:lnTo>
                    <a:pt x="2101723" y="13843"/>
                  </a:lnTo>
                  <a:lnTo>
                    <a:pt x="2130043" y="39750"/>
                  </a:lnTo>
                  <a:lnTo>
                    <a:pt x="2148586" y="75311"/>
                  </a:lnTo>
                  <a:lnTo>
                    <a:pt x="2154808" y="1813941"/>
                  </a:lnTo>
                  <a:lnTo>
                    <a:pt x="2154046" y="1828546"/>
                  </a:lnTo>
                  <a:lnTo>
                    <a:pt x="2142616" y="1868678"/>
                  </a:lnTo>
                  <a:lnTo>
                    <a:pt x="2119883" y="1900809"/>
                  </a:lnTo>
                  <a:lnTo>
                    <a:pt x="2088514" y="1922018"/>
                  </a:lnTo>
                  <a:lnTo>
                    <a:pt x="101218" y="1929003"/>
                  </a:lnTo>
                  <a:lnTo>
                    <a:pt x="88391" y="1928114"/>
                  </a:lnTo>
                  <a:lnTo>
                    <a:pt x="53086" y="1915160"/>
                  </a:lnTo>
                  <a:lnTo>
                    <a:pt x="24764" y="1889252"/>
                  </a:lnTo>
                  <a:lnTo>
                    <a:pt x="6223" y="1853692"/>
                  </a:lnTo>
                  <a:lnTo>
                    <a:pt x="0" y="115062"/>
                  </a:lnTo>
                  <a:close/>
                </a:path>
              </a:pathLst>
            </a:custGeom>
            <a:ln w="25908">
              <a:solidFill>
                <a:srgbClr val="088BC7"/>
              </a:solidFill>
            </a:ln>
          </p:spPr>
          <p:txBody>
            <a:bodyPr wrap="square" lIns="0" tIns="0" rIns="0" bIns="0" rtlCol="0"/>
            <a:lstStyle/>
            <a:p>
              <a:endParaRPr/>
            </a:p>
          </p:txBody>
        </p:sp>
        <p:sp>
          <p:nvSpPr>
            <p:cNvPr id="4" name="object 4"/>
            <p:cNvSpPr/>
            <p:nvPr/>
          </p:nvSpPr>
          <p:spPr>
            <a:xfrm>
              <a:off x="4739639" y="3038856"/>
              <a:ext cx="534924" cy="608076"/>
            </a:xfrm>
            <a:prstGeom prst="rect">
              <a:avLst/>
            </a:prstGeom>
            <a:blipFill>
              <a:blip r:embed="rId2" cstate="print"/>
              <a:stretch>
                <a:fillRect/>
              </a:stretch>
            </a:blipFill>
          </p:spPr>
          <p:txBody>
            <a:bodyPr wrap="square" lIns="0" tIns="0" rIns="0" bIns="0" rtlCol="0"/>
            <a:lstStyle/>
            <a:p>
              <a:endParaRPr/>
            </a:p>
          </p:txBody>
        </p:sp>
      </p:grpSp>
      <p:sp>
        <p:nvSpPr>
          <p:cNvPr id="5" name="object 5"/>
          <p:cNvSpPr txBox="1"/>
          <p:nvPr/>
        </p:nvSpPr>
        <p:spPr>
          <a:xfrm>
            <a:off x="4309998" y="3774185"/>
            <a:ext cx="1400175" cy="756920"/>
          </a:xfrm>
          <a:prstGeom prst="rect">
            <a:avLst/>
          </a:prstGeom>
        </p:spPr>
        <p:txBody>
          <a:bodyPr vert="horz" wrap="square" lIns="0" tIns="12065" rIns="0" bIns="0" rtlCol="0">
            <a:spAutoFit/>
          </a:bodyPr>
          <a:lstStyle/>
          <a:p>
            <a:pPr marL="12700" marR="5080" indent="-1905" algn="ctr">
              <a:lnSpc>
                <a:spcPct val="100000"/>
              </a:lnSpc>
              <a:spcBef>
                <a:spcPts val="95"/>
              </a:spcBef>
            </a:pPr>
            <a:r>
              <a:rPr sz="1600" b="1" spc="-190" dirty="0">
                <a:solidFill>
                  <a:srgbClr val="0085C5"/>
                </a:solidFill>
                <a:latin typeface="Verdana"/>
                <a:cs typeface="Verdana"/>
              </a:rPr>
              <a:t>National </a:t>
            </a:r>
            <a:r>
              <a:rPr sz="1600" b="1" spc="-120" dirty="0">
                <a:solidFill>
                  <a:srgbClr val="0085C5"/>
                </a:solidFill>
                <a:latin typeface="Verdana"/>
                <a:cs typeface="Verdana"/>
              </a:rPr>
              <a:t>e-  </a:t>
            </a:r>
            <a:r>
              <a:rPr sz="1600" b="1" spc="-195" dirty="0">
                <a:solidFill>
                  <a:srgbClr val="0085C5"/>
                </a:solidFill>
                <a:latin typeface="Verdana"/>
                <a:cs typeface="Verdana"/>
              </a:rPr>
              <a:t>Assessment  </a:t>
            </a:r>
            <a:r>
              <a:rPr sz="1600" b="1" spc="-150" dirty="0">
                <a:solidFill>
                  <a:srgbClr val="0085C5"/>
                </a:solidFill>
                <a:latin typeface="Verdana"/>
                <a:cs typeface="Verdana"/>
              </a:rPr>
              <a:t>Centre</a:t>
            </a:r>
            <a:r>
              <a:rPr sz="1600" b="1" spc="-290" dirty="0">
                <a:solidFill>
                  <a:srgbClr val="0085C5"/>
                </a:solidFill>
                <a:latin typeface="Verdana"/>
                <a:cs typeface="Verdana"/>
              </a:rPr>
              <a:t> </a:t>
            </a:r>
            <a:r>
              <a:rPr sz="1600" b="1" spc="-195" dirty="0">
                <a:solidFill>
                  <a:srgbClr val="0085C5"/>
                </a:solidFill>
                <a:latin typeface="Verdana"/>
                <a:cs typeface="Verdana"/>
              </a:rPr>
              <a:t>(NeAC)</a:t>
            </a:r>
            <a:endParaRPr sz="1600">
              <a:latin typeface="Verdana"/>
              <a:cs typeface="Verdana"/>
            </a:endParaRPr>
          </a:p>
        </p:txBody>
      </p:sp>
      <p:grpSp>
        <p:nvGrpSpPr>
          <p:cNvPr id="6" name="object 6"/>
          <p:cNvGrpSpPr/>
          <p:nvPr/>
        </p:nvGrpSpPr>
        <p:grpSpPr>
          <a:xfrm>
            <a:off x="6572948" y="1382204"/>
            <a:ext cx="2333625" cy="4979035"/>
            <a:chOff x="6572948" y="1382204"/>
            <a:chExt cx="2333625" cy="4979035"/>
          </a:xfrm>
        </p:grpSpPr>
        <p:sp>
          <p:nvSpPr>
            <p:cNvPr id="7" name="object 7"/>
            <p:cNvSpPr/>
            <p:nvPr/>
          </p:nvSpPr>
          <p:spPr>
            <a:xfrm>
              <a:off x="6738365" y="1547621"/>
              <a:ext cx="2155190" cy="4800600"/>
            </a:xfrm>
            <a:custGeom>
              <a:avLst/>
              <a:gdLst/>
              <a:ahLst/>
              <a:cxnLst/>
              <a:rect l="l" t="t" r="r" b="b"/>
              <a:pathLst>
                <a:path w="2155190" h="4800600">
                  <a:moveTo>
                    <a:pt x="0" y="4800600"/>
                  </a:moveTo>
                  <a:lnTo>
                    <a:pt x="2154681" y="4800600"/>
                  </a:lnTo>
                  <a:lnTo>
                    <a:pt x="2154681" y="0"/>
                  </a:lnTo>
                  <a:lnTo>
                    <a:pt x="0" y="0"/>
                  </a:lnTo>
                  <a:lnTo>
                    <a:pt x="0" y="4800600"/>
                  </a:lnTo>
                  <a:close/>
                </a:path>
              </a:pathLst>
            </a:custGeom>
            <a:ln w="25908">
              <a:solidFill>
                <a:srgbClr val="385D88"/>
              </a:solidFill>
              <a:prstDash val="lgDash"/>
            </a:ln>
          </p:spPr>
          <p:txBody>
            <a:bodyPr wrap="square" lIns="0" tIns="0" rIns="0" bIns="0" rtlCol="0"/>
            <a:lstStyle/>
            <a:p>
              <a:endParaRPr/>
            </a:p>
          </p:txBody>
        </p:sp>
        <p:sp>
          <p:nvSpPr>
            <p:cNvPr id="8" name="object 8"/>
            <p:cNvSpPr/>
            <p:nvPr/>
          </p:nvSpPr>
          <p:spPr>
            <a:xfrm>
              <a:off x="6585203" y="1394459"/>
              <a:ext cx="2155190" cy="4814570"/>
            </a:xfrm>
            <a:custGeom>
              <a:avLst/>
              <a:gdLst/>
              <a:ahLst/>
              <a:cxnLst/>
              <a:rect l="l" t="t" r="r" b="b"/>
              <a:pathLst>
                <a:path w="2155190" h="4814570">
                  <a:moveTo>
                    <a:pt x="2154681" y="0"/>
                  </a:moveTo>
                  <a:lnTo>
                    <a:pt x="0" y="0"/>
                  </a:lnTo>
                  <a:lnTo>
                    <a:pt x="0" y="4814062"/>
                  </a:lnTo>
                  <a:lnTo>
                    <a:pt x="2154681" y="4814062"/>
                  </a:lnTo>
                  <a:lnTo>
                    <a:pt x="2154681" y="0"/>
                  </a:lnTo>
                  <a:close/>
                </a:path>
              </a:pathLst>
            </a:custGeom>
            <a:solidFill>
              <a:srgbClr val="FFFFFF"/>
            </a:solidFill>
          </p:spPr>
          <p:txBody>
            <a:bodyPr wrap="square" lIns="0" tIns="0" rIns="0" bIns="0" rtlCol="0"/>
            <a:lstStyle/>
            <a:p>
              <a:endParaRPr/>
            </a:p>
          </p:txBody>
        </p:sp>
        <p:sp>
          <p:nvSpPr>
            <p:cNvPr id="9" name="object 9"/>
            <p:cNvSpPr/>
            <p:nvPr/>
          </p:nvSpPr>
          <p:spPr>
            <a:xfrm>
              <a:off x="6585965" y="1395221"/>
              <a:ext cx="2155190" cy="4814570"/>
            </a:xfrm>
            <a:custGeom>
              <a:avLst/>
              <a:gdLst/>
              <a:ahLst/>
              <a:cxnLst/>
              <a:rect l="l" t="t" r="r" b="b"/>
              <a:pathLst>
                <a:path w="2155190" h="4814570">
                  <a:moveTo>
                    <a:pt x="0" y="4814062"/>
                  </a:moveTo>
                  <a:lnTo>
                    <a:pt x="2154681" y="4814062"/>
                  </a:lnTo>
                  <a:lnTo>
                    <a:pt x="2154681" y="0"/>
                  </a:lnTo>
                  <a:lnTo>
                    <a:pt x="0" y="0"/>
                  </a:lnTo>
                  <a:lnTo>
                    <a:pt x="0" y="4814062"/>
                  </a:lnTo>
                  <a:close/>
                </a:path>
              </a:pathLst>
            </a:custGeom>
            <a:ln w="25908">
              <a:solidFill>
                <a:srgbClr val="385D88"/>
              </a:solidFill>
            </a:ln>
          </p:spPr>
          <p:txBody>
            <a:bodyPr wrap="square" lIns="0" tIns="0" rIns="0" bIns="0" rtlCol="0"/>
            <a:lstStyle/>
            <a:p>
              <a:endParaRPr/>
            </a:p>
          </p:txBody>
        </p:sp>
      </p:grpSp>
      <p:sp>
        <p:nvSpPr>
          <p:cNvPr id="10" name="object 10"/>
          <p:cNvSpPr txBox="1"/>
          <p:nvPr/>
        </p:nvSpPr>
        <p:spPr>
          <a:xfrm>
            <a:off x="6979157" y="1512519"/>
            <a:ext cx="1372235" cy="756920"/>
          </a:xfrm>
          <a:prstGeom prst="rect">
            <a:avLst/>
          </a:prstGeom>
        </p:spPr>
        <p:txBody>
          <a:bodyPr vert="horz" wrap="square" lIns="0" tIns="12065" rIns="0" bIns="0" rtlCol="0">
            <a:spAutoFit/>
          </a:bodyPr>
          <a:lstStyle/>
          <a:p>
            <a:pPr algn="ctr">
              <a:lnSpc>
                <a:spcPct val="100000"/>
              </a:lnSpc>
              <a:spcBef>
                <a:spcPts val="95"/>
              </a:spcBef>
            </a:pPr>
            <a:r>
              <a:rPr sz="1600" b="1" spc="-210" dirty="0">
                <a:solidFill>
                  <a:srgbClr val="1F477B"/>
                </a:solidFill>
                <a:latin typeface="Verdana"/>
                <a:cs typeface="Verdana"/>
              </a:rPr>
              <a:t>Regional</a:t>
            </a:r>
            <a:endParaRPr sz="1600">
              <a:latin typeface="Verdana"/>
              <a:cs typeface="Verdana"/>
            </a:endParaRPr>
          </a:p>
          <a:p>
            <a:pPr marL="12700" marR="5080" indent="3810" algn="ctr">
              <a:lnSpc>
                <a:spcPct val="100000"/>
              </a:lnSpc>
              <a:spcBef>
                <a:spcPts val="5"/>
              </a:spcBef>
            </a:pPr>
            <a:r>
              <a:rPr sz="1600" b="1" spc="-180" dirty="0">
                <a:solidFill>
                  <a:srgbClr val="1F477B"/>
                </a:solidFill>
                <a:latin typeface="Verdana"/>
                <a:cs typeface="Verdana"/>
              </a:rPr>
              <a:t>e</a:t>
            </a:r>
            <a:r>
              <a:rPr sz="1600" b="1" spc="-50" dirty="0">
                <a:solidFill>
                  <a:srgbClr val="1F477B"/>
                </a:solidFill>
                <a:latin typeface="Verdana"/>
                <a:cs typeface="Verdana"/>
              </a:rPr>
              <a:t>-</a:t>
            </a:r>
            <a:r>
              <a:rPr sz="1600" b="1" spc="-114" dirty="0">
                <a:solidFill>
                  <a:srgbClr val="1F477B"/>
                </a:solidFill>
                <a:latin typeface="Verdana"/>
                <a:cs typeface="Verdana"/>
              </a:rPr>
              <a:t>A</a:t>
            </a:r>
            <a:r>
              <a:rPr sz="1600" b="1" spc="-195" dirty="0">
                <a:solidFill>
                  <a:srgbClr val="1F477B"/>
                </a:solidFill>
                <a:latin typeface="Verdana"/>
                <a:cs typeface="Verdana"/>
              </a:rPr>
              <a:t>ssess</a:t>
            </a:r>
            <a:r>
              <a:rPr sz="1600" b="1" spc="-305" dirty="0">
                <a:solidFill>
                  <a:srgbClr val="1F477B"/>
                </a:solidFill>
                <a:latin typeface="Verdana"/>
                <a:cs typeface="Verdana"/>
              </a:rPr>
              <a:t>m</a:t>
            </a:r>
            <a:r>
              <a:rPr sz="1600" b="1" spc="-195" dirty="0">
                <a:solidFill>
                  <a:srgbClr val="1F477B"/>
                </a:solidFill>
                <a:latin typeface="Verdana"/>
                <a:cs typeface="Verdana"/>
              </a:rPr>
              <a:t>e</a:t>
            </a:r>
            <a:r>
              <a:rPr sz="1600" b="1" spc="-270" dirty="0">
                <a:solidFill>
                  <a:srgbClr val="1F477B"/>
                </a:solidFill>
                <a:latin typeface="Verdana"/>
                <a:cs typeface="Verdana"/>
              </a:rPr>
              <a:t>n</a:t>
            </a:r>
            <a:r>
              <a:rPr sz="1600" b="1" spc="-75" dirty="0">
                <a:solidFill>
                  <a:srgbClr val="1F477B"/>
                </a:solidFill>
                <a:latin typeface="Verdana"/>
                <a:cs typeface="Verdana"/>
              </a:rPr>
              <a:t>t  </a:t>
            </a:r>
            <a:r>
              <a:rPr sz="1600" b="1" spc="-155" dirty="0">
                <a:solidFill>
                  <a:srgbClr val="1F477B"/>
                </a:solidFill>
                <a:latin typeface="Verdana"/>
                <a:cs typeface="Verdana"/>
              </a:rPr>
              <a:t>Centre</a:t>
            </a:r>
            <a:r>
              <a:rPr sz="1600" b="1" spc="-285" dirty="0">
                <a:solidFill>
                  <a:srgbClr val="1F477B"/>
                </a:solidFill>
                <a:latin typeface="Verdana"/>
                <a:cs typeface="Verdana"/>
              </a:rPr>
              <a:t> </a:t>
            </a:r>
            <a:r>
              <a:rPr sz="1600" b="1" spc="-210" dirty="0">
                <a:solidFill>
                  <a:srgbClr val="1F477B"/>
                </a:solidFill>
                <a:latin typeface="Verdana"/>
                <a:cs typeface="Verdana"/>
              </a:rPr>
              <a:t>(ReAC)</a:t>
            </a:r>
            <a:endParaRPr sz="1600">
              <a:latin typeface="Verdana"/>
              <a:cs typeface="Verdana"/>
            </a:endParaRPr>
          </a:p>
        </p:txBody>
      </p:sp>
      <p:sp>
        <p:nvSpPr>
          <p:cNvPr id="11" name="object 11"/>
          <p:cNvSpPr/>
          <p:nvPr/>
        </p:nvSpPr>
        <p:spPr>
          <a:xfrm>
            <a:off x="6738366" y="2344673"/>
            <a:ext cx="1897380" cy="905510"/>
          </a:xfrm>
          <a:custGeom>
            <a:avLst/>
            <a:gdLst/>
            <a:ahLst/>
            <a:cxnLst/>
            <a:rect l="l" t="t" r="r" b="b"/>
            <a:pathLst>
              <a:path w="1897379" h="905510">
                <a:moveTo>
                  <a:pt x="0" y="905001"/>
                </a:moveTo>
                <a:lnTo>
                  <a:pt x="1897379" y="905001"/>
                </a:lnTo>
                <a:lnTo>
                  <a:pt x="1897379" y="0"/>
                </a:lnTo>
                <a:lnTo>
                  <a:pt x="0" y="0"/>
                </a:lnTo>
                <a:lnTo>
                  <a:pt x="0" y="905001"/>
                </a:lnTo>
                <a:close/>
              </a:path>
            </a:pathLst>
          </a:custGeom>
          <a:ln w="25907">
            <a:solidFill>
              <a:srgbClr val="385D88"/>
            </a:solidFill>
          </a:ln>
        </p:spPr>
        <p:txBody>
          <a:bodyPr wrap="square" lIns="0" tIns="0" rIns="0" bIns="0" rtlCol="0"/>
          <a:lstStyle/>
          <a:p>
            <a:endParaRPr/>
          </a:p>
        </p:txBody>
      </p:sp>
      <p:sp>
        <p:nvSpPr>
          <p:cNvPr id="12" name="object 12"/>
          <p:cNvSpPr txBox="1"/>
          <p:nvPr/>
        </p:nvSpPr>
        <p:spPr>
          <a:xfrm>
            <a:off x="6751319" y="2902711"/>
            <a:ext cx="1868170" cy="269240"/>
          </a:xfrm>
          <a:prstGeom prst="rect">
            <a:avLst/>
          </a:prstGeom>
        </p:spPr>
        <p:txBody>
          <a:bodyPr vert="horz" wrap="square" lIns="0" tIns="12065" rIns="0" bIns="0" rtlCol="0">
            <a:spAutoFit/>
          </a:bodyPr>
          <a:lstStyle/>
          <a:p>
            <a:pPr marL="158750">
              <a:lnSpc>
                <a:spcPct val="100000"/>
              </a:lnSpc>
              <a:spcBef>
                <a:spcPts val="95"/>
              </a:spcBef>
            </a:pPr>
            <a:r>
              <a:rPr sz="1600" b="1" spc="-195" dirty="0">
                <a:solidFill>
                  <a:srgbClr val="1F477B"/>
                </a:solidFill>
                <a:latin typeface="Verdana"/>
                <a:cs typeface="Verdana"/>
              </a:rPr>
              <a:t>Assessment</a:t>
            </a:r>
            <a:r>
              <a:rPr sz="1600" b="1" spc="-170" dirty="0">
                <a:solidFill>
                  <a:srgbClr val="1F477B"/>
                </a:solidFill>
                <a:latin typeface="Verdana"/>
                <a:cs typeface="Verdana"/>
              </a:rPr>
              <a:t> </a:t>
            </a:r>
            <a:r>
              <a:rPr sz="1600" b="1" spc="-185" dirty="0">
                <a:solidFill>
                  <a:srgbClr val="1F477B"/>
                </a:solidFill>
                <a:latin typeface="Verdana"/>
                <a:cs typeface="Verdana"/>
              </a:rPr>
              <a:t>Unit</a:t>
            </a:r>
            <a:endParaRPr sz="1600">
              <a:latin typeface="Verdana"/>
              <a:cs typeface="Verdana"/>
            </a:endParaRPr>
          </a:p>
        </p:txBody>
      </p:sp>
      <p:grpSp>
        <p:nvGrpSpPr>
          <p:cNvPr id="13" name="object 13"/>
          <p:cNvGrpSpPr/>
          <p:nvPr/>
        </p:nvGrpSpPr>
        <p:grpSpPr>
          <a:xfrm>
            <a:off x="6717728" y="2447544"/>
            <a:ext cx="1923414" cy="1779905"/>
            <a:chOff x="6717728" y="2447544"/>
            <a:chExt cx="1923414" cy="1779905"/>
          </a:xfrm>
        </p:grpSpPr>
        <p:sp>
          <p:nvSpPr>
            <p:cNvPr id="14" name="object 14"/>
            <p:cNvSpPr/>
            <p:nvPr/>
          </p:nvSpPr>
          <p:spPr>
            <a:xfrm>
              <a:off x="7161276" y="2453640"/>
              <a:ext cx="452627" cy="452627"/>
            </a:xfrm>
            <a:prstGeom prst="rect">
              <a:avLst/>
            </a:prstGeom>
            <a:blipFill>
              <a:blip r:embed="rId3" cstate="print"/>
              <a:stretch>
                <a:fillRect/>
              </a:stretch>
            </a:blipFill>
          </p:spPr>
          <p:txBody>
            <a:bodyPr wrap="square" lIns="0" tIns="0" rIns="0" bIns="0" rtlCol="0"/>
            <a:lstStyle/>
            <a:p>
              <a:endParaRPr/>
            </a:p>
          </p:txBody>
        </p:sp>
        <p:sp>
          <p:nvSpPr>
            <p:cNvPr id="15" name="object 15"/>
            <p:cNvSpPr/>
            <p:nvPr/>
          </p:nvSpPr>
          <p:spPr>
            <a:xfrm>
              <a:off x="7589520" y="2447544"/>
              <a:ext cx="451103" cy="452627"/>
            </a:xfrm>
            <a:prstGeom prst="rect">
              <a:avLst/>
            </a:prstGeom>
            <a:blipFill>
              <a:blip r:embed="rId3" cstate="print"/>
              <a:stretch>
                <a:fillRect/>
              </a:stretch>
            </a:blipFill>
          </p:spPr>
          <p:txBody>
            <a:bodyPr wrap="square" lIns="0" tIns="0" rIns="0" bIns="0" rtlCol="0"/>
            <a:lstStyle/>
            <a:p>
              <a:endParaRPr/>
            </a:p>
          </p:txBody>
        </p:sp>
        <p:sp>
          <p:nvSpPr>
            <p:cNvPr id="16" name="object 16"/>
            <p:cNvSpPr/>
            <p:nvPr/>
          </p:nvSpPr>
          <p:spPr>
            <a:xfrm>
              <a:off x="6730746" y="3309366"/>
              <a:ext cx="1897380" cy="905510"/>
            </a:xfrm>
            <a:custGeom>
              <a:avLst/>
              <a:gdLst/>
              <a:ahLst/>
              <a:cxnLst/>
              <a:rect l="l" t="t" r="r" b="b"/>
              <a:pathLst>
                <a:path w="1897379" h="905510">
                  <a:moveTo>
                    <a:pt x="0" y="905002"/>
                  </a:moveTo>
                  <a:lnTo>
                    <a:pt x="1897379" y="905002"/>
                  </a:lnTo>
                  <a:lnTo>
                    <a:pt x="1897379" y="0"/>
                  </a:lnTo>
                  <a:lnTo>
                    <a:pt x="0" y="0"/>
                  </a:lnTo>
                  <a:lnTo>
                    <a:pt x="0" y="905002"/>
                  </a:lnTo>
                  <a:close/>
                </a:path>
              </a:pathLst>
            </a:custGeom>
            <a:ln w="25908">
              <a:solidFill>
                <a:srgbClr val="385D88"/>
              </a:solidFill>
            </a:ln>
          </p:spPr>
          <p:txBody>
            <a:bodyPr wrap="square" lIns="0" tIns="0" rIns="0" bIns="0" rtlCol="0"/>
            <a:lstStyle/>
            <a:p>
              <a:endParaRPr/>
            </a:p>
          </p:txBody>
        </p:sp>
      </p:grpSp>
      <p:sp>
        <p:nvSpPr>
          <p:cNvPr id="17" name="object 17"/>
          <p:cNvSpPr txBox="1"/>
          <p:nvPr/>
        </p:nvSpPr>
        <p:spPr>
          <a:xfrm>
            <a:off x="6755130" y="3868039"/>
            <a:ext cx="1864360" cy="269240"/>
          </a:xfrm>
          <a:prstGeom prst="rect">
            <a:avLst/>
          </a:prstGeom>
        </p:spPr>
        <p:txBody>
          <a:bodyPr vert="horz" wrap="square" lIns="0" tIns="12065" rIns="0" bIns="0" rtlCol="0">
            <a:spAutoFit/>
          </a:bodyPr>
          <a:lstStyle/>
          <a:p>
            <a:pPr marL="160020">
              <a:lnSpc>
                <a:spcPct val="100000"/>
              </a:lnSpc>
              <a:spcBef>
                <a:spcPts val="95"/>
              </a:spcBef>
            </a:pPr>
            <a:r>
              <a:rPr sz="1600" b="1" spc="-165" dirty="0">
                <a:solidFill>
                  <a:srgbClr val="1F477B"/>
                </a:solidFill>
                <a:latin typeface="Verdana"/>
                <a:cs typeface="Verdana"/>
              </a:rPr>
              <a:t>Verification</a:t>
            </a:r>
            <a:r>
              <a:rPr sz="1600" b="1" spc="-215" dirty="0">
                <a:solidFill>
                  <a:srgbClr val="1F477B"/>
                </a:solidFill>
                <a:latin typeface="Verdana"/>
                <a:cs typeface="Verdana"/>
              </a:rPr>
              <a:t> </a:t>
            </a:r>
            <a:r>
              <a:rPr sz="1600" b="1" spc="-185" dirty="0">
                <a:solidFill>
                  <a:srgbClr val="1F477B"/>
                </a:solidFill>
                <a:latin typeface="Verdana"/>
                <a:cs typeface="Verdana"/>
              </a:rPr>
              <a:t>Unit</a:t>
            </a:r>
            <a:endParaRPr sz="1600">
              <a:latin typeface="Verdana"/>
              <a:cs typeface="Verdana"/>
            </a:endParaRPr>
          </a:p>
        </p:txBody>
      </p:sp>
      <p:grpSp>
        <p:nvGrpSpPr>
          <p:cNvPr id="18" name="object 18"/>
          <p:cNvGrpSpPr/>
          <p:nvPr/>
        </p:nvGrpSpPr>
        <p:grpSpPr>
          <a:xfrm>
            <a:off x="6717728" y="3416808"/>
            <a:ext cx="1923414" cy="1773555"/>
            <a:chOff x="6717728" y="3416808"/>
            <a:chExt cx="1923414" cy="1773555"/>
          </a:xfrm>
        </p:grpSpPr>
        <p:sp>
          <p:nvSpPr>
            <p:cNvPr id="19" name="object 19"/>
            <p:cNvSpPr/>
            <p:nvPr/>
          </p:nvSpPr>
          <p:spPr>
            <a:xfrm>
              <a:off x="7161276" y="3416808"/>
              <a:ext cx="452627" cy="452627"/>
            </a:xfrm>
            <a:prstGeom prst="rect">
              <a:avLst/>
            </a:prstGeom>
            <a:blipFill>
              <a:blip r:embed="rId3" cstate="print"/>
              <a:stretch>
                <a:fillRect/>
              </a:stretch>
            </a:blipFill>
          </p:spPr>
          <p:txBody>
            <a:bodyPr wrap="square" lIns="0" tIns="0" rIns="0" bIns="0" rtlCol="0"/>
            <a:lstStyle/>
            <a:p>
              <a:endParaRPr/>
            </a:p>
          </p:txBody>
        </p:sp>
        <p:sp>
          <p:nvSpPr>
            <p:cNvPr id="20" name="object 20"/>
            <p:cNvSpPr/>
            <p:nvPr/>
          </p:nvSpPr>
          <p:spPr>
            <a:xfrm>
              <a:off x="7565136" y="3422904"/>
              <a:ext cx="451103" cy="452628"/>
            </a:xfrm>
            <a:prstGeom prst="rect">
              <a:avLst/>
            </a:prstGeom>
            <a:blipFill>
              <a:blip r:embed="rId3" cstate="print"/>
              <a:stretch>
                <a:fillRect/>
              </a:stretch>
            </a:blipFill>
          </p:spPr>
          <p:txBody>
            <a:bodyPr wrap="square" lIns="0" tIns="0" rIns="0" bIns="0" rtlCol="0"/>
            <a:lstStyle/>
            <a:p>
              <a:endParaRPr/>
            </a:p>
          </p:txBody>
        </p:sp>
        <p:sp>
          <p:nvSpPr>
            <p:cNvPr id="21" name="object 21"/>
            <p:cNvSpPr/>
            <p:nvPr/>
          </p:nvSpPr>
          <p:spPr>
            <a:xfrm>
              <a:off x="6730746" y="4274058"/>
              <a:ext cx="1897380" cy="903605"/>
            </a:xfrm>
            <a:custGeom>
              <a:avLst/>
              <a:gdLst/>
              <a:ahLst/>
              <a:cxnLst/>
              <a:rect l="l" t="t" r="r" b="b"/>
              <a:pathLst>
                <a:path w="1897379" h="903604">
                  <a:moveTo>
                    <a:pt x="0" y="903224"/>
                  </a:moveTo>
                  <a:lnTo>
                    <a:pt x="1897379" y="903224"/>
                  </a:lnTo>
                  <a:lnTo>
                    <a:pt x="1897379" y="0"/>
                  </a:lnTo>
                  <a:lnTo>
                    <a:pt x="0" y="0"/>
                  </a:lnTo>
                  <a:lnTo>
                    <a:pt x="0" y="903224"/>
                  </a:lnTo>
                  <a:close/>
                </a:path>
              </a:pathLst>
            </a:custGeom>
            <a:ln w="25908">
              <a:solidFill>
                <a:srgbClr val="385D88"/>
              </a:solidFill>
            </a:ln>
          </p:spPr>
          <p:txBody>
            <a:bodyPr wrap="square" lIns="0" tIns="0" rIns="0" bIns="0" rtlCol="0"/>
            <a:lstStyle/>
            <a:p>
              <a:endParaRPr/>
            </a:p>
          </p:txBody>
        </p:sp>
      </p:grpSp>
      <p:sp>
        <p:nvSpPr>
          <p:cNvPr id="22" name="object 22"/>
          <p:cNvSpPr txBox="1"/>
          <p:nvPr/>
        </p:nvSpPr>
        <p:spPr>
          <a:xfrm>
            <a:off x="6755130" y="4831841"/>
            <a:ext cx="1864360" cy="269240"/>
          </a:xfrm>
          <a:prstGeom prst="rect">
            <a:avLst/>
          </a:prstGeom>
        </p:spPr>
        <p:txBody>
          <a:bodyPr vert="horz" wrap="square" lIns="0" tIns="12065" rIns="0" bIns="0" rtlCol="0">
            <a:spAutoFit/>
          </a:bodyPr>
          <a:lstStyle/>
          <a:p>
            <a:pPr marL="257810">
              <a:lnSpc>
                <a:spcPct val="100000"/>
              </a:lnSpc>
              <a:spcBef>
                <a:spcPts val="95"/>
              </a:spcBef>
            </a:pPr>
            <a:r>
              <a:rPr sz="1600" b="1" spc="-195" dirty="0">
                <a:solidFill>
                  <a:srgbClr val="1F477B"/>
                </a:solidFill>
                <a:latin typeface="Verdana"/>
                <a:cs typeface="Verdana"/>
              </a:rPr>
              <a:t>Technical</a:t>
            </a:r>
            <a:r>
              <a:rPr sz="1600" b="1" spc="-190" dirty="0">
                <a:solidFill>
                  <a:srgbClr val="1F477B"/>
                </a:solidFill>
                <a:latin typeface="Verdana"/>
                <a:cs typeface="Verdana"/>
              </a:rPr>
              <a:t> </a:t>
            </a:r>
            <a:r>
              <a:rPr sz="1600" b="1" spc="-185" dirty="0">
                <a:solidFill>
                  <a:srgbClr val="1F477B"/>
                </a:solidFill>
                <a:latin typeface="Verdana"/>
                <a:cs typeface="Verdana"/>
              </a:rPr>
              <a:t>Unit</a:t>
            </a:r>
            <a:endParaRPr sz="1600">
              <a:latin typeface="Verdana"/>
              <a:cs typeface="Verdana"/>
            </a:endParaRPr>
          </a:p>
        </p:txBody>
      </p:sp>
      <p:grpSp>
        <p:nvGrpSpPr>
          <p:cNvPr id="23" name="object 23"/>
          <p:cNvGrpSpPr/>
          <p:nvPr/>
        </p:nvGrpSpPr>
        <p:grpSpPr>
          <a:xfrm>
            <a:off x="6717728" y="4379976"/>
            <a:ext cx="1923414" cy="1767839"/>
            <a:chOff x="6717728" y="4379976"/>
            <a:chExt cx="1923414" cy="1767839"/>
          </a:xfrm>
        </p:grpSpPr>
        <p:sp>
          <p:nvSpPr>
            <p:cNvPr id="24" name="object 24"/>
            <p:cNvSpPr/>
            <p:nvPr/>
          </p:nvSpPr>
          <p:spPr>
            <a:xfrm>
              <a:off x="7159752" y="4379976"/>
              <a:ext cx="452627" cy="452628"/>
            </a:xfrm>
            <a:prstGeom prst="rect">
              <a:avLst/>
            </a:prstGeom>
            <a:blipFill>
              <a:blip r:embed="rId3" cstate="print"/>
              <a:stretch>
                <a:fillRect/>
              </a:stretch>
            </a:blipFill>
          </p:spPr>
          <p:txBody>
            <a:bodyPr wrap="square" lIns="0" tIns="0" rIns="0" bIns="0" rtlCol="0"/>
            <a:lstStyle/>
            <a:p>
              <a:endParaRPr/>
            </a:p>
          </p:txBody>
        </p:sp>
        <p:sp>
          <p:nvSpPr>
            <p:cNvPr id="25" name="object 25"/>
            <p:cNvSpPr/>
            <p:nvPr/>
          </p:nvSpPr>
          <p:spPr>
            <a:xfrm>
              <a:off x="7565136" y="4386072"/>
              <a:ext cx="451103" cy="451104"/>
            </a:xfrm>
            <a:prstGeom prst="rect">
              <a:avLst/>
            </a:prstGeom>
            <a:blipFill>
              <a:blip r:embed="rId3" cstate="print"/>
              <a:stretch>
                <a:fillRect/>
              </a:stretch>
            </a:blipFill>
          </p:spPr>
          <p:txBody>
            <a:bodyPr wrap="square" lIns="0" tIns="0" rIns="0" bIns="0" rtlCol="0"/>
            <a:lstStyle/>
            <a:p>
              <a:endParaRPr/>
            </a:p>
          </p:txBody>
        </p:sp>
        <p:sp>
          <p:nvSpPr>
            <p:cNvPr id="26" name="object 26"/>
            <p:cNvSpPr/>
            <p:nvPr/>
          </p:nvSpPr>
          <p:spPr>
            <a:xfrm>
              <a:off x="6730746" y="5229606"/>
              <a:ext cx="1897380" cy="905510"/>
            </a:xfrm>
            <a:custGeom>
              <a:avLst/>
              <a:gdLst/>
              <a:ahLst/>
              <a:cxnLst/>
              <a:rect l="l" t="t" r="r" b="b"/>
              <a:pathLst>
                <a:path w="1897379" h="905510">
                  <a:moveTo>
                    <a:pt x="0" y="905002"/>
                  </a:moveTo>
                  <a:lnTo>
                    <a:pt x="1897379" y="905002"/>
                  </a:lnTo>
                  <a:lnTo>
                    <a:pt x="1897379" y="0"/>
                  </a:lnTo>
                  <a:lnTo>
                    <a:pt x="0" y="0"/>
                  </a:lnTo>
                  <a:lnTo>
                    <a:pt x="0" y="905002"/>
                  </a:lnTo>
                  <a:close/>
                </a:path>
              </a:pathLst>
            </a:custGeom>
            <a:ln w="25907">
              <a:solidFill>
                <a:srgbClr val="385D88"/>
              </a:solidFill>
            </a:ln>
          </p:spPr>
          <p:txBody>
            <a:bodyPr wrap="square" lIns="0" tIns="0" rIns="0" bIns="0" rtlCol="0"/>
            <a:lstStyle/>
            <a:p>
              <a:endParaRPr/>
            </a:p>
          </p:txBody>
        </p:sp>
      </p:grpSp>
      <p:sp>
        <p:nvSpPr>
          <p:cNvPr id="27" name="object 27"/>
          <p:cNvSpPr txBox="1"/>
          <p:nvPr/>
        </p:nvSpPr>
        <p:spPr>
          <a:xfrm>
            <a:off x="6755130" y="5788558"/>
            <a:ext cx="1864360" cy="269240"/>
          </a:xfrm>
          <a:prstGeom prst="rect">
            <a:avLst/>
          </a:prstGeom>
        </p:spPr>
        <p:txBody>
          <a:bodyPr vert="horz" wrap="square" lIns="0" tIns="12065" rIns="0" bIns="0" rtlCol="0">
            <a:spAutoFit/>
          </a:bodyPr>
          <a:lstStyle/>
          <a:p>
            <a:pPr marL="339725">
              <a:lnSpc>
                <a:spcPct val="100000"/>
              </a:lnSpc>
              <a:spcBef>
                <a:spcPts val="95"/>
              </a:spcBef>
            </a:pPr>
            <a:r>
              <a:rPr sz="1600" b="1" spc="-220" dirty="0">
                <a:solidFill>
                  <a:srgbClr val="1F477B"/>
                </a:solidFill>
                <a:latin typeface="Verdana"/>
                <a:cs typeface="Verdana"/>
              </a:rPr>
              <a:t>Review</a:t>
            </a:r>
            <a:r>
              <a:rPr sz="1600" b="1" spc="-225" dirty="0">
                <a:solidFill>
                  <a:srgbClr val="1F477B"/>
                </a:solidFill>
                <a:latin typeface="Verdana"/>
                <a:cs typeface="Verdana"/>
              </a:rPr>
              <a:t> </a:t>
            </a:r>
            <a:r>
              <a:rPr sz="1600" b="1" spc="-185" dirty="0">
                <a:solidFill>
                  <a:srgbClr val="1F477B"/>
                </a:solidFill>
                <a:latin typeface="Verdana"/>
                <a:cs typeface="Verdana"/>
              </a:rPr>
              <a:t>Unit</a:t>
            </a:r>
            <a:endParaRPr sz="1600">
              <a:latin typeface="Verdana"/>
              <a:cs typeface="Verdana"/>
            </a:endParaRPr>
          </a:p>
        </p:txBody>
      </p:sp>
      <p:sp>
        <p:nvSpPr>
          <p:cNvPr id="28" name="object 28"/>
          <p:cNvSpPr/>
          <p:nvPr/>
        </p:nvSpPr>
        <p:spPr>
          <a:xfrm>
            <a:off x="2548142" y="3285744"/>
            <a:ext cx="481569" cy="484631"/>
          </a:xfrm>
          <a:prstGeom prst="rect">
            <a:avLst/>
          </a:prstGeom>
          <a:blipFill>
            <a:blip r:embed="rId4" cstate="print"/>
            <a:stretch>
              <a:fillRect/>
            </a:stretch>
          </a:blipFill>
        </p:spPr>
        <p:txBody>
          <a:bodyPr wrap="square" lIns="0" tIns="0" rIns="0" bIns="0" rtlCol="0"/>
          <a:lstStyle/>
          <a:p>
            <a:endParaRPr/>
          </a:p>
        </p:txBody>
      </p:sp>
      <p:sp>
        <p:nvSpPr>
          <p:cNvPr id="29" name="object 29"/>
          <p:cNvSpPr/>
          <p:nvPr/>
        </p:nvSpPr>
        <p:spPr>
          <a:xfrm>
            <a:off x="2932800" y="3974591"/>
            <a:ext cx="423047" cy="437388"/>
          </a:xfrm>
          <a:prstGeom prst="rect">
            <a:avLst/>
          </a:prstGeom>
          <a:blipFill>
            <a:blip r:embed="rId5" cstate="print"/>
            <a:stretch>
              <a:fillRect/>
            </a:stretch>
          </a:blipFill>
        </p:spPr>
        <p:txBody>
          <a:bodyPr wrap="square" lIns="0" tIns="0" rIns="0" bIns="0" rtlCol="0"/>
          <a:lstStyle/>
          <a:p>
            <a:endParaRPr/>
          </a:p>
        </p:txBody>
      </p:sp>
      <p:sp>
        <p:nvSpPr>
          <p:cNvPr id="30" name="object 30"/>
          <p:cNvSpPr/>
          <p:nvPr/>
        </p:nvSpPr>
        <p:spPr>
          <a:xfrm>
            <a:off x="2276855" y="3966971"/>
            <a:ext cx="457200" cy="479343"/>
          </a:xfrm>
          <a:prstGeom prst="rect">
            <a:avLst/>
          </a:prstGeom>
          <a:blipFill>
            <a:blip r:embed="rId6" cstate="print"/>
            <a:stretch>
              <a:fillRect/>
            </a:stretch>
          </a:blipFill>
        </p:spPr>
        <p:txBody>
          <a:bodyPr wrap="square" lIns="0" tIns="0" rIns="0" bIns="0" rtlCol="0"/>
          <a:lstStyle/>
          <a:p>
            <a:endParaRPr/>
          </a:p>
        </p:txBody>
      </p:sp>
      <p:grpSp>
        <p:nvGrpSpPr>
          <p:cNvPr id="31" name="object 31"/>
          <p:cNvGrpSpPr/>
          <p:nvPr/>
        </p:nvGrpSpPr>
        <p:grpSpPr>
          <a:xfrm>
            <a:off x="614078" y="4042600"/>
            <a:ext cx="7402195" cy="1751964"/>
            <a:chOff x="614078" y="4042600"/>
            <a:chExt cx="7402195" cy="1751964"/>
          </a:xfrm>
        </p:grpSpPr>
        <p:sp>
          <p:nvSpPr>
            <p:cNvPr id="32" name="object 32"/>
            <p:cNvSpPr/>
            <p:nvPr/>
          </p:nvSpPr>
          <p:spPr>
            <a:xfrm>
              <a:off x="614078" y="4042600"/>
              <a:ext cx="822381" cy="209260"/>
            </a:xfrm>
            <a:prstGeom prst="rect">
              <a:avLst/>
            </a:prstGeom>
            <a:blipFill>
              <a:blip r:embed="rId7" cstate="print"/>
              <a:stretch>
                <a:fillRect/>
              </a:stretch>
            </a:blipFill>
          </p:spPr>
          <p:txBody>
            <a:bodyPr wrap="square" lIns="0" tIns="0" rIns="0" bIns="0" rtlCol="0"/>
            <a:lstStyle/>
            <a:p>
              <a:endParaRPr/>
            </a:p>
          </p:txBody>
        </p:sp>
        <p:sp>
          <p:nvSpPr>
            <p:cNvPr id="33" name="object 33"/>
            <p:cNvSpPr/>
            <p:nvPr/>
          </p:nvSpPr>
          <p:spPr>
            <a:xfrm>
              <a:off x="7161276" y="5337048"/>
              <a:ext cx="452627" cy="451103"/>
            </a:xfrm>
            <a:prstGeom prst="rect">
              <a:avLst/>
            </a:prstGeom>
            <a:blipFill>
              <a:blip r:embed="rId3" cstate="print"/>
              <a:stretch>
                <a:fillRect/>
              </a:stretch>
            </a:blipFill>
          </p:spPr>
          <p:txBody>
            <a:bodyPr wrap="square" lIns="0" tIns="0" rIns="0" bIns="0" rtlCol="0"/>
            <a:lstStyle/>
            <a:p>
              <a:endParaRPr/>
            </a:p>
          </p:txBody>
        </p:sp>
        <p:sp>
          <p:nvSpPr>
            <p:cNvPr id="34" name="object 34"/>
            <p:cNvSpPr/>
            <p:nvPr/>
          </p:nvSpPr>
          <p:spPr>
            <a:xfrm>
              <a:off x="7565135" y="5343144"/>
              <a:ext cx="451103" cy="451103"/>
            </a:xfrm>
            <a:prstGeom prst="rect">
              <a:avLst/>
            </a:prstGeom>
            <a:blipFill>
              <a:blip r:embed="rId3" cstate="print"/>
              <a:stretch>
                <a:fillRect/>
              </a:stretch>
            </a:blipFill>
          </p:spPr>
          <p:txBody>
            <a:bodyPr wrap="square" lIns="0" tIns="0" rIns="0" bIns="0" rtlCol="0"/>
            <a:lstStyle/>
            <a:p>
              <a:endParaRPr/>
            </a:p>
          </p:txBody>
        </p:sp>
      </p:grpSp>
      <p:sp>
        <p:nvSpPr>
          <p:cNvPr id="35" name="object 35"/>
          <p:cNvSpPr txBox="1"/>
          <p:nvPr/>
        </p:nvSpPr>
        <p:spPr>
          <a:xfrm>
            <a:off x="606653" y="3973448"/>
            <a:ext cx="836930" cy="269240"/>
          </a:xfrm>
          <a:prstGeom prst="rect">
            <a:avLst/>
          </a:prstGeom>
        </p:spPr>
        <p:txBody>
          <a:bodyPr vert="horz" wrap="square" lIns="0" tIns="12065" rIns="0" bIns="0" rtlCol="0">
            <a:spAutoFit/>
          </a:bodyPr>
          <a:lstStyle/>
          <a:p>
            <a:pPr marL="12700">
              <a:lnSpc>
                <a:spcPct val="100000"/>
              </a:lnSpc>
              <a:spcBef>
                <a:spcPts val="95"/>
              </a:spcBef>
            </a:pPr>
            <a:r>
              <a:rPr sz="1600" spc="-155" dirty="0">
                <a:solidFill>
                  <a:srgbClr val="C00000"/>
                </a:solidFill>
                <a:latin typeface="Verdana"/>
                <a:cs typeface="Verdana"/>
              </a:rPr>
              <a:t>Tax</a:t>
            </a:r>
            <a:r>
              <a:rPr sz="1600" spc="-125" dirty="0">
                <a:solidFill>
                  <a:srgbClr val="C00000"/>
                </a:solidFill>
                <a:latin typeface="Verdana"/>
                <a:cs typeface="Verdana"/>
              </a:rPr>
              <a:t>paye</a:t>
            </a:r>
            <a:r>
              <a:rPr sz="1600" spc="-105" dirty="0">
                <a:solidFill>
                  <a:srgbClr val="C00000"/>
                </a:solidFill>
                <a:latin typeface="Verdana"/>
                <a:cs typeface="Verdana"/>
              </a:rPr>
              <a:t>r</a:t>
            </a:r>
            <a:endParaRPr sz="1600">
              <a:latin typeface="Verdana"/>
              <a:cs typeface="Verdana"/>
            </a:endParaRPr>
          </a:p>
        </p:txBody>
      </p:sp>
      <p:grpSp>
        <p:nvGrpSpPr>
          <p:cNvPr id="36" name="object 36"/>
          <p:cNvGrpSpPr/>
          <p:nvPr/>
        </p:nvGrpSpPr>
        <p:grpSpPr>
          <a:xfrm>
            <a:off x="277368" y="3229355"/>
            <a:ext cx="6308090" cy="1283335"/>
            <a:chOff x="277368" y="3229355"/>
            <a:chExt cx="6308090" cy="1283335"/>
          </a:xfrm>
        </p:grpSpPr>
        <p:sp>
          <p:nvSpPr>
            <p:cNvPr id="37" name="object 37"/>
            <p:cNvSpPr/>
            <p:nvPr/>
          </p:nvSpPr>
          <p:spPr>
            <a:xfrm>
              <a:off x="617220" y="3499103"/>
              <a:ext cx="877824" cy="451104"/>
            </a:xfrm>
            <a:prstGeom prst="rect">
              <a:avLst/>
            </a:prstGeom>
            <a:blipFill>
              <a:blip r:embed="rId8" cstate="print"/>
              <a:stretch>
                <a:fillRect/>
              </a:stretch>
            </a:blipFill>
          </p:spPr>
          <p:txBody>
            <a:bodyPr wrap="square" lIns="0" tIns="0" rIns="0" bIns="0" rtlCol="0"/>
            <a:lstStyle/>
            <a:p>
              <a:endParaRPr/>
            </a:p>
          </p:txBody>
        </p:sp>
        <p:sp>
          <p:nvSpPr>
            <p:cNvPr id="38" name="object 38"/>
            <p:cNvSpPr/>
            <p:nvPr/>
          </p:nvSpPr>
          <p:spPr>
            <a:xfrm>
              <a:off x="290322" y="3242309"/>
              <a:ext cx="1522730" cy="1257300"/>
            </a:xfrm>
            <a:custGeom>
              <a:avLst/>
              <a:gdLst/>
              <a:ahLst/>
              <a:cxnLst/>
              <a:rect l="l" t="t" r="r" b="b"/>
              <a:pathLst>
                <a:path w="1522730" h="1257300">
                  <a:moveTo>
                    <a:pt x="0" y="74929"/>
                  </a:moveTo>
                  <a:lnTo>
                    <a:pt x="18554" y="24637"/>
                  </a:lnTo>
                  <a:lnTo>
                    <a:pt x="64109" y="380"/>
                  </a:lnTo>
                  <a:lnTo>
                    <a:pt x="1450848" y="0"/>
                  </a:lnTo>
                  <a:lnTo>
                    <a:pt x="1459992" y="635"/>
                  </a:lnTo>
                  <a:lnTo>
                    <a:pt x="1484884" y="9016"/>
                  </a:lnTo>
                  <a:lnTo>
                    <a:pt x="1504950" y="25907"/>
                  </a:lnTo>
                  <a:lnTo>
                    <a:pt x="1518030" y="49149"/>
                  </a:lnTo>
                  <a:lnTo>
                    <a:pt x="1522348" y="1182115"/>
                  </a:lnTo>
                  <a:lnTo>
                    <a:pt x="1521841" y="1191640"/>
                  </a:lnTo>
                  <a:lnTo>
                    <a:pt x="1513713" y="1217802"/>
                  </a:lnTo>
                  <a:lnTo>
                    <a:pt x="1497711" y="1238758"/>
                  </a:lnTo>
                  <a:lnTo>
                    <a:pt x="1475486" y="1252473"/>
                  </a:lnTo>
                  <a:lnTo>
                    <a:pt x="71526" y="1257045"/>
                  </a:lnTo>
                  <a:lnTo>
                    <a:pt x="62433" y="1256410"/>
                  </a:lnTo>
                  <a:lnTo>
                    <a:pt x="37477" y="1248028"/>
                  </a:lnTo>
                  <a:lnTo>
                    <a:pt x="17487" y="1231138"/>
                  </a:lnTo>
                  <a:lnTo>
                    <a:pt x="4368" y="1207896"/>
                  </a:lnTo>
                  <a:lnTo>
                    <a:pt x="0" y="74929"/>
                  </a:lnTo>
                  <a:close/>
                </a:path>
              </a:pathLst>
            </a:custGeom>
            <a:ln w="25908">
              <a:solidFill>
                <a:srgbClr val="C00000"/>
              </a:solidFill>
            </a:ln>
          </p:spPr>
          <p:txBody>
            <a:bodyPr wrap="square" lIns="0" tIns="0" rIns="0" bIns="0" rtlCol="0"/>
            <a:lstStyle/>
            <a:p>
              <a:endParaRPr/>
            </a:p>
          </p:txBody>
        </p:sp>
        <p:sp>
          <p:nvSpPr>
            <p:cNvPr id="39" name="object 39"/>
            <p:cNvSpPr/>
            <p:nvPr/>
          </p:nvSpPr>
          <p:spPr>
            <a:xfrm>
              <a:off x="1812798" y="3765041"/>
              <a:ext cx="4772660" cy="143510"/>
            </a:xfrm>
            <a:custGeom>
              <a:avLst/>
              <a:gdLst/>
              <a:ahLst/>
              <a:cxnLst/>
              <a:rect l="l" t="t" r="r" b="b"/>
              <a:pathLst>
                <a:path w="4772659" h="143510">
                  <a:moveTo>
                    <a:pt x="2116328" y="105156"/>
                  </a:moveTo>
                  <a:lnTo>
                    <a:pt x="2097278" y="95631"/>
                  </a:lnTo>
                  <a:lnTo>
                    <a:pt x="2040128" y="67056"/>
                  </a:lnTo>
                  <a:lnTo>
                    <a:pt x="2040128" y="95631"/>
                  </a:lnTo>
                  <a:lnTo>
                    <a:pt x="76200" y="95631"/>
                  </a:lnTo>
                  <a:lnTo>
                    <a:pt x="76200" y="67056"/>
                  </a:lnTo>
                  <a:lnTo>
                    <a:pt x="0" y="105156"/>
                  </a:lnTo>
                  <a:lnTo>
                    <a:pt x="76200" y="143256"/>
                  </a:lnTo>
                  <a:lnTo>
                    <a:pt x="76200" y="114681"/>
                  </a:lnTo>
                  <a:lnTo>
                    <a:pt x="2040128" y="114681"/>
                  </a:lnTo>
                  <a:lnTo>
                    <a:pt x="2040128" y="143256"/>
                  </a:lnTo>
                  <a:lnTo>
                    <a:pt x="2097278" y="114681"/>
                  </a:lnTo>
                  <a:lnTo>
                    <a:pt x="2116328" y="105156"/>
                  </a:lnTo>
                  <a:close/>
                </a:path>
                <a:path w="4772659" h="143510">
                  <a:moveTo>
                    <a:pt x="4772533" y="38100"/>
                  </a:moveTo>
                  <a:lnTo>
                    <a:pt x="4753483" y="28575"/>
                  </a:lnTo>
                  <a:lnTo>
                    <a:pt x="4696333" y="0"/>
                  </a:lnTo>
                  <a:lnTo>
                    <a:pt x="4696333" y="28575"/>
                  </a:lnTo>
                  <a:lnTo>
                    <a:pt x="4347972" y="28575"/>
                  </a:lnTo>
                  <a:lnTo>
                    <a:pt x="4347972" y="0"/>
                  </a:lnTo>
                  <a:lnTo>
                    <a:pt x="4271772" y="38100"/>
                  </a:lnTo>
                  <a:lnTo>
                    <a:pt x="4347972" y="76200"/>
                  </a:lnTo>
                  <a:lnTo>
                    <a:pt x="4347972" y="47625"/>
                  </a:lnTo>
                  <a:lnTo>
                    <a:pt x="4696333" y="47625"/>
                  </a:lnTo>
                  <a:lnTo>
                    <a:pt x="4696333" y="76200"/>
                  </a:lnTo>
                  <a:lnTo>
                    <a:pt x="4753483" y="47625"/>
                  </a:lnTo>
                  <a:lnTo>
                    <a:pt x="4772533" y="38100"/>
                  </a:lnTo>
                  <a:close/>
                </a:path>
              </a:pathLst>
            </a:custGeom>
            <a:solidFill>
              <a:srgbClr val="000000"/>
            </a:solidFill>
          </p:spPr>
          <p:txBody>
            <a:bodyPr wrap="square" lIns="0" tIns="0" rIns="0" bIns="0" rtlCol="0"/>
            <a:lstStyle/>
            <a:p>
              <a:endParaRPr/>
            </a:p>
          </p:txBody>
        </p:sp>
      </p:grpSp>
      <p:sp>
        <p:nvSpPr>
          <p:cNvPr id="44" name="object 44"/>
          <p:cNvSpPr txBox="1">
            <a:spLocks noGrp="1"/>
          </p:cNvSpPr>
          <p:nvPr>
            <p:ph type="title"/>
          </p:nvPr>
        </p:nvSpPr>
        <p:spPr>
          <a:xfrm>
            <a:off x="474370" y="405764"/>
            <a:ext cx="6383630" cy="628377"/>
          </a:xfrm>
          <a:prstGeom prst="rect">
            <a:avLst/>
          </a:prstGeom>
        </p:spPr>
        <p:txBody>
          <a:bodyPr vert="horz" wrap="square" lIns="0" tIns="12700" rIns="0" bIns="0" rtlCol="0">
            <a:spAutoFit/>
          </a:bodyPr>
          <a:lstStyle/>
          <a:p>
            <a:pPr marL="12700">
              <a:lnSpc>
                <a:spcPct val="100000"/>
              </a:lnSpc>
              <a:spcBef>
                <a:spcPts val="100"/>
              </a:spcBef>
            </a:pPr>
            <a:r>
              <a:rPr sz="4000" spc="-385" dirty="0"/>
              <a:t>e-Assessment</a:t>
            </a:r>
            <a:r>
              <a:rPr sz="4000" spc="-350" dirty="0"/>
              <a:t> </a:t>
            </a:r>
            <a:r>
              <a:rPr sz="4000" spc="-370" dirty="0"/>
              <a:t>Ecosystem</a:t>
            </a:r>
            <a:endParaRPr sz="400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48555" y="3348228"/>
            <a:ext cx="76200" cy="1325245"/>
          </a:xfrm>
          <a:custGeom>
            <a:avLst/>
            <a:gdLst/>
            <a:ahLst/>
            <a:cxnLst/>
            <a:rect l="l" t="t" r="r" b="b"/>
            <a:pathLst>
              <a:path w="76200" h="1325245">
                <a:moveTo>
                  <a:pt x="31750" y="1249045"/>
                </a:moveTo>
                <a:lnTo>
                  <a:pt x="0" y="1249045"/>
                </a:lnTo>
                <a:lnTo>
                  <a:pt x="38100" y="1325245"/>
                </a:lnTo>
                <a:lnTo>
                  <a:pt x="69850" y="1261745"/>
                </a:lnTo>
                <a:lnTo>
                  <a:pt x="31750" y="1261745"/>
                </a:lnTo>
                <a:lnTo>
                  <a:pt x="31750" y="1249045"/>
                </a:lnTo>
                <a:close/>
              </a:path>
              <a:path w="76200" h="1325245">
                <a:moveTo>
                  <a:pt x="44450" y="0"/>
                </a:moveTo>
                <a:lnTo>
                  <a:pt x="31750" y="0"/>
                </a:lnTo>
                <a:lnTo>
                  <a:pt x="31750" y="1261745"/>
                </a:lnTo>
                <a:lnTo>
                  <a:pt x="44450" y="1261745"/>
                </a:lnTo>
                <a:lnTo>
                  <a:pt x="44450" y="0"/>
                </a:lnTo>
                <a:close/>
              </a:path>
              <a:path w="76200" h="1325245">
                <a:moveTo>
                  <a:pt x="76200" y="1249045"/>
                </a:moveTo>
                <a:lnTo>
                  <a:pt x="44450" y="1249045"/>
                </a:lnTo>
                <a:lnTo>
                  <a:pt x="44450" y="1261745"/>
                </a:lnTo>
                <a:lnTo>
                  <a:pt x="69850" y="1261745"/>
                </a:lnTo>
                <a:lnTo>
                  <a:pt x="76200" y="1249045"/>
                </a:lnTo>
                <a:close/>
              </a:path>
            </a:pathLst>
          </a:custGeom>
          <a:solidFill>
            <a:srgbClr val="000000"/>
          </a:solidFill>
        </p:spPr>
        <p:txBody>
          <a:bodyPr wrap="square" lIns="0" tIns="0" rIns="0" bIns="0" rtlCol="0"/>
          <a:lstStyle/>
          <a:p>
            <a:endParaRPr/>
          </a:p>
        </p:txBody>
      </p:sp>
      <p:sp>
        <p:nvSpPr>
          <p:cNvPr id="3" name="object 3"/>
          <p:cNvSpPr/>
          <p:nvPr/>
        </p:nvSpPr>
        <p:spPr>
          <a:xfrm>
            <a:off x="6062471" y="4302252"/>
            <a:ext cx="2811780" cy="2293620"/>
          </a:xfrm>
          <a:custGeom>
            <a:avLst/>
            <a:gdLst/>
            <a:ahLst/>
            <a:cxnLst/>
            <a:rect l="l" t="t" r="r" b="b"/>
            <a:pathLst>
              <a:path w="2811779" h="2293620">
                <a:moveTo>
                  <a:pt x="0" y="2293620"/>
                </a:moveTo>
                <a:lnTo>
                  <a:pt x="2811779" y="2293620"/>
                </a:lnTo>
                <a:lnTo>
                  <a:pt x="2811779" y="0"/>
                </a:lnTo>
                <a:lnTo>
                  <a:pt x="0" y="0"/>
                </a:lnTo>
                <a:lnTo>
                  <a:pt x="0" y="2293620"/>
                </a:lnTo>
                <a:close/>
              </a:path>
            </a:pathLst>
          </a:custGeom>
          <a:ln w="6349">
            <a:solidFill>
              <a:srgbClr val="0D0D0D"/>
            </a:solidFill>
          </a:ln>
        </p:spPr>
        <p:txBody>
          <a:bodyPr wrap="square" lIns="0" tIns="0" rIns="0" bIns="0" rtlCol="0"/>
          <a:lstStyle/>
          <a:p>
            <a:endParaRPr/>
          </a:p>
        </p:txBody>
      </p:sp>
      <p:sp>
        <p:nvSpPr>
          <p:cNvPr id="4" name="object 4"/>
          <p:cNvSpPr/>
          <p:nvPr/>
        </p:nvSpPr>
        <p:spPr>
          <a:xfrm>
            <a:off x="361188" y="4305300"/>
            <a:ext cx="2811780" cy="2293620"/>
          </a:xfrm>
          <a:custGeom>
            <a:avLst/>
            <a:gdLst/>
            <a:ahLst/>
            <a:cxnLst/>
            <a:rect l="l" t="t" r="r" b="b"/>
            <a:pathLst>
              <a:path w="2811780" h="2293620">
                <a:moveTo>
                  <a:pt x="0" y="2293620"/>
                </a:moveTo>
                <a:lnTo>
                  <a:pt x="2811780" y="2293620"/>
                </a:lnTo>
                <a:lnTo>
                  <a:pt x="2811780" y="0"/>
                </a:lnTo>
                <a:lnTo>
                  <a:pt x="0" y="0"/>
                </a:lnTo>
                <a:lnTo>
                  <a:pt x="0" y="2293620"/>
                </a:lnTo>
                <a:close/>
              </a:path>
            </a:pathLst>
          </a:custGeom>
          <a:ln w="6350">
            <a:solidFill>
              <a:srgbClr val="0D0D0D"/>
            </a:solidFill>
          </a:ln>
        </p:spPr>
        <p:txBody>
          <a:bodyPr wrap="square" lIns="0" tIns="0" rIns="0" bIns="0" rtlCol="0"/>
          <a:lstStyle/>
          <a:p>
            <a:endParaRPr/>
          </a:p>
        </p:txBody>
      </p:sp>
      <p:sp>
        <p:nvSpPr>
          <p:cNvPr id="5" name="object 5"/>
          <p:cNvSpPr/>
          <p:nvPr/>
        </p:nvSpPr>
        <p:spPr>
          <a:xfrm>
            <a:off x="6062471" y="1647444"/>
            <a:ext cx="2811780" cy="2293620"/>
          </a:xfrm>
          <a:custGeom>
            <a:avLst/>
            <a:gdLst/>
            <a:ahLst/>
            <a:cxnLst/>
            <a:rect l="l" t="t" r="r" b="b"/>
            <a:pathLst>
              <a:path w="2811779" h="2293620">
                <a:moveTo>
                  <a:pt x="0" y="2293619"/>
                </a:moveTo>
                <a:lnTo>
                  <a:pt x="2811779" y="2293619"/>
                </a:lnTo>
                <a:lnTo>
                  <a:pt x="2811779" y="0"/>
                </a:lnTo>
                <a:lnTo>
                  <a:pt x="0" y="0"/>
                </a:lnTo>
                <a:lnTo>
                  <a:pt x="0" y="2293619"/>
                </a:lnTo>
                <a:close/>
              </a:path>
            </a:pathLst>
          </a:custGeom>
          <a:ln w="6350">
            <a:solidFill>
              <a:srgbClr val="0D0D0D"/>
            </a:solidFill>
          </a:ln>
        </p:spPr>
        <p:txBody>
          <a:bodyPr wrap="square" lIns="0" tIns="0" rIns="0" bIns="0" rtlCol="0"/>
          <a:lstStyle/>
          <a:p>
            <a:endParaRPr/>
          </a:p>
        </p:txBody>
      </p:sp>
      <p:grpSp>
        <p:nvGrpSpPr>
          <p:cNvPr id="6" name="object 6"/>
          <p:cNvGrpSpPr/>
          <p:nvPr/>
        </p:nvGrpSpPr>
        <p:grpSpPr>
          <a:xfrm>
            <a:off x="367156" y="1644269"/>
            <a:ext cx="2820035" cy="2299970"/>
            <a:chOff x="367156" y="1644269"/>
            <a:chExt cx="2820035" cy="2299970"/>
          </a:xfrm>
        </p:grpSpPr>
        <p:sp>
          <p:nvSpPr>
            <p:cNvPr id="7" name="object 7"/>
            <p:cNvSpPr/>
            <p:nvPr/>
          </p:nvSpPr>
          <p:spPr>
            <a:xfrm>
              <a:off x="370331" y="1647444"/>
              <a:ext cx="2813685" cy="2293620"/>
            </a:xfrm>
            <a:custGeom>
              <a:avLst/>
              <a:gdLst/>
              <a:ahLst/>
              <a:cxnLst/>
              <a:rect l="l" t="t" r="r" b="b"/>
              <a:pathLst>
                <a:path w="2813685" h="2293620">
                  <a:moveTo>
                    <a:pt x="0" y="2293619"/>
                  </a:moveTo>
                  <a:lnTo>
                    <a:pt x="2813304" y="2293619"/>
                  </a:lnTo>
                  <a:lnTo>
                    <a:pt x="2813304" y="0"/>
                  </a:lnTo>
                  <a:lnTo>
                    <a:pt x="0" y="0"/>
                  </a:lnTo>
                  <a:lnTo>
                    <a:pt x="0" y="2293619"/>
                  </a:lnTo>
                  <a:close/>
                </a:path>
              </a:pathLst>
            </a:custGeom>
            <a:ln w="6350">
              <a:solidFill>
                <a:srgbClr val="0D0D0D"/>
              </a:solidFill>
            </a:ln>
          </p:spPr>
          <p:txBody>
            <a:bodyPr wrap="square" lIns="0" tIns="0" rIns="0" bIns="0" rtlCol="0"/>
            <a:lstStyle/>
            <a:p>
              <a:endParaRPr/>
            </a:p>
          </p:txBody>
        </p:sp>
        <p:sp>
          <p:nvSpPr>
            <p:cNvPr id="8" name="object 8"/>
            <p:cNvSpPr/>
            <p:nvPr/>
          </p:nvSpPr>
          <p:spPr>
            <a:xfrm>
              <a:off x="1103376" y="2034540"/>
              <a:ext cx="1337945" cy="504190"/>
            </a:xfrm>
            <a:custGeom>
              <a:avLst/>
              <a:gdLst/>
              <a:ahLst/>
              <a:cxnLst/>
              <a:rect l="l" t="t" r="r" b="b"/>
              <a:pathLst>
                <a:path w="1337945" h="504189">
                  <a:moveTo>
                    <a:pt x="1253744" y="0"/>
                  </a:moveTo>
                  <a:lnTo>
                    <a:pt x="78803" y="126"/>
                  </a:lnTo>
                  <a:lnTo>
                    <a:pt x="38823" y="13208"/>
                  </a:lnTo>
                  <a:lnTo>
                    <a:pt x="10655" y="43052"/>
                  </a:lnTo>
                  <a:lnTo>
                    <a:pt x="0" y="83947"/>
                  </a:lnTo>
                  <a:lnTo>
                    <a:pt x="165" y="425450"/>
                  </a:lnTo>
                  <a:lnTo>
                    <a:pt x="13246" y="465327"/>
                  </a:lnTo>
                  <a:lnTo>
                    <a:pt x="43141" y="493395"/>
                  </a:lnTo>
                  <a:lnTo>
                    <a:pt x="84162" y="504063"/>
                  </a:lnTo>
                  <a:lnTo>
                    <a:pt x="1259078" y="503936"/>
                  </a:lnTo>
                  <a:lnTo>
                    <a:pt x="1299083" y="490855"/>
                  </a:lnTo>
                  <a:lnTo>
                    <a:pt x="1327277" y="461010"/>
                  </a:lnTo>
                  <a:lnTo>
                    <a:pt x="1337945" y="419988"/>
                  </a:lnTo>
                  <a:lnTo>
                    <a:pt x="1337818" y="78612"/>
                  </a:lnTo>
                  <a:lnTo>
                    <a:pt x="1324737" y="38735"/>
                  </a:lnTo>
                  <a:lnTo>
                    <a:pt x="1294765" y="10668"/>
                  </a:lnTo>
                  <a:lnTo>
                    <a:pt x="1253744" y="0"/>
                  </a:lnTo>
                  <a:close/>
                </a:path>
              </a:pathLst>
            </a:custGeom>
            <a:solidFill>
              <a:srgbClr val="C00000"/>
            </a:solidFill>
          </p:spPr>
          <p:txBody>
            <a:bodyPr wrap="square" lIns="0" tIns="0" rIns="0" bIns="0" rtlCol="0"/>
            <a:lstStyle/>
            <a:p>
              <a:endParaRPr/>
            </a:p>
          </p:txBody>
        </p:sp>
        <p:sp>
          <p:nvSpPr>
            <p:cNvPr id="9" name="object 9"/>
            <p:cNvSpPr/>
            <p:nvPr/>
          </p:nvSpPr>
          <p:spPr>
            <a:xfrm>
              <a:off x="1103376" y="2034540"/>
              <a:ext cx="1337945" cy="504190"/>
            </a:xfrm>
            <a:custGeom>
              <a:avLst/>
              <a:gdLst/>
              <a:ahLst/>
              <a:cxnLst/>
              <a:rect l="l" t="t" r="r" b="b"/>
              <a:pathLst>
                <a:path w="1337945" h="504189">
                  <a:moveTo>
                    <a:pt x="1253744" y="0"/>
                  </a:moveTo>
                  <a:lnTo>
                    <a:pt x="78803" y="126"/>
                  </a:lnTo>
                  <a:lnTo>
                    <a:pt x="38823" y="13208"/>
                  </a:lnTo>
                  <a:lnTo>
                    <a:pt x="10655" y="43052"/>
                  </a:lnTo>
                  <a:lnTo>
                    <a:pt x="0" y="83947"/>
                  </a:lnTo>
                  <a:lnTo>
                    <a:pt x="165" y="425450"/>
                  </a:lnTo>
                  <a:lnTo>
                    <a:pt x="13246" y="465327"/>
                  </a:lnTo>
                  <a:lnTo>
                    <a:pt x="43141" y="493395"/>
                  </a:lnTo>
                  <a:lnTo>
                    <a:pt x="84162" y="504063"/>
                  </a:lnTo>
                  <a:lnTo>
                    <a:pt x="1259078" y="503936"/>
                  </a:lnTo>
                  <a:lnTo>
                    <a:pt x="1299083" y="490855"/>
                  </a:lnTo>
                  <a:lnTo>
                    <a:pt x="1327277" y="461010"/>
                  </a:lnTo>
                  <a:lnTo>
                    <a:pt x="1337945" y="419988"/>
                  </a:lnTo>
                  <a:lnTo>
                    <a:pt x="1337818" y="78612"/>
                  </a:lnTo>
                  <a:lnTo>
                    <a:pt x="1324737" y="38735"/>
                  </a:lnTo>
                  <a:lnTo>
                    <a:pt x="1294765" y="10668"/>
                  </a:lnTo>
                  <a:lnTo>
                    <a:pt x="1253744" y="0"/>
                  </a:lnTo>
                  <a:close/>
                </a:path>
              </a:pathLst>
            </a:custGeom>
            <a:ln w="12700">
              <a:solidFill>
                <a:srgbClr val="C00000"/>
              </a:solidFill>
            </a:ln>
          </p:spPr>
          <p:txBody>
            <a:bodyPr wrap="square" lIns="0" tIns="0" rIns="0" bIns="0" rtlCol="0"/>
            <a:lstStyle/>
            <a:p>
              <a:endParaRPr/>
            </a:p>
          </p:txBody>
        </p:sp>
      </p:grpSp>
      <p:sp>
        <p:nvSpPr>
          <p:cNvPr id="10" name="object 10"/>
          <p:cNvSpPr txBox="1"/>
          <p:nvPr/>
        </p:nvSpPr>
        <p:spPr>
          <a:xfrm>
            <a:off x="1356741" y="2158364"/>
            <a:ext cx="829944" cy="239395"/>
          </a:xfrm>
          <a:prstGeom prst="rect">
            <a:avLst/>
          </a:prstGeom>
        </p:spPr>
        <p:txBody>
          <a:bodyPr vert="horz" wrap="square" lIns="0" tIns="13335" rIns="0" bIns="0" rtlCol="0">
            <a:spAutoFit/>
          </a:bodyPr>
          <a:lstStyle/>
          <a:p>
            <a:pPr marL="12700">
              <a:lnSpc>
                <a:spcPct val="100000"/>
              </a:lnSpc>
              <a:spcBef>
                <a:spcPts val="105"/>
              </a:spcBef>
            </a:pPr>
            <a:r>
              <a:rPr sz="1400" spc="-90" dirty="0">
                <a:solidFill>
                  <a:srgbClr val="FFFFFF"/>
                </a:solidFill>
                <a:latin typeface="Verdana"/>
                <a:cs typeface="Verdana"/>
              </a:rPr>
              <a:t>Addl.</a:t>
            </a:r>
            <a:r>
              <a:rPr sz="1400" spc="-220" dirty="0">
                <a:solidFill>
                  <a:srgbClr val="FFFFFF"/>
                </a:solidFill>
                <a:latin typeface="Verdana"/>
                <a:cs typeface="Verdana"/>
              </a:rPr>
              <a:t> </a:t>
            </a:r>
            <a:r>
              <a:rPr sz="1400" spc="-60" dirty="0">
                <a:solidFill>
                  <a:srgbClr val="FFFFFF"/>
                </a:solidFill>
                <a:latin typeface="Verdana"/>
                <a:cs typeface="Verdana"/>
              </a:rPr>
              <a:t>JCIT</a:t>
            </a:r>
            <a:endParaRPr sz="1400">
              <a:latin typeface="Verdana"/>
              <a:cs typeface="Verdana"/>
            </a:endParaRPr>
          </a:p>
        </p:txBody>
      </p:sp>
      <p:grpSp>
        <p:nvGrpSpPr>
          <p:cNvPr id="11" name="object 11"/>
          <p:cNvGrpSpPr/>
          <p:nvPr/>
        </p:nvGrpSpPr>
        <p:grpSpPr>
          <a:xfrm>
            <a:off x="658113" y="2538983"/>
            <a:ext cx="4805680" cy="826135"/>
            <a:chOff x="658113" y="2538983"/>
            <a:chExt cx="4805680" cy="826135"/>
          </a:xfrm>
        </p:grpSpPr>
        <p:sp>
          <p:nvSpPr>
            <p:cNvPr id="12" name="object 12"/>
            <p:cNvSpPr/>
            <p:nvPr/>
          </p:nvSpPr>
          <p:spPr>
            <a:xfrm>
              <a:off x="664463" y="2901695"/>
              <a:ext cx="1034415" cy="455930"/>
            </a:xfrm>
            <a:custGeom>
              <a:avLst/>
              <a:gdLst/>
              <a:ahLst/>
              <a:cxnLst/>
              <a:rect l="l" t="t" r="r" b="b"/>
              <a:pathLst>
                <a:path w="1034414" h="455929">
                  <a:moveTo>
                    <a:pt x="929005" y="0"/>
                  </a:moveTo>
                  <a:lnTo>
                    <a:pt x="94818" y="380"/>
                  </a:lnTo>
                  <a:lnTo>
                    <a:pt x="54470" y="9398"/>
                  </a:lnTo>
                  <a:lnTo>
                    <a:pt x="3949" y="55244"/>
                  </a:lnTo>
                  <a:lnTo>
                    <a:pt x="0" y="75945"/>
                  </a:lnTo>
                  <a:lnTo>
                    <a:pt x="507" y="387095"/>
                  </a:lnTo>
                  <a:lnTo>
                    <a:pt x="13042" y="416178"/>
                  </a:lnTo>
                  <a:lnTo>
                    <a:pt x="39623" y="438912"/>
                  </a:lnTo>
                  <a:lnTo>
                    <a:pt x="76619" y="452627"/>
                  </a:lnTo>
                  <a:lnTo>
                    <a:pt x="105257" y="455549"/>
                  </a:lnTo>
                  <a:lnTo>
                    <a:pt x="939419" y="455167"/>
                  </a:lnTo>
                  <a:lnTo>
                    <a:pt x="979805" y="446024"/>
                  </a:lnTo>
                  <a:lnTo>
                    <a:pt x="1011301" y="426846"/>
                  </a:lnTo>
                  <a:lnTo>
                    <a:pt x="1030351" y="400176"/>
                  </a:lnTo>
                  <a:lnTo>
                    <a:pt x="1034288" y="379602"/>
                  </a:lnTo>
                  <a:lnTo>
                    <a:pt x="1033780" y="68325"/>
                  </a:lnTo>
                  <a:lnTo>
                    <a:pt x="1021207" y="39242"/>
                  </a:lnTo>
                  <a:lnTo>
                    <a:pt x="994663" y="16509"/>
                  </a:lnTo>
                  <a:lnTo>
                    <a:pt x="957707" y="2793"/>
                  </a:lnTo>
                  <a:lnTo>
                    <a:pt x="929005" y="0"/>
                  </a:lnTo>
                  <a:close/>
                </a:path>
              </a:pathLst>
            </a:custGeom>
            <a:solidFill>
              <a:srgbClr val="C00000"/>
            </a:solidFill>
          </p:spPr>
          <p:txBody>
            <a:bodyPr wrap="square" lIns="0" tIns="0" rIns="0" bIns="0" rtlCol="0"/>
            <a:lstStyle/>
            <a:p>
              <a:endParaRPr/>
            </a:p>
          </p:txBody>
        </p:sp>
        <p:sp>
          <p:nvSpPr>
            <p:cNvPr id="13" name="object 13"/>
            <p:cNvSpPr/>
            <p:nvPr/>
          </p:nvSpPr>
          <p:spPr>
            <a:xfrm>
              <a:off x="664463" y="2901695"/>
              <a:ext cx="1034415" cy="455930"/>
            </a:xfrm>
            <a:custGeom>
              <a:avLst/>
              <a:gdLst/>
              <a:ahLst/>
              <a:cxnLst/>
              <a:rect l="l" t="t" r="r" b="b"/>
              <a:pathLst>
                <a:path w="1034414" h="455929">
                  <a:moveTo>
                    <a:pt x="929005" y="0"/>
                  </a:moveTo>
                  <a:lnTo>
                    <a:pt x="94818" y="380"/>
                  </a:lnTo>
                  <a:lnTo>
                    <a:pt x="54470" y="9398"/>
                  </a:lnTo>
                  <a:lnTo>
                    <a:pt x="3949" y="55244"/>
                  </a:lnTo>
                  <a:lnTo>
                    <a:pt x="0" y="75945"/>
                  </a:lnTo>
                  <a:lnTo>
                    <a:pt x="507" y="387095"/>
                  </a:lnTo>
                  <a:lnTo>
                    <a:pt x="13042" y="416178"/>
                  </a:lnTo>
                  <a:lnTo>
                    <a:pt x="39623" y="438912"/>
                  </a:lnTo>
                  <a:lnTo>
                    <a:pt x="76619" y="452627"/>
                  </a:lnTo>
                  <a:lnTo>
                    <a:pt x="105257" y="455549"/>
                  </a:lnTo>
                  <a:lnTo>
                    <a:pt x="939419" y="455167"/>
                  </a:lnTo>
                  <a:lnTo>
                    <a:pt x="979805" y="446024"/>
                  </a:lnTo>
                  <a:lnTo>
                    <a:pt x="1011301" y="426846"/>
                  </a:lnTo>
                  <a:lnTo>
                    <a:pt x="1030351" y="400176"/>
                  </a:lnTo>
                  <a:lnTo>
                    <a:pt x="1034288" y="379602"/>
                  </a:lnTo>
                  <a:lnTo>
                    <a:pt x="1033780" y="68325"/>
                  </a:lnTo>
                  <a:lnTo>
                    <a:pt x="1021207" y="39242"/>
                  </a:lnTo>
                  <a:lnTo>
                    <a:pt x="994663" y="16509"/>
                  </a:lnTo>
                  <a:lnTo>
                    <a:pt x="957707" y="2793"/>
                  </a:lnTo>
                  <a:lnTo>
                    <a:pt x="929005" y="0"/>
                  </a:lnTo>
                  <a:close/>
                </a:path>
              </a:pathLst>
            </a:custGeom>
            <a:ln w="12700">
              <a:solidFill>
                <a:srgbClr val="C00000"/>
              </a:solidFill>
            </a:ln>
          </p:spPr>
          <p:txBody>
            <a:bodyPr wrap="square" lIns="0" tIns="0" rIns="0" bIns="0" rtlCol="0"/>
            <a:lstStyle/>
            <a:p>
              <a:endParaRPr/>
            </a:p>
          </p:txBody>
        </p:sp>
        <p:sp>
          <p:nvSpPr>
            <p:cNvPr id="14" name="object 14"/>
            <p:cNvSpPr/>
            <p:nvPr/>
          </p:nvSpPr>
          <p:spPr>
            <a:xfrm>
              <a:off x="1869947" y="2897123"/>
              <a:ext cx="1056005" cy="455930"/>
            </a:xfrm>
            <a:custGeom>
              <a:avLst/>
              <a:gdLst/>
              <a:ahLst/>
              <a:cxnLst/>
              <a:rect l="l" t="t" r="r" b="b"/>
              <a:pathLst>
                <a:path w="1056005" h="455929">
                  <a:moveTo>
                    <a:pt x="950721" y="0"/>
                  </a:moveTo>
                  <a:lnTo>
                    <a:pt x="94868" y="380"/>
                  </a:lnTo>
                  <a:lnTo>
                    <a:pt x="54482" y="9398"/>
                  </a:lnTo>
                  <a:lnTo>
                    <a:pt x="3937" y="55245"/>
                  </a:lnTo>
                  <a:lnTo>
                    <a:pt x="0" y="75946"/>
                  </a:lnTo>
                  <a:lnTo>
                    <a:pt x="507" y="387096"/>
                  </a:lnTo>
                  <a:lnTo>
                    <a:pt x="13081" y="416178"/>
                  </a:lnTo>
                  <a:lnTo>
                    <a:pt x="39624" y="438912"/>
                  </a:lnTo>
                  <a:lnTo>
                    <a:pt x="76707" y="452627"/>
                  </a:lnTo>
                  <a:lnTo>
                    <a:pt x="105282" y="455549"/>
                  </a:lnTo>
                  <a:lnTo>
                    <a:pt x="961135" y="455167"/>
                  </a:lnTo>
                  <a:lnTo>
                    <a:pt x="1001521" y="446024"/>
                  </a:lnTo>
                  <a:lnTo>
                    <a:pt x="1033018" y="426847"/>
                  </a:lnTo>
                  <a:lnTo>
                    <a:pt x="1052068" y="400176"/>
                  </a:lnTo>
                  <a:lnTo>
                    <a:pt x="1056004" y="379602"/>
                  </a:lnTo>
                  <a:lnTo>
                    <a:pt x="1055496" y="68325"/>
                  </a:lnTo>
                  <a:lnTo>
                    <a:pt x="1042924" y="39242"/>
                  </a:lnTo>
                  <a:lnTo>
                    <a:pt x="1016381" y="16510"/>
                  </a:lnTo>
                  <a:lnTo>
                    <a:pt x="979296" y="2793"/>
                  </a:lnTo>
                  <a:lnTo>
                    <a:pt x="950721" y="0"/>
                  </a:lnTo>
                  <a:close/>
                </a:path>
              </a:pathLst>
            </a:custGeom>
            <a:solidFill>
              <a:srgbClr val="C00000"/>
            </a:solidFill>
          </p:spPr>
          <p:txBody>
            <a:bodyPr wrap="square" lIns="0" tIns="0" rIns="0" bIns="0" rtlCol="0"/>
            <a:lstStyle/>
            <a:p>
              <a:endParaRPr/>
            </a:p>
          </p:txBody>
        </p:sp>
        <p:sp>
          <p:nvSpPr>
            <p:cNvPr id="15" name="object 15"/>
            <p:cNvSpPr/>
            <p:nvPr/>
          </p:nvSpPr>
          <p:spPr>
            <a:xfrm>
              <a:off x="1869947" y="2897123"/>
              <a:ext cx="1056005" cy="455930"/>
            </a:xfrm>
            <a:custGeom>
              <a:avLst/>
              <a:gdLst/>
              <a:ahLst/>
              <a:cxnLst/>
              <a:rect l="l" t="t" r="r" b="b"/>
              <a:pathLst>
                <a:path w="1056005" h="455929">
                  <a:moveTo>
                    <a:pt x="950721" y="0"/>
                  </a:moveTo>
                  <a:lnTo>
                    <a:pt x="94868" y="380"/>
                  </a:lnTo>
                  <a:lnTo>
                    <a:pt x="54482" y="9398"/>
                  </a:lnTo>
                  <a:lnTo>
                    <a:pt x="3937" y="55245"/>
                  </a:lnTo>
                  <a:lnTo>
                    <a:pt x="0" y="75946"/>
                  </a:lnTo>
                  <a:lnTo>
                    <a:pt x="507" y="387096"/>
                  </a:lnTo>
                  <a:lnTo>
                    <a:pt x="13081" y="416178"/>
                  </a:lnTo>
                  <a:lnTo>
                    <a:pt x="39624" y="438912"/>
                  </a:lnTo>
                  <a:lnTo>
                    <a:pt x="76707" y="452627"/>
                  </a:lnTo>
                  <a:lnTo>
                    <a:pt x="105282" y="455549"/>
                  </a:lnTo>
                  <a:lnTo>
                    <a:pt x="961135" y="455167"/>
                  </a:lnTo>
                  <a:lnTo>
                    <a:pt x="1001521" y="446024"/>
                  </a:lnTo>
                  <a:lnTo>
                    <a:pt x="1033018" y="426847"/>
                  </a:lnTo>
                  <a:lnTo>
                    <a:pt x="1052068" y="400176"/>
                  </a:lnTo>
                  <a:lnTo>
                    <a:pt x="1056004" y="379602"/>
                  </a:lnTo>
                  <a:lnTo>
                    <a:pt x="1055496" y="68325"/>
                  </a:lnTo>
                  <a:lnTo>
                    <a:pt x="1042924" y="39242"/>
                  </a:lnTo>
                  <a:lnTo>
                    <a:pt x="1016381" y="16510"/>
                  </a:lnTo>
                  <a:lnTo>
                    <a:pt x="979296" y="2793"/>
                  </a:lnTo>
                  <a:lnTo>
                    <a:pt x="950721" y="0"/>
                  </a:lnTo>
                  <a:close/>
                </a:path>
              </a:pathLst>
            </a:custGeom>
            <a:ln w="12700">
              <a:solidFill>
                <a:srgbClr val="C00000"/>
              </a:solidFill>
            </a:ln>
          </p:spPr>
          <p:txBody>
            <a:bodyPr wrap="square" lIns="0" tIns="0" rIns="0" bIns="0" rtlCol="0"/>
            <a:lstStyle/>
            <a:p>
              <a:endParaRPr/>
            </a:p>
          </p:txBody>
        </p:sp>
        <p:sp>
          <p:nvSpPr>
            <p:cNvPr id="16" name="object 16"/>
            <p:cNvSpPr/>
            <p:nvPr/>
          </p:nvSpPr>
          <p:spPr>
            <a:xfrm>
              <a:off x="1123187" y="2718815"/>
              <a:ext cx="1297940" cy="0"/>
            </a:xfrm>
            <a:custGeom>
              <a:avLst/>
              <a:gdLst/>
              <a:ahLst/>
              <a:cxnLst/>
              <a:rect l="l" t="t" r="r" b="b"/>
              <a:pathLst>
                <a:path w="1297939">
                  <a:moveTo>
                    <a:pt x="0" y="0"/>
                  </a:moveTo>
                  <a:lnTo>
                    <a:pt x="1297939" y="0"/>
                  </a:lnTo>
                </a:path>
              </a:pathLst>
            </a:custGeom>
            <a:ln w="12700">
              <a:solidFill>
                <a:srgbClr val="0D0D0D"/>
              </a:solidFill>
            </a:ln>
          </p:spPr>
          <p:txBody>
            <a:bodyPr wrap="square" lIns="0" tIns="0" rIns="0" bIns="0" rtlCol="0"/>
            <a:lstStyle/>
            <a:p>
              <a:endParaRPr/>
            </a:p>
          </p:txBody>
        </p:sp>
        <p:sp>
          <p:nvSpPr>
            <p:cNvPr id="17" name="object 17"/>
            <p:cNvSpPr/>
            <p:nvPr/>
          </p:nvSpPr>
          <p:spPr>
            <a:xfrm>
              <a:off x="2380487" y="2718815"/>
              <a:ext cx="76200" cy="177800"/>
            </a:xfrm>
            <a:prstGeom prst="rect">
              <a:avLst/>
            </a:prstGeom>
            <a:blipFill>
              <a:blip r:embed="rId2" cstate="print"/>
              <a:stretch>
                <a:fillRect/>
              </a:stretch>
            </a:blipFill>
          </p:spPr>
          <p:txBody>
            <a:bodyPr wrap="square" lIns="0" tIns="0" rIns="0" bIns="0" rtlCol="0"/>
            <a:lstStyle/>
            <a:p>
              <a:endParaRPr/>
            </a:p>
          </p:txBody>
        </p:sp>
        <p:sp>
          <p:nvSpPr>
            <p:cNvPr id="18" name="object 18"/>
            <p:cNvSpPr/>
            <p:nvPr/>
          </p:nvSpPr>
          <p:spPr>
            <a:xfrm>
              <a:off x="1085087" y="2718815"/>
              <a:ext cx="76200" cy="177800"/>
            </a:xfrm>
            <a:prstGeom prst="rect">
              <a:avLst/>
            </a:prstGeom>
            <a:blipFill>
              <a:blip r:embed="rId2" cstate="print"/>
              <a:stretch>
                <a:fillRect/>
              </a:stretch>
            </a:blipFill>
          </p:spPr>
          <p:txBody>
            <a:bodyPr wrap="square" lIns="0" tIns="0" rIns="0" bIns="0" rtlCol="0"/>
            <a:lstStyle/>
            <a:p>
              <a:endParaRPr/>
            </a:p>
          </p:txBody>
        </p:sp>
        <p:sp>
          <p:nvSpPr>
            <p:cNvPr id="19" name="object 19"/>
            <p:cNvSpPr/>
            <p:nvPr/>
          </p:nvSpPr>
          <p:spPr>
            <a:xfrm>
              <a:off x="1729739" y="2538983"/>
              <a:ext cx="76200" cy="179958"/>
            </a:xfrm>
            <a:prstGeom prst="rect">
              <a:avLst/>
            </a:prstGeom>
            <a:blipFill>
              <a:blip r:embed="rId3" cstate="print"/>
              <a:stretch>
                <a:fillRect/>
              </a:stretch>
            </a:blipFill>
          </p:spPr>
          <p:txBody>
            <a:bodyPr wrap="square" lIns="0" tIns="0" rIns="0" bIns="0" rtlCol="0"/>
            <a:lstStyle/>
            <a:p>
              <a:endParaRPr/>
            </a:p>
          </p:txBody>
        </p:sp>
        <p:sp>
          <p:nvSpPr>
            <p:cNvPr id="20" name="object 20"/>
            <p:cNvSpPr/>
            <p:nvPr/>
          </p:nvSpPr>
          <p:spPr>
            <a:xfrm>
              <a:off x="3479291" y="2871215"/>
              <a:ext cx="1981200" cy="490855"/>
            </a:xfrm>
            <a:custGeom>
              <a:avLst/>
              <a:gdLst/>
              <a:ahLst/>
              <a:cxnLst/>
              <a:rect l="l" t="t" r="r" b="b"/>
              <a:pathLst>
                <a:path w="1981200" h="490854">
                  <a:moveTo>
                    <a:pt x="1879600" y="0"/>
                  </a:moveTo>
                  <a:lnTo>
                    <a:pt x="68834" y="4318"/>
                  </a:lnTo>
                  <a:lnTo>
                    <a:pt x="33147" y="21336"/>
                  </a:lnTo>
                  <a:lnTo>
                    <a:pt x="8890" y="48133"/>
                  </a:lnTo>
                  <a:lnTo>
                    <a:pt x="0" y="81787"/>
                  </a:lnTo>
                  <a:lnTo>
                    <a:pt x="1778" y="424307"/>
                  </a:lnTo>
                  <a:lnTo>
                    <a:pt x="17907" y="455295"/>
                  </a:lnTo>
                  <a:lnTo>
                    <a:pt x="47625" y="478282"/>
                  </a:lnTo>
                  <a:lnTo>
                    <a:pt x="86995" y="489838"/>
                  </a:lnTo>
                  <a:lnTo>
                    <a:pt x="101600" y="490728"/>
                  </a:lnTo>
                  <a:lnTo>
                    <a:pt x="1898650" y="489331"/>
                  </a:lnTo>
                  <a:lnTo>
                    <a:pt x="1937258" y="476376"/>
                  </a:lnTo>
                  <a:lnTo>
                    <a:pt x="1965706" y="452374"/>
                  </a:lnTo>
                  <a:lnTo>
                    <a:pt x="1980184" y="420750"/>
                  </a:lnTo>
                  <a:lnTo>
                    <a:pt x="1981200" y="408939"/>
                  </a:lnTo>
                  <a:lnTo>
                    <a:pt x="1979422" y="66421"/>
                  </a:lnTo>
                  <a:lnTo>
                    <a:pt x="1963293" y="35433"/>
                  </a:lnTo>
                  <a:lnTo>
                    <a:pt x="1933575" y="12446"/>
                  </a:lnTo>
                  <a:lnTo>
                    <a:pt x="1894205" y="888"/>
                  </a:lnTo>
                  <a:lnTo>
                    <a:pt x="1879600" y="0"/>
                  </a:lnTo>
                  <a:close/>
                </a:path>
              </a:pathLst>
            </a:custGeom>
            <a:solidFill>
              <a:srgbClr val="30628E"/>
            </a:solidFill>
          </p:spPr>
          <p:txBody>
            <a:bodyPr wrap="square" lIns="0" tIns="0" rIns="0" bIns="0" rtlCol="0"/>
            <a:lstStyle/>
            <a:p>
              <a:endParaRPr/>
            </a:p>
          </p:txBody>
        </p:sp>
        <p:sp>
          <p:nvSpPr>
            <p:cNvPr id="21" name="object 21"/>
            <p:cNvSpPr/>
            <p:nvPr/>
          </p:nvSpPr>
          <p:spPr>
            <a:xfrm>
              <a:off x="3479291" y="2871215"/>
              <a:ext cx="1981200" cy="490855"/>
            </a:xfrm>
            <a:custGeom>
              <a:avLst/>
              <a:gdLst/>
              <a:ahLst/>
              <a:cxnLst/>
              <a:rect l="l" t="t" r="r" b="b"/>
              <a:pathLst>
                <a:path w="1981200" h="490854">
                  <a:moveTo>
                    <a:pt x="0" y="81787"/>
                  </a:moveTo>
                  <a:lnTo>
                    <a:pt x="8890" y="48133"/>
                  </a:lnTo>
                  <a:lnTo>
                    <a:pt x="33147" y="21336"/>
                  </a:lnTo>
                  <a:lnTo>
                    <a:pt x="68834" y="4318"/>
                  </a:lnTo>
                  <a:lnTo>
                    <a:pt x="1879600" y="0"/>
                  </a:lnTo>
                  <a:lnTo>
                    <a:pt x="1894205" y="888"/>
                  </a:lnTo>
                  <a:lnTo>
                    <a:pt x="1933575" y="12446"/>
                  </a:lnTo>
                  <a:lnTo>
                    <a:pt x="1963293" y="35433"/>
                  </a:lnTo>
                  <a:lnTo>
                    <a:pt x="1979422" y="66421"/>
                  </a:lnTo>
                  <a:lnTo>
                    <a:pt x="1981200" y="408939"/>
                  </a:lnTo>
                  <a:lnTo>
                    <a:pt x="1980184" y="420750"/>
                  </a:lnTo>
                  <a:lnTo>
                    <a:pt x="1965706" y="452374"/>
                  </a:lnTo>
                  <a:lnTo>
                    <a:pt x="1937258" y="476376"/>
                  </a:lnTo>
                  <a:lnTo>
                    <a:pt x="1898650" y="489331"/>
                  </a:lnTo>
                  <a:lnTo>
                    <a:pt x="101600" y="490728"/>
                  </a:lnTo>
                  <a:lnTo>
                    <a:pt x="86995" y="489838"/>
                  </a:lnTo>
                  <a:lnTo>
                    <a:pt x="47625" y="478282"/>
                  </a:lnTo>
                  <a:lnTo>
                    <a:pt x="17907" y="455295"/>
                  </a:lnTo>
                  <a:lnTo>
                    <a:pt x="1778" y="424307"/>
                  </a:lnTo>
                  <a:lnTo>
                    <a:pt x="0" y="81787"/>
                  </a:lnTo>
                  <a:close/>
                </a:path>
              </a:pathLst>
            </a:custGeom>
            <a:ln w="6350">
              <a:solidFill>
                <a:srgbClr val="44536A"/>
              </a:solidFill>
            </a:ln>
          </p:spPr>
          <p:txBody>
            <a:bodyPr wrap="square" lIns="0" tIns="0" rIns="0" bIns="0" rtlCol="0"/>
            <a:lstStyle/>
            <a:p>
              <a:endParaRPr/>
            </a:p>
          </p:txBody>
        </p:sp>
      </p:grpSp>
      <p:sp>
        <p:nvSpPr>
          <p:cNvPr id="22" name="object 22"/>
          <p:cNvSpPr txBox="1"/>
          <p:nvPr/>
        </p:nvSpPr>
        <p:spPr>
          <a:xfrm>
            <a:off x="4212463" y="2955163"/>
            <a:ext cx="516890" cy="299720"/>
          </a:xfrm>
          <a:prstGeom prst="rect">
            <a:avLst/>
          </a:prstGeom>
        </p:spPr>
        <p:txBody>
          <a:bodyPr vert="horz" wrap="square" lIns="0" tIns="12700" rIns="0" bIns="0" rtlCol="0">
            <a:spAutoFit/>
          </a:bodyPr>
          <a:lstStyle/>
          <a:p>
            <a:pPr marL="12700">
              <a:lnSpc>
                <a:spcPct val="100000"/>
              </a:lnSpc>
              <a:spcBef>
                <a:spcPts val="100"/>
              </a:spcBef>
            </a:pPr>
            <a:r>
              <a:rPr sz="1800" b="1" spc="-280" dirty="0">
                <a:solidFill>
                  <a:srgbClr val="FFFFFF"/>
                </a:solidFill>
                <a:latin typeface="Verdana"/>
                <a:cs typeface="Verdana"/>
              </a:rPr>
              <a:t>P</a:t>
            </a:r>
            <a:r>
              <a:rPr sz="1800" b="1" spc="-15" dirty="0">
                <a:solidFill>
                  <a:srgbClr val="FFFFFF"/>
                </a:solidFill>
                <a:latin typeface="Verdana"/>
                <a:cs typeface="Verdana"/>
              </a:rPr>
              <a:t>C</a:t>
            </a:r>
            <a:r>
              <a:rPr sz="1800" b="1" spc="-509" dirty="0">
                <a:solidFill>
                  <a:srgbClr val="FFFFFF"/>
                </a:solidFill>
                <a:latin typeface="Verdana"/>
                <a:cs typeface="Verdana"/>
              </a:rPr>
              <a:t>I</a:t>
            </a:r>
            <a:r>
              <a:rPr sz="1800" b="1" spc="-180" dirty="0">
                <a:solidFill>
                  <a:srgbClr val="FFFFFF"/>
                </a:solidFill>
                <a:latin typeface="Verdana"/>
                <a:cs typeface="Verdana"/>
              </a:rPr>
              <a:t>T</a:t>
            </a:r>
            <a:endParaRPr sz="1800">
              <a:latin typeface="Verdana"/>
              <a:cs typeface="Verdana"/>
            </a:endParaRPr>
          </a:p>
        </p:txBody>
      </p:sp>
      <p:sp>
        <p:nvSpPr>
          <p:cNvPr id="32" name="object 32"/>
          <p:cNvSpPr txBox="1"/>
          <p:nvPr/>
        </p:nvSpPr>
        <p:spPr>
          <a:xfrm>
            <a:off x="809650" y="3001772"/>
            <a:ext cx="1960245" cy="753110"/>
          </a:xfrm>
          <a:prstGeom prst="rect">
            <a:avLst/>
          </a:prstGeom>
        </p:spPr>
        <p:txBody>
          <a:bodyPr vert="horz" wrap="square" lIns="0" tIns="13335" rIns="0" bIns="0" rtlCol="0">
            <a:spAutoFit/>
          </a:bodyPr>
          <a:lstStyle/>
          <a:p>
            <a:pPr algn="ctr">
              <a:lnSpc>
                <a:spcPct val="100000"/>
              </a:lnSpc>
              <a:spcBef>
                <a:spcPts val="105"/>
              </a:spcBef>
              <a:tabLst>
                <a:tab pos="1216660" algn="l"/>
              </a:tabLst>
            </a:pPr>
            <a:r>
              <a:rPr sz="1400" spc="-30" dirty="0">
                <a:solidFill>
                  <a:srgbClr val="FFFFFF"/>
                </a:solidFill>
                <a:latin typeface="Verdana"/>
                <a:cs typeface="Verdana"/>
              </a:rPr>
              <a:t>DC/</a:t>
            </a:r>
            <a:r>
              <a:rPr sz="1400" spc="-40" dirty="0">
                <a:solidFill>
                  <a:srgbClr val="FFFFFF"/>
                </a:solidFill>
                <a:latin typeface="Verdana"/>
                <a:cs typeface="Verdana"/>
              </a:rPr>
              <a:t>A</a:t>
            </a:r>
            <a:r>
              <a:rPr sz="1400" spc="-110" dirty="0">
                <a:solidFill>
                  <a:srgbClr val="FFFFFF"/>
                </a:solidFill>
                <a:latin typeface="Verdana"/>
                <a:cs typeface="Verdana"/>
              </a:rPr>
              <a:t>CIT</a:t>
            </a:r>
            <a:r>
              <a:rPr sz="1400" dirty="0">
                <a:solidFill>
                  <a:srgbClr val="FFFFFF"/>
                </a:solidFill>
                <a:latin typeface="Verdana"/>
                <a:cs typeface="Verdana"/>
              </a:rPr>
              <a:t>	</a:t>
            </a:r>
            <a:r>
              <a:rPr sz="2100" spc="-44" baseline="1984" dirty="0">
                <a:solidFill>
                  <a:srgbClr val="FFFFFF"/>
                </a:solidFill>
                <a:latin typeface="Verdana"/>
                <a:cs typeface="Verdana"/>
              </a:rPr>
              <a:t>DC/</a:t>
            </a:r>
            <a:r>
              <a:rPr sz="2100" spc="-60" baseline="1984" dirty="0">
                <a:solidFill>
                  <a:srgbClr val="FFFFFF"/>
                </a:solidFill>
                <a:latin typeface="Verdana"/>
                <a:cs typeface="Verdana"/>
              </a:rPr>
              <a:t>A</a:t>
            </a:r>
            <a:r>
              <a:rPr sz="2100" spc="-165" baseline="1984" dirty="0">
                <a:solidFill>
                  <a:srgbClr val="FFFFFF"/>
                </a:solidFill>
                <a:latin typeface="Verdana"/>
                <a:cs typeface="Verdana"/>
              </a:rPr>
              <a:t>CIT</a:t>
            </a:r>
            <a:endParaRPr sz="2100" baseline="1984">
              <a:latin typeface="Verdana"/>
              <a:cs typeface="Verdana"/>
            </a:endParaRPr>
          </a:p>
          <a:p>
            <a:pPr>
              <a:lnSpc>
                <a:spcPct val="100000"/>
              </a:lnSpc>
              <a:spcBef>
                <a:spcPts val="50"/>
              </a:spcBef>
            </a:pPr>
            <a:endParaRPr sz="1900">
              <a:latin typeface="Verdana"/>
              <a:cs typeface="Verdana"/>
            </a:endParaRPr>
          </a:p>
          <a:p>
            <a:pPr marR="2540" algn="ctr">
              <a:lnSpc>
                <a:spcPct val="100000"/>
              </a:lnSpc>
            </a:pPr>
            <a:r>
              <a:rPr sz="1400" b="1" spc="-145" dirty="0">
                <a:latin typeface="Verdana"/>
                <a:cs typeface="Verdana"/>
              </a:rPr>
              <a:t>Technical</a:t>
            </a:r>
            <a:r>
              <a:rPr sz="1400" b="1" spc="-270" dirty="0">
                <a:latin typeface="Verdana"/>
                <a:cs typeface="Verdana"/>
              </a:rPr>
              <a:t> </a:t>
            </a:r>
            <a:r>
              <a:rPr sz="1400" b="1" spc="-160" dirty="0">
                <a:latin typeface="Verdana"/>
                <a:cs typeface="Verdana"/>
              </a:rPr>
              <a:t>Unit</a:t>
            </a:r>
            <a:endParaRPr sz="1400">
              <a:latin typeface="Verdana"/>
              <a:cs typeface="Verdana"/>
            </a:endParaRPr>
          </a:p>
        </p:txBody>
      </p:sp>
      <p:sp>
        <p:nvSpPr>
          <p:cNvPr id="33" name="object 33"/>
          <p:cNvSpPr txBox="1"/>
          <p:nvPr/>
        </p:nvSpPr>
        <p:spPr>
          <a:xfrm>
            <a:off x="8939530" y="6578295"/>
            <a:ext cx="127000" cy="239395"/>
          </a:xfrm>
          <a:prstGeom prst="rect">
            <a:avLst/>
          </a:prstGeom>
        </p:spPr>
        <p:txBody>
          <a:bodyPr vert="horz" wrap="square" lIns="0" tIns="12700" rIns="0" bIns="0" rtlCol="0">
            <a:spAutoFit/>
          </a:bodyPr>
          <a:lstStyle/>
          <a:p>
            <a:pPr marL="12700">
              <a:lnSpc>
                <a:spcPct val="100000"/>
              </a:lnSpc>
              <a:spcBef>
                <a:spcPts val="100"/>
              </a:spcBef>
            </a:pPr>
            <a:r>
              <a:rPr sz="1400" b="1" spc="-200" dirty="0">
                <a:solidFill>
                  <a:srgbClr val="1F477B"/>
                </a:solidFill>
                <a:latin typeface="Verdana"/>
                <a:cs typeface="Verdana"/>
              </a:rPr>
              <a:t>9</a:t>
            </a:r>
            <a:endParaRPr sz="1400">
              <a:latin typeface="Verdana"/>
              <a:cs typeface="Verdana"/>
            </a:endParaRPr>
          </a:p>
        </p:txBody>
      </p:sp>
      <p:sp>
        <p:nvSpPr>
          <p:cNvPr id="34" name="object 34"/>
          <p:cNvSpPr txBox="1">
            <a:spLocks noGrp="1"/>
          </p:cNvSpPr>
          <p:nvPr>
            <p:ph type="title"/>
          </p:nvPr>
        </p:nvSpPr>
        <p:spPr>
          <a:xfrm>
            <a:off x="474370" y="440816"/>
            <a:ext cx="8364830" cy="505908"/>
          </a:xfrm>
          <a:prstGeom prst="rect">
            <a:avLst/>
          </a:prstGeom>
        </p:spPr>
        <p:txBody>
          <a:bodyPr vert="horz" wrap="square" lIns="0" tIns="13335" rIns="0" bIns="0" rtlCol="0">
            <a:spAutoFit/>
          </a:bodyPr>
          <a:lstStyle/>
          <a:p>
            <a:pPr marL="12700">
              <a:lnSpc>
                <a:spcPct val="100000"/>
              </a:lnSpc>
              <a:spcBef>
                <a:spcPts val="105"/>
              </a:spcBef>
            </a:pPr>
            <a:r>
              <a:rPr sz="3200" spc="-395"/>
              <a:t>Regional </a:t>
            </a:r>
            <a:r>
              <a:rPr sz="3200" spc="-340" smtClean="0"/>
              <a:t>e-Assessment</a:t>
            </a:r>
            <a:r>
              <a:rPr lang="en-US" sz="3200" spc="-340" dirty="0" smtClean="0"/>
              <a:t> </a:t>
            </a:r>
            <a:r>
              <a:rPr lang="en-US" sz="3200" spc="-340" dirty="0" err="1" smtClean="0"/>
              <a:t>Centres</a:t>
            </a:r>
            <a:r>
              <a:rPr lang="en-US" sz="3200" spc="-340" dirty="0" smtClean="0"/>
              <a:t> (</a:t>
            </a:r>
            <a:r>
              <a:rPr lang="en-US" sz="3200" spc="-340" dirty="0" err="1" smtClean="0"/>
              <a:t>ReAC</a:t>
            </a:r>
            <a:r>
              <a:rPr lang="en-US" sz="3200" spc="-340" dirty="0" smtClean="0"/>
              <a:t>)</a:t>
            </a:r>
            <a:endParaRPr sz="3200" spc="-320" dirty="0"/>
          </a:p>
        </p:txBody>
      </p:sp>
      <p:grpSp>
        <p:nvGrpSpPr>
          <p:cNvPr id="35" name="object 35"/>
          <p:cNvGrpSpPr/>
          <p:nvPr/>
        </p:nvGrpSpPr>
        <p:grpSpPr>
          <a:xfrm>
            <a:off x="1728723" y="1409446"/>
            <a:ext cx="6365240" cy="1132840"/>
            <a:chOff x="1728723" y="1409446"/>
            <a:chExt cx="6365240" cy="1132840"/>
          </a:xfrm>
        </p:grpSpPr>
        <p:sp>
          <p:nvSpPr>
            <p:cNvPr id="36" name="object 36"/>
            <p:cNvSpPr/>
            <p:nvPr/>
          </p:nvSpPr>
          <p:spPr>
            <a:xfrm>
              <a:off x="1728723" y="1409446"/>
              <a:ext cx="1852930" cy="625475"/>
            </a:xfrm>
            <a:custGeom>
              <a:avLst/>
              <a:gdLst/>
              <a:ahLst/>
              <a:cxnLst/>
              <a:rect l="l" t="t" r="r" b="b"/>
              <a:pathLst>
                <a:path w="1852929" h="625475">
                  <a:moveTo>
                    <a:pt x="32122" y="549220"/>
                  </a:moveTo>
                  <a:lnTo>
                    <a:pt x="0" y="550290"/>
                  </a:lnTo>
                  <a:lnTo>
                    <a:pt x="40639" y="625220"/>
                  </a:lnTo>
                  <a:lnTo>
                    <a:pt x="69787" y="561720"/>
                  </a:lnTo>
                  <a:lnTo>
                    <a:pt x="32131" y="561720"/>
                  </a:lnTo>
                  <a:lnTo>
                    <a:pt x="32122" y="549220"/>
                  </a:lnTo>
                  <a:close/>
                </a:path>
                <a:path w="1852929" h="625475">
                  <a:moveTo>
                    <a:pt x="44822" y="548796"/>
                  </a:moveTo>
                  <a:lnTo>
                    <a:pt x="32122" y="549220"/>
                  </a:lnTo>
                  <a:lnTo>
                    <a:pt x="32131" y="561720"/>
                  </a:lnTo>
                  <a:lnTo>
                    <a:pt x="44831" y="561720"/>
                  </a:lnTo>
                  <a:lnTo>
                    <a:pt x="44822" y="548796"/>
                  </a:lnTo>
                  <a:close/>
                </a:path>
                <a:path w="1852929" h="625475">
                  <a:moveTo>
                    <a:pt x="76200" y="547751"/>
                  </a:moveTo>
                  <a:lnTo>
                    <a:pt x="44822" y="548796"/>
                  </a:lnTo>
                  <a:lnTo>
                    <a:pt x="44831" y="561720"/>
                  </a:lnTo>
                  <a:lnTo>
                    <a:pt x="69787" y="561720"/>
                  </a:lnTo>
                  <a:lnTo>
                    <a:pt x="76200" y="547751"/>
                  </a:lnTo>
                  <a:close/>
                </a:path>
                <a:path w="1852929" h="625475">
                  <a:moveTo>
                    <a:pt x="1852929" y="0"/>
                  </a:moveTo>
                  <a:lnTo>
                    <a:pt x="31750" y="0"/>
                  </a:lnTo>
                  <a:lnTo>
                    <a:pt x="32122" y="549220"/>
                  </a:lnTo>
                  <a:lnTo>
                    <a:pt x="44822" y="548796"/>
                  </a:lnTo>
                  <a:lnTo>
                    <a:pt x="44454" y="12700"/>
                  </a:lnTo>
                  <a:lnTo>
                    <a:pt x="38100" y="12700"/>
                  </a:lnTo>
                  <a:lnTo>
                    <a:pt x="44450" y="6350"/>
                  </a:lnTo>
                  <a:lnTo>
                    <a:pt x="1852929" y="6350"/>
                  </a:lnTo>
                  <a:lnTo>
                    <a:pt x="1852929" y="0"/>
                  </a:lnTo>
                  <a:close/>
                </a:path>
                <a:path w="1852929" h="625475">
                  <a:moveTo>
                    <a:pt x="44450" y="6350"/>
                  </a:moveTo>
                  <a:lnTo>
                    <a:pt x="38100" y="12700"/>
                  </a:lnTo>
                  <a:lnTo>
                    <a:pt x="44454" y="12700"/>
                  </a:lnTo>
                  <a:lnTo>
                    <a:pt x="44450" y="6350"/>
                  </a:lnTo>
                  <a:close/>
                </a:path>
                <a:path w="1852929" h="625475">
                  <a:moveTo>
                    <a:pt x="1852929" y="6350"/>
                  </a:moveTo>
                  <a:lnTo>
                    <a:pt x="44450" y="6350"/>
                  </a:lnTo>
                  <a:lnTo>
                    <a:pt x="44454" y="12700"/>
                  </a:lnTo>
                  <a:lnTo>
                    <a:pt x="1852929" y="12700"/>
                  </a:lnTo>
                  <a:lnTo>
                    <a:pt x="1852929" y="6350"/>
                  </a:lnTo>
                  <a:close/>
                </a:path>
              </a:pathLst>
            </a:custGeom>
            <a:solidFill>
              <a:srgbClr val="000000"/>
            </a:solidFill>
          </p:spPr>
          <p:txBody>
            <a:bodyPr wrap="square" lIns="0" tIns="0" rIns="0" bIns="0" rtlCol="0"/>
            <a:lstStyle/>
            <a:p>
              <a:endParaRPr/>
            </a:p>
          </p:txBody>
        </p:sp>
        <p:sp>
          <p:nvSpPr>
            <p:cNvPr id="37" name="object 37"/>
            <p:cNvSpPr/>
            <p:nvPr/>
          </p:nvSpPr>
          <p:spPr>
            <a:xfrm>
              <a:off x="6754367" y="2034540"/>
              <a:ext cx="1336675" cy="504190"/>
            </a:xfrm>
            <a:custGeom>
              <a:avLst/>
              <a:gdLst/>
              <a:ahLst/>
              <a:cxnLst/>
              <a:rect l="l" t="t" r="r" b="b"/>
              <a:pathLst>
                <a:path w="1336675" h="504189">
                  <a:moveTo>
                    <a:pt x="1252347" y="0"/>
                  </a:moveTo>
                  <a:lnTo>
                    <a:pt x="78739" y="126"/>
                  </a:lnTo>
                  <a:lnTo>
                    <a:pt x="38734" y="13208"/>
                  </a:lnTo>
                  <a:lnTo>
                    <a:pt x="10667" y="43052"/>
                  </a:lnTo>
                  <a:lnTo>
                    <a:pt x="0" y="83947"/>
                  </a:lnTo>
                  <a:lnTo>
                    <a:pt x="126" y="425450"/>
                  </a:lnTo>
                  <a:lnTo>
                    <a:pt x="13207" y="465327"/>
                  </a:lnTo>
                  <a:lnTo>
                    <a:pt x="43052" y="493395"/>
                  </a:lnTo>
                  <a:lnTo>
                    <a:pt x="84074" y="504063"/>
                  </a:lnTo>
                  <a:lnTo>
                    <a:pt x="1257680" y="503936"/>
                  </a:lnTo>
                  <a:lnTo>
                    <a:pt x="1297685" y="490855"/>
                  </a:lnTo>
                  <a:lnTo>
                    <a:pt x="1325752" y="461010"/>
                  </a:lnTo>
                  <a:lnTo>
                    <a:pt x="1336421" y="419988"/>
                  </a:lnTo>
                  <a:lnTo>
                    <a:pt x="1336293" y="78612"/>
                  </a:lnTo>
                  <a:lnTo>
                    <a:pt x="1323212" y="38735"/>
                  </a:lnTo>
                  <a:lnTo>
                    <a:pt x="1293367" y="10668"/>
                  </a:lnTo>
                  <a:lnTo>
                    <a:pt x="1252347" y="0"/>
                  </a:lnTo>
                  <a:close/>
                </a:path>
              </a:pathLst>
            </a:custGeom>
            <a:solidFill>
              <a:srgbClr val="00ABDC"/>
            </a:solidFill>
          </p:spPr>
          <p:txBody>
            <a:bodyPr wrap="square" lIns="0" tIns="0" rIns="0" bIns="0" rtlCol="0"/>
            <a:lstStyle/>
            <a:p>
              <a:endParaRPr/>
            </a:p>
          </p:txBody>
        </p:sp>
        <p:sp>
          <p:nvSpPr>
            <p:cNvPr id="38" name="object 38"/>
            <p:cNvSpPr/>
            <p:nvPr/>
          </p:nvSpPr>
          <p:spPr>
            <a:xfrm>
              <a:off x="6754367" y="2034540"/>
              <a:ext cx="1336675" cy="504190"/>
            </a:xfrm>
            <a:custGeom>
              <a:avLst/>
              <a:gdLst/>
              <a:ahLst/>
              <a:cxnLst/>
              <a:rect l="l" t="t" r="r" b="b"/>
              <a:pathLst>
                <a:path w="1336675" h="504189">
                  <a:moveTo>
                    <a:pt x="1252347" y="0"/>
                  </a:moveTo>
                  <a:lnTo>
                    <a:pt x="78739" y="126"/>
                  </a:lnTo>
                  <a:lnTo>
                    <a:pt x="38734" y="13208"/>
                  </a:lnTo>
                  <a:lnTo>
                    <a:pt x="10667" y="43052"/>
                  </a:lnTo>
                  <a:lnTo>
                    <a:pt x="0" y="83947"/>
                  </a:lnTo>
                  <a:lnTo>
                    <a:pt x="126" y="425450"/>
                  </a:lnTo>
                  <a:lnTo>
                    <a:pt x="13207" y="465327"/>
                  </a:lnTo>
                  <a:lnTo>
                    <a:pt x="43052" y="493395"/>
                  </a:lnTo>
                  <a:lnTo>
                    <a:pt x="84074" y="504063"/>
                  </a:lnTo>
                  <a:lnTo>
                    <a:pt x="1257680" y="503936"/>
                  </a:lnTo>
                  <a:lnTo>
                    <a:pt x="1297685" y="490855"/>
                  </a:lnTo>
                  <a:lnTo>
                    <a:pt x="1325752" y="461010"/>
                  </a:lnTo>
                  <a:lnTo>
                    <a:pt x="1336421" y="419988"/>
                  </a:lnTo>
                  <a:lnTo>
                    <a:pt x="1336293" y="78612"/>
                  </a:lnTo>
                  <a:lnTo>
                    <a:pt x="1323212" y="38735"/>
                  </a:lnTo>
                  <a:lnTo>
                    <a:pt x="1293367" y="10668"/>
                  </a:lnTo>
                  <a:lnTo>
                    <a:pt x="1252347" y="0"/>
                  </a:lnTo>
                  <a:close/>
                </a:path>
              </a:pathLst>
            </a:custGeom>
            <a:ln w="6350">
              <a:solidFill>
                <a:srgbClr val="00AFEF"/>
              </a:solidFill>
            </a:ln>
          </p:spPr>
          <p:txBody>
            <a:bodyPr wrap="square" lIns="0" tIns="0" rIns="0" bIns="0" rtlCol="0"/>
            <a:lstStyle/>
            <a:p>
              <a:endParaRPr/>
            </a:p>
          </p:txBody>
        </p:sp>
      </p:grpSp>
      <p:sp>
        <p:nvSpPr>
          <p:cNvPr id="39" name="object 39"/>
          <p:cNvSpPr txBox="1"/>
          <p:nvPr/>
        </p:nvSpPr>
        <p:spPr>
          <a:xfrm>
            <a:off x="7008114" y="2158364"/>
            <a:ext cx="831850" cy="239395"/>
          </a:xfrm>
          <a:prstGeom prst="rect">
            <a:avLst/>
          </a:prstGeom>
        </p:spPr>
        <p:txBody>
          <a:bodyPr vert="horz" wrap="square" lIns="0" tIns="13335" rIns="0" bIns="0" rtlCol="0">
            <a:spAutoFit/>
          </a:bodyPr>
          <a:lstStyle/>
          <a:p>
            <a:pPr marL="12700">
              <a:lnSpc>
                <a:spcPct val="100000"/>
              </a:lnSpc>
              <a:spcBef>
                <a:spcPts val="105"/>
              </a:spcBef>
            </a:pPr>
            <a:r>
              <a:rPr sz="1400" spc="-90" dirty="0">
                <a:latin typeface="Verdana"/>
                <a:cs typeface="Verdana"/>
              </a:rPr>
              <a:t>Addl.</a:t>
            </a:r>
            <a:r>
              <a:rPr sz="1400" spc="-225" dirty="0">
                <a:latin typeface="Verdana"/>
                <a:cs typeface="Verdana"/>
              </a:rPr>
              <a:t> </a:t>
            </a:r>
            <a:r>
              <a:rPr sz="1400" spc="-55" dirty="0">
                <a:latin typeface="Verdana"/>
                <a:cs typeface="Verdana"/>
              </a:rPr>
              <a:t>JCIT</a:t>
            </a:r>
            <a:endParaRPr sz="1400">
              <a:latin typeface="Verdana"/>
              <a:cs typeface="Verdana"/>
            </a:endParaRPr>
          </a:p>
        </p:txBody>
      </p:sp>
      <p:grpSp>
        <p:nvGrpSpPr>
          <p:cNvPr id="40" name="object 40"/>
          <p:cNvGrpSpPr/>
          <p:nvPr/>
        </p:nvGrpSpPr>
        <p:grpSpPr>
          <a:xfrm>
            <a:off x="3572128" y="1174877"/>
            <a:ext cx="5006975" cy="2185670"/>
            <a:chOff x="3572128" y="1174877"/>
            <a:chExt cx="5006975" cy="2185670"/>
          </a:xfrm>
        </p:grpSpPr>
        <p:sp>
          <p:nvSpPr>
            <p:cNvPr id="41" name="object 41"/>
            <p:cNvSpPr/>
            <p:nvPr/>
          </p:nvSpPr>
          <p:spPr>
            <a:xfrm>
              <a:off x="3575303" y="1178052"/>
              <a:ext cx="1783080" cy="473963"/>
            </a:xfrm>
            <a:prstGeom prst="rect">
              <a:avLst/>
            </a:prstGeom>
            <a:blipFill>
              <a:blip r:embed="rId4" cstate="print"/>
              <a:stretch>
                <a:fillRect/>
              </a:stretch>
            </a:blipFill>
          </p:spPr>
          <p:txBody>
            <a:bodyPr wrap="square" lIns="0" tIns="0" rIns="0" bIns="0" rtlCol="0"/>
            <a:lstStyle/>
            <a:p>
              <a:endParaRPr/>
            </a:p>
          </p:txBody>
        </p:sp>
        <p:sp>
          <p:nvSpPr>
            <p:cNvPr id="42" name="object 42"/>
            <p:cNvSpPr/>
            <p:nvPr/>
          </p:nvSpPr>
          <p:spPr>
            <a:xfrm>
              <a:off x="3575303" y="1178052"/>
              <a:ext cx="1783080" cy="474345"/>
            </a:xfrm>
            <a:custGeom>
              <a:avLst/>
              <a:gdLst/>
              <a:ahLst/>
              <a:cxnLst/>
              <a:rect l="l" t="t" r="r" b="b"/>
              <a:pathLst>
                <a:path w="1783079" h="474344">
                  <a:moveTo>
                    <a:pt x="0" y="0"/>
                  </a:moveTo>
                  <a:lnTo>
                    <a:pt x="1704086" y="0"/>
                  </a:lnTo>
                  <a:lnTo>
                    <a:pt x="1734859" y="6199"/>
                  </a:lnTo>
                  <a:lnTo>
                    <a:pt x="1759966" y="23114"/>
                  </a:lnTo>
                  <a:lnTo>
                    <a:pt x="1776880" y="48220"/>
                  </a:lnTo>
                  <a:lnTo>
                    <a:pt x="1783080" y="78994"/>
                  </a:lnTo>
                  <a:lnTo>
                    <a:pt x="1783080" y="473963"/>
                  </a:lnTo>
                  <a:lnTo>
                    <a:pt x="0" y="473963"/>
                  </a:lnTo>
                  <a:lnTo>
                    <a:pt x="0" y="0"/>
                  </a:lnTo>
                  <a:close/>
                </a:path>
              </a:pathLst>
            </a:custGeom>
            <a:ln w="6350">
              <a:solidFill>
                <a:srgbClr val="44536A"/>
              </a:solidFill>
            </a:ln>
          </p:spPr>
          <p:txBody>
            <a:bodyPr wrap="square" lIns="0" tIns="0" rIns="0" bIns="0" rtlCol="0"/>
            <a:lstStyle/>
            <a:p>
              <a:endParaRPr/>
            </a:p>
          </p:txBody>
        </p:sp>
        <p:sp>
          <p:nvSpPr>
            <p:cNvPr id="43" name="object 43"/>
            <p:cNvSpPr/>
            <p:nvPr/>
          </p:nvSpPr>
          <p:spPr>
            <a:xfrm>
              <a:off x="6315455" y="2901696"/>
              <a:ext cx="1033144" cy="455930"/>
            </a:xfrm>
            <a:custGeom>
              <a:avLst/>
              <a:gdLst/>
              <a:ahLst/>
              <a:cxnLst/>
              <a:rect l="l" t="t" r="r" b="b"/>
              <a:pathLst>
                <a:path w="1033145" h="455929">
                  <a:moveTo>
                    <a:pt x="927608" y="0"/>
                  </a:moveTo>
                  <a:lnTo>
                    <a:pt x="94615" y="380"/>
                  </a:lnTo>
                  <a:lnTo>
                    <a:pt x="54356" y="9398"/>
                  </a:lnTo>
                  <a:lnTo>
                    <a:pt x="3937" y="55244"/>
                  </a:lnTo>
                  <a:lnTo>
                    <a:pt x="0" y="75945"/>
                  </a:lnTo>
                  <a:lnTo>
                    <a:pt x="508" y="387095"/>
                  </a:lnTo>
                  <a:lnTo>
                    <a:pt x="13081" y="416178"/>
                  </a:lnTo>
                  <a:lnTo>
                    <a:pt x="39624" y="438912"/>
                  </a:lnTo>
                  <a:lnTo>
                    <a:pt x="76454" y="452627"/>
                  </a:lnTo>
                  <a:lnTo>
                    <a:pt x="105156" y="455549"/>
                  </a:lnTo>
                  <a:lnTo>
                    <a:pt x="938022" y="455167"/>
                  </a:lnTo>
                  <a:lnTo>
                    <a:pt x="978408" y="446024"/>
                  </a:lnTo>
                  <a:lnTo>
                    <a:pt x="1009776" y="426846"/>
                  </a:lnTo>
                  <a:lnTo>
                    <a:pt x="1028826" y="400176"/>
                  </a:lnTo>
                  <a:lnTo>
                    <a:pt x="1032764" y="379602"/>
                  </a:lnTo>
                  <a:lnTo>
                    <a:pt x="1032255" y="68325"/>
                  </a:lnTo>
                  <a:lnTo>
                    <a:pt x="1019683" y="39242"/>
                  </a:lnTo>
                  <a:lnTo>
                    <a:pt x="993140" y="16509"/>
                  </a:lnTo>
                  <a:lnTo>
                    <a:pt x="956310" y="2793"/>
                  </a:lnTo>
                  <a:lnTo>
                    <a:pt x="927608" y="0"/>
                  </a:lnTo>
                  <a:close/>
                </a:path>
              </a:pathLst>
            </a:custGeom>
            <a:solidFill>
              <a:srgbClr val="00ABDC"/>
            </a:solidFill>
          </p:spPr>
          <p:txBody>
            <a:bodyPr wrap="square" lIns="0" tIns="0" rIns="0" bIns="0" rtlCol="0"/>
            <a:lstStyle/>
            <a:p>
              <a:endParaRPr/>
            </a:p>
          </p:txBody>
        </p:sp>
        <p:sp>
          <p:nvSpPr>
            <p:cNvPr id="44" name="object 44"/>
            <p:cNvSpPr/>
            <p:nvPr/>
          </p:nvSpPr>
          <p:spPr>
            <a:xfrm>
              <a:off x="6315455" y="2901696"/>
              <a:ext cx="1033144" cy="455930"/>
            </a:xfrm>
            <a:custGeom>
              <a:avLst/>
              <a:gdLst/>
              <a:ahLst/>
              <a:cxnLst/>
              <a:rect l="l" t="t" r="r" b="b"/>
              <a:pathLst>
                <a:path w="1033145" h="455929">
                  <a:moveTo>
                    <a:pt x="927608" y="0"/>
                  </a:moveTo>
                  <a:lnTo>
                    <a:pt x="94615" y="380"/>
                  </a:lnTo>
                  <a:lnTo>
                    <a:pt x="54356" y="9398"/>
                  </a:lnTo>
                  <a:lnTo>
                    <a:pt x="3937" y="55244"/>
                  </a:lnTo>
                  <a:lnTo>
                    <a:pt x="0" y="75945"/>
                  </a:lnTo>
                  <a:lnTo>
                    <a:pt x="508" y="387095"/>
                  </a:lnTo>
                  <a:lnTo>
                    <a:pt x="13081" y="416178"/>
                  </a:lnTo>
                  <a:lnTo>
                    <a:pt x="39624" y="438912"/>
                  </a:lnTo>
                  <a:lnTo>
                    <a:pt x="76454" y="452627"/>
                  </a:lnTo>
                  <a:lnTo>
                    <a:pt x="105156" y="455549"/>
                  </a:lnTo>
                  <a:lnTo>
                    <a:pt x="938022" y="455167"/>
                  </a:lnTo>
                  <a:lnTo>
                    <a:pt x="978408" y="446024"/>
                  </a:lnTo>
                  <a:lnTo>
                    <a:pt x="1009776" y="426846"/>
                  </a:lnTo>
                  <a:lnTo>
                    <a:pt x="1028826" y="400176"/>
                  </a:lnTo>
                  <a:lnTo>
                    <a:pt x="1032764" y="379602"/>
                  </a:lnTo>
                  <a:lnTo>
                    <a:pt x="1032255" y="68325"/>
                  </a:lnTo>
                  <a:lnTo>
                    <a:pt x="1019683" y="39242"/>
                  </a:lnTo>
                  <a:lnTo>
                    <a:pt x="993140" y="16509"/>
                  </a:lnTo>
                  <a:lnTo>
                    <a:pt x="956310" y="2793"/>
                  </a:lnTo>
                  <a:lnTo>
                    <a:pt x="927608" y="0"/>
                  </a:lnTo>
                  <a:close/>
                </a:path>
              </a:pathLst>
            </a:custGeom>
            <a:ln w="6350">
              <a:solidFill>
                <a:srgbClr val="00AFEF"/>
              </a:solidFill>
            </a:ln>
          </p:spPr>
          <p:txBody>
            <a:bodyPr wrap="square" lIns="0" tIns="0" rIns="0" bIns="0" rtlCol="0"/>
            <a:lstStyle/>
            <a:p>
              <a:endParaRPr/>
            </a:p>
          </p:txBody>
        </p:sp>
        <p:sp>
          <p:nvSpPr>
            <p:cNvPr id="45" name="object 45"/>
            <p:cNvSpPr/>
            <p:nvPr/>
          </p:nvSpPr>
          <p:spPr>
            <a:xfrm>
              <a:off x="7520939" y="2897124"/>
              <a:ext cx="1054735" cy="455930"/>
            </a:xfrm>
            <a:custGeom>
              <a:avLst/>
              <a:gdLst/>
              <a:ahLst/>
              <a:cxnLst/>
              <a:rect l="l" t="t" r="r" b="b"/>
              <a:pathLst>
                <a:path w="1054734" h="455929">
                  <a:moveTo>
                    <a:pt x="949325" y="0"/>
                  </a:moveTo>
                  <a:lnTo>
                    <a:pt x="94741" y="380"/>
                  </a:lnTo>
                  <a:lnTo>
                    <a:pt x="54482" y="9398"/>
                  </a:lnTo>
                  <a:lnTo>
                    <a:pt x="3936" y="55245"/>
                  </a:lnTo>
                  <a:lnTo>
                    <a:pt x="0" y="75946"/>
                  </a:lnTo>
                  <a:lnTo>
                    <a:pt x="507" y="387096"/>
                  </a:lnTo>
                  <a:lnTo>
                    <a:pt x="13080" y="416178"/>
                  </a:lnTo>
                  <a:lnTo>
                    <a:pt x="39624" y="438912"/>
                  </a:lnTo>
                  <a:lnTo>
                    <a:pt x="76580" y="452627"/>
                  </a:lnTo>
                  <a:lnTo>
                    <a:pt x="105155" y="455549"/>
                  </a:lnTo>
                  <a:lnTo>
                    <a:pt x="959738" y="455167"/>
                  </a:lnTo>
                  <a:lnTo>
                    <a:pt x="999998" y="446024"/>
                  </a:lnTo>
                  <a:lnTo>
                    <a:pt x="1031493" y="426847"/>
                  </a:lnTo>
                  <a:lnTo>
                    <a:pt x="1050543" y="400176"/>
                  </a:lnTo>
                  <a:lnTo>
                    <a:pt x="1054480" y="379602"/>
                  </a:lnTo>
                  <a:lnTo>
                    <a:pt x="1053973" y="68325"/>
                  </a:lnTo>
                  <a:lnTo>
                    <a:pt x="1041400" y="39242"/>
                  </a:lnTo>
                  <a:lnTo>
                    <a:pt x="1014856" y="16510"/>
                  </a:lnTo>
                  <a:lnTo>
                    <a:pt x="977900" y="2793"/>
                  </a:lnTo>
                  <a:lnTo>
                    <a:pt x="949325" y="0"/>
                  </a:lnTo>
                  <a:close/>
                </a:path>
              </a:pathLst>
            </a:custGeom>
            <a:solidFill>
              <a:srgbClr val="00ABDC"/>
            </a:solidFill>
          </p:spPr>
          <p:txBody>
            <a:bodyPr wrap="square" lIns="0" tIns="0" rIns="0" bIns="0" rtlCol="0"/>
            <a:lstStyle/>
            <a:p>
              <a:endParaRPr/>
            </a:p>
          </p:txBody>
        </p:sp>
        <p:sp>
          <p:nvSpPr>
            <p:cNvPr id="46" name="object 46"/>
            <p:cNvSpPr/>
            <p:nvPr/>
          </p:nvSpPr>
          <p:spPr>
            <a:xfrm>
              <a:off x="7520939" y="2897124"/>
              <a:ext cx="1054735" cy="455930"/>
            </a:xfrm>
            <a:custGeom>
              <a:avLst/>
              <a:gdLst/>
              <a:ahLst/>
              <a:cxnLst/>
              <a:rect l="l" t="t" r="r" b="b"/>
              <a:pathLst>
                <a:path w="1054734" h="455929">
                  <a:moveTo>
                    <a:pt x="949325" y="0"/>
                  </a:moveTo>
                  <a:lnTo>
                    <a:pt x="94741" y="380"/>
                  </a:lnTo>
                  <a:lnTo>
                    <a:pt x="54482" y="9398"/>
                  </a:lnTo>
                  <a:lnTo>
                    <a:pt x="3936" y="55245"/>
                  </a:lnTo>
                  <a:lnTo>
                    <a:pt x="0" y="75946"/>
                  </a:lnTo>
                  <a:lnTo>
                    <a:pt x="507" y="387096"/>
                  </a:lnTo>
                  <a:lnTo>
                    <a:pt x="13080" y="416178"/>
                  </a:lnTo>
                  <a:lnTo>
                    <a:pt x="39624" y="438912"/>
                  </a:lnTo>
                  <a:lnTo>
                    <a:pt x="76580" y="452627"/>
                  </a:lnTo>
                  <a:lnTo>
                    <a:pt x="105155" y="455549"/>
                  </a:lnTo>
                  <a:lnTo>
                    <a:pt x="959738" y="455167"/>
                  </a:lnTo>
                  <a:lnTo>
                    <a:pt x="999998" y="446024"/>
                  </a:lnTo>
                  <a:lnTo>
                    <a:pt x="1031493" y="426847"/>
                  </a:lnTo>
                  <a:lnTo>
                    <a:pt x="1050543" y="400176"/>
                  </a:lnTo>
                  <a:lnTo>
                    <a:pt x="1054480" y="379602"/>
                  </a:lnTo>
                  <a:lnTo>
                    <a:pt x="1053973" y="68325"/>
                  </a:lnTo>
                  <a:lnTo>
                    <a:pt x="1041400" y="39242"/>
                  </a:lnTo>
                  <a:lnTo>
                    <a:pt x="1014856" y="16510"/>
                  </a:lnTo>
                  <a:lnTo>
                    <a:pt x="977900" y="2793"/>
                  </a:lnTo>
                  <a:lnTo>
                    <a:pt x="949325" y="0"/>
                  </a:lnTo>
                  <a:close/>
                </a:path>
              </a:pathLst>
            </a:custGeom>
            <a:ln w="6350">
              <a:solidFill>
                <a:srgbClr val="00AFEF"/>
              </a:solidFill>
            </a:ln>
          </p:spPr>
          <p:txBody>
            <a:bodyPr wrap="square" lIns="0" tIns="0" rIns="0" bIns="0" rtlCol="0"/>
            <a:lstStyle/>
            <a:p>
              <a:endParaRPr/>
            </a:p>
          </p:txBody>
        </p:sp>
        <p:sp>
          <p:nvSpPr>
            <p:cNvPr id="47" name="object 47"/>
            <p:cNvSpPr/>
            <p:nvPr/>
          </p:nvSpPr>
          <p:spPr>
            <a:xfrm>
              <a:off x="6774179" y="2718816"/>
              <a:ext cx="1297940" cy="0"/>
            </a:xfrm>
            <a:custGeom>
              <a:avLst/>
              <a:gdLst/>
              <a:ahLst/>
              <a:cxnLst/>
              <a:rect l="l" t="t" r="r" b="b"/>
              <a:pathLst>
                <a:path w="1297940">
                  <a:moveTo>
                    <a:pt x="0" y="0"/>
                  </a:moveTo>
                  <a:lnTo>
                    <a:pt x="1297940" y="0"/>
                  </a:lnTo>
                </a:path>
              </a:pathLst>
            </a:custGeom>
            <a:ln w="6350">
              <a:solidFill>
                <a:srgbClr val="000000"/>
              </a:solidFill>
            </a:ln>
          </p:spPr>
          <p:txBody>
            <a:bodyPr wrap="square" lIns="0" tIns="0" rIns="0" bIns="0" rtlCol="0"/>
            <a:lstStyle/>
            <a:p>
              <a:endParaRPr/>
            </a:p>
          </p:txBody>
        </p:sp>
        <p:sp>
          <p:nvSpPr>
            <p:cNvPr id="48" name="object 48"/>
            <p:cNvSpPr/>
            <p:nvPr/>
          </p:nvSpPr>
          <p:spPr>
            <a:xfrm>
              <a:off x="8031479" y="2718816"/>
              <a:ext cx="76200" cy="177800"/>
            </a:xfrm>
            <a:prstGeom prst="rect">
              <a:avLst/>
            </a:prstGeom>
            <a:blipFill>
              <a:blip r:embed="rId5" cstate="print"/>
              <a:stretch>
                <a:fillRect/>
              </a:stretch>
            </a:blipFill>
          </p:spPr>
          <p:txBody>
            <a:bodyPr wrap="square" lIns="0" tIns="0" rIns="0" bIns="0" rtlCol="0"/>
            <a:lstStyle/>
            <a:p>
              <a:endParaRPr/>
            </a:p>
          </p:txBody>
        </p:sp>
        <p:sp>
          <p:nvSpPr>
            <p:cNvPr id="49" name="object 49"/>
            <p:cNvSpPr/>
            <p:nvPr/>
          </p:nvSpPr>
          <p:spPr>
            <a:xfrm>
              <a:off x="6736079" y="2718816"/>
              <a:ext cx="76200" cy="177800"/>
            </a:xfrm>
            <a:prstGeom prst="rect">
              <a:avLst/>
            </a:prstGeom>
            <a:blipFill>
              <a:blip r:embed="rId5" cstate="print"/>
              <a:stretch>
                <a:fillRect/>
              </a:stretch>
            </a:blipFill>
          </p:spPr>
          <p:txBody>
            <a:bodyPr wrap="square" lIns="0" tIns="0" rIns="0" bIns="0" rtlCol="0"/>
            <a:lstStyle/>
            <a:p>
              <a:endParaRPr/>
            </a:p>
          </p:txBody>
        </p:sp>
        <p:sp>
          <p:nvSpPr>
            <p:cNvPr id="50" name="object 50"/>
            <p:cNvSpPr/>
            <p:nvPr/>
          </p:nvSpPr>
          <p:spPr>
            <a:xfrm>
              <a:off x="7385303" y="2538984"/>
              <a:ext cx="76200" cy="179958"/>
            </a:xfrm>
            <a:prstGeom prst="rect">
              <a:avLst/>
            </a:prstGeom>
            <a:blipFill>
              <a:blip r:embed="rId6" cstate="print"/>
              <a:stretch>
                <a:fillRect/>
              </a:stretch>
            </a:blipFill>
          </p:spPr>
          <p:txBody>
            <a:bodyPr wrap="square" lIns="0" tIns="0" rIns="0" bIns="0" rtlCol="0"/>
            <a:lstStyle/>
            <a:p>
              <a:endParaRPr/>
            </a:p>
          </p:txBody>
        </p:sp>
      </p:grpSp>
      <p:sp>
        <p:nvSpPr>
          <p:cNvPr id="51" name="object 51"/>
          <p:cNvSpPr txBox="1"/>
          <p:nvPr/>
        </p:nvSpPr>
        <p:spPr>
          <a:xfrm>
            <a:off x="4176521" y="1253109"/>
            <a:ext cx="558165" cy="299720"/>
          </a:xfrm>
          <a:prstGeom prst="rect">
            <a:avLst/>
          </a:prstGeom>
        </p:spPr>
        <p:txBody>
          <a:bodyPr vert="horz" wrap="square" lIns="0" tIns="12700" rIns="0" bIns="0" rtlCol="0">
            <a:spAutoFit/>
          </a:bodyPr>
          <a:lstStyle/>
          <a:p>
            <a:pPr marL="12700">
              <a:lnSpc>
                <a:spcPct val="100000"/>
              </a:lnSpc>
              <a:spcBef>
                <a:spcPts val="100"/>
              </a:spcBef>
            </a:pPr>
            <a:r>
              <a:rPr sz="1800" b="1" spc="-160" dirty="0">
                <a:solidFill>
                  <a:srgbClr val="FFFFFF"/>
                </a:solidFill>
                <a:latin typeface="Verdana"/>
                <a:cs typeface="Verdana"/>
              </a:rPr>
              <a:t>CCIT</a:t>
            </a:r>
            <a:endParaRPr sz="1800">
              <a:latin typeface="Verdana"/>
              <a:cs typeface="Verdana"/>
            </a:endParaRPr>
          </a:p>
        </p:txBody>
      </p:sp>
      <p:grpSp>
        <p:nvGrpSpPr>
          <p:cNvPr id="52" name="object 52"/>
          <p:cNvGrpSpPr/>
          <p:nvPr/>
        </p:nvGrpSpPr>
        <p:grpSpPr>
          <a:xfrm>
            <a:off x="4698365" y="1947545"/>
            <a:ext cx="1015365" cy="358775"/>
            <a:chOff x="4698365" y="1947545"/>
            <a:chExt cx="1015365" cy="358775"/>
          </a:xfrm>
        </p:grpSpPr>
        <p:sp>
          <p:nvSpPr>
            <p:cNvPr id="53" name="object 53"/>
            <p:cNvSpPr/>
            <p:nvPr/>
          </p:nvSpPr>
          <p:spPr>
            <a:xfrm>
              <a:off x="4701540" y="1950720"/>
              <a:ext cx="1008888" cy="352043"/>
            </a:xfrm>
            <a:prstGeom prst="rect">
              <a:avLst/>
            </a:prstGeom>
            <a:blipFill>
              <a:blip r:embed="rId7" cstate="print"/>
              <a:stretch>
                <a:fillRect/>
              </a:stretch>
            </a:blipFill>
          </p:spPr>
          <p:txBody>
            <a:bodyPr wrap="square" lIns="0" tIns="0" rIns="0" bIns="0" rtlCol="0"/>
            <a:lstStyle/>
            <a:p>
              <a:endParaRPr/>
            </a:p>
          </p:txBody>
        </p:sp>
        <p:sp>
          <p:nvSpPr>
            <p:cNvPr id="54" name="object 54"/>
            <p:cNvSpPr/>
            <p:nvPr/>
          </p:nvSpPr>
          <p:spPr>
            <a:xfrm>
              <a:off x="4701540" y="1950720"/>
              <a:ext cx="1009015" cy="352425"/>
            </a:xfrm>
            <a:custGeom>
              <a:avLst/>
              <a:gdLst/>
              <a:ahLst/>
              <a:cxnLst/>
              <a:rect l="l" t="t" r="r" b="b"/>
              <a:pathLst>
                <a:path w="1009014" h="352425">
                  <a:moveTo>
                    <a:pt x="0" y="352043"/>
                  </a:moveTo>
                  <a:lnTo>
                    <a:pt x="1008888" y="352043"/>
                  </a:lnTo>
                  <a:lnTo>
                    <a:pt x="1008888" y="0"/>
                  </a:lnTo>
                  <a:lnTo>
                    <a:pt x="0" y="0"/>
                  </a:lnTo>
                  <a:lnTo>
                    <a:pt x="0" y="352043"/>
                  </a:lnTo>
                  <a:close/>
                </a:path>
              </a:pathLst>
            </a:custGeom>
            <a:ln w="6350">
              <a:solidFill>
                <a:srgbClr val="44536A"/>
              </a:solidFill>
            </a:ln>
          </p:spPr>
          <p:txBody>
            <a:bodyPr wrap="square" lIns="0" tIns="0" rIns="0" bIns="0" rtlCol="0"/>
            <a:lstStyle/>
            <a:p>
              <a:endParaRPr/>
            </a:p>
          </p:txBody>
        </p:sp>
      </p:grpSp>
      <p:sp>
        <p:nvSpPr>
          <p:cNvPr id="55" name="object 55"/>
          <p:cNvSpPr txBox="1"/>
          <p:nvPr/>
        </p:nvSpPr>
        <p:spPr>
          <a:xfrm>
            <a:off x="4701540" y="1950720"/>
            <a:ext cx="1009015" cy="352425"/>
          </a:xfrm>
          <a:prstGeom prst="rect">
            <a:avLst/>
          </a:prstGeom>
          <a:ln w="6350">
            <a:solidFill>
              <a:srgbClr val="44536A"/>
            </a:solidFill>
          </a:ln>
        </p:spPr>
        <p:txBody>
          <a:bodyPr vert="horz" wrap="square" lIns="0" tIns="83820" rIns="0" bIns="0" rtlCol="0">
            <a:spAutoFit/>
          </a:bodyPr>
          <a:lstStyle/>
          <a:p>
            <a:pPr marL="233679">
              <a:lnSpc>
                <a:spcPct val="100000"/>
              </a:lnSpc>
              <a:spcBef>
                <a:spcPts val="660"/>
              </a:spcBef>
            </a:pPr>
            <a:r>
              <a:rPr sz="1100" spc="-105" dirty="0">
                <a:solidFill>
                  <a:srgbClr val="FFFFFF"/>
                </a:solidFill>
                <a:latin typeface="Verdana"/>
                <a:cs typeface="Verdana"/>
              </a:rPr>
              <a:t>ITO</a:t>
            </a:r>
            <a:r>
              <a:rPr sz="1100" spc="-190" dirty="0">
                <a:solidFill>
                  <a:srgbClr val="FFFFFF"/>
                </a:solidFill>
                <a:latin typeface="Verdana"/>
                <a:cs typeface="Verdana"/>
              </a:rPr>
              <a:t> </a:t>
            </a:r>
            <a:r>
              <a:rPr sz="1100" spc="-85" dirty="0">
                <a:solidFill>
                  <a:srgbClr val="FFFFFF"/>
                </a:solidFill>
                <a:latin typeface="Verdana"/>
                <a:cs typeface="Verdana"/>
              </a:rPr>
              <a:t>(HQ)</a:t>
            </a:r>
            <a:endParaRPr sz="1100">
              <a:latin typeface="Verdana"/>
              <a:cs typeface="Verdana"/>
            </a:endParaRPr>
          </a:p>
        </p:txBody>
      </p:sp>
      <p:grpSp>
        <p:nvGrpSpPr>
          <p:cNvPr id="56" name="object 56"/>
          <p:cNvGrpSpPr/>
          <p:nvPr/>
        </p:nvGrpSpPr>
        <p:grpSpPr>
          <a:xfrm>
            <a:off x="795273" y="4462017"/>
            <a:ext cx="1963420" cy="469900"/>
            <a:chOff x="795273" y="4462017"/>
            <a:chExt cx="1963420" cy="469900"/>
          </a:xfrm>
        </p:grpSpPr>
        <p:sp>
          <p:nvSpPr>
            <p:cNvPr id="57" name="object 57"/>
            <p:cNvSpPr/>
            <p:nvPr/>
          </p:nvSpPr>
          <p:spPr>
            <a:xfrm>
              <a:off x="801623" y="4468367"/>
              <a:ext cx="1950720" cy="457200"/>
            </a:xfrm>
            <a:custGeom>
              <a:avLst/>
              <a:gdLst/>
              <a:ahLst/>
              <a:cxnLst/>
              <a:rect l="l" t="t" r="r" b="b"/>
              <a:pathLst>
                <a:path w="1950720" h="457200">
                  <a:moveTo>
                    <a:pt x="1827783" y="0"/>
                  </a:moveTo>
                  <a:lnTo>
                    <a:pt x="114896" y="126"/>
                  </a:lnTo>
                  <a:lnTo>
                    <a:pt x="56603" y="11937"/>
                  </a:lnTo>
                  <a:lnTo>
                    <a:pt x="15532" y="38988"/>
                  </a:lnTo>
                  <a:lnTo>
                    <a:pt x="0" y="76199"/>
                  </a:lnTo>
                  <a:lnTo>
                    <a:pt x="241" y="385571"/>
                  </a:lnTo>
                  <a:lnTo>
                    <a:pt x="19304" y="421766"/>
                  </a:lnTo>
                  <a:lnTo>
                    <a:pt x="62890" y="447166"/>
                  </a:lnTo>
                  <a:lnTo>
                    <a:pt x="122694" y="456818"/>
                  </a:lnTo>
                  <a:lnTo>
                    <a:pt x="1835658" y="456691"/>
                  </a:lnTo>
                  <a:lnTo>
                    <a:pt x="1893951" y="444880"/>
                  </a:lnTo>
                  <a:lnTo>
                    <a:pt x="1934971" y="417829"/>
                  </a:lnTo>
                  <a:lnTo>
                    <a:pt x="1950593" y="380745"/>
                  </a:lnTo>
                  <a:lnTo>
                    <a:pt x="1950339" y="71246"/>
                  </a:lnTo>
                  <a:lnTo>
                    <a:pt x="1931289" y="35051"/>
                  </a:lnTo>
                  <a:lnTo>
                    <a:pt x="1887727" y="9651"/>
                  </a:lnTo>
                  <a:lnTo>
                    <a:pt x="1827783" y="0"/>
                  </a:lnTo>
                  <a:close/>
                </a:path>
              </a:pathLst>
            </a:custGeom>
            <a:solidFill>
              <a:srgbClr val="93B933"/>
            </a:solidFill>
          </p:spPr>
          <p:txBody>
            <a:bodyPr wrap="square" lIns="0" tIns="0" rIns="0" bIns="0" rtlCol="0"/>
            <a:lstStyle/>
            <a:p>
              <a:endParaRPr/>
            </a:p>
          </p:txBody>
        </p:sp>
        <p:sp>
          <p:nvSpPr>
            <p:cNvPr id="58" name="object 58"/>
            <p:cNvSpPr/>
            <p:nvPr/>
          </p:nvSpPr>
          <p:spPr>
            <a:xfrm>
              <a:off x="801623" y="4468367"/>
              <a:ext cx="1950720" cy="457200"/>
            </a:xfrm>
            <a:custGeom>
              <a:avLst/>
              <a:gdLst/>
              <a:ahLst/>
              <a:cxnLst/>
              <a:rect l="l" t="t" r="r" b="b"/>
              <a:pathLst>
                <a:path w="1950720" h="457200">
                  <a:moveTo>
                    <a:pt x="1827783" y="0"/>
                  </a:moveTo>
                  <a:lnTo>
                    <a:pt x="114896" y="126"/>
                  </a:lnTo>
                  <a:lnTo>
                    <a:pt x="56603" y="11937"/>
                  </a:lnTo>
                  <a:lnTo>
                    <a:pt x="15532" y="38988"/>
                  </a:lnTo>
                  <a:lnTo>
                    <a:pt x="0" y="76199"/>
                  </a:lnTo>
                  <a:lnTo>
                    <a:pt x="241" y="385571"/>
                  </a:lnTo>
                  <a:lnTo>
                    <a:pt x="19304" y="421766"/>
                  </a:lnTo>
                  <a:lnTo>
                    <a:pt x="62890" y="447166"/>
                  </a:lnTo>
                  <a:lnTo>
                    <a:pt x="122694" y="456818"/>
                  </a:lnTo>
                  <a:lnTo>
                    <a:pt x="1835658" y="456691"/>
                  </a:lnTo>
                  <a:lnTo>
                    <a:pt x="1893951" y="444880"/>
                  </a:lnTo>
                  <a:lnTo>
                    <a:pt x="1934971" y="417829"/>
                  </a:lnTo>
                  <a:lnTo>
                    <a:pt x="1950593" y="380745"/>
                  </a:lnTo>
                  <a:lnTo>
                    <a:pt x="1950339" y="71246"/>
                  </a:lnTo>
                  <a:lnTo>
                    <a:pt x="1931289" y="35051"/>
                  </a:lnTo>
                  <a:lnTo>
                    <a:pt x="1887727" y="9651"/>
                  </a:lnTo>
                  <a:lnTo>
                    <a:pt x="1827783" y="0"/>
                  </a:lnTo>
                  <a:close/>
                </a:path>
              </a:pathLst>
            </a:custGeom>
            <a:ln w="12700">
              <a:solidFill>
                <a:srgbClr val="93B933"/>
              </a:solidFill>
            </a:ln>
          </p:spPr>
          <p:txBody>
            <a:bodyPr wrap="square" lIns="0" tIns="0" rIns="0" bIns="0" rtlCol="0"/>
            <a:lstStyle/>
            <a:p>
              <a:endParaRPr/>
            </a:p>
          </p:txBody>
        </p:sp>
      </p:grpSp>
      <p:grpSp>
        <p:nvGrpSpPr>
          <p:cNvPr id="59" name="object 59"/>
          <p:cNvGrpSpPr/>
          <p:nvPr/>
        </p:nvGrpSpPr>
        <p:grpSpPr>
          <a:xfrm>
            <a:off x="4701540" y="1407922"/>
            <a:ext cx="2755900" cy="2607945"/>
            <a:chOff x="4701540" y="1407922"/>
            <a:chExt cx="2755900" cy="2607945"/>
          </a:xfrm>
        </p:grpSpPr>
        <p:sp>
          <p:nvSpPr>
            <p:cNvPr id="60" name="object 60"/>
            <p:cNvSpPr/>
            <p:nvPr/>
          </p:nvSpPr>
          <p:spPr>
            <a:xfrm>
              <a:off x="5358384" y="1407922"/>
              <a:ext cx="2099310" cy="625475"/>
            </a:xfrm>
            <a:custGeom>
              <a:avLst/>
              <a:gdLst/>
              <a:ahLst/>
              <a:cxnLst/>
              <a:rect l="l" t="t" r="r" b="b"/>
              <a:pathLst>
                <a:path w="2099309" h="625475">
                  <a:moveTo>
                    <a:pt x="2055229" y="549618"/>
                  </a:moveTo>
                  <a:lnTo>
                    <a:pt x="2022983" y="551179"/>
                  </a:lnTo>
                  <a:lnTo>
                    <a:pt x="2064639" y="625475"/>
                  </a:lnTo>
                  <a:lnTo>
                    <a:pt x="2092665" y="561975"/>
                  </a:lnTo>
                  <a:lnTo>
                    <a:pt x="2055240" y="561975"/>
                  </a:lnTo>
                  <a:lnTo>
                    <a:pt x="2055229" y="549618"/>
                  </a:lnTo>
                  <a:close/>
                </a:path>
                <a:path w="2099309" h="625475">
                  <a:moveTo>
                    <a:pt x="2067929" y="549003"/>
                  </a:moveTo>
                  <a:lnTo>
                    <a:pt x="2055229" y="549618"/>
                  </a:lnTo>
                  <a:lnTo>
                    <a:pt x="2055240" y="561975"/>
                  </a:lnTo>
                  <a:lnTo>
                    <a:pt x="2067940" y="561975"/>
                  </a:lnTo>
                  <a:lnTo>
                    <a:pt x="2067929" y="549003"/>
                  </a:lnTo>
                  <a:close/>
                </a:path>
                <a:path w="2099309" h="625475">
                  <a:moveTo>
                    <a:pt x="2099056" y="547497"/>
                  </a:moveTo>
                  <a:lnTo>
                    <a:pt x="2067929" y="549003"/>
                  </a:lnTo>
                  <a:lnTo>
                    <a:pt x="2067940" y="561975"/>
                  </a:lnTo>
                  <a:lnTo>
                    <a:pt x="2092665" y="561975"/>
                  </a:lnTo>
                  <a:lnTo>
                    <a:pt x="2099056" y="547497"/>
                  </a:lnTo>
                  <a:close/>
                </a:path>
                <a:path w="2099309" h="625475">
                  <a:moveTo>
                    <a:pt x="2067438" y="6350"/>
                  </a:moveTo>
                  <a:lnTo>
                    <a:pt x="2054733" y="6350"/>
                  </a:lnTo>
                  <a:lnTo>
                    <a:pt x="2061083" y="12700"/>
                  </a:lnTo>
                  <a:lnTo>
                    <a:pt x="2054738" y="12700"/>
                  </a:lnTo>
                  <a:lnTo>
                    <a:pt x="2055229" y="549618"/>
                  </a:lnTo>
                  <a:lnTo>
                    <a:pt x="2067929" y="549003"/>
                  </a:lnTo>
                  <a:lnTo>
                    <a:pt x="2067444" y="12700"/>
                  </a:lnTo>
                  <a:lnTo>
                    <a:pt x="2061083" y="12700"/>
                  </a:lnTo>
                  <a:lnTo>
                    <a:pt x="2054733" y="6350"/>
                  </a:lnTo>
                  <a:lnTo>
                    <a:pt x="2067438" y="6350"/>
                  </a:lnTo>
                  <a:close/>
                </a:path>
                <a:path w="2099309" h="625475">
                  <a:moveTo>
                    <a:pt x="2067433" y="0"/>
                  </a:moveTo>
                  <a:lnTo>
                    <a:pt x="0" y="0"/>
                  </a:lnTo>
                  <a:lnTo>
                    <a:pt x="0" y="12700"/>
                  </a:lnTo>
                  <a:lnTo>
                    <a:pt x="2054738" y="12700"/>
                  </a:lnTo>
                  <a:lnTo>
                    <a:pt x="2054733" y="6350"/>
                  </a:lnTo>
                  <a:lnTo>
                    <a:pt x="2067438" y="6350"/>
                  </a:lnTo>
                  <a:lnTo>
                    <a:pt x="2067433" y="0"/>
                  </a:lnTo>
                  <a:close/>
                </a:path>
              </a:pathLst>
            </a:custGeom>
            <a:solidFill>
              <a:srgbClr val="000000"/>
            </a:solidFill>
          </p:spPr>
          <p:txBody>
            <a:bodyPr wrap="square" lIns="0" tIns="0" rIns="0" bIns="0" rtlCol="0"/>
            <a:lstStyle/>
            <a:p>
              <a:endParaRPr/>
            </a:p>
          </p:txBody>
        </p:sp>
        <p:sp>
          <p:nvSpPr>
            <p:cNvPr id="61" name="object 61"/>
            <p:cNvSpPr/>
            <p:nvPr/>
          </p:nvSpPr>
          <p:spPr>
            <a:xfrm>
              <a:off x="4701540" y="3663695"/>
              <a:ext cx="1008888" cy="352044"/>
            </a:xfrm>
            <a:prstGeom prst="rect">
              <a:avLst/>
            </a:prstGeom>
            <a:blipFill>
              <a:blip r:embed="rId8" cstate="print"/>
              <a:stretch>
                <a:fillRect/>
              </a:stretch>
            </a:blipFill>
          </p:spPr>
          <p:txBody>
            <a:bodyPr wrap="square" lIns="0" tIns="0" rIns="0" bIns="0" rtlCol="0"/>
            <a:lstStyle/>
            <a:p>
              <a:endParaRPr/>
            </a:p>
          </p:txBody>
        </p:sp>
      </p:grpSp>
      <p:sp>
        <p:nvSpPr>
          <p:cNvPr id="62" name="object 62"/>
          <p:cNvSpPr txBox="1"/>
          <p:nvPr/>
        </p:nvSpPr>
        <p:spPr>
          <a:xfrm>
            <a:off x="1361947" y="4569333"/>
            <a:ext cx="829944" cy="239395"/>
          </a:xfrm>
          <a:prstGeom prst="rect">
            <a:avLst/>
          </a:prstGeom>
        </p:spPr>
        <p:txBody>
          <a:bodyPr vert="horz" wrap="square" lIns="0" tIns="12700" rIns="0" bIns="0" rtlCol="0">
            <a:spAutoFit/>
          </a:bodyPr>
          <a:lstStyle/>
          <a:p>
            <a:pPr marL="12700">
              <a:lnSpc>
                <a:spcPct val="100000"/>
              </a:lnSpc>
              <a:spcBef>
                <a:spcPts val="100"/>
              </a:spcBef>
            </a:pPr>
            <a:r>
              <a:rPr sz="1400" spc="-90" dirty="0">
                <a:solidFill>
                  <a:srgbClr val="FFFFFF"/>
                </a:solidFill>
                <a:latin typeface="Verdana"/>
                <a:cs typeface="Verdana"/>
              </a:rPr>
              <a:t>Addl.</a:t>
            </a:r>
            <a:r>
              <a:rPr sz="1400" spc="-220" dirty="0">
                <a:solidFill>
                  <a:srgbClr val="FFFFFF"/>
                </a:solidFill>
                <a:latin typeface="Verdana"/>
                <a:cs typeface="Verdana"/>
              </a:rPr>
              <a:t> </a:t>
            </a:r>
            <a:r>
              <a:rPr sz="1400" spc="-60" dirty="0">
                <a:solidFill>
                  <a:srgbClr val="FFFFFF"/>
                </a:solidFill>
                <a:latin typeface="Verdana"/>
                <a:cs typeface="Verdana"/>
              </a:rPr>
              <a:t>JCIT</a:t>
            </a:r>
            <a:endParaRPr sz="1400">
              <a:latin typeface="Verdana"/>
              <a:cs typeface="Verdana"/>
            </a:endParaRPr>
          </a:p>
        </p:txBody>
      </p:sp>
      <p:grpSp>
        <p:nvGrpSpPr>
          <p:cNvPr id="63" name="object 63"/>
          <p:cNvGrpSpPr/>
          <p:nvPr/>
        </p:nvGrpSpPr>
        <p:grpSpPr>
          <a:xfrm>
            <a:off x="915669" y="5137150"/>
            <a:ext cx="1722120" cy="465455"/>
            <a:chOff x="915669" y="5137150"/>
            <a:chExt cx="1722120" cy="465455"/>
          </a:xfrm>
        </p:grpSpPr>
        <p:sp>
          <p:nvSpPr>
            <p:cNvPr id="64" name="object 64"/>
            <p:cNvSpPr/>
            <p:nvPr/>
          </p:nvSpPr>
          <p:spPr>
            <a:xfrm>
              <a:off x="922019" y="5143500"/>
              <a:ext cx="1709420" cy="452755"/>
            </a:xfrm>
            <a:custGeom>
              <a:avLst/>
              <a:gdLst/>
              <a:ahLst/>
              <a:cxnLst/>
              <a:rect l="l" t="t" r="r" b="b"/>
              <a:pathLst>
                <a:path w="1709420" h="452754">
                  <a:moveTo>
                    <a:pt x="1535176" y="0"/>
                  </a:moveTo>
                  <a:lnTo>
                    <a:pt x="156679" y="381"/>
                  </a:lnTo>
                  <a:lnTo>
                    <a:pt x="90004" y="9398"/>
                  </a:lnTo>
                  <a:lnTo>
                    <a:pt x="37947" y="28448"/>
                  </a:lnTo>
                  <a:lnTo>
                    <a:pt x="6515" y="54863"/>
                  </a:lnTo>
                  <a:lnTo>
                    <a:pt x="0" y="75437"/>
                  </a:lnTo>
                  <a:lnTo>
                    <a:pt x="838" y="384556"/>
                  </a:lnTo>
                  <a:lnTo>
                    <a:pt x="21551" y="413384"/>
                  </a:lnTo>
                  <a:lnTo>
                    <a:pt x="65468" y="435991"/>
                  </a:lnTo>
                  <a:lnTo>
                    <a:pt x="126593" y="449618"/>
                  </a:lnTo>
                  <a:lnTo>
                    <a:pt x="173939" y="452450"/>
                  </a:lnTo>
                  <a:lnTo>
                    <a:pt x="1552448" y="452081"/>
                  </a:lnTo>
                  <a:lnTo>
                    <a:pt x="1618996" y="443103"/>
                  </a:lnTo>
                  <a:lnTo>
                    <a:pt x="1671066" y="424053"/>
                  </a:lnTo>
                  <a:lnTo>
                    <a:pt x="1702562" y="397509"/>
                  </a:lnTo>
                  <a:lnTo>
                    <a:pt x="1709039" y="377063"/>
                  </a:lnTo>
                  <a:lnTo>
                    <a:pt x="1708277" y="67944"/>
                  </a:lnTo>
                  <a:lnTo>
                    <a:pt x="1687576" y="38988"/>
                  </a:lnTo>
                  <a:lnTo>
                    <a:pt x="1643634" y="16510"/>
                  </a:lnTo>
                  <a:lnTo>
                    <a:pt x="1582420" y="2793"/>
                  </a:lnTo>
                  <a:lnTo>
                    <a:pt x="1535176" y="0"/>
                  </a:lnTo>
                  <a:close/>
                </a:path>
              </a:pathLst>
            </a:custGeom>
            <a:solidFill>
              <a:srgbClr val="93B933"/>
            </a:solidFill>
          </p:spPr>
          <p:txBody>
            <a:bodyPr wrap="square" lIns="0" tIns="0" rIns="0" bIns="0" rtlCol="0"/>
            <a:lstStyle/>
            <a:p>
              <a:endParaRPr/>
            </a:p>
          </p:txBody>
        </p:sp>
        <p:sp>
          <p:nvSpPr>
            <p:cNvPr id="65" name="object 65"/>
            <p:cNvSpPr/>
            <p:nvPr/>
          </p:nvSpPr>
          <p:spPr>
            <a:xfrm>
              <a:off x="922019" y="5143500"/>
              <a:ext cx="1709420" cy="452755"/>
            </a:xfrm>
            <a:custGeom>
              <a:avLst/>
              <a:gdLst/>
              <a:ahLst/>
              <a:cxnLst/>
              <a:rect l="l" t="t" r="r" b="b"/>
              <a:pathLst>
                <a:path w="1709420" h="452754">
                  <a:moveTo>
                    <a:pt x="1535176" y="0"/>
                  </a:moveTo>
                  <a:lnTo>
                    <a:pt x="156679" y="381"/>
                  </a:lnTo>
                  <a:lnTo>
                    <a:pt x="90004" y="9398"/>
                  </a:lnTo>
                  <a:lnTo>
                    <a:pt x="37947" y="28448"/>
                  </a:lnTo>
                  <a:lnTo>
                    <a:pt x="6515" y="54863"/>
                  </a:lnTo>
                  <a:lnTo>
                    <a:pt x="0" y="75437"/>
                  </a:lnTo>
                  <a:lnTo>
                    <a:pt x="838" y="384556"/>
                  </a:lnTo>
                  <a:lnTo>
                    <a:pt x="21551" y="413384"/>
                  </a:lnTo>
                  <a:lnTo>
                    <a:pt x="65468" y="435991"/>
                  </a:lnTo>
                  <a:lnTo>
                    <a:pt x="126593" y="449618"/>
                  </a:lnTo>
                  <a:lnTo>
                    <a:pt x="173939" y="452450"/>
                  </a:lnTo>
                  <a:lnTo>
                    <a:pt x="1552448" y="452081"/>
                  </a:lnTo>
                  <a:lnTo>
                    <a:pt x="1618996" y="443103"/>
                  </a:lnTo>
                  <a:lnTo>
                    <a:pt x="1671066" y="424053"/>
                  </a:lnTo>
                  <a:lnTo>
                    <a:pt x="1702562" y="397509"/>
                  </a:lnTo>
                  <a:lnTo>
                    <a:pt x="1709039" y="377063"/>
                  </a:lnTo>
                  <a:lnTo>
                    <a:pt x="1708277" y="67944"/>
                  </a:lnTo>
                  <a:lnTo>
                    <a:pt x="1687576" y="38988"/>
                  </a:lnTo>
                  <a:lnTo>
                    <a:pt x="1643634" y="16510"/>
                  </a:lnTo>
                  <a:lnTo>
                    <a:pt x="1582420" y="2793"/>
                  </a:lnTo>
                  <a:lnTo>
                    <a:pt x="1535176" y="0"/>
                  </a:lnTo>
                  <a:close/>
                </a:path>
              </a:pathLst>
            </a:custGeom>
            <a:ln w="12700">
              <a:solidFill>
                <a:srgbClr val="93B933"/>
              </a:solidFill>
            </a:ln>
          </p:spPr>
          <p:txBody>
            <a:bodyPr wrap="square" lIns="0" tIns="0" rIns="0" bIns="0" rtlCol="0"/>
            <a:lstStyle/>
            <a:p>
              <a:endParaRPr/>
            </a:p>
          </p:txBody>
        </p:sp>
      </p:grpSp>
      <p:sp>
        <p:nvSpPr>
          <p:cNvPr id="66" name="object 66"/>
          <p:cNvSpPr txBox="1"/>
          <p:nvPr/>
        </p:nvSpPr>
        <p:spPr>
          <a:xfrm>
            <a:off x="1404874" y="5242686"/>
            <a:ext cx="743585" cy="239395"/>
          </a:xfrm>
          <a:prstGeom prst="rect">
            <a:avLst/>
          </a:prstGeom>
        </p:spPr>
        <p:txBody>
          <a:bodyPr vert="horz" wrap="square" lIns="0" tIns="12700" rIns="0" bIns="0" rtlCol="0">
            <a:spAutoFit/>
          </a:bodyPr>
          <a:lstStyle/>
          <a:p>
            <a:pPr marL="12700">
              <a:lnSpc>
                <a:spcPct val="100000"/>
              </a:lnSpc>
              <a:spcBef>
                <a:spcPts val="100"/>
              </a:spcBef>
            </a:pPr>
            <a:r>
              <a:rPr sz="1400" spc="-30" dirty="0">
                <a:solidFill>
                  <a:srgbClr val="FFFFFF"/>
                </a:solidFill>
                <a:latin typeface="Verdana"/>
                <a:cs typeface="Verdana"/>
              </a:rPr>
              <a:t>DC/</a:t>
            </a:r>
            <a:r>
              <a:rPr sz="1400" spc="-40" dirty="0">
                <a:solidFill>
                  <a:srgbClr val="FFFFFF"/>
                </a:solidFill>
                <a:latin typeface="Verdana"/>
                <a:cs typeface="Verdana"/>
              </a:rPr>
              <a:t>A</a:t>
            </a:r>
            <a:r>
              <a:rPr sz="1400" spc="-110" dirty="0">
                <a:solidFill>
                  <a:srgbClr val="FFFFFF"/>
                </a:solidFill>
                <a:latin typeface="Verdana"/>
                <a:cs typeface="Verdana"/>
              </a:rPr>
              <a:t>CIT</a:t>
            </a:r>
            <a:endParaRPr sz="1400">
              <a:latin typeface="Verdana"/>
              <a:cs typeface="Verdana"/>
            </a:endParaRPr>
          </a:p>
        </p:txBody>
      </p:sp>
      <p:grpSp>
        <p:nvGrpSpPr>
          <p:cNvPr id="67" name="object 67"/>
          <p:cNvGrpSpPr/>
          <p:nvPr/>
        </p:nvGrpSpPr>
        <p:grpSpPr>
          <a:xfrm>
            <a:off x="795273" y="4439158"/>
            <a:ext cx="7655559" cy="1751964"/>
            <a:chOff x="795273" y="4439158"/>
            <a:chExt cx="7655559" cy="1751964"/>
          </a:xfrm>
        </p:grpSpPr>
        <p:sp>
          <p:nvSpPr>
            <p:cNvPr id="68" name="object 68"/>
            <p:cNvSpPr/>
            <p:nvPr/>
          </p:nvSpPr>
          <p:spPr>
            <a:xfrm>
              <a:off x="1738884" y="4939284"/>
              <a:ext cx="76200" cy="192659"/>
            </a:xfrm>
            <a:prstGeom prst="rect">
              <a:avLst/>
            </a:prstGeom>
            <a:blipFill>
              <a:blip r:embed="rId9" cstate="print"/>
              <a:stretch>
                <a:fillRect/>
              </a:stretch>
            </a:blipFill>
          </p:spPr>
          <p:txBody>
            <a:bodyPr wrap="square" lIns="0" tIns="0" rIns="0" bIns="0" rtlCol="0"/>
            <a:lstStyle/>
            <a:p>
              <a:endParaRPr/>
            </a:p>
          </p:txBody>
        </p:sp>
        <p:sp>
          <p:nvSpPr>
            <p:cNvPr id="69" name="object 69"/>
            <p:cNvSpPr/>
            <p:nvPr/>
          </p:nvSpPr>
          <p:spPr>
            <a:xfrm>
              <a:off x="1947671" y="5806440"/>
              <a:ext cx="804545" cy="377825"/>
            </a:xfrm>
            <a:custGeom>
              <a:avLst/>
              <a:gdLst/>
              <a:ahLst/>
              <a:cxnLst/>
              <a:rect l="l" t="t" r="r" b="b"/>
              <a:pathLst>
                <a:path w="804544" h="377825">
                  <a:moveTo>
                    <a:pt x="724407" y="0"/>
                  </a:moveTo>
                  <a:lnTo>
                    <a:pt x="72262" y="304"/>
                  </a:lnTo>
                  <a:lnTo>
                    <a:pt x="17525" y="23710"/>
                  </a:lnTo>
                  <a:lnTo>
                    <a:pt x="0" y="62966"/>
                  </a:lnTo>
                  <a:lnTo>
                    <a:pt x="380" y="321081"/>
                  </a:lnTo>
                  <a:lnTo>
                    <a:pt x="9905" y="345211"/>
                  </a:lnTo>
                  <a:lnTo>
                    <a:pt x="30225" y="364058"/>
                  </a:lnTo>
                  <a:lnTo>
                    <a:pt x="58419" y="375437"/>
                  </a:lnTo>
                  <a:lnTo>
                    <a:pt x="80263" y="377799"/>
                  </a:lnTo>
                  <a:lnTo>
                    <a:pt x="732282" y="377494"/>
                  </a:lnTo>
                  <a:lnTo>
                    <a:pt x="763015" y="369989"/>
                  </a:lnTo>
                  <a:lnTo>
                    <a:pt x="787019" y="354088"/>
                  </a:lnTo>
                  <a:lnTo>
                    <a:pt x="801623" y="331965"/>
                  </a:lnTo>
                  <a:lnTo>
                    <a:pt x="804544" y="314833"/>
                  </a:lnTo>
                  <a:lnTo>
                    <a:pt x="804163" y="56718"/>
                  </a:lnTo>
                  <a:lnTo>
                    <a:pt x="794638" y="32600"/>
                  </a:lnTo>
                  <a:lnTo>
                    <a:pt x="774319" y="13741"/>
                  </a:lnTo>
                  <a:lnTo>
                    <a:pt x="746125" y="2362"/>
                  </a:lnTo>
                  <a:lnTo>
                    <a:pt x="724407" y="0"/>
                  </a:lnTo>
                  <a:close/>
                </a:path>
              </a:pathLst>
            </a:custGeom>
            <a:solidFill>
              <a:srgbClr val="93B933"/>
            </a:solidFill>
          </p:spPr>
          <p:txBody>
            <a:bodyPr wrap="square" lIns="0" tIns="0" rIns="0" bIns="0" rtlCol="0"/>
            <a:lstStyle/>
            <a:p>
              <a:endParaRPr/>
            </a:p>
          </p:txBody>
        </p:sp>
        <p:sp>
          <p:nvSpPr>
            <p:cNvPr id="70" name="object 70"/>
            <p:cNvSpPr/>
            <p:nvPr/>
          </p:nvSpPr>
          <p:spPr>
            <a:xfrm>
              <a:off x="1947671" y="5806440"/>
              <a:ext cx="804545" cy="377825"/>
            </a:xfrm>
            <a:custGeom>
              <a:avLst/>
              <a:gdLst/>
              <a:ahLst/>
              <a:cxnLst/>
              <a:rect l="l" t="t" r="r" b="b"/>
              <a:pathLst>
                <a:path w="804544" h="377825">
                  <a:moveTo>
                    <a:pt x="724407" y="0"/>
                  </a:moveTo>
                  <a:lnTo>
                    <a:pt x="72262" y="304"/>
                  </a:lnTo>
                  <a:lnTo>
                    <a:pt x="17525" y="23710"/>
                  </a:lnTo>
                  <a:lnTo>
                    <a:pt x="0" y="62966"/>
                  </a:lnTo>
                  <a:lnTo>
                    <a:pt x="380" y="321081"/>
                  </a:lnTo>
                  <a:lnTo>
                    <a:pt x="9905" y="345211"/>
                  </a:lnTo>
                  <a:lnTo>
                    <a:pt x="30225" y="364058"/>
                  </a:lnTo>
                  <a:lnTo>
                    <a:pt x="58419" y="375437"/>
                  </a:lnTo>
                  <a:lnTo>
                    <a:pt x="80263" y="377799"/>
                  </a:lnTo>
                  <a:lnTo>
                    <a:pt x="732282" y="377494"/>
                  </a:lnTo>
                  <a:lnTo>
                    <a:pt x="763015" y="369989"/>
                  </a:lnTo>
                  <a:lnTo>
                    <a:pt x="787019" y="354088"/>
                  </a:lnTo>
                  <a:lnTo>
                    <a:pt x="801623" y="331965"/>
                  </a:lnTo>
                  <a:lnTo>
                    <a:pt x="804544" y="314833"/>
                  </a:lnTo>
                  <a:lnTo>
                    <a:pt x="804163" y="56718"/>
                  </a:lnTo>
                  <a:lnTo>
                    <a:pt x="794638" y="32600"/>
                  </a:lnTo>
                  <a:lnTo>
                    <a:pt x="774319" y="13741"/>
                  </a:lnTo>
                  <a:lnTo>
                    <a:pt x="746125" y="2362"/>
                  </a:lnTo>
                  <a:lnTo>
                    <a:pt x="724407" y="0"/>
                  </a:lnTo>
                  <a:close/>
                </a:path>
              </a:pathLst>
            </a:custGeom>
            <a:ln w="12700">
              <a:solidFill>
                <a:srgbClr val="93B933"/>
              </a:solidFill>
            </a:ln>
          </p:spPr>
          <p:txBody>
            <a:bodyPr wrap="square" lIns="0" tIns="0" rIns="0" bIns="0" rtlCol="0"/>
            <a:lstStyle/>
            <a:p>
              <a:endParaRPr/>
            </a:p>
          </p:txBody>
        </p:sp>
        <p:sp>
          <p:nvSpPr>
            <p:cNvPr id="71" name="object 71"/>
            <p:cNvSpPr/>
            <p:nvPr/>
          </p:nvSpPr>
          <p:spPr>
            <a:xfrm>
              <a:off x="2311907" y="5612892"/>
              <a:ext cx="76200" cy="192595"/>
            </a:xfrm>
            <a:prstGeom prst="rect">
              <a:avLst/>
            </a:prstGeom>
            <a:blipFill>
              <a:blip r:embed="rId10" cstate="print"/>
              <a:stretch>
                <a:fillRect/>
              </a:stretch>
            </a:blipFill>
          </p:spPr>
          <p:txBody>
            <a:bodyPr wrap="square" lIns="0" tIns="0" rIns="0" bIns="0" rtlCol="0"/>
            <a:lstStyle/>
            <a:p>
              <a:endParaRPr/>
            </a:p>
          </p:txBody>
        </p:sp>
        <p:sp>
          <p:nvSpPr>
            <p:cNvPr id="72" name="object 72"/>
            <p:cNvSpPr/>
            <p:nvPr/>
          </p:nvSpPr>
          <p:spPr>
            <a:xfrm>
              <a:off x="801623" y="5806440"/>
              <a:ext cx="804545" cy="377825"/>
            </a:xfrm>
            <a:custGeom>
              <a:avLst/>
              <a:gdLst/>
              <a:ahLst/>
              <a:cxnLst/>
              <a:rect l="l" t="t" r="r" b="b"/>
              <a:pathLst>
                <a:path w="804544" h="377825">
                  <a:moveTo>
                    <a:pt x="724408" y="0"/>
                  </a:moveTo>
                  <a:lnTo>
                    <a:pt x="72275" y="304"/>
                  </a:lnTo>
                  <a:lnTo>
                    <a:pt x="17513" y="23710"/>
                  </a:lnTo>
                  <a:lnTo>
                    <a:pt x="0" y="62966"/>
                  </a:lnTo>
                  <a:lnTo>
                    <a:pt x="393" y="321081"/>
                  </a:lnTo>
                  <a:lnTo>
                    <a:pt x="9944" y="345211"/>
                  </a:lnTo>
                  <a:lnTo>
                    <a:pt x="30213" y="364058"/>
                  </a:lnTo>
                  <a:lnTo>
                    <a:pt x="58407" y="375437"/>
                  </a:lnTo>
                  <a:lnTo>
                    <a:pt x="80225" y="377799"/>
                  </a:lnTo>
                  <a:lnTo>
                    <a:pt x="732282" y="377494"/>
                  </a:lnTo>
                  <a:lnTo>
                    <a:pt x="763016" y="369989"/>
                  </a:lnTo>
                  <a:lnTo>
                    <a:pt x="787019" y="354088"/>
                  </a:lnTo>
                  <a:lnTo>
                    <a:pt x="801624" y="331965"/>
                  </a:lnTo>
                  <a:lnTo>
                    <a:pt x="804545" y="314833"/>
                  </a:lnTo>
                  <a:lnTo>
                    <a:pt x="804164" y="56718"/>
                  </a:lnTo>
                  <a:lnTo>
                    <a:pt x="794639" y="32600"/>
                  </a:lnTo>
                  <a:lnTo>
                    <a:pt x="774319" y="13741"/>
                  </a:lnTo>
                  <a:lnTo>
                    <a:pt x="746125" y="2362"/>
                  </a:lnTo>
                  <a:lnTo>
                    <a:pt x="724408" y="0"/>
                  </a:lnTo>
                  <a:close/>
                </a:path>
              </a:pathLst>
            </a:custGeom>
            <a:solidFill>
              <a:srgbClr val="93B933"/>
            </a:solidFill>
          </p:spPr>
          <p:txBody>
            <a:bodyPr wrap="square" lIns="0" tIns="0" rIns="0" bIns="0" rtlCol="0"/>
            <a:lstStyle/>
            <a:p>
              <a:endParaRPr/>
            </a:p>
          </p:txBody>
        </p:sp>
        <p:sp>
          <p:nvSpPr>
            <p:cNvPr id="73" name="object 73"/>
            <p:cNvSpPr/>
            <p:nvPr/>
          </p:nvSpPr>
          <p:spPr>
            <a:xfrm>
              <a:off x="801623" y="5806440"/>
              <a:ext cx="804545" cy="377825"/>
            </a:xfrm>
            <a:custGeom>
              <a:avLst/>
              <a:gdLst/>
              <a:ahLst/>
              <a:cxnLst/>
              <a:rect l="l" t="t" r="r" b="b"/>
              <a:pathLst>
                <a:path w="804544" h="377825">
                  <a:moveTo>
                    <a:pt x="724408" y="0"/>
                  </a:moveTo>
                  <a:lnTo>
                    <a:pt x="72275" y="304"/>
                  </a:lnTo>
                  <a:lnTo>
                    <a:pt x="17513" y="23710"/>
                  </a:lnTo>
                  <a:lnTo>
                    <a:pt x="0" y="62966"/>
                  </a:lnTo>
                  <a:lnTo>
                    <a:pt x="393" y="321081"/>
                  </a:lnTo>
                  <a:lnTo>
                    <a:pt x="9944" y="345211"/>
                  </a:lnTo>
                  <a:lnTo>
                    <a:pt x="30213" y="364058"/>
                  </a:lnTo>
                  <a:lnTo>
                    <a:pt x="58407" y="375437"/>
                  </a:lnTo>
                  <a:lnTo>
                    <a:pt x="80225" y="377799"/>
                  </a:lnTo>
                  <a:lnTo>
                    <a:pt x="732282" y="377494"/>
                  </a:lnTo>
                  <a:lnTo>
                    <a:pt x="763016" y="369989"/>
                  </a:lnTo>
                  <a:lnTo>
                    <a:pt x="787019" y="354088"/>
                  </a:lnTo>
                  <a:lnTo>
                    <a:pt x="801624" y="331965"/>
                  </a:lnTo>
                  <a:lnTo>
                    <a:pt x="804545" y="314833"/>
                  </a:lnTo>
                  <a:lnTo>
                    <a:pt x="804164" y="56718"/>
                  </a:lnTo>
                  <a:lnTo>
                    <a:pt x="794639" y="32600"/>
                  </a:lnTo>
                  <a:lnTo>
                    <a:pt x="774319" y="13741"/>
                  </a:lnTo>
                  <a:lnTo>
                    <a:pt x="746125" y="2362"/>
                  </a:lnTo>
                  <a:lnTo>
                    <a:pt x="724408" y="0"/>
                  </a:lnTo>
                  <a:close/>
                </a:path>
              </a:pathLst>
            </a:custGeom>
            <a:ln w="12700">
              <a:solidFill>
                <a:srgbClr val="93B933"/>
              </a:solidFill>
            </a:ln>
          </p:spPr>
          <p:txBody>
            <a:bodyPr wrap="square" lIns="0" tIns="0" rIns="0" bIns="0" rtlCol="0"/>
            <a:lstStyle/>
            <a:p>
              <a:endParaRPr/>
            </a:p>
          </p:txBody>
        </p:sp>
        <p:sp>
          <p:nvSpPr>
            <p:cNvPr id="74" name="object 74"/>
            <p:cNvSpPr/>
            <p:nvPr/>
          </p:nvSpPr>
          <p:spPr>
            <a:xfrm>
              <a:off x="1165859" y="5612892"/>
              <a:ext cx="76200" cy="192595"/>
            </a:xfrm>
            <a:prstGeom prst="rect">
              <a:avLst/>
            </a:prstGeom>
            <a:blipFill>
              <a:blip r:embed="rId10" cstate="print"/>
              <a:stretch>
                <a:fillRect/>
              </a:stretch>
            </a:blipFill>
          </p:spPr>
          <p:txBody>
            <a:bodyPr wrap="square" lIns="0" tIns="0" rIns="0" bIns="0" rtlCol="0"/>
            <a:lstStyle/>
            <a:p>
              <a:endParaRPr/>
            </a:p>
          </p:txBody>
        </p:sp>
        <p:sp>
          <p:nvSpPr>
            <p:cNvPr id="75" name="object 75"/>
            <p:cNvSpPr/>
            <p:nvPr/>
          </p:nvSpPr>
          <p:spPr>
            <a:xfrm>
              <a:off x="6492239" y="4445508"/>
              <a:ext cx="1952625" cy="457200"/>
            </a:xfrm>
            <a:custGeom>
              <a:avLst/>
              <a:gdLst/>
              <a:ahLst/>
              <a:cxnLst/>
              <a:rect l="l" t="t" r="r" b="b"/>
              <a:pathLst>
                <a:path w="1952625" h="457200">
                  <a:moveTo>
                    <a:pt x="1829308" y="0"/>
                  </a:moveTo>
                  <a:lnTo>
                    <a:pt x="114935" y="127"/>
                  </a:lnTo>
                  <a:lnTo>
                    <a:pt x="56641" y="11938"/>
                  </a:lnTo>
                  <a:lnTo>
                    <a:pt x="15493" y="38989"/>
                  </a:lnTo>
                  <a:lnTo>
                    <a:pt x="0" y="76200"/>
                  </a:lnTo>
                  <a:lnTo>
                    <a:pt x="254" y="385572"/>
                  </a:lnTo>
                  <a:lnTo>
                    <a:pt x="19304" y="421767"/>
                  </a:lnTo>
                  <a:lnTo>
                    <a:pt x="62991" y="447167"/>
                  </a:lnTo>
                  <a:lnTo>
                    <a:pt x="122809" y="456819"/>
                  </a:lnTo>
                  <a:lnTo>
                    <a:pt x="1837055" y="456692"/>
                  </a:lnTo>
                  <a:lnTo>
                    <a:pt x="1895475" y="444881"/>
                  </a:lnTo>
                  <a:lnTo>
                    <a:pt x="1936495" y="417830"/>
                  </a:lnTo>
                  <a:lnTo>
                    <a:pt x="1952116" y="380746"/>
                  </a:lnTo>
                  <a:lnTo>
                    <a:pt x="1951863" y="71247"/>
                  </a:lnTo>
                  <a:lnTo>
                    <a:pt x="1932813" y="35052"/>
                  </a:lnTo>
                  <a:lnTo>
                    <a:pt x="1889125" y="9652"/>
                  </a:lnTo>
                  <a:lnTo>
                    <a:pt x="1829308" y="0"/>
                  </a:lnTo>
                  <a:close/>
                </a:path>
              </a:pathLst>
            </a:custGeom>
            <a:solidFill>
              <a:srgbClr val="45456D"/>
            </a:solidFill>
          </p:spPr>
          <p:txBody>
            <a:bodyPr wrap="square" lIns="0" tIns="0" rIns="0" bIns="0" rtlCol="0"/>
            <a:lstStyle/>
            <a:p>
              <a:endParaRPr/>
            </a:p>
          </p:txBody>
        </p:sp>
        <p:sp>
          <p:nvSpPr>
            <p:cNvPr id="76" name="object 76"/>
            <p:cNvSpPr/>
            <p:nvPr/>
          </p:nvSpPr>
          <p:spPr>
            <a:xfrm>
              <a:off x="6492239" y="4445508"/>
              <a:ext cx="1952625" cy="457200"/>
            </a:xfrm>
            <a:custGeom>
              <a:avLst/>
              <a:gdLst/>
              <a:ahLst/>
              <a:cxnLst/>
              <a:rect l="l" t="t" r="r" b="b"/>
              <a:pathLst>
                <a:path w="1952625" h="457200">
                  <a:moveTo>
                    <a:pt x="1829308" y="0"/>
                  </a:moveTo>
                  <a:lnTo>
                    <a:pt x="114935" y="127"/>
                  </a:lnTo>
                  <a:lnTo>
                    <a:pt x="56641" y="11938"/>
                  </a:lnTo>
                  <a:lnTo>
                    <a:pt x="15493" y="38989"/>
                  </a:lnTo>
                  <a:lnTo>
                    <a:pt x="0" y="76200"/>
                  </a:lnTo>
                  <a:lnTo>
                    <a:pt x="254" y="385572"/>
                  </a:lnTo>
                  <a:lnTo>
                    <a:pt x="19304" y="421767"/>
                  </a:lnTo>
                  <a:lnTo>
                    <a:pt x="62991" y="447167"/>
                  </a:lnTo>
                  <a:lnTo>
                    <a:pt x="122809" y="456819"/>
                  </a:lnTo>
                  <a:lnTo>
                    <a:pt x="1837055" y="456692"/>
                  </a:lnTo>
                  <a:lnTo>
                    <a:pt x="1895475" y="444881"/>
                  </a:lnTo>
                  <a:lnTo>
                    <a:pt x="1936495" y="417830"/>
                  </a:lnTo>
                  <a:lnTo>
                    <a:pt x="1952116" y="380746"/>
                  </a:lnTo>
                  <a:lnTo>
                    <a:pt x="1951863" y="71247"/>
                  </a:lnTo>
                  <a:lnTo>
                    <a:pt x="1932813" y="35052"/>
                  </a:lnTo>
                  <a:lnTo>
                    <a:pt x="1889125" y="9652"/>
                  </a:lnTo>
                  <a:lnTo>
                    <a:pt x="1829308" y="0"/>
                  </a:lnTo>
                  <a:close/>
                </a:path>
              </a:pathLst>
            </a:custGeom>
            <a:ln w="12700">
              <a:solidFill>
                <a:srgbClr val="45456D"/>
              </a:solidFill>
            </a:ln>
          </p:spPr>
          <p:txBody>
            <a:bodyPr wrap="square" lIns="0" tIns="0" rIns="0" bIns="0" rtlCol="0"/>
            <a:lstStyle/>
            <a:p>
              <a:endParaRPr/>
            </a:p>
          </p:txBody>
        </p:sp>
      </p:grpSp>
      <p:sp>
        <p:nvSpPr>
          <p:cNvPr id="77" name="object 77"/>
          <p:cNvSpPr txBox="1"/>
          <p:nvPr/>
        </p:nvSpPr>
        <p:spPr>
          <a:xfrm>
            <a:off x="7054342" y="4546472"/>
            <a:ext cx="829944" cy="239395"/>
          </a:xfrm>
          <a:prstGeom prst="rect">
            <a:avLst/>
          </a:prstGeom>
        </p:spPr>
        <p:txBody>
          <a:bodyPr vert="horz" wrap="square" lIns="0" tIns="12700" rIns="0" bIns="0" rtlCol="0">
            <a:spAutoFit/>
          </a:bodyPr>
          <a:lstStyle/>
          <a:p>
            <a:pPr marL="12700">
              <a:lnSpc>
                <a:spcPct val="100000"/>
              </a:lnSpc>
              <a:spcBef>
                <a:spcPts val="100"/>
              </a:spcBef>
            </a:pPr>
            <a:r>
              <a:rPr sz="1400" spc="-90" dirty="0">
                <a:solidFill>
                  <a:srgbClr val="FFFFFF"/>
                </a:solidFill>
                <a:latin typeface="Verdana"/>
                <a:cs typeface="Verdana"/>
              </a:rPr>
              <a:t>Addl.</a:t>
            </a:r>
            <a:r>
              <a:rPr sz="1400" spc="-220" dirty="0">
                <a:solidFill>
                  <a:srgbClr val="FFFFFF"/>
                </a:solidFill>
                <a:latin typeface="Verdana"/>
                <a:cs typeface="Verdana"/>
              </a:rPr>
              <a:t> </a:t>
            </a:r>
            <a:r>
              <a:rPr sz="1400" spc="-60" dirty="0">
                <a:solidFill>
                  <a:srgbClr val="FFFFFF"/>
                </a:solidFill>
                <a:latin typeface="Verdana"/>
                <a:cs typeface="Verdana"/>
              </a:rPr>
              <a:t>JCIT</a:t>
            </a:r>
            <a:endParaRPr sz="1400">
              <a:latin typeface="Verdana"/>
              <a:cs typeface="Verdana"/>
            </a:endParaRPr>
          </a:p>
        </p:txBody>
      </p:sp>
      <p:grpSp>
        <p:nvGrpSpPr>
          <p:cNvPr id="78" name="object 78"/>
          <p:cNvGrpSpPr/>
          <p:nvPr/>
        </p:nvGrpSpPr>
        <p:grpSpPr>
          <a:xfrm>
            <a:off x="6606285" y="5114290"/>
            <a:ext cx="1723389" cy="465455"/>
            <a:chOff x="6606285" y="5114290"/>
            <a:chExt cx="1723389" cy="465455"/>
          </a:xfrm>
        </p:grpSpPr>
        <p:sp>
          <p:nvSpPr>
            <p:cNvPr id="79" name="object 79"/>
            <p:cNvSpPr/>
            <p:nvPr/>
          </p:nvSpPr>
          <p:spPr>
            <a:xfrm>
              <a:off x="6612635" y="5120640"/>
              <a:ext cx="1710689" cy="452755"/>
            </a:xfrm>
            <a:custGeom>
              <a:avLst/>
              <a:gdLst/>
              <a:ahLst/>
              <a:cxnLst/>
              <a:rect l="l" t="t" r="r" b="b"/>
              <a:pathLst>
                <a:path w="1710690" h="452754">
                  <a:moveTo>
                    <a:pt x="1536573" y="0"/>
                  </a:moveTo>
                  <a:lnTo>
                    <a:pt x="156845" y="381"/>
                  </a:lnTo>
                  <a:lnTo>
                    <a:pt x="90043" y="9398"/>
                  </a:lnTo>
                  <a:lnTo>
                    <a:pt x="37973" y="28448"/>
                  </a:lnTo>
                  <a:lnTo>
                    <a:pt x="6477" y="54864"/>
                  </a:lnTo>
                  <a:lnTo>
                    <a:pt x="0" y="75437"/>
                  </a:lnTo>
                  <a:lnTo>
                    <a:pt x="889" y="384556"/>
                  </a:lnTo>
                  <a:lnTo>
                    <a:pt x="21590" y="413385"/>
                  </a:lnTo>
                  <a:lnTo>
                    <a:pt x="65532" y="435991"/>
                  </a:lnTo>
                  <a:lnTo>
                    <a:pt x="126746" y="449580"/>
                  </a:lnTo>
                  <a:lnTo>
                    <a:pt x="174117" y="452501"/>
                  </a:lnTo>
                  <a:lnTo>
                    <a:pt x="1553718" y="452120"/>
                  </a:lnTo>
                  <a:lnTo>
                    <a:pt x="1620520" y="443103"/>
                  </a:lnTo>
                  <a:lnTo>
                    <a:pt x="1672590" y="424053"/>
                  </a:lnTo>
                  <a:lnTo>
                    <a:pt x="1704086" y="397510"/>
                  </a:lnTo>
                  <a:lnTo>
                    <a:pt x="1710563" y="377063"/>
                  </a:lnTo>
                  <a:lnTo>
                    <a:pt x="1709801" y="67945"/>
                  </a:lnTo>
                  <a:lnTo>
                    <a:pt x="1688973" y="38989"/>
                  </a:lnTo>
                  <a:lnTo>
                    <a:pt x="1645031" y="16510"/>
                  </a:lnTo>
                  <a:lnTo>
                    <a:pt x="1583817" y="2793"/>
                  </a:lnTo>
                  <a:lnTo>
                    <a:pt x="1536573" y="0"/>
                  </a:lnTo>
                  <a:close/>
                </a:path>
              </a:pathLst>
            </a:custGeom>
            <a:solidFill>
              <a:srgbClr val="45456D"/>
            </a:solidFill>
          </p:spPr>
          <p:txBody>
            <a:bodyPr wrap="square" lIns="0" tIns="0" rIns="0" bIns="0" rtlCol="0"/>
            <a:lstStyle/>
            <a:p>
              <a:endParaRPr/>
            </a:p>
          </p:txBody>
        </p:sp>
        <p:sp>
          <p:nvSpPr>
            <p:cNvPr id="80" name="object 80"/>
            <p:cNvSpPr/>
            <p:nvPr/>
          </p:nvSpPr>
          <p:spPr>
            <a:xfrm>
              <a:off x="6612635" y="5120640"/>
              <a:ext cx="1710689" cy="452755"/>
            </a:xfrm>
            <a:custGeom>
              <a:avLst/>
              <a:gdLst/>
              <a:ahLst/>
              <a:cxnLst/>
              <a:rect l="l" t="t" r="r" b="b"/>
              <a:pathLst>
                <a:path w="1710690" h="452754">
                  <a:moveTo>
                    <a:pt x="1536573" y="0"/>
                  </a:moveTo>
                  <a:lnTo>
                    <a:pt x="156845" y="381"/>
                  </a:lnTo>
                  <a:lnTo>
                    <a:pt x="90043" y="9398"/>
                  </a:lnTo>
                  <a:lnTo>
                    <a:pt x="37973" y="28448"/>
                  </a:lnTo>
                  <a:lnTo>
                    <a:pt x="6477" y="54864"/>
                  </a:lnTo>
                  <a:lnTo>
                    <a:pt x="0" y="75437"/>
                  </a:lnTo>
                  <a:lnTo>
                    <a:pt x="889" y="384556"/>
                  </a:lnTo>
                  <a:lnTo>
                    <a:pt x="21590" y="413385"/>
                  </a:lnTo>
                  <a:lnTo>
                    <a:pt x="65532" y="435991"/>
                  </a:lnTo>
                  <a:lnTo>
                    <a:pt x="126746" y="449580"/>
                  </a:lnTo>
                  <a:lnTo>
                    <a:pt x="174117" y="452501"/>
                  </a:lnTo>
                  <a:lnTo>
                    <a:pt x="1553718" y="452120"/>
                  </a:lnTo>
                  <a:lnTo>
                    <a:pt x="1620520" y="443103"/>
                  </a:lnTo>
                  <a:lnTo>
                    <a:pt x="1672590" y="424053"/>
                  </a:lnTo>
                  <a:lnTo>
                    <a:pt x="1704086" y="397510"/>
                  </a:lnTo>
                  <a:lnTo>
                    <a:pt x="1710563" y="377063"/>
                  </a:lnTo>
                  <a:lnTo>
                    <a:pt x="1709801" y="67945"/>
                  </a:lnTo>
                  <a:lnTo>
                    <a:pt x="1688973" y="38989"/>
                  </a:lnTo>
                  <a:lnTo>
                    <a:pt x="1645031" y="16510"/>
                  </a:lnTo>
                  <a:lnTo>
                    <a:pt x="1583817" y="2793"/>
                  </a:lnTo>
                  <a:lnTo>
                    <a:pt x="1536573" y="0"/>
                  </a:lnTo>
                  <a:close/>
                </a:path>
              </a:pathLst>
            </a:custGeom>
            <a:ln w="12699">
              <a:solidFill>
                <a:srgbClr val="45456D"/>
              </a:solidFill>
            </a:ln>
          </p:spPr>
          <p:txBody>
            <a:bodyPr wrap="square" lIns="0" tIns="0" rIns="0" bIns="0" rtlCol="0"/>
            <a:lstStyle/>
            <a:p>
              <a:endParaRPr/>
            </a:p>
          </p:txBody>
        </p:sp>
      </p:grpSp>
      <p:sp>
        <p:nvSpPr>
          <p:cNvPr id="81" name="object 81"/>
          <p:cNvSpPr txBox="1"/>
          <p:nvPr/>
        </p:nvSpPr>
        <p:spPr>
          <a:xfrm>
            <a:off x="7097394" y="5219827"/>
            <a:ext cx="743585" cy="239395"/>
          </a:xfrm>
          <a:prstGeom prst="rect">
            <a:avLst/>
          </a:prstGeom>
        </p:spPr>
        <p:txBody>
          <a:bodyPr vert="horz" wrap="square" lIns="0" tIns="12700" rIns="0" bIns="0" rtlCol="0">
            <a:spAutoFit/>
          </a:bodyPr>
          <a:lstStyle/>
          <a:p>
            <a:pPr marL="12700">
              <a:lnSpc>
                <a:spcPct val="100000"/>
              </a:lnSpc>
              <a:spcBef>
                <a:spcPts val="100"/>
              </a:spcBef>
            </a:pPr>
            <a:r>
              <a:rPr sz="1400" spc="-30" dirty="0">
                <a:solidFill>
                  <a:srgbClr val="FFFFFF"/>
                </a:solidFill>
                <a:latin typeface="Verdana"/>
                <a:cs typeface="Verdana"/>
              </a:rPr>
              <a:t>DC/</a:t>
            </a:r>
            <a:r>
              <a:rPr sz="1400" spc="-40" dirty="0">
                <a:solidFill>
                  <a:srgbClr val="FFFFFF"/>
                </a:solidFill>
                <a:latin typeface="Verdana"/>
                <a:cs typeface="Verdana"/>
              </a:rPr>
              <a:t>A</a:t>
            </a:r>
            <a:r>
              <a:rPr sz="1400" spc="-110" dirty="0">
                <a:solidFill>
                  <a:srgbClr val="FFFFFF"/>
                </a:solidFill>
                <a:latin typeface="Verdana"/>
                <a:cs typeface="Verdana"/>
              </a:rPr>
              <a:t>CIT</a:t>
            </a:r>
            <a:endParaRPr sz="1400">
              <a:latin typeface="Verdana"/>
              <a:cs typeface="Verdana"/>
            </a:endParaRPr>
          </a:p>
        </p:txBody>
      </p:sp>
      <p:grpSp>
        <p:nvGrpSpPr>
          <p:cNvPr id="82" name="object 82"/>
          <p:cNvGrpSpPr/>
          <p:nvPr/>
        </p:nvGrpSpPr>
        <p:grpSpPr>
          <a:xfrm>
            <a:off x="6485890" y="4916423"/>
            <a:ext cx="1965325" cy="1251585"/>
            <a:chOff x="6485890" y="4916423"/>
            <a:chExt cx="1965325" cy="1251585"/>
          </a:xfrm>
        </p:grpSpPr>
        <p:sp>
          <p:nvSpPr>
            <p:cNvPr id="83" name="object 83"/>
            <p:cNvSpPr/>
            <p:nvPr/>
          </p:nvSpPr>
          <p:spPr>
            <a:xfrm>
              <a:off x="7429500" y="4916423"/>
              <a:ext cx="76200" cy="192658"/>
            </a:xfrm>
            <a:prstGeom prst="rect">
              <a:avLst/>
            </a:prstGeom>
            <a:blipFill>
              <a:blip r:embed="rId9" cstate="print"/>
              <a:stretch>
                <a:fillRect/>
              </a:stretch>
            </a:blipFill>
          </p:spPr>
          <p:txBody>
            <a:bodyPr wrap="square" lIns="0" tIns="0" rIns="0" bIns="0" rtlCol="0"/>
            <a:lstStyle/>
            <a:p>
              <a:endParaRPr/>
            </a:p>
          </p:txBody>
        </p:sp>
        <p:sp>
          <p:nvSpPr>
            <p:cNvPr id="84" name="object 84"/>
            <p:cNvSpPr/>
            <p:nvPr/>
          </p:nvSpPr>
          <p:spPr>
            <a:xfrm>
              <a:off x="7639812" y="5783579"/>
              <a:ext cx="804545" cy="377825"/>
            </a:xfrm>
            <a:custGeom>
              <a:avLst/>
              <a:gdLst/>
              <a:ahLst/>
              <a:cxnLst/>
              <a:rect l="l" t="t" r="r" b="b"/>
              <a:pathLst>
                <a:path w="804545" h="377825">
                  <a:moveTo>
                    <a:pt x="724408" y="0"/>
                  </a:moveTo>
                  <a:lnTo>
                    <a:pt x="72263" y="304"/>
                  </a:lnTo>
                  <a:lnTo>
                    <a:pt x="17526" y="23710"/>
                  </a:lnTo>
                  <a:lnTo>
                    <a:pt x="0" y="62966"/>
                  </a:lnTo>
                  <a:lnTo>
                    <a:pt x="381" y="321081"/>
                  </a:lnTo>
                  <a:lnTo>
                    <a:pt x="9906" y="345198"/>
                  </a:lnTo>
                  <a:lnTo>
                    <a:pt x="30226" y="364058"/>
                  </a:lnTo>
                  <a:lnTo>
                    <a:pt x="58420" y="375437"/>
                  </a:lnTo>
                  <a:lnTo>
                    <a:pt x="80264" y="377799"/>
                  </a:lnTo>
                  <a:lnTo>
                    <a:pt x="732282" y="377494"/>
                  </a:lnTo>
                  <a:lnTo>
                    <a:pt x="763016" y="369989"/>
                  </a:lnTo>
                  <a:lnTo>
                    <a:pt x="787019" y="354088"/>
                  </a:lnTo>
                  <a:lnTo>
                    <a:pt x="801624" y="331965"/>
                  </a:lnTo>
                  <a:lnTo>
                    <a:pt x="804545" y="314833"/>
                  </a:lnTo>
                  <a:lnTo>
                    <a:pt x="804164" y="56718"/>
                  </a:lnTo>
                  <a:lnTo>
                    <a:pt x="794639" y="32588"/>
                  </a:lnTo>
                  <a:lnTo>
                    <a:pt x="774319" y="13741"/>
                  </a:lnTo>
                  <a:lnTo>
                    <a:pt x="746125" y="2362"/>
                  </a:lnTo>
                  <a:lnTo>
                    <a:pt x="724408" y="0"/>
                  </a:lnTo>
                  <a:close/>
                </a:path>
              </a:pathLst>
            </a:custGeom>
            <a:solidFill>
              <a:srgbClr val="45456D"/>
            </a:solidFill>
          </p:spPr>
          <p:txBody>
            <a:bodyPr wrap="square" lIns="0" tIns="0" rIns="0" bIns="0" rtlCol="0"/>
            <a:lstStyle/>
            <a:p>
              <a:endParaRPr/>
            </a:p>
          </p:txBody>
        </p:sp>
        <p:sp>
          <p:nvSpPr>
            <p:cNvPr id="85" name="object 85"/>
            <p:cNvSpPr/>
            <p:nvPr/>
          </p:nvSpPr>
          <p:spPr>
            <a:xfrm>
              <a:off x="7639812" y="5783579"/>
              <a:ext cx="804545" cy="377825"/>
            </a:xfrm>
            <a:custGeom>
              <a:avLst/>
              <a:gdLst/>
              <a:ahLst/>
              <a:cxnLst/>
              <a:rect l="l" t="t" r="r" b="b"/>
              <a:pathLst>
                <a:path w="804545" h="377825">
                  <a:moveTo>
                    <a:pt x="724408" y="0"/>
                  </a:moveTo>
                  <a:lnTo>
                    <a:pt x="72263" y="304"/>
                  </a:lnTo>
                  <a:lnTo>
                    <a:pt x="17526" y="23710"/>
                  </a:lnTo>
                  <a:lnTo>
                    <a:pt x="0" y="62966"/>
                  </a:lnTo>
                  <a:lnTo>
                    <a:pt x="381" y="321081"/>
                  </a:lnTo>
                  <a:lnTo>
                    <a:pt x="9906" y="345198"/>
                  </a:lnTo>
                  <a:lnTo>
                    <a:pt x="30226" y="364058"/>
                  </a:lnTo>
                  <a:lnTo>
                    <a:pt x="58420" y="375437"/>
                  </a:lnTo>
                  <a:lnTo>
                    <a:pt x="80264" y="377799"/>
                  </a:lnTo>
                  <a:lnTo>
                    <a:pt x="732282" y="377494"/>
                  </a:lnTo>
                  <a:lnTo>
                    <a:pt x="763016" y="369989"/>
                  </a:lnTo>
                  <a:lnTo>
                    <a:pt x="787019" y="354088"/>
                  </a:lnTo>
                  <a:lnTo>
                    <a:pt x="801624" y="331965"/>
                  </a:lnTo>
                  <a:lnTo>
                    <a:pt x="804545" y="314833"/>
                  </a:lnTo>
                  <a:lnTo>
                    <a:pt x="804164" y="56718"/>
                  </a:lnTo>
                  <a:lnTo>
                    <a:pt x="794639" y="32588"/>
                  </a:lnTo>
                  <a:lnTo>
                    <a:pt x="774319" y="13741"/>
                  </a:lnTo>
                  <a:lnTo>
                    <a:pt x="746125" y="2362"/>
                  </a:lnTo>
                  <a:lnTo>
                    <a:pt x="724408" y="0"/>
                  </a:lnTo>
                  <a:close/>
                </a:path>
              </a:pathLst>
            </a:custGeom>
            <a:ln w="12700">
              <a:solidFill>
                <a:srgbClr val="45456D"/>
              </a:solidFill>
            </a:ln>
          </p:spPr>
          <p:txBody>
            <a:bodyPr wrap="square" lIns="0" tIns="0" rIns="0" bIns="0" rtlCol="0"/>
            <a:lstStyle/>
            <a:p>
              <a:endParaRPr/>
            </a:p>
          </p:txBody>
        </p:sp>
        <p:sp>
          <p:nvSpPr>
            <p:cNvPr id="86" name="object 86"/>
            <p:cNvSpPr/>
            <p:nvPr/>
          </p:nvSpPr>
          <p:spPr>
            <a:xfrm>
              <a:off x="8004048" y="5590031"/>
              <a:ext cx="76200" cy="192595"/>
            </a:xfrm>
            <a:prstGeom prst="rect">
              <a:avLst/>
            </a:prstGeom>
            <a:blipFill>
              <a:blip r:embed="rId11" cstate="print"/>
              <a:stretch>
                <a:fillRect/>
              </a:stretch>
            </a:blipFill>
          </p:spPr>
          <p:txBody>
            <a:bodyPr wrap="square" lIns="0" tIns="0" rIns="0" bIns="0" rtlCol="0"/>
            <a:lstStyle/>
            <a:p>
              <a:endParaRPr/>
            </a:p>
          </p:txBody>
        </p:sp>
        <p:sp>
          <p:nvSpPr>
            <p:cNvPr id="87" name="object 87"/>
            <p:cNvSpPr/>
            <p:nvPr/>
          </p:nvSpPr>
          <p:spPr>
            <a:xfrm>
              <a:off x="6492240" y="5783579"/>
              <a:ext cx="804545" cy="377825"/>
            </a:xfrm>
            <a:custGeom>
              <a:avLst/>
              <a:gdLst/>
              <a:ahLst/>
              <a:cxnLst/>
              <a:rect l="l" t="t" r="r" b="b"/>
              <a:pathLst>
                <a:path w="804545" h="377825">
                  <a:moveTo>
                    <a:pt x="724408" y="0"/>
                  </a:moveTo>
                  <a:lnTo>
                    <a:pt x="72262" y="304"/>
                  </a:lnTo>
                  <a:lnTo>
                    <a:pt x="17526" y="23710"/>
                  </a:lnTo>
                  <a:lnTo>
                    <a:pt x="0" y="62966"/>
                  </a:lnTo>
                  <a:lnTo>
                    <a:pt x="381" y="321081"/>
                  </a:lnTo>
                  <a:lnTo>
                    <a:pt x="9906" y="345198"/>
                  </a:lnTo>
                  <a:lnTo>
                    <a:pt x="30226" y="364058"/>
                  </a:lnTo>
                  <a:lnTo>
                    <a:pt x="58419" y="375437"/>
                  </a:lnTo>
                  <a:lnTo>
                    <a:pt x="80263" y="377799"/>
                  </a:lnTo>
                  <a:lnTo>
                    <a:pt x="732282" y="377494"/>
                  </a:lnTo>
                  <a:lnTo>
                    <a:pt x="763015" y="369989"/>
                  </a:lnTo>
                  <a:lnTo>
                    <a:pt x="787018" y="354088"/>
                  </a:lnTo>
                  <a:lnTo>
                    <a:pt x="801624" y="331965"/>
                  </a:lnTo>
                  <a:lnTo>
                    <a:pt x="804544" y="314833"/>
                  </a:lnTo>
                  <a:lnTo>
                    <a:pt x="804163" y="56718"/>
                  </a:lnTo>
                  <a:lnTo>
                    <a:pt x="794638" y="32588"/>
                  </a:lnTo>
                  <a:lnTo>
                    <a:pt x="774318" y="13741"/>
                  </a:lnTo>
                  <a:lnTo>
                    <a:pt x="746125" y="2362"/>
                  </a:lnTo>
                  <a:lnTo>
                    <a:pt x="724408" y="0"/>
                  </a:lnTo>
                  <a:close/>
                </a:path>
              </a:pathLst>
            </a:custGeom>
            <a:solidFill>
              <a:srgbClr val="45456D"/>
            </a:solidFill>
          </p:spPr>
          <p:txBody>
            <a:bodyPr wrap="square" lIns="0" tIns="0" rIns="0" bIns="0" rtlCol="0"/>
            <a:lstStyle/>
            <a:p>
              <a:endParaRPr/>
            </a:p>
          </p:txBody>
        </p:sp>
        <p:sp>
          <p:nvSpPr>
            <p:cNvPr id="88" name="object 88"/>
            <p:cNvSpPr/>
            <p:nvPr/>
          </p:nvSpPr>
          <p:spPr>
            <a:xfrm>
              <a:off x="6492240" y="5783579"/>
              <a:ext cx="804545" cy="377825"/>
            </a:xfrm>
            <a:custGeom>
              <a:avLst/>
              <a:gdLst/>
              <a:ahLst/>
              <a:cxnLst/>
              <a:rect l="l" t="t" r="r" b="b"/>
              <a:pathLst>
                <a:path w="804545" h="377825">
                  <a:moveTo>
                    <a:pt x="724408" y="0"/>
                  </a:moveTo>
                  <a:lnTo>
                    <a:pt x="72262" y="304"/>
                  </a:lnTo>
                  <a:lnTo>
                    <a:pt x="17526" y="23710"/>
                  </a:lnTo>
                  <a:lnTo>
                    <a:pt x="0" y="62966"/>
                  </a:lnTo>
                  <a:lnTo>
                    <a:pt x="381" y="321081"/>
                  </a:lnTo>
                  <a:lnTo>
                    <a:pt x="9906" y="345198"/>
                  </a:lnTo>
                  <a:lnTo>
                    <a:pt x="30226" y="364058"/>
                  </a:lnTo>
                  <a:lnTo>
                    <a:pt x="58419" y="375437"/>
                  </a:lnTo>
                  <a:lnTo>
                    <a:pt x="80263" y="377799"/>
                  </a:lnTo>
                  <a:lnTo>
                    <a:pt x="732282" y="377494"/>
                  </a:lnTo>
                  <a:lnTo>
                    <a:pt x="763015" y="369989"/>
                  </a:lnTo>
                  <a:lnTo>
                    <a:pt x="787018" y="354088"/>
                  </a:lnTo>
                  <a:lnTo>
                    <a:pt x="801624" y="331965"/>
                  </a:lnTo>
                  <a:lnTo>
                    <a:pt x="804544" y="314833"/>
                  </a:lnTo>
                  <a:lnTo>
                    <a:pt x="804163" y="56718"/>
                  </a:lnTo>
                  <a:lnTo>
                    <a:pt x="794638" y="32588"/>
                  </a:lnTo>
                  <a:lnTo>
                    <a:pt x="774318" y="13741"/>
                  </a:lnTo>
                  <a:lnTo>
                    <a:pt x="746125" y="2362"/>
                  </a:lnTo>
                  <a:lnTo>
                    <a:pt x="724408" y="0"/>
                  </a:lnTo>
                  <a:close/>
                </a:path>
              </a:pathLst>
            </a:custGeom>
            <a:ln w="12700">
              <a:solidFill>
                <a:srgbClr val="45456D"/>
              </a:solidFill>
            </a:ln>
          </p:spPr>
          <p:txBody>
            <a:bodyPr wrap="square" lIns="0" tIns="0" rIns="0" bIns="0" rtlCol="0"/>
            <a:lstStyle/>
            <a:p>
              <a:endParaRPr/>
            </a:p>
          </p:txBody>
        </p:sp>
        <p:sp>
          <p:nvSpPr>
            <p:cNvPr id="89" name="object 89"/>
            <p:cNvSpPr/>
            <p:nvPr/>
          </p:nvSpPr>
          <p:spPr>
            <a:xfrm>
              <a:off x="6856476" y="5590031"/>
              <a:ext cx="76200" cy="192595"/>
            </a:xfrm>
            <a:prstGeom prst="rect">
              <a:avLst/>
            </a:prstGeom>
            <a:blipFill>
              <a:blip r:embed="rId11" cstate="print"/>
              <a:stretch>
                <a:fillRect/>
              </a:stretch>
            </a:blipFill>
          </p:spPr>
          <p:txBody>
            <a:bodyPr wrap="square" lIns="0" tIns="0" rIns="0" bIns="0" rtlCol="0"/>
            <a:lstStyle/>
            <a:p>
              <a:endParaRPr/>
            </a:p>
          </p:txBody>
        </p:sp>
      </p:grpSp>
      <p:sp>
        <p:nvSpPr>
          <p:cNvPr id="90" name="object 90"/>
          <p:cNvSpPr txBox="1"/>
          <p:nvPr/>
        </p:nvSpPr>
        <p:spPr>
          <a:xfrm>
            <a:off x="1048613" y="5867501"/>
            <a:ext cx="1455420" cy="640080"/>
          </a:xfrm>
          <a:prstGeom prst="rect">
            <a:avLst/>
          </a:prstGeom>
        </p:spPr>
        <p:txBody>
          <a:bodyPr vert="horz" wrap="square" lIns="0" tIns="12700" rIns="0" bIns="0" rtlCol="0">
            <a:spAutoFit/>
          </a:bodyPr>
          <a:lstStyle/>
          <a:p>
            <a:pPr marL="12700">
              <a:lnSpc>
                <a:spcPct val="100000"/>
              </a:lnSpc>
              <a:spcBef>
                <a:spcPts val="100"/>
              </a:spcBef>
              <a:tabLst>
                <a:tab pos="1158875" algn="l"/>
              </a:tabLst>
            </a:pPr>
            <a:r>
              <a:rPr sz="1400" spc="-260" dirty="0">
                <a:solidFill>
                  <a:srgbClr val="FFFFFF"/>
                </a:solidFill>
                <a:latin typeface="Verdana"/>
                <a:cs typeface="Verdana"/>
              </a:rPr>
              <a:t>I</a:t>
            </a:r>
            <a:r>
              <a:rPr sz="1400" spc="-35" dirty="0">
                <a:solidFill>
                  <a:srgbClr val="FFFFFF"/>
                </a:solidFill>
                <a:latin typeface="Verdana"/>
                <a:cs typeface="Verdana"/>
              </a:rPr>
              <a:t>TO	</a:t>
            </a:r>
            <a:r>
              <a:rPr sz="1400" spc="-260" dirty="0">
                <a:solidFill>
                  <a:srgbClr val="FFFFFF"/>
                </a:solidFill>
                <a:latin typeface="Verdana"/>
                <a:cs typeface="Verdana"/>
              </a:rPr>
              <a:t>I</a:t>
            </a:r>
            <a:r>
              <a:rPr sz="1400" spc="-35" dirty="0">
                <a:solidFill>
                  <a:srgbClr val="FFFFFF"/>
                </a:solidFill>
                <a:latin typeface="Verdana"/>
                <a:cs typeface="Verdana"/>
              </a:rPr>
              <a:t>TO</a:t>
            </a:r>
            <a:endParaRPr sz="1400">
              <a:latin typeface="Verdana"/>
              <a:cs typeface="Verdana"/>
            </a:endParaRPr>
          </a:p>
          <a:p>
            <a:pPr marL="50165">
              <a:lnSpc>
                <a:spcPct val="100000"/>
              </a:lnSpc>
              <a:spcBef>
                <a:spcPts val="1475"/>
              </a:spcBef>
            </a:pPr>
            <a:r>
              <a:rPr sz="1400" b="1" spc="-160" dirty="0">
                <a:latin typeface="Verdana"/>
                <a:cs typeface="Verdana"/>
              </a:rPr>
              <a:t>Assessment</a:t>
            </a:r>
            <a:r>
              <a:rPr sz="1400" b="1" spc="-235" dirty="0">
                <a:latin typeface="Verdana"/>
                <a:cs typeface="Verdana"/>
              </a:rPr>
              <a:t> </a:t>
            </a:r>
            <a:r>
              <a:rPr sz="1400" b="1" spc="-150" dirty="0">
                <a:latin typeface="Verdana"/>
                <a:cs typeface="Verdana"/>
              </a:rPr>
              <a:t>Unit</a:t>
            </a:r>
            <a:endParaRPr sz="1400">
              <a:latin typeface="Verdana"/>
              <a:cs typeface="Verdana"/>
            </a:endParaRPr>
          </a:p>
        </p:txBody>
      </p:sp>
      <p:sp>
        <p:nvSpPr>
          <p:cNvPr id="91" name="object 91"/>
          <p:cNvSpPr txBox="1"/>
          <p:nvPr/>
        </p:nvSpPr>
        <p:spPr>
          <a:xfrm>
            <a:off x="6740779" y="5844641"/>
            <a:ext cx="1456055" cy="662940"/>
          </a:xfrm>
          <a:prstGeom prst="rect">
            <a:avLst/>
          </a:prstGeom>
        </p:spPr>
        <p:txBody>
          <a:bodyPr vert="horz" wrap="square" lIns="0" tIns="12700" rIns="0" bIns="0" rtlCol="0">
            <a:spAutoFit/>
          </a:bodyPr>
          <a:lstStyle/>
          <a:p>
            <a:pPr marL="12700">
              <a:lnSpc>
                <a:spcPct val="100000"/>
              </a:lnSpc>
              <a:spcBef>
                <a:spcPts val="100"/>
              </a:spcBef>
              <a:tabLst>
                <a:tab pos="1159510" algn="l"/>
              </a:tabLst>
            </a:pPr>
            <a:r>
              <a:rPr sz="1400" spc="-260" dirty="0">
                <a:solidFill>
                  <a:srgbClr val="FFFFFF"/>
                </a:solidFill>
                <a:latin typeface="Verdana"/>
                <a:cs typeface="Verdana"/>
              </a:rPr>
              <a:t>I</a:t>
            </a:r>
            <a:r>
              <a:rPr sz="1400" spc="-35" dirty="0">
                <a:solidFill>
                  <a:srgbClr val="FFFFFF"/>
                </a:solidFill>
                <a:latin typeface="Verdana"/>
                <a:cs typeface="Verdana"/>
              </a:rPr>
              <a:t>TO	</a:t>
            </a:r>
            <a:r>
              <a:rPr sz="1400" spc="-260" dirty="0">
                <a:solidFill>
                  <a:srgbClr val="FFFFFF"/>
                </a:solidFill>
                <a:latin typeface="Verdana"/>
                <a:cs typeface="Verdana"/>
              </a:rPr>
              <a:t>I</a:t>
            </a:r>
            <a:r>
              <a:rPr sz="1400" spc="-35" dirty="0">
                <a:solidFill>
                  <a:srgbClr val="FFFFFF"/>
                </a:solidFill>
                <a:latin typeface="Verdana"/>
                <a:cs typeface="Verdana"/>
              </a:rPr>
              <a:t>TO</a:t>
            </a:r>
            <a:endParaRPr sz="1400">
              <a:latin typeface="Verdana"/>
              <a:cs typeface="Verdana"/>
            </a:endParaRPr>
          </a:p>
          <a:p>
            <a:pPr>
              <a:lnSpc>
                <a:spcPct val="100000"/>
              </a:lnSpc>
              <a:spcBef>
                <a:spcPts val="10"/>
              </a:spcBef>
            </a:pPr>
            <a:endParaRPr sz="1350">
              <a:latin typeface="Verdana"/>
              <a:cs typeface="Verdana"/>
            </a:endParaRPr>
          </a:p>
          <a:p>
            <a:pPr marL="12700">
              <a:lnSpc>
                <a:spcPct val="100000"/>
              </a:lnSpc>
              <a:spcBef>
                <a:spcPts val="5"/>
              </a:spcBef>
            </a:pPr>
            <a:r>
              <a:rPr sz="1400" b="1" spc="-130" dirty="0">
                <a:latin typeface="Verdana"/>
                <a:cs typeface="Verdana"/>
              </a:rPr>
              <a:t>Verification</a:t>
            </a:r>
            <a:r>
              <a:rPr sz="1400" b="1" spc="-215" dirty="0">
                <a:latin typeface="Verdana"/>
                <a:cs typeface="Verdana"/>
              </a:rPr>
              <a:t> </a:t>
            </a:r>
            <a:r>
              <a:rPr sz="1400" b="1" spc="-150" dirty="0">
                <a:latin typeface="Verdana"/>
                <a:cs typeface="Verdana"/>
              </a:rPr>
              <a:t>Unit</a:t>
            </a:r>
            <a:endParaRPr sz="1400">
              <a:latin typeface="Verdana"/>
              <a:cs typeface="Verdana"/>
            </a:endParaRPr>
          </a:p>
        </p:txBody>
      </p:sp>
      <p:sp>
        <p:nvSpPr>
          <p:cNvPr id="92" name="object 92"/>
          <p:cNvSpPr txBox="1"/>
          <p:nvPr/>
        </p:nvSpPr>
        <p:spPr>
          <a:xfrm>
            <a:off x="6461252" y="3001772"/>
            <a:ext cx="1960245" cy="753110"/>
          </a:xfrm>
          <a:prstGeom prst="rect">
            <a:avLst/>
          </a:prstGeom>
        </p:spPr>
        <p:txBody>
          <a:bodyPr vert="horz" wrap="square" lIns="0" tIns="13335" rIns="0" bIns="0" rtlCol="0">
            <a:spAutoFit/>
          </a:bodyPr>
          <a:lstStyle/>
          <a:p>
            <a:pPr algn="ctr">
              <a:lnSpc>
                <a:spcPct val="100000"/>
              </a:lnSpc>
              <a:spcBef>
                <a:spcPts val="105"/>
              </a:spcBef>
              <a:tabLst>
                <a:tab pos="1216025" algn="l"/>
              </a:tabLst>
            </a:pPr>
            <a:r>
              <a:rPr sz="1400" spc="-30" dirty="0">
                <a:latin typeface="Verdana"/>
                <a:cs typeface="Verdana"/>
              </a:rPr>
              <a:t>DC/</a:t>
            </a:r>
            <a:r>
              <a:rPr sz="1400" spc="-40" dirty="0">
                <a:latin typeface="Verdana"/>
                <a:cs typeface="Verdana"/>
              </a:rPr>
              <a:t>A</a:t>
            </a:r>
            <a:r>
              <a:rPr sz="1400" spc="-110" dirty="0">
                <a:latin typeface="Verdana"/>
                <a:cs typeface="Verdana"/>
              </a:rPr>
              <a:t>CIT</a:t>
            </a:r>
            <a:r>
              <a:rPr sz="1400" dirty="0">
                <a:latin typeface="Verdana"/>
                <a:cs typeface="Verdana"/>
              </a:rPr>
              <a:t>	</a:t>
            </a:r>
            <a:r>
              <a:rPr sz="2100" spc="-44" baseline="1984" dirty="0">
                <a:latin typeface="Verdana"/>
                <a:cs typeface="Verdana"/>
              </a:rPr>
              <a:t>DC/</a:t>
            </a:r>
            <a:r>
              <a:rPr sz="2100" spc="-60" baseline="1984" dirty="0">
                <a:latin typeface="Verdana"/>
                <a:cs typeface="Verdana"/>
              </a:rPr>
              <a:t>A</a:t>
            </a:r>
            <a:r>
              <a:rPr sz="2100" spc="-165" baseline="1984" dirty="0">
                <a:latin typeface="Verdana"/>
                <a:cs typeface="Verdana"/>
              </a:rPr>
              <a:t>CIT</a:t>
            </a:r>
            <a:endParaRPr sz="2100" baseline="1984">
              <a:latin typeface="Verdana"/>
              <a:cs typeface="Verdana"/>
            </a:endParaRPr>
          </a:p>
          <a:p>
            <a:pPr>
              <a:lnSpc>
                <a:spcPct val="100000"/>
              </a:lnSpc>
              <a:spcBef>
                <a:spcPts val="50"/>
              </a:spcBef>
            </a:pPr>
            <a:endParaRPr sz="1900">
              <a:latin typeface="Verdana"/>
              <a:cs typeface="Verdana"/>
            </a:endParaRPr>
          </a:p>
          <a:p>
            <a:pPr marR="22225" algn="ctr">
              <a:lnSpc>
                <a:spcPct val="100000"/>
              </a:lnSpc>
            </a:pPr>
            <a:r>
              <a:rPr sz="1400" b="1" spc="-175" dirty="0">
                <a:latin typeface="Verdana"/>
                <a:cs typeface="Verdana"/>
              </a:rPr>
              <a:t>Review</a:t>
            </a:r>
            <a:r>
              <a:rPr sz="1400" b="1" spc="-215" dirty="0">
                <a:latin typeface="Verdana"/>
                <a:cs typeface="Verdana"/>
              </a:rPr>
              <a:t> </a:t>
            </a:r>
            <a:r>
              <a:rPr sz="1400" b="1" spc="-160" dirty="0">
                <a:latin typeface="Verdana"/>
                <a:cs typeface="Verdana"/>
              </a:rPr>
              <a:t>Unit</a:t>
            </a:r>
            <a:endParaRPr sz="1400">
              <a:latin typeface="Verdana"/>
              <a:cs typeface="Verdana"/>
            </a:endParaRPr>
          </a:p>
        </p:txBody>
      </p:sp>
      <p:sp>
        <p:nvSpPr>
          <p:cNvPr id="93" name="object 93"/>
          <p:cNvSpPr txBox="1"/>
          <p:nvPr/>
        </p:nvSpPr>
        <p:spPr>
          <a:xfrm>
            <a:off x="4701540" y="3663696"/>
            <a:ext cx="1009015" cy="352425"/>
          </a:xfrm>
          <a:prstGeom prst="rect">
            <a:avLst/>
          </a:prstGeom>
          <a:ln w="6350">
            <a:solidFill>
              <a:srgbClr val="44536A"/>
            </a:solidFill>
          </a:ln>
        </p:spPr>
        <p:txBody>
          <a:bodyPr vert="horz" wrap="square" lIns="0" tIns="83820" rIns="0" bIns="0" rtlCol="0">
            <a:spAutoFit/>
          </a:bodyPr>
          <a:lstStyle/>
          <a:p>
            <a:pPr marL="233679">
              <a:lnSpc>
                <a:spcPct val="100000"/>
              </a:lnSpc>
              <a:spcBef>
                <a:spcPts val="660"/>
              </a:spcBef>
            </a:pPr>
            <a:r>
              <a:rPr sz="1100" spc="-105" dirty="0">
                <a:solidFill>
                  <a:srgbClr val="FFFFFF"/>
                </a:solidFill>
                <a:latin typeface="Verdana"/>
                <a:cs typeface="Verdana"/>
              </a:rPr>
              <a:t>ITO</a:t>
            </a:r>
            <a:r>
              <a:rPr sz="1100" spc="-190" dirty="0">
                <a:solidFill>
                  <a:srgbClr val="FFFFFF"/>
                </a:solidFill>
                <a:latin typeface="Verdana"/>
                <a:cs typeface="Verdana"/>
              </a:rPr>
              <a:t> </a:t>
            </a:r>
            <a:r>
              <a:rPr sz="1100" spc="-85" dirty="0">
                <a:solidFill>
                  <a:srgbClr val="FFFFFF"/>
                </a:solidFill>
                <a:latin typeface="Verdana"/>
                <a:cs typeface="Verdana"/>
              </a:rPr>
              <a:t>(HQ)</a:t>
            </a:r>
            <a:endParaRPr sz="1100">
              <a:latin typeface="Verdana"/>
              <a:cs typeface="Verdana"/>
            </a:endParaRPr>
          </a:p>
        </p:txBody>
      </p:sp>
      <p:grpSp>
        <p:nvGrpSpPr>
          <p:cNvPr id="94" name="object 94"/>
          <p:cNvGrpSpPr/>
          <p:nvPr/>
        </p:nvGrpSpPr>
        <p:grpSpPr>
          <a:xfrm>
            <a:off x="4774565" y="1644269"/>
            <a:ext cx="414655" cy="2037714"/>
            <a:chOff x="4774565" y="1644269"/>
            <a:chExt cx="414655" cy="2037714"/>
          </a:xfrm>
        </p:grpSpPr>
        <p:sp>
          <p:nvSpPr>
            <p:cNvPr id="95" name="object 95"/>
            <p:cNvSpPr/>
            <p:nvPr/>
          </p:nvSpPr>
          <p:spPr>
            <a:xfrm>
              <a:off x="4777740" y="1647444"/>
              <a:ext cx="309245" cy="313690"/>
            </a:xfrm>
            <a:custGeom>
              <a:avLst/>
              <a:gdLst/>
              <a:ahLst/>
              <a:cxnLst/>
              <a:rect l="l" t="t" r="r" b="b"/>
              <a:pathLst>
                <a:path w="309245" h="313689">
                  <a:moveTo>
                    <a:pt x="0" y="0"/>
                  </a:moveTo>
                  <a:lnTo>
                    <a:pt x="0" y="156717"/>
                  </a:lnTo>
                  <a:lnTo>
                    <a:pt x="308737" y="156717"/>
                  </a:lnTo>
                  <a:lnTo>
                    <a:pt x="308737" y="313435"/>
                  </a:lnTo>
                </a:path>
              </a:pathLst>
            </a:custGeom>
            <a:ln w="6350">
              <a:solidFill>
                <a:srgbClr val="000000"/>
              </a:solidFill>
            </a:ln>
          </p:spPr>
          <p:txBody>
            <a:bodyPr wrap="square" lIns="0" tIns="0" rIns="0" bIns="0" rtlCol="0"/>
            <a:lstStyle/>
            <a:p>
              <a:endParaRPr/>
            </a:p>
          </p:txBody>
        </p:sp>
        <p:sp>
          <p:nvSpPr>
            <p:cNvPr id="96" name="object 96"/>
            <p:cNvSpPr/>
            <p:nvPr/>
          </p:nvSpPr>
          <p:spPr>
            <a:xfrm>
              <a:off x="4876800" y="3364992"/>
              <a:ext cx="309245" cy="313690"/>
            </a:xfrm>
            <a:custGeom>
              <a:avLst/>
              <a:gdLst/>
              <a:ahLst/>
              <a:cxnLst/>
              <a:rect l="l" t="t" r="r" b="b"/>
              <a:pathLst>
                <a:path w="309245" h="313689">
                  <a:moveTo>
                    <a:pt x="0" y="0"/>
                  </a:moveTo>
                  <a:lnTo>
                    <a:pt x="0" y="156718"/>
                  </a:lnTo>
                  <a:lnTo>
                    <a:pt x="308737" y="156718"/>
                  </a:lnTo>
                  <a:lnTo>
                    <a:pt x="308737" y="313436"/>
                  </a:lnTo>
                </a:path>
              </a:pathLst>
            </a:custGeom>
            <a:ln w="6350">
              <a:solidFill>
                <a:srgbClr val="000000"/>
              </a:solidFill>
            </a:ln>
          </p:spPr>
          <p:txBody>
            <a:bodyPr wrap="square" lIns="0" tIns="0" rIns="0" bIns="0" rtlCol="0"/>
            <a:lstStyle/>
            <a:p>
              <a:endParaRPr/>
            </a:p>
          </p:txBody>
        </p:sp>
      </p:grpSp>
      <p:sp>
        <p:nvSpPr>
          <p:cNvPr id="97" name="object 97"/>
          <p:cNvSpPr/>
          <p:nvPr/>
        </p:nvSpPr>
        <p:spPr>
          <a:xfrm>
            <a:off x="2752344" y="4627371"/>
            <a:ext cx="3740150" cy="98425"/>
          </a:xfrm>
          <a:custGeom>
            <a:avLst/>
            <a:gdLst/>
            <a:ahLst/>
            <a:cxnLst/>
            <a:rect l="l" t="t" r="r" b="b"/>
            <a:pathLst>
              <a:path w="3740150" h="98425">
                <a:moveTo>
                  <a:pt x="75945" y="21843"/>
                </a:moveTo>
                <a:lnTo>
                  <a:pt x="0" y="60451"/>
                </a:lnTo>
                <a:lnTo>
                  <a:pt x="76454" y="98043"/>
                </a:lnTo>
                <a:lnTo>
                  <a:pt x="76243" y="66420"/>
                </a:lnTo>
                <a:lnTo>
                  <a:pt x="63500" y="66420"/>
                </a:lnTo>
                <a:lnTo>
                  <a:pt x="63500" y="53720"/>
                </a:lnTo>
                <a:lnTo>
                  <a:pt x="76157" y="53643"/>
                </a:lnTo>
                <a:lnTo>
                  <a:pt x="75945" y="21843"/>
                </a:lnTo>
                <a:close/>
              </a:path>
              <a:path w="3740150" h="98425">
                <a:moveTo>
                  <a:pt x="3728010" y="31622"/>
                </a:moveTo>
                <a:lnTo>
                  <a:pt x="3676650" y="31622"/>
                </a:lnTo>
                <a:lnTo>
                  <a:pt x="3676777" y="44322"/>
                </a:lnTo>
                <a:lnTo>
                  <a:pt x="3663992" y="44401"/>
                </a:lnTo>
                <a:lnTo>
                  <a:pt x="3664204" y="76200"/>
                </a:lnTo>
                <a:lnTo>
                  <a:pt x="3740150" y="37591"/>
                </a:lnTo>
                <a:lnTo>
                  <a:pt x="3728010" y="31622"/>
                </a:lnTo>
                <a:close/>
              </a:path>
              <a:path w="3740150" h="98425">
                <a:moveTo>
                  <a:pt x="76157" y="53643"/>
                </a:moveTo>
                <a:lnTo>
                  <a:pt x="63500" y="53720"/>
                </a:lnTo>
                <a:lnTo>
                  <a:pt x="63500" y="66420"/>
                </a:lnTo>
                <a:lnTo>
                  <a:pt x="76242" y="66343"/>
                </a:lnTo>
                <a:lnTo>
                  <a:pt x="76157" y="53643"/>
                </a:lnTo>
                <a:close/>
              </a:path>
              <a:path w="3740150" h="98425">
                <a:moveTo>
                  <a:pt x="76242" y="66343"/>
                </a:moveTo>
                <a:lnTo>
                  <a:pt x="63500" y="66420"/>
                </a:lnTo>
                <a:lnTo>
                  <a:pt x="76243" y="66420"/>
                </a:lnTo>
                <a:close/>
              </a:path>
              <a:path w="3740150" h="98425">
                <a:moveTo>
                  <a:pt x="3663907" y="31700"/>
                </a:moveTo>
                <a:lnTo>
                  <a:pt x="76157" y="53643"/>
                </a:lnTo>
                <a:lnTo>
                  <a:pt x="76242" y="66343"/>
                </a:lnTo>
                <a:lnTo>
                  <a:pt x="3663992" y="44401"/>
                </a:lnTo>
                <a:lnTo>
                  <a:pt x="3663907" y="31700"/>
                </a:lnTo>
                <a:close/>
              </a:path>
              <a:path w="3740150" h="98425">
                <a:moveTo>
                  <a:pt x="3676650" y="31622"/>
                </a:moveTo>
                <a:lnTo>
                  <a:pt x="3663907" y="31700"/>
                </a:lnTo>
                <a:lnTo>
                  <a:pt x="3663992" y="44401"/>
                </a:lnTo>
                <a:lnTo>
                  <a:pt x="3676777" y="44322"/>
                </a:lnTo>
                <a:lnTo>
                  <a:pt x="3676650" y="31622"/>
                </a:lnTo>
                <a:close/>
              </a:path>
              <a:path w="3740150" h="98425">
                <a:moveTo>
                  <a:pt x="3663696" y="0"/>
                </a:moveTo>
                <a:lnTo>
                  <a:pt x="3663907" y="31700"/>
                </a:lnTo>
                <a:lnTo>
                  <a:pt x="3728010" y="31622"/>
                </a:lnTo>
                <a:lnTo>
                  <a:pt x="3663696" y="0"/>
                </a:lnTo>
                <a:close/>
              </a:path>
            </a:pathLst>
          </a:custGeom>
          <a:solidFill>
            <a:srgbClr val="000000"/>
          </a:solidFill>
        </p:spPr>
        <p:txBody>
          <a:bodyPr wrap="square" lIns="0" tIns="0" rIns="0" bIns="0" rtlCol="0"/>
          <a:lstStyle/>
          <a:p>
            <a:endParaRPr/>
          </a:p>
        </p:txBody>
      </p:sp>
      <p:sp>
        <p:nvSpPr>
          <p:cNvPr id="101" name="object 2"/>
          <p:cNvSpPr/>
          <p:nvPr/>
        </p:nvSpPr>
        <p:spPr>
          <a:xfrm>
            <a:off x="4419600" y="1600200"/>
            <a:ext cx="152400" cy="1295399"/>
          </a:xfrm>
          <a:custGeom>
            <a:avLst/>
            <a:gdLst/>
            <a:ahLst/>
            <a:cxnLst/>
            <a:rect l="l" t="t" r="r" b="b"/>
            <a:pathLst>
              <a:path w="76200" h="1325245">
                <a:moveTo>
                  <a:pt x="31750" y="1249045"/>
                </a:moveTo>
                <a:lnTo>
                  <a:pt x="0" y="1249045"/>
                </a:lnTo>
                <a:lnTo>
                  <a:pt x="38100" y="1325245"/>
                </a:lnTo>
                <a:lnTo>
                  <a:pt x="69850" y="1261745"/>
                </a:lnTo>
                <a:lnTo>
                  <a:pt x="31750" y="1261745"/>
                </a:lnTo>
                <a:lnTo>
                  <a:pt x="31750" y="1249045"/>
                </a:lnTo>
                <a:close/>
              </a:path>
              <a:path w="76200" h="1325245">
                <a:moveTo>
                  <a:pt x="44450" y="0"/>
                </a:moveTo>
                <a:lnTo>
                  <a:pt x="31750" y="0"/>
                </a:lnTo>
                <a:lnTo>
                  <a:pt x="31750" y="1261745"/>
                </a:lnTo>
                <a:lnTo>
                  <a:pt x="44450" y="1261745"/>
                </a:lnTo>
                <a:lnTo>
                  <a:pt x="44450" y="0"/>
                </a:lnTo>
                <a:close/>
              </a:path>
              <a:path w="76200" h="1325245">
                <a:moveTo>
                  <a:pt x="76200" y="1249045"/>
                </a:moveTo>
                <a:lnTo>
                  <a:pt x="44450" y="1249045"/>
                </a:lnTo>
                <a:lnTo>
                  <a:pt x="44450" y="1261745"/>
                </a:lnTo>
                <a:lnTo>
                  <a:pt x="69850" y="1261745"/>
                </a:lnTo>
                <a:lnTo>
                  <a:pt x="76200" y="1249045"/>
                </a:lnTo>
                <a:close/>
              </a:path>
            </a:pathLst>
          </a:custGeom>
          <a:solidFill>
            <a:srgbClr val="000000"/>
          </a:solidFill>
        </p:spPr>
        <p:txBody>
          <a:bodyPr wrap="square" lIns="0" tIns="0" rIns="0" bIns="0" rtlCol="0"/>
          <a:lstStyle/>
          <a:p>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txBox="1">
            <a:spLocks noGrp="1"/>
          </p:cNvSpPr>
          <p:nvPr>
            <p:ph type="title"/>
          </p:nvPr>
        </p:nvSpPr>
        <p:spPr>
          <a:xfrm>
            <a:off x="474370" y="457200"/>
            <a:ext cx="5621630" cy="566822"/>
          </a:xfrm>
          <a:prstGeom prst="rect">
            <a:avLst/>
          </a:prstGeom>
        </p:spPr>
        <p:txBody>
          <a:bodyPr vert="horz" wrap="square" lIns="0" tIns="12700" rIns="0" bIns="0" rtlCol="0">
            <a:spAutoFit/>
          </a:bodyPr>
          <a:lstStyle/>
          <a:p>
            <a:pPr marL="12700">
              <a:lnSpc>
                <a:spcPct val="100000"/>
              </a:lnSpc>
              <a:spcBef>
                <a:spcPts val="100"/>
              </a:spcBef>
            </a:pPr>
            <a:r>
              <a:rPr sz="3600" spc="-420" dirty="0"/>
              <a:t>NeAC </a:t>
            </a:r>
            <a:r>
              <a:rPr sz="3600" spc="-525" dirty="0"/>
              <a:t>/ </a:t>
            </a:r>
            <a:r>
              <a:rPr sz="3600" spc="-320" dirty="0"/>
              <a:t>ReAC</a:t>
            </a:r>
            <a:r>
              <a:rPr sz="3600" spc="-125" dirty="0"/>
              <a:t> </a:t>
            </a:r>
            <a:r>
              <a:rPr sz="3600" spc="-434" dirty="0"/>
              <a:t>Manpower</a:t>
            </a:r>
            <a:endParaRPr sz="3600"/>
          </a:p>
        </p:txBody>
      </p:sp>
      <p:graphicFrame>
        <p:nvGraphicFramePr>
          <p:cNvPr id="15" name="object 15"/>
          <p:cNvGraphicFramePr>
            <a:graphicFrameLocks noGrp="1"/>
          </p:cNvGraphicFramePr>
          <p:nvPr/>
        </p:nvGraphicFramePr>
        <p:xfrm>
          <a:off x="471512" y="1409572"/>
          <a:ext cx="8195309" cy="4416150"/>
        </p:xfrm>
        <a:graphic>
          <a:graphicData uri="http://schemas.openxmlformats.org/drawingml/2006/table">
            <a:tbl>
              <a:tblPr firstRow="1" bandRow="1">
                <a:tableStyleId>{2D5ABB26-0587-4C30-8999-92F81FD0307C}</a:tableStyleId>
              </a:tblPr>
              <a:tblGrid>
                <a:gridCol w="5726430"/>
                <a:gridCol w="2468879"/>
              </a:tblGrid>
              <a:tr h="333755">
                <a:tc>
                  <a:txBody>
                    <a:bodyPr/>
                    <a:lstStyle/>
                    <a:p>
                      <a:pPr marL="62230">
                        <a:lnSpc>
                          <a:spcPts val="2090"/>
                        </a:lnSpc>
                      </a:pPr>
                      <a:r>
                        <a:rPr sz="1800" b="1" spc="-210" dirty="0">
                          <a:solidFill>
                            <a:srgbClr val="FFFFFF"/>
                          </a:solidFill>
                          <a:latin typeface="Verdana"/>
                          <a:cs typeface="Verdana"/>
                        </a:rPr>
                        <a:t>Post</a:t>
                      </a:r>
                      <a:endParaRPr sz="1800">
                        <a:latin typeface="Verdana"/>
                        <a:cs typeface="Verdana"/>
                      </a:endParaRPr>
                    </a:p>
                  </a:txBody>
                  <a:tcPr marL="0" marR="0" marT="0" marB="0">
                    <a:solidFill>
                      <a:srgbClr val="00AFEF"/>
                    </a:solidFill>
                  </a:tcPr>
                </a:tc>
                <a:tc>
                  <a:txBody>
                    <a:bodyPr/>
                    <a:lstStyle/>
                    <a:p>
                      <a:pPr marR="582930" algn="r">
                        <a:lnSpc>
                          <a:spcPts val="2090"/>
                        </a:lnSpc>
                      </a:pPr>
                      <a:r>
                        <a:rPr sz="1800" b="1" dirty="0">
                          <a:solidFill>
                            <a:srgbClr val="FFFFFF"/>
                          </a:solidFill>
                          <a:latin typeface="Verdana"/>
                          <a:cs typeface="Verdana"/>
                        </a:rPr>
                        <a:t>Number</a:t>
                      </a:r>
                      <a:endParaRPr sz="1800">
                        <a:latin typeface="Verdana"/>
                        <a:cs typeface="Verdana"/>
                      </a:endParaRPr>
                    </a:p>
                  </a:txBody>
                  <a:tcPr marL="0" marR="0" marT="0" marB="0">
                    <a:solidFill>
                      <a:srgbClr val="00AFEF"/>
                    </a:solidFill>
                  </a:tcPr>
                </a:tc>
              </a:tr>
              <a:tr h="297180">
                <a:tc>
                  <a:txBody>
                    <a:bodyPr/>
                    <a:lstStyle/>
                    <a:p>
                      <a:pPr marL="62230">
                        <a:lnSpc>
                          <a:spcPts val="2045"/>
                        </a:lnSpc>
                      </a:pPr>
                      <a:r>
                        <a:rPr sz="1800" spc="-225" dirty="0">
                          <a:latin typeface="Verdana"/>
                          <a:cs typeface="Verdana"/>
                        </a:rPr>
                        <a:t>Pr.</a:t>
                      </a:r>
                      <a:r>
                        <a:rPr sz="1800" spc="-265" dirty="0">
                          <a:latin typeface="Verdana"/>
                          <a:cs typeface="Verdana"/>
                        </a:rPr>
                        <a:t> </a:t>
                      </a:r>
                      <a:r>
                        <a:rPr sz="1800" spc="-65" dirty="0">
                          <a:latin typeface="Verdana"/>
                          <a:cs typeface="Verdana"/>
                        </a:rPr>
                        <a:t>Chief</a:t>
                      </a:r>
                      <a:r>
                        <a:rPr sz="1800" spc="-254" dirty="0">
                          <a:latin typeface="Verdana"/>
                          <a:cs typeface="Verdana"/>
                        </a:rPr>
                        <a:t> </a:t>
                      </a:r>
                      <a:r>
                        <a:rPr sz="1800" spc="-120" dirty="0">
                          <a:latin typeface="Verdana"/>
                          <a:cs typeface="Verdana"/>
                        </a:rPr>
                        <a:t>Commissioner</a:t>
                      </a:r>
                      <a:r>
                        <a:rPr sz="1800" spc="-254" dirty="0">
                          <a:latin typeface="Verdana"/>
                          <a:cs typeface="Verdana"/>
                        </a:rPr>
                        <a:t> </a:t>
                      </a:r>
                      <a:r>
                        <a:rPr sz="1800" spc="-30" dirty="0">
                          <a:latin typeface="Verdana"/>
                          <a:cs typeface="Verdana"/>
                        </a:rPr>
                        <a:t>of</a:t>
                      </a:r>
                      <a:r>
                        <a:rPr sz="1800" spc="-240" dirty="0">
                          <a:latin typeface="Verdana"/>
                          <a:cs typeface="Verdana"/>
                        </a:rPr>
                        <a:t> </a:t>
                      </a:r>
                      <a:r>
                        <a:rPr sz="1800" spc="-160" dirty="0">
                          <a:latin typeface="Verdana"/>
                          <a:cs typeface="Verdana"/>
                        </a:rPr>
                        <a:t>Income</a:t>
                      </a:r>
                      <a:r>
                        <a:rPr sz="1800" spc="-240" dirty="0">
                          <a:latin typeface="Verdana"/>
                          <a:cs typeface="Verdana"/>
                        </a:rPr>
                        <a:t> </a:t>
                      </a:r>
                      <a:r>
                        <a:rPr sz="1800" spc="-250" dirty="0">
                          <a:latin typeface="Verdana"/>
                          <a:cs typeface="Verdana"/>
                        </a:rPr>
                        <a:t>Tax</a:t>
                      </a:r>
                      <a:endParaRPr sz="1800">
                        <a:latin typeface="Verdana"/>
                        <a:cs typeface="Verdana"/>
                      </a:endParaRPr>
                    </a:p>
                  </a:txBody>
                  <a:tcPr marL="0" marR="0" marT="0" marB="0">
                    <a:lnL w="6350">
                      <a:solidFill>
                        <a:srgbClr val="00AFEF"/>
                      </a:solidFill>
                      <a:prstDash val="solid"/>
                    </a:lnL>
                    <a:lnB w="6350">
                      <a:solidFill>
                        <a:srgbClr val="00AFEF"/>
                      </a:solidFill>
                      <a:prstDash val="solid"/>
                    </a:lnB>
                  </a:tcPr>
                </a:tc>
                <a:tc>
                  <a:txBody>
                    <a:bodyPr/>
                    <a:lstStyle/>
                    <a:p>
                      <a:pPr marL="1576705">
                        <a:lnSpc>
                          <a:spcPts val="2045"/>
                        </a:lnSpc>
                      </a:pPr>
                      <a:r>
                        <a:rPr sz="1800" dirty="0">
                          <a:latin typeface="Verdana"/>
                          <a:cs typeface="Verdana"/>
                        </a:rPr>
                        <a:t>1</a:t>
                      </a:r>
                      <a:endParaRPr sz="1800">
                        <a:latin typeface="Verdana"/>
                        <a:cs typeface="Verdana"/>
                      </a:endParaRPr>
                    </a:p>
                  </a:txBody>
                  <a:tcPr marL="0" marR="0" marT="0" marB="0">
                    <a:lnR w="6350">
                      <a:solidFill>
                        <a:srgbClr val="00AFEF"/>
                      </a:solidFill>
                      <a:prstDash val="solid"/>
                    </a:lnR>
                    <a:lnB w="6350">
                      <a:solidFill>
                        <a:srgbClr val="00AFEF"/>
                      </a:solidFill>
                      <a:prstDash val="solid"/>
                    </a:lnB>
                  </a:tcPr>
                </a:tc>
              </a:tr>
              <a:tr h="320293">
                <a:tc>
                  <a:txBody>
                    <a:bodyPr/>
                    <a:lstStyle/>
                    <a:p>
                      <a:pPr marL="62230">
                        <a:lnSpc>
                          <a:spcPts val="2065"/>
                        </a:lnSpc>
                      </a:pPr>
                      <a:r>
                        <a:rPr sz="1800" spc="-65" dirty="0">
                          <a:latin typeface="Verdana"/>
                          <a:cs typeface="Verdana"/>
                        </a:rPr>
                        <a:t>Chief</a:t>
                      </a:r>
                      <a:r>
                        <a:rPr sz="1800" spc="-245" dirty="0">
                          <a:latin typeface="Verdana"/>
                          <a:cs typeface="Verdana"/>
                        </a:rPr>
                        <a:t> </a:t>
                      </a:r>
                      <a:r>
                        <a:rPr sz="1800" spc="-120" dirty="0">
                          <a:latin typeface="Verdana"/>
                          <a:cs typeface="Verdana"/>
                        </a:rPr>
                        <a:t>Commissioner</a:t>
                      </a:r>
                      <a:r>
                        <a:rPr sz="1800" spc="-270" dirty="0">
                          <a:latin typeface="Verdana"/>
                          <a:cs typeface="Verdana"/>
                        </a:rPr>
                        <a:t> </a:t>
                      </a:r>
                      <a:r>
                        <a:rPr sz="1800" spc="-30" dirty="0">
                          <a:latin typeface="Verdana"/>
                          <a:cs typeface="Verdana"/>
                        </a:rPr>
                        <a:t>of</a:t>
                      </a:r>
                      <a:r>
                        <a:rPr sz="1800" spc="-240" dirty="0">
                          <a:latin typeface="Verdana"/>
                          <a:cs typeface="Verdana"/>
                        </a:rPr>
                        <a:t> </a:t>
                      </a:r>
                      <a:r>
                        <a:rPr sz="1800" spc="-160" dirty="0">
                          <a:latin typeface="Verdana"/>
                          <a:cs typeface="Verdana"/>
                        </a:rPr>
                        <a:t>Income</a:t>
                      </a:r>
                      <a:r>
                        <a:rPr sz="1800" spc="-229" dirty="0">
                          <a:latin typeface="Verdana"/>
                          <a:cs typeface="Verdana"/>
                        </a:rPr>
                        <a:t> </a:t>
                      </a:r>
                      <a:r>
                        <a:rPr sz="1800" spc="-250" dirty="0">
                          <a:latin typeface="Verdana"/>
                          <a:cs typeface="Verdana"/>
                        </a:rPr>
                        <a:t>Tax</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553845">
                        <a:lnSpc>
                          <a:spcPts val="2065"/>
                        </a:lnSpc>
                      </a:pPr>
                      <a:r>
                        <a:rPr sz="1800" dirty="0">
                          <a:latin typeface="Verdana"/>
                          <a:cs typeface="Verdana"/>
                        </a:rPr>
                        <a:t>4</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305688">
                <a:tc>
                  <a:txBody>
                    <a:bodyPr/>
                    <a:lstStyle/>
                    <a:p>
                      <a:pPr marL="62230">
                        <a:lnSpc>
                          <a:spcPts val="2070"/>
                        </a:lnSpc>
                      </a:pPr>
                      <a:r>
                        <a:rPr sz="1800" spc="-225" dirty="0">
                          <a:latin typeface="Verdana"/>
                          <a:cs typeface="Verdana"/>
                        </a:rPr>
                        <a:t>Pr. </a:t>
                      </a:r>
                      <a:r>
                        <a:rPr sz="1800" spc="-120" dirty="0">
                          <a:latin typeface="Verdana"/>
                          <a:cs typeface="Verdana"/>
                        </a:rPr>
                        <a:t>Commissioner </a:t>
                      </a:r>
                      <a:r>
                        <a:rPr sz="1800" spc="-30" dirty="0">
                          <a:latin typeface="Verdana"/>
                          <a:cs typeface="Verdana"/>
                        </a:rPr>
                        <a:t>of</a:t>
                      </a:r>
                      <a:r>
                        <a:rPr sz="1800" spc="-505" dirty="0">
                          <a:latin typeface="Verdana"/>
                          <a:cs typeface="Verdana"/>
                        </a:rPr>
                        <a:t> </a:t>
                      </a:r>
                      <a:r>
                        <a:rPr sz="1800" spc="-160" dirty="0">
                          <a:latin typeface="Verdana"/>
                          <a:cs typeface="Verdana"/>
                        </a:rPr>
                        <a:t>Income </a:t>
                      </a:r>
                      <a:r>
                        <a:rPr sz="1800" spc="-250" dirty="0">
                          <a:latin typeface="Verdana"/>
                          <a:cs typeface="Verdana"/>
                        </a:rPr>
                        <a:t>Tax</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495425">
                        <a:lnSpc>
                          <a:spcPts val="2070"/>
                        </a:lnSpc>
                      </a:pPr>
                      <a:r>
                        <a:rPr sz="1800" spc="-180" dirty="0">
                          <a:latin typeface="Verdana"/>
                          <a:cs typeface="Verdana"/>
                        </a:rPr>
                        <a:t>25</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305688">
                <a:tc>
                  <a:txBody>
                    <a:bodyPr/>
                    <a:lstStyle/>
                    <a:p>
                      <a:pPr marL="62230">
                        <a:lnSpc>
                          <a:spcPts val="2070"/>
                        </a:lnSpc>
                      </a:pPr>
                      <a:r>
                        <a:rPr sz="1800" spc="-120" dirty="0">
                          <a:latin typeface="Verdana"/>
                          <a:cs typeface="Verdana"/>
                        </a:rPr>
                        <a:t>Commissioner </a:t>
                      </a:r>
                      <a:r>
                        <a:rPr sz="1800" spc="-30" dirty="0">
                          <a:latin typeface="Verdana"/>
                          <a:cs typeface="Verdana"/>
                        </a:rPr>
                        <a:t>of</a:t>
                      </a:r>
                      <a:r>
                        <a:rPr sz="1800" spc="-440" dirty="0">
                          <a:latin typeface="Verdana"/>
                          <a:cs typeface="Verdana"/>
                        </a:rPr>
                        <a:t> </a:t>
                      </a:r>
                      <a:r>
                        <a:rPr sz="1800" spc="-160" dirty="0">
                          <a:latin typeface="Verdana"/>
                          <a:cs typeface="Verdana"/>
                        </a:rPr>
                        <a:t>Income </a:t>
                      </a:r>
                      <a:r>
                        <a:rPr sz="1800" spc="-250" dirty="0">
                          <a:latin typeface="Verdana"/>
                          <a:cs typeface="Verdana"/>
                        </a:rPr>
                        <a:t>Tax</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576705">
                        <a:lnSpc>
                          <a:spcPts val="2070"/>
                        </a:lnSpc>
                      </a:pPr>
                      <a:r>
                        <a:rPr sz="1800" dirty="0">
                          <a:latin typeface="Verdana"/>
                          <a:cs typeface="Verdana"/>
                        </a:rPr>
                        <a:t>1</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305689">
                <a:tc>
                  <a:txBody>
                    <a:bodyPr/>
                    <a:lstStyle/>
                    <a:p>
                      <a:pPr marL="62230">
                        <a:lnSpc>
                          <a:spcPts val="2070"/>
                        </a:lnSpc>
                      </a:pPr>
                      <a:r>
                        <a:rPr sz="1800" spc="-95" dirty="0">
                          <a:latin typeface="Verdana"/>
                          <a:cs typeface="Verdana"/>
                        </a:rPr>
                        <a:t>Additional/Joint</a:t>
                      </a:r>
                      <a:r>
                        <a:rPr sz="1800" spc="-260" dirty="0">
                          <a:latin typeface="Verdana"/>
                          <a:cs typeface="Verdana"/>
                        </a:rPr>
                        <a:t> </a:t>
                      </a:r>
                      <a:r>
                        <a:rPr sz="1800" spc="-120" dirty="0">
                          <a:latin typeface="Verdana"/>
                          <a:cs typeface="Verdana"/>
                        </a:rPr>
                        <a:t>Commissioner</a:t>
                      </a:r>
                      <a:r>
                        <a:rPr sz="1800" spc="-245" dirty="0">
                          <a:latin typeface="Verdana"/>
                          <a:cs typeface="Verdana"/>
                        </a:rPr>
                        <a:t> </a:t>
                      </a:r>
                      <a:r>
                        <a:rPr sz="1800" spc="-30" dirty="0">
                          <a:latin typeface="Verdana"/>
                          <a:cs typeface="Verdana"/>
                        </a:rPr>
                        <a:t>of</a:t>
                      </a:r>
                      <a:r>
                        <a:rPr sz="1800" spc="-240" dirty="0">
                          <a:latin typeface="Verdana"/>
                          <a:cs typeface="Verdana"/>
                        </a:rPr>
                        <a:t> </a:t>
                      </a:r>
                      <a:r>
                        <a:rPr sz="1800" spc="-160" dirty="0">
                          <a:latin typeface="Verdana"/>
                          <a:cs typeface="Verdana"/>
                        </a:rPr>
                        <a:t>Income</a:t>
                      </a:r>
                      <a:r>
                        <a:rPr sz="1800" spc="-245" dirty="0">
                          <a:latin typeface="Verdana"/>
                          <a:cs typeface="Verdana"/>
                        </a:rPr>
                        <a:t> </a:t>
                      </a:r>
                      <a:r>
                        <a:rPr sz="1800" spc="-250" dirty="0">
                          <a:latin typeface="Verdana"/>
                          <a:cs typeface="Verdana"/>
                        </a:rPr>
                        <a:t>Tax</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443990">
                        <a:lnSpc>
                          <a:spcPts val="2070"/>
                        </a:lnSpc>
                      </a:pPr>
                      <a:r>
                        <a:rPr sz="1800" spc="-220" dirty="0">
                          <a:latin typeface="Verdana"/>
                          <a:cs typeface="Verdana"/>
                        </a:rPr>
                        <a:t>144</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305688">
                <a:tc>
                  <a:txBody>
                    <a:bodyPr/>
                    <a:lstStyle/>
                    <a:p>
                      <a:pPr marL="62230">
                        <a:lnSpc>
                          <a:spcPts val="2070"/>
                        </a:lnSpc>
                      </a:pPr>
                      <a:r>
                        <a:rPr sz="1800" spc="-125" dirty="0">
                          <a:latin typeface="Verdana"/>
                          <a:cs typeface="Verdana"/>
                        </a:rPr>
                        <a:t>Deputy/Assistant</a:t>
                      </a:r>
                      <a:r>
                        <a:rPr sz="1800" spc="-250" dirty="0">
                          <a:latin typeface="Verdana"/>
                          <a:cs typeface="Verdana"/>
                        </a:rPr>
                        <a:t> </a:t>
                      </a:r>
                      <a:r>
                        <a:rPr sz="1800" spc="-120" dirty="0">
                          <a:latin typeface="Verdana"/>
                          <a:cs typeface="Verdana"/>
                        </a:rPr>
                        <a:t>Commissioner</a:t>
                      </a:r>
                      <a:r>
                        <a:rPr sz="1800" spc="-254" dirty="0">
                          <a:latin typeface="Verdana"/>
                          <a:cs typeface="Verdana"/>
                        </a:rPr>
                        <a:t> </a:t>
                      </a:r>
                      <a:r>
                        <a:rPr sz="1800" spc="-30" dirty="0">
                          <a:latin typeface="Verdana"/>
                          <a:cs typeface="Verdana"/>
                        </a:rPr>
                        <a:t>of</a:t>
                      </a:r>
                      <a:r>
                        <a:rPr sz="1800" spc="-240" dirty="0">
                          <a:latin typeface="Verdana"/>
                          <a:cs typeface="Verdana"/>
                        </a:rPr>
                        <a:t> </a:t>
                      </a:r>
                      <a:r>
                        <a:rPr sz="1800" spc="-160" dirty="0">
                          <a:latin typeface="Verdana"/>
                          <a:cs typeface="Verdana"/>
                        </a:rPr>
                        <a:t>Income</a:t>
                      </a:r>
                      <a:r>
                        <a:rPr sz="1800" spc="-225" dirty="0">
                          <a:latin typeface="Verdana"/>
                          <a:cs typeface="Verdana"/>
                        </a:rPr>
                        <a:t> </a:t>
                      </a:r>
                      <a:r>
                        <a:rPr sz="1800" spc="-250" dirty="0">
                          <a:latin typeface="Verdana"/>
                          <a:cs typeface="Verdana"/>
                        </a:rPr>
                        <a:t>Tax</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451610">
                        <a:lnSpc>
                          <a:spcPts val="2070"/>
                        </a:lnSpc>
                      </a:pPr>
                      <a:r>
                        <a:rPr sz="1800" spc="-270" dirty="0">
                          <a:latin typeface="Verdana"/>
                          <a:cs typeface="Verdana"/>
                        </a:rPr>
                        <a:t>163</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305688">
                <a:tc>
                  <a:txBody>
                    <a:bodyPr/>
                    <a:lstStyle/>
                    <a:p>
                      <a:pPr marL="62230">
                        <a:lnSpc>
                          <a:spcPts val="2070"/>
                        </a:lnSpc>
                      </a:pPr>
                      <a:r>
                        <a:rPr sz="1800" spc="-160" dirty="0">
                          <a:latin typeface="Verdana"/>
                          <a:cs typeface="Verdana"/>
                        </a:rPr>
                        <a:t>Income </a:t>
                      </a:r>
                      <a:r>
                        <a:rPr sz="1800" spc="-250" dirty="0">
                          <a:latin typeface="Verdana"/>
                          <a:cs typeface="Verdana"/>
                        </a:rPr>
                        <a:t>Tax</a:t>
                      </a:r>
                      <a:r>
                        <a:rPr sz="1800" spc="-315" dirty="0">
                          <a:latin typeface="Verdana"/>
                          <a:cs typeface="Verdana"/>
                        </a:rPr>
                        <a:t> </a:t>
                      </a:r>
                      <a:r>
                        <a:rPr sz="1800" spc="-40" dirty="0">
                          <a:latin typeface="Verdana"/>
                          <a:cs typeface="Verdana"/>
                        </a:rPr>
                        <a:t>Officer</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452880">
                        <a:lnSpc>
                          <a:spcPts val="2070"/>
                        </a:lnSpc>
                      </a:pPr>
                      <a:r>
                        <a:rPr sz="1800" spc="-280" dirty="0">
                          <a:latin typeface="Verdana"/>
                          <a:cs typeface="Verdana"/>
                        </a:rPr>
                        <a:t>281</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300354">
                <a:tc>
                  <a:txBody>
                    <a:bodyPr/>
                    <a:lstStyle/>
                    <a:p>
                      <a:pPr marL="62230">
                        <a:lnSpc>
                          <a:spcPts val="2070"/>
                        </a:lnSpc>
                      </a:pPr>
                      <a:r>
                        <a:rPr sz="1800" b="1" spc="-260" dirty="0">
                          <a:solidFill>
                            <a:srgbClr val="C00000"/>
                          </a:solidFill>
                          <a:latin typeface="Verdana"/>
                          <a:cs typeface="Verdana"/>
                        </a:rPr>
                        <a:t>Sub</a:t>
                      </a:r>
                      <a:r>
                        <a:rPr sz="1800" b="1" spc="-120" dirty="0">
                          <a:solidFill>
                            <a:srgbClr val="C00000"/>
                          </a:solidFill>
                          <a:latin typeface="Verdana"/>
                          <a:cs typeface="Verdana"/>
                        </a:rPr>
                        <a:t> </a:t>
                      </a:r>
                      <a:r>
                        <a:rPr sz="1800" b="1" spc="-165" dirty="0">
                          <a:solidFill>
                            <a:srgbClr val="C00000"/>
                          </a:solidFill>
                          <a:latin typeface="Verdana"/>
                          <a:cs typeface="Verdana"/>
                        </a:rPr>
                        <a:t>total</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440815">
                        <a:lnSpc>
                          <a:spcPts val="2070"/>
                        </a:lnSpc>
                      </a:pPr>
                      <a:r>
                        <a:rPr sz="1800" b="1" spc="-340" dirty="0">
                          <a:solidFill>
                            <a:srgbClr val="C00000"/>
                          </a:solidFill>
                          <a:latin typeface="Verdana"/>
                          <a:cs typeface="Verdana"/>
                        </a:rPr>
                        <a:t>618</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300228">
                <a:tc>
                  <a:txBody>
                    <a:bodyPr/>
                    <a:lstStyle/>
                    <a:p>
                      <a:pPr marL="62230">
                        <a:lnSpc>
                          <a:spcPts val="2070"/>
                        </a:lnSpc>
                      </a:pPr>
                      <a:r>
                        <a:rPr sz="1800" i="1" spc="-130" dirty="0">
                          <a:latin typeface="Verdana"/>
                          <a:cs typeface="Verdana"/>
                        </a:rPr>
                        <a:t>Inspector</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433195">
                        <a:lnSpc>
                          <a:spcPts val="2070"/>
                        </a:lnSpc>
                      </a:pPr>
                      <a:r>
                        <a:rPr sz="1800" i="1" spc="-170" dirty="0">
                          <a:latin typeface="Verdana"/>
                          <a:cs typeface="Verdana"/>
                        </a:rPr>
                        <a:t>635</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300355">
                <a:tc>
                  <a:txBody>
                    <a:bodyPr/>
                    <a:lstStyle/>
                    <a:p>
                      <a:pPr marL="62230">
                        <a:lnSpc>
                          <a:spcPts val="2075"/>
                        </a:lnSpc>
                      </a:pPr>
                      <a:r>
                        <a:rPr sz="1800" i="1" spc="-135" dirty="0">
                          <a:latin typeface="Verdana"/>
                          <a:cs typeface="Verdana"/>
                        </a:rPr>
                        <a:t>Executive</a:t>
                      </a:r>
                      <a:r>
                        <a:rPr sz="1800" i="1" spc="-250" dirty="0">
                          <a:latin typeface="Verdana"/>
                          <a:cs typeface="Verdana"/>
                        </a:rPr>
                        <a:t> </a:t>
                      </a:r>
                      <a:r>
                        <a:rPr sz="1800" i="1" spc="-120" dirty="0">
                          <a:latin typeface="Verdana"/>
                          <a:cs typeface="Verdana"/>
                        </a:rPr>
                        <a:t>Assistant</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R="628015" algn="r">
                        <a:lnSpc>
                          <a:spcPts val="2075"/>
                        </a:lnSpc>
                      </a:pPr>
                      <a:r>
                        <a:rPr sz="1800" i="1" dirty="0">
                          <a:latin typeface="Verdana"/>
                          <a:cs typeface="Verdana"/>
                        </a:rPr>
                        <a:t>400</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300227">
                <a:tc>
                  <a:txBody>
                    <a:bodyPr/>
                    <a:lstStyle/>
                    <a:p>
                      <a:pPr marL="62230">
                        <a:lnSpc>
                          <a:spcPts val="2070"/>
                        </a:lnSpc>
                      </a:pPr>
                      <a:r>
                        <a:rPr sz="1800" i="1" spc="-135" dirty="0">
                          <a:latin typeface="Verdana"/>
                          <a:cs typeface="Verdana"/>
                        </a:rPr>
                        <a:t>Multi-Tasking</a:t>
                      </a:r>
                      <a:r>
                        <a:rPr sz="1800" i="1" spc="-220" dirty="0">
                          <a:latin typeface="Verdana"/>
                          <a:cs typeface="Verdana"/>
                        </a:rPr>
                        <a:t> </a:t>
                      </a:r>
                      <a:r>
                        <a:rPr sz="1800" i="1" spc="-100" dirty="0">
                          <a:latin typeface="Verdana"/>
                          <a:cs typeface="Verdana"/>
                        </a:rPr>
                        <a:t>Staff</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430020">
                        <a:lnSpc>
                          <a:spcPts val="2070"/>
                        </a:lnSpc>
                      </a:pPr>
                      <a:r>
                        <a:rPr sz="1800" i="1" spc="-160" dirty="0">
                          <a:latin typeface="Verdana"/>
                          <a:cs typeface="Verdana"/>
                        </a:rPr>
                        <a:t>558</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300355">
                <a:tc>
                  <a:txBody>
                    <a:bodyPr/>
                    <a:lstStyle/>
                    <a:p>
                      <a:pPr marL="62230">
                        <a:lnSpc>
                          <a:spcPts val="2075"/>
                        </a:lnSpc>
                      </a:pPr>
                      <a:r>
                        <a:rPr sz="1800" i="1" spc="-140" dirty="0">
                          <a:latin typeface="Verdana"/>
                          <a:cs typeface="Verdana"/>
                        </a:rPr>
                        <a:t>Stenographer</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428750">
                        <a:lnSpc>
                          <a:spcPts val="2075"/>
                        </a:lnSpc>
                      </a:pPr>
                      <a:r>
                        <a:rPr sz="1800" i="1" spc="-140" dirty="0">
                          <a:latin typeface="Verdana"/>
                          <a:cs typeface="Verdana"/>
                        </a:rPr>
                        <a:t>474</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r h="434962">
                <a:tc>
                  <a:txBody>
                    <a:bodyPr/>
                    <a:lstStyle/>
                    <a:p>
                      <a:pPr marL="62230">
                        <a:lnSpc>
                          <a:spcPts val="2075"/>
                        </a:lnSpc>
                      </a:pPr>
                      <a:r>
                        <a:rPr sz="1800" b="1" spc="-229" dirty="0">
                          <a:latin typeface="Verdana"/>
                          <a:cs typeface="Verdana"/>
                        </a:rPr>
                        <a:t>Total</a:t>
                      </a:r>
                      <a:endParaRPr sz="1800">
                        <a:latin typeface="Verdana"/>
                        <a:cs typeface="Verdana"/>
                      </a:endParaRPr>
                    </a:p>
                  </a:txBody>
                  <a:tcPr marL="0" marR="0" marT="0" marB="0">
                    <a:lnL w="6350">
                      <a:solidFill>
                        <a:srgbClr val="00AFEF"/>
                      </a:solidFill>
                      <a:prstDash val="solid"/>
                    </a:lnL>
                    <a:lnT w="6350">
                      <a:solidFill>
                        <a:srgbClr val="00AFEF"/>
                      </a:solidFill>
                      <a:prstDash val="solid"/>
                    </a:lnT>
                    <a:lnB w="6350">
                      <a:solidFill>
                        <a:srgbClr val="00AFEF"/>
                      </a:solidFill>
                      <a:prstDash val="solid"/>
                    </a:lnB>
                  </a:tcPr>
                </a:tc>
                <a:tc>
                  <a:txBody>
                    <a:bodyPr/>
                    <a:lstStyle/>
                    <a:p>
                      <a:pPr marL="1233170">
                        <a:lnSpc>
                          <a:spcPts val="2075"/>
                        </a:lnSpc>
                      </a:pPr>
                      <a:r>
                        <a:rPr sz="1800" b="1" spc="-265" dirty="0">
                          <a:latin typeface="Verdana"/>
                          <a:cs typeface="Verdana"/>
                        </a:rPr>
                        <a:t>2686</a:t>
                      </a:r>
                      <a:endParaRPr sz="1800">
                        <a:latin typeface="Verdana"/>
                        <a:cs typeface="Verdana"/>
                      </a:endParaRPr>
                    </a:p>
                  </a:txBody>
                  <a:tcPr marL="0" marR="0" marT="0" marB="0">
                    <a:lnR w="6350">
                      <a:solidFill>
                        <a:srgbClr val="00AFEF"/>
                      </a:solidFill>
                      <a:prstDash val="solid"/>
                    </a:lnR>
                    <a:lnT w="6350">
                      <a:solidFill>
                        <a:srgbClr val="00AFEF"/>
                      </a:solidFill>
                      <a:prstDash val="solid"/>
                    </a:lnT>
                    <a:lnB w="6350">
                      <a:solidFill>
                        <a:srgbClr val="00AFEF"/>
                      </a:solidFill>
                      <a:prstDash val="solid"/>
                    </a:lnB>
                  </a:tcPr>
                </a:tc>
              </a:tr>
            </a:tbl>
          </a:graphicData>
        </a:graphic>
      </p:graphicFrame>
      <p:sp>
        <p:nvSpPr>
          <p:cNvPr id="16" name="object 16"/>
          <p:cNvSpPr txBox="1"/>
          <p:nvPr/>
        </p:nvSpPr>
        <p:spPr>
          <a:xfrm>
            <a:off x="474370" y="6070803"/>
            <a:ext cx="2164080" cy="208279"/>
          </a:xfrm>
          <a:prstGeom prst="rect">
            <a:avLst/>
          </a:prstGeom>
        </p:spPr>
        <p:txBody>
          <a:bodyPr vert="horz" wrap="square" lIns="0" tIns="12700" rIns="0" bIns="0" rtlCol="0">
            <a:spAutoFit/>
          </a:bodyPr>
          <a:lstStyle/>
          <a:p>
            <a:pPr marL="12700">
              <a:lnSpc>
                <a:spcPct val="100000"/>
              </a:lnSpc>
              <a:spcBef>
                <a:spcPts val="100"/>
              </a:spcBef>
            </a:pPr>
            <a:r>
              <a:rPr sz="1200" spc="-110" dirty="0">
                <a:latin typeface="Verdana"/>
                <a:cs typeface="Verdana"/>
              </a:rPr>
              <a:t>Source: </a:t>
            </a:r>
            <a:r>
              <a:rPr sz="1200" spc="-105" dirty="0">
                <a:latin typeface="Verdana"/>
                <a:cs typeface="Verdana"/>
              </a:rPr>
              <a:t>Income </a:t>
            </a:r>
            <a:r>
              <a:rPr sz="1200" spc="-114" dirty="0">
                <a:latin typeface="Verdana"/>
                <a:cs typeface="Verdana"/>
              </a:rPr>
              <a:t>Tax</a:t>
            </a:r>
            <a:r>
              <a:rPr sz="1200" spc="-310" dirty="0">
                <a:latin typeface="Verdana"/>
                <a:cs typeface="Verdana"/>
              </a:rPr>
              <a:t> </a:t>
            </a:r>
            <a:r>
              <a:rPr sz="1200" spc="-85" dirty="0">
                <a:latin typeface="Verdana"/>
                <a:cs typeface="Verdana"/>
              </a:rPr>
              <a:t>Department</a:t>
            </a:r>
            <a:endParaRPr sz="12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14400" y="1828800"/>
            <a:ext cx="4296409" cy="1674176"/>
          </a:xfrm>
          <a:prstGeom prst="rect">
            <a:avLst/>
          </a:prstGeom>
          <a:solidFill>
            <a:schemeClr val="accent6">
              <a:lumMod val="60000"/>
              <a:lumOff val="40000"/>
            </a:schemeClr>
          </a:solidFill>
        </p:spPr>
        <p:txBody>
          <a:bodyPr vert="horz" wrap="square" lIns="0" tIns="12065" rIns="0" bIns="0" rtlCol="0">
            <a:spAutoFit/>
          </a:bodyPr>
          <a:lstStyle/>
          <a:p>
            <a:pPr marL="12700" algn="ctr">
              <a:lnSpc>
                <a:spcPct val="100000"/>
              </a:lnSpc>
              <a:spcBef>
                <a:spcPts val="95"/>
              </a:spcBef>
            </a:pPr>
            <a:r>
              <a:rPr sz="5400" spc="-490" dirty="0">
                <a:solidFill>
                  <a:srgbClr val="FFFFFF"/>
                </a:solidFill>
              </a:rPr>
              <a:t>Role </a:t>
            </a:r>
            <a:r>
              <a:rPr sz="5400" spc="-440" dirty="0">
                <a:solidFill>
                  <a:srgbClr val="FFFFFF"/>
                </a:solidFill>
              </a:rPr>
              <a:t>of </a:t>
            </a:r>
            <a:r>
              <a:rPr sz="5400" spc="-509" dirty="0">
                <a:solidFill>
                  <a:srgbClr val="FFFFFF"/>
                </a:solidFill>
              </a:rPr>
              <a:t>each</a:t>
            </a:r>
            <a:r>
              <a:rPr sz="5400" spc="70" dirty="0">
                <a:solidFill>
                  <a:srgbClr val="FFFFFF"/>
                </a:solidFill>
              </a:rPr>
              <a:t> </a:t>
            </a:r>
            <a:r>
              <a:rPr sz="5400" spc="-420" dirty="0">
                <a:solidFill>
                  <a:srgbClr val="FFFFFF"/>
                </a:solidFill>
              </a:rPr>
              <a:t>unit</a:t>
            </a:r>
            <a:endParaRPr sz="5400"/>
          </a:p>
        </p:txBody>
      </p:sp>
      <p:pic>
        <p:nvPicPr>
          <p:cNvPr id="4" name="Picture 3" descr="role.jpg"/>
          <p:cNvPicPr>
            <a:picLocks noChangeAspect="1"/>
          </p:cNvPicPr>
          <p:nvPr/>
        </p:nvPicPr>
        <p:blipFill>
          <a:blip r:embed="rId2"/>
          <a:stretch>
            <a:fillRect/>
          </a:stretch>
        </p:blipFill>
        <p:spPr>
          <a:xfrm>
            <a:off x="5562600" y="228600"/>
            <a:ext cx="4038600" cy="6324600"/>
          </a:xfrm>
          <a:prstGeom prst="rect">
            <a:avLst/>
          </a:prstGeom>
        </p:spPr>
      </p:pic>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474370" y="457200"/>
            <a:ext cx="6840830" cy="566822"/>
          </a:xfrm>
          <a:prstGeom prst="rect">
            <a:avLst/>
          </a:prstGeom>
        </p:spPr>
        <p:txBody>
          <a:bodyPr vert="horz" wrap="square" lIns="0" tIns="12700" rIns="0" bIns="0" rtlCol="0">
            <a:spAutoFit/>
          </a:bodyPr>
          <a:lstStyle/>
          <a:p>
            <a:pPr marL="12700">
              <a:lnSpc>
                <a:spcPct val="100000"/>
              </a:lnSpc>
              <a:spcBef>
                <a:spcPts val="100"/>
              </a:spcBef>
            </a:pPr>
            <a:r>
              <a:rPr sz="3600" spc="-400" dirty="0"/>
              <a:t>National </a:t>
            </a:r>
            <a:r>
              <a:rPr sz="3600" spc="-409" dirty="0"/>
              <a:t>e-assessment</a:t>
            </a:r>
            <a:r>
              <a:rPr sz="3600" spc="-305" dirty="0"/>
              <a:t> </a:t>
            </a:r>
            <a:r>
              <a:rPr sz="3600" spc="-330" dirty="0"/>
              <a:t>centre</a:t>
            </a:r>
            <a:endParaRPr sz="3600"/>
          </a:p>
        </p:txBody>
      </p:sp>
      <p:sp>
        <p:nvSpPr>
          <p:cNvPr id="7" name="object 7"/>
          <p:cNvSpPr txBox="1"/>
          <p:nvPr/>
        </p:nvSpPr>
        <p:spPr>
          <a:xfrm>
            <a:off x="474370" y="1288491"/>
            <a:ext cx="7750175" cy="4018408"/>
          </a:xfrm>
          <a:prstGeom prst="rect">
            <a:avLst/>
          </a:prstGeom>
        </p:spPr>
        <p:txBody>
          <a:bodyPr vert="horz" wrap="square" lIns="0" tIns="73025" rIns="0" bIns="0" rtlCol="0">
            <a:spAutoFit/>
          </a:bodyPr>
          <a:lstStyle/>
          <a:p>
            <a:pPr marL="241300" marR="859790" indent="-228600">
              <a:lnSpc>
                <a:spcPct val="150000"/>
              </a:lnSpc>
              <a:spcBef>
                <a:spcPts val="575"/>
              </a:spcBef>
              <a:buFont typeface="Arial"/>
              <a:buChar char="•"/>
              <a:tabLst>
                <a:tab pos="241300" algn="l"/>
              </a:tabLst>
            </a:pPr>
            <a:r>
              <a:rPr lang="en-US" sz="2700" spc="-175" dirty="0" smtClean="0">
                <a:latin typeface="Verdana"/>
                <a:cs typeface="Verdana"/>
              </a:rPr>
              <a:t>T</a:t>
            </a:r>
            <a:r>
              <a:rPr sz="2700" spc="-175" smtClean="0">
                <a:latin typeface="Verdana"/>
                <a:cs typeface="Verdana"/>
              </a:rPr>
              <a:t>o </a:t>
            </a:r>
            <a:r>
              <a:rPr sz="2700" b="1" spc="-175" dirty="0">
                <a:latin typeface="Verdana"/>
                <a:cs typeface="Verdana"/>
              </a:rPr>
              <a:t>facilitate</a:t>
            </a:r>
            <a:r>
              <a:rPr sz="2700" spc="-175" dirty="0">
                <a:latin typeface="Verdana"/>
                <a:cs typeface="Verdana"/>
              </a:rPr>
              <a:t> the conduct of </a:t>
            </a:r>
            <a:r>
              <a:rPr sz="2700" spc="-175">
                <a:latin typeface="Verdana"/>
                <a:cs typeface="Verdana"/>
              </a:rPr>
              <a:t>e- </a:t>
            </a:r>
            <a:r>
              <a:rPr sz="2700" spc="-175" smtClean="0">
                <a:latin typeface="Verdana"/>
                <a:cs typeface="Verdana"/>
              </a:rPr>
              <a:t>assessment </a:t>
            </a:r>
            <a:r>
              <a:rPr sz="2700" spc="-175" dirty="0">
                <a:latin typeface="Verdana"/>
                <a:cs typeface="Verdana"/>
              </a:rPr>
              <a:t>proceedings in a  centralised </a:t>
            </a:r>
            <a:r>
              <a:rPr sz="2700" spc="-175">
                <a:latin typeface="Verdana"/>
                <a:cs typeface="Verdana"/>
              </a:rPr>
              <a:t>manner</a:t>
            </a:r>
            <a:r>
              <a:rPr sz="2700" spc="-175" smtClean="0">
                <a:latin typeface="Verdana"/>
                <a:cs typeface="Verdana"/>
              </a:rPr>
              <a:t>,</a:t>
            </a:r>
            <a:r>
              <a:rPr lang="en-US" sz="2700" spc="-175" dirty="0" smtClean="0">
                <a:latin typeface="Verdana"/>
                <a:cs typeface="Verdana"/>
              </a:rPr>
              <a:t>  </a:t>
            </a:r>
          </a:p>
          <a:p>
            <a:pPr marL="241300" marR="859790" indent="-228600">
              <a:lnSpc>
                <a:spcPct val="150000"/>
              </a:lnSpc>
              <a:spcBef>
                <a:spcPts val="575"/>
              </a:spcBef>
              <a:buFont typeface="Arial"/>
              <a:buChar char="•"/>
              <a:tabLst>
                <a:tab pos="241300" algn="l"/>
              </a:tabLst>
            </a:pPr>
            <a:endParaRPr sz="2700" spc="-175">
              <a:latin typeface="Verdana"/>
              <a:cs typeface="Verdana"/>
            </a:endParaRPr>
          </a:p>
          <a:p>
            <a:pPr marL="241300" marR="5080" indent="-228600">
              <a:lnSpc>
                <a:spcPct val="150000"/>
              </a:lnSpc>
              <a:spcBef>
                <a:spcPts val="1000"/>
              </a:spcBef>
              <a:buFont typeface="Arial"/>
              <a:buChar char="•"/>
              <a:tabLst>
                <a:tab pos="241300" algn="l"/>
              </a:tabLst>
            </a:pPr>
            <a:r>
              <a:rPr sz="2700" spc="-175" dirty="0">
                <a:latin typeface="Verdana"/>
                <a:cs typeface="Verdana"/>
              </a:rPr>
              <a:t>which shall be vested with the  </a:t>
            </a:r>
            <a:r>
              <a:rPr sz="2700" b="1" spc="-175" dirty="0">
                <a:latin typeface="Verdana"/>
                <a:cs typeface="Verdana"/>
              </a:rPr>
              <a:t>jurisdiction to make assessment  </a:t>
            </a:r>
            <a:r>
              <a:rPr sz="2700" spc="-175" dirty="0">
                <a:latin typeface="Verdana"/>
                <a:cs typeface="Verdana"/>
              </a:rPr>
              <a:t>in accordance with the provisions  </a:t>
            </a:r>
            <a:r>
              <a:rPr sz="2700" spc="-175">
                <a:latin typeface="Verdana"/>
                <a:cs typeface="Verdana"/>
              </a:rPr>
              <a:t>of </a:t>
            </a:r>
            <a:r>
              <a:rPr lang="en-US" sz="2700" spc="-175" dirty="0" smtClean="0">
                <a:latin typeface="Verdana"/>
                <a:cs typeface="Verdana"/>
              </a:rPr>
              <a:t>this scheme</a:t>
            </a:r>
            <a:endParaRPr sz="2700" spc="-175">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
            <a:ext cx="8183880" cy="838200"/>
          </a:xfrm>
        </p:spPr>
        <p:txBody>
          <a:bodyPr>
            <a:normAutofit/>
          </a:bodyPr>
          <a:lstStyle/>
          <a:p>
            <a:r>
              <a:rPr lang="en-US" dirty="0" smtClean="0">
                <a:latin typeface="朝@餻曨'"/>
              </a:rPr>
              <a:t>Faceless E-Assessment Scheme</a:t>
            </a:r>
            <a:endParaRPr lang="en-IN" dirty="0">
              <a:latin typeface="朝@餻曨'"/>
            </a:endParaRPr>
          </a:p>
        </p:txBody>
      </p:sp>
      <p:sp>
        <p:nvSpPr>
          <p:cNvPr id="3" name="Content Placeholder 2"/>
          <p:cNvSpPr>
            <a:spLocks noGrp="1"/>
          </p:cNvSpPr>
          <p:nvPr>
            <p:ph idx="1"/>
          </p:nvPr>
        </p:nvSpPr>
        <p:spPr>
          <a:xfrm>
            <a:off x="502920" y="1371600"/>
            <a:ext cx="8183880" cy="4876800"/>
          </a:xfrm>
        </p:spPr>
        <p:txBody>
          <a:bodyPr/>
          <a:lstStyle/>
          <a:p>
            <a:pPr>
              <a:buClrTx/>
            </a:pPr>
            <a:r>
              <a:rPr lang="en-US" b="1" u="sng" dirty="0" smtClean="0">
                <a:latin typeface="朝@餻曨'"/>
              </a:rPr>
              <a:t>The Genesis</a:t>
            </a:r>
          </a:p>
          <a:p>
            <a:pPr>
              <a:buNone/>
            </a:pPr>
            <a:r>
              <a:rPr lang="en-US" dirty="0" smtClean="0">
                <a:latin typeface="朝@餻曨'"/>
              </a:rPr>
              <a:t>		</a:t>
            </a:r>
          </a:p>
          <a:p>
            <a:pPr>
              <a:buClrTx/>
              <a:buFont typeface="Wingdings" pitchFamily="2" charset="2"/>
              <a:buChar char="Ø"/>
            </a:pPr>
            <a:r>
              <a:rPr lang="en-US" dirty="0" smtClean="0">
                <a:latin typeface="朝@餻曨'"/>
              </a:rPr>
              <a:t>Launched on Oct 7,2019  by IT </a:t>
            </a:r>
            <a:r>
              <a:rPr lang="en-US" dirty="0" smtClean="0">
                <a:latin typeface="朝@餻曨'"/>
              </a:rPr>
              <a:t>Department as “e-assessment"</a:t>
            </a:r>
            <a:endParaRPr lang="en-US" dirty="0" smtClean="0">
              <a:latin typeface="朝@餻曨'"/>
            </a:endParaRPr>
          </a:p>
          <a:p>
            <a:pPr>
              <a:buNone/>
            </a:pPr>
            <a:endParaRPr lang="en-US" dirty="0" smtClean="0">
              <a:latin typeface="朝@餻曨'"/>
            </a:endParaRPr>
          </a:p>
          <a:p>
            <a:pPr algn="just">
              <a:buClrTx/>
              <a:buFont typeface="Wingdings" pitchFamily="2" charset="2"/>
              <a:buChar char="Ø"/>
            </a:pPr>
            <a:r>
              <a:rPr lang="en-US" dirty="0" smtClean="0">
                <a:latin typeface="朝@餻曨'"/>
              </a:rPr>
              <a:t>Under this scheme, there would be no physical interface between an AO and an assessee</a:t>
            </a:r>
          </a:p>
          <a:p>
            <a:pPr>
              <a:buNone/>
            </a:pPr>
            <a:endParaRPr lang="en-US" dirty="0" smtClean="0">
              <a:latin typeface="朝@餻曨'"/>
            </a:endParaRPr>
          </a:p>
          <a:p>
            <a:pPr algn="just">
              <a:buClrTx/>
              <a:buFont typeface="Wingdings" pitchFamily="2" charset="2"/>
              <a:buChar char="Ø"/>
            </a:pPr>
            <a:r>
              <a:rPr lang="en-US" dirty="0" smtClean="0">
                <a:latin typeface="朝@餻曨'"/>
              </a:rPr>
              <a:t>First introduced in Union Budget 2019 by Finance Minister Mrs. </a:t>
            </a:r>
            <a:r>
              <a:rPr lang="en-US" dirty="0" err="1" smtClean="0">
                <a:latin typeface="朝@餻曨'"/>
              </a:rPr>
              <a:t>Nirmala</a:t>
            </a:r>
            <a:r>
              <a:rPr lang="en-US" dirty="0" smtClean="0">
                <a:latin typeface="朝@餻曨'"/>
              </a:rPr>
              <a:t> </a:t>
            </a:r>
            <a:r>
              <a:rPr lang="en-US" dirty="0" err="1" smtClean="0">
                <a:latin typeface="朝@餻曨'"/>
              </a:rPr>
              <a:t>Sitharaman</a:t>
            </a:r>
            <a:endParaRPr lang="en-US" dirty="0" smtClean="0">
              <a:latin typeface="朝@餻曨'"/>
            </a:endParaRPr>
          </a:p>
        </p:txBody>
      </p:sp>
    </p:spTree>
  </p:cSld>
  <p:clrMapOvr>
    <a:masterClrMapping/>
  </p:clrMapOvr>
  <p:transition>
    <p:wheel spokes="2"/>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474370" y="457201"/>
            <a:ext cx="8136230" cy="567463"/>
          </a:xfrm>
          <a:prstGeom prst="rect">
            <a:avLst/>
          </a:prstGeom>
        </p:spPr>
        <p:txBody>
          <a:bodyPr vert="horz" wrap="square" lIns="0" tIns="13335" rIns="0" bIns="0" rtlCol="0">
            <a:spAutoFit/>
          </a:bodyPr>
          <a:lstStyle/>
          <a:p>
            <a:pPr marL="12700">
              <a:lnSpc>
                <a:spcPct val="100000"/>
              </a:lnSpc>
              <a:spcBef>
                <a:spcPts val="105"/>
              </a:spcBef>
            </a:pPr>
            <a:r>
              <a:rPr spc="-425" dirty="0"/>
              <a:t>Role </a:t>
            </a:r>
            <a:r>
              <a:rPr spc="-315" dirty="0"/>
              <a:t>of </a:t>
            </a:r>
            <a:r>
              <a:rPr spc="-370" dirty="0"/>
              <a:t>National </a:t>
            </a:r>
            <a:r>
              <a:rPr spc="-360" dirty="0"/>
              <a:t>e-assessment</a:t>
            </a:r>
            <a:r>
              <a:rPr spc="120" dirty="0"/>
              <a:t> </a:t>
            </a:r>
            <a:r>
              <a:rPr spc="-290" dirty="0"/>
              <a:t>centre</a:t>
            </a:r>
          </a:p>
        </p:txBody>
      </p:sp>
      <p:sp>
        <p:nvSpPr>
          <p:cNvPr id="7" name="object 7"/>
          <p:cNvSpPr txBox="1"/>
          <p:nvPr/>
        </p:nvSpPr>
        <p:spPr>
          <a:xfrm>
            <a:off x="474370" y="1296415"/>
            <a:ext cx="7798434" cy="4146391"/>
          </a:xfrm>
          <a:prstGeom prst="rect">
            <a:avLst/>
          </a:prstGeom>
        </p:spPr>
        <p:txBody>
          <a:bodyPr vert="horz" wrap="square" lIns="0" tIns="74295" rIns="0" bIns="0" rtlCol="0">
            <a:spAutoFit/>
          </a:bodyPr>
          <a:lstStyle/>
          <a:p>
            <a:pPr marL="241300" marR="5080" indent="-228600">
              <a:lnSpc>
                <a:spcPts val="3890"/>
              </a:lnSpc>
              <a:spcBef>
                <a:spcPts val="585"/>
              </a:spcBef>
              <a:buFont typeface="Arial"/>
              <a:buChar char="•"/>
              <a:tabLst>
                <a:tab pos="241300" algn="l"/>
              </a:tabLst>
            </a:pPr>
            <a:r>
              <a:rPr sz="2700" spc="-175" dirty="0">
                <a:latin typeface="Verdana"/>
                <a:cs typeface="Verdana"/>
              </a:rPr>
              <a:t>National e-assessment centre (NeAC)  is the face of income tax department  for </a:t>
            </a:r>
            <a:r>
              <a:rPr sz="2700" spc="-175">
                <a:latin typeface="Verdana"/>
                <a:cs typeface="Verdana"/>
              </a:rPr>
              <a:t>e-assessments</a:t>
            </a:r>
            <a:r>
              <a:rPr sz="2700" spc="-175" smtClean="0">
                <a:latin typeface="Verdana"/>
                <a:cs typeface="Verdana"/>
              </a:rPr>
              <a:t>.</a:t>
            </a:r>
            <a:endParaRPr lang="en-US" sz="2700" spc="-175" dirty="0" smtClean="0">
              <a:latin typeface="Verdana"/>
              <a:cs typeface="Verdana"/>
            </a:endParaRPr>
          </a:p>
          <a:p>
            <a:pPr marL="241300" marR="5080" indent="-228600">
              <a:lnSpc>
                <a:spcPts val="3890"/>
              </a:lnSpc>
              <a:spcBef>
                <a:spcPts val="585"/>
              </a:spcBef>
              <a:buFont typeface="Arial"/>
              <a:buChar char="•"/>
              <a:tabLst>
                <a:tab pos="241300" algn="l"/>
              </a:tabLst>
            </a:pPr>
            <a:endParaRPr sz="2700" spc="-175">
              <a:latin typeface="Verdana"/>
              <a:cs typeface="Verdana"/>
            </a:endParaRPr>
          </a:p>
          <a:p>
            <a:pPr marL="241300" marR="703580" indent="-228600">
              <a:lnSpc>
                <a:spcPct val="90000"/>
              </a:lnSpc>
              <a:spcBef>
                <a:spcPts val="940"/>
              </a:spcBef>
              <a:buFont typeface="Arial"/>
              <a:buChar char="•"/>
              <a:tabLst>
                <a:tab pos="241300" algn="l"/>
              </a:tabLst>
            </a:pPr>
            <a:r>
              <a:rPr sz="2700" spc="-175" dirty="0">
                <a:latin typeface="Verdana"/>
                <a:cs typeface="Verdana"/>
              </a:rPr>
              <a:t>All interactions of assessee with  department will be routed through  </a:t>
            </a:r>
            <a:r>
              <a:rPr sz="2700" spc="-175">
                <a:latin typeface="Verdana"/>
                <a:cs typeface="Verdana"/>
              </a:rPr>
              <a:t>NeAC</a:t>
            </a:r>
            <a:r>
              <a:rPr sz="2700" spc="-175" smtClean="0">
                <a:latin typeface="Verdana"/>
                <a:cs typeface="Verdana"/>
              </a:rPr>
              <a:t>.</a:t>
            </a:r>
            <a:endParaRPr lang="en-US" sz="2700" spc="-175" dirty="0" smtClean="0">
              <a:latin typeface="Verdana"/>
              <a:cs typeface="Verdana"/>
            </a:endParaRPr>
          </a:p>
          <a:p>
            <a:pPr marL="241300" marR="703580" indent="-228600">
              <a:lnSpc>
                <a:spcPct val="90000"/>
              </a:lnSpc>
              <a:spcBef>
                <a:spcPts val="940"/>
              </a:spcBef>
              <a:buFont typeface="Arial"/>
              <a:buChar char="•"/>
              <a:tabLst>
                <a:tab pos="241300" algn="l"/>
              </a:tabLst>
            </a:pPr>
            <a:endParaRPr sz="2700" spc="-175">
              <a:latin typeface="Verdana"/>
              <a:cs typeface="Verdana"/>
            </a:endParaRPr>
          </a:p>
          <a:p>
            <a:pPr marL="241300" marR="293370" indent="-228600">
              <a:lnSpc>
                <a:spcPts val="3890"/>
              </a:lnSpc>
              <a:spcBef>
                <a:spcPts val="1060"/>
              </a:spcBef>
              <a:buFont typeface="Arial"/>
              <a:buChar char="•"/>
              <a:tabLst>
                <a:tab pos="241300" algn="l"/>
              </a:tabLst>
            </a:pPr>
            <a:r>
              <a:rPr sz="2700" spc="-175" dirty="0">
                <a:latin typeface="Verdana"/>
                <a:cs typeface="Verdana"/>
              </a:rPr>
              <a:t>Assessment unit shall be selected by  NeAC only (under one of ReAC)</a:t>
            </a:r>
            <a:endParaRPr sz="2700" spc="-175">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rot="10800000" flipV="1">
            <a:off x="474370" y="675266"/>
            <a:ext cx="8364830" cy="567463"/>
          </a:xfrm>
          <a:prstGeom prst="rect">
            <a:avLst/>
          </a:prstGeom>
        </p:spPr>
        <p:txBody>
          <a:bodyPr vert="horz" wrap="square" lIns="0" tIns="13335" rIns="0" bIns="0" rtlCol="0">
            <a:spAutoFit/>
          </a:bodyPr>
          <a:lstStyle/>
          <a:p>
            <a:pPr marL="12700">
              <a:lnSpc>
                <a:spcPct val="100000"/>
              </a:lnSpc>
              <a:spcBef>
                <a:spcPts val="105"/>
              </a:spcBef>
            </a:pPr>
            <a:r>
              <a:rPr lang="en-IN" spc="-425" dirty="0" smtClean="0"/>
              <a:t>Role </a:t>
            </a:r>
            <a:r>
              <a:rPr lang="en-IN" spc="-315" dirty="0" smtClean="0"/>
              <a:t>of </a:t>
            </a:r>
            <a:r>
              <a:rPr lang="en-IN" spc="-370" dirty="0" smtClean="0"/>
              <a:t>National </a:t>
            </a:r>
            <a:r>
              <a:rPr lang="en-IN" spc="-360" dirty="0" smtClean="0"/>
              <a:t>e-assessment </a:t>
            </a:r>
            <a:r>
              <a:rPr lang="en-IN" spc="-290" dirty="0" smtClean="0"/>
              <a:t>centre</a:t>
            </a:r>
            <a:endParaRPr spc="-290" dirty="0"/>
          </a:p>
        </p:txBody>
      </p:sp>
      <p:sp>
        <p:nvSpPr>
          <p:cNvPr id="7" name="object 7"/>
          <p:cNvSpPr txBox="1"/>
          <p:nvPr/>
        </p:nvSpPr>
        <p:spPr>
          <a:xfrm>
            <a:off x="381000" y="1295400"/>
            <a:ext cx="8458200" cy="4608313"/>
          </a:xfrm>
          <a:prstGeom prst="rect">
            <a:avLst/>
          </a:prstGeom>
        </p:spPr>
        <p:txBody>
          <a:bodyPr vert="horz" wrap="square" lIns="0" tIns="95885" rIns="0" bIns="0" rtlCol="0">
            <a:spAutoFit/>
          </a:bodyPr>
          <a:lstStyle/>
          <a:p>
            <a:pPr marL="12700" algn="just">
              <a:lnSpc>
                <a:spcPct val="100000"/>
              </a:lnSpc>
              <a:spcBef>
                <a:spcPts val="755"/>
              </a:spcBef>
            </a:pPr>
            <a:r>
              <a:rPr sz="2700" spc="-175" dirty="0">
                <a:latin typeface="Verdana"/>
                <a:cs typeface="Verdana"/>
              </a:rPr>
              <a:t>NeAC will be the sole point of contact</a:t>
            </a:r>
            <a:endParaRPr sz="2700" spc="-175">
              <a:latin typeface="Verdana"/>
              <a:cs typeface="Verdana"/>
            </a:endParaRPr>
          </a:p>
          <a:p>
            <a:pPr marL="241300" indent="-228600" algn="just">
              <a:lnSpc>
                <a:spcPct val="100000"/>
              </a:lnSpc>
              <a:spcBef>
                <a:spcPts val="660"/>
              </a:spcBef>
              <a:buChar char="-"/>
              <a:tabLst>
                <a:tab pos="241300" algn="l"/>
              </a:tabLst>
            </a:pPr>
            <a:r>
              <a:rPr sz="2700" spc="-175" dirty="0">
                <a:latin typeface="Verdana"/>
                <a:cs typeface="Verdana"/>
              </a:rPr>
              <a:t>between the Department and the taxpayer.</a:t>
            </a:r>
            <a:endParaRPr sz="2700" spc="-175">
              <a:latin typeface="Verdana"/>
              <a:cs typeface="Verdana"/>
            </a:endParaRPr>
          </a:p>
          <a:p>
            <a:pPr marL="241300" marR="189865" indent="-228600" algn="just">
              <a:lnSpc>
                <a:spcPts val="3020"/>
              </a:lnSpc>
              <a:spcBef>
                <a:spcPts val="1045"/>
              </a:spcBef>
              <a:buChar char="-"/>
              <a:tabLst>
                <a:tab pos="241300" algn="l"/>
              </a:tabLst>
            </a:pPr>
            <a:r>
              <a:rPr sz="2700" spc="-175" dirty="0">
                <a:latin typeface="Verdana"/>
                <a:cs typeface="Verdana"/>
              </a:rPr>
              <a:t>It will communicate all the relevant details, for the  purposes of making assessment</a:t>
            </a:r>
            <a:endParaRPr sz="2700" spc="-175">
              <a:latin typeface="Verdana"/>
              <a:cs typeface="Verdana"/>
            </a:endParaRPr>
          </a:p>
          <a:p>
            <a:pPr marL="241300" marR="1300480" indent="-228600" algn="just">
              <a:lnSpc>
                <a:spcPts val="3030"/>
              </a:lnSpc>
              <a:spcBef>
                <a:spcPts val="1010"/>
              </a:spcBef>
              <a:buChar char="-"/>
              <a:tabLst>
                <a:tab pos="241300" algn="l"/>
              </a:tabLst>
            </a:pPr>
            <a:r>
              <a:rPr sz="2700" spc="-175" dirty="0">
                <a:latin typeface="Verdana"/>
                <a:cs typeface="Verdana"/>
              </a:rPr>
              <a:t>among the assessment units, </a:t>
            </a:r>
            <a:r>
              <a:rPr sz="2700" spc="-175">
                <a:latin typeface="Verdana"/>
                <a:cs typeface="Verdana"/>
              </a:rPr>
              <a:t>review </a:t>
            </a:r>
            <a:r>
              <a:rPr sz="2700" spc="-175" smtClean="0">
                <a:latin typeface="Verdana"/>
                <a:cs typeface="Verdana"/>
              </a:rPr>
              <a:t>units</a:t>
            </a:r>
            <a:r>
              <a:rPr sz="2700" spc="-175" dirty="0">
                <a:latin typeface="Verdana"/>
                <a:cs typeface="Verdana"/>
              </a:rPr>
              <a:t>,  verification units, and technical units.</a:t>
            </a:r>
            <a:endParaRPr sz="2700" spc="-175">
              <a:latin typeface="Verdana"/>
              <a:cs typeface="Verdana"/>
            </a:endParaRPr>
          </a:p>
          <a:p>
            <a:pPr marL="241300" marR="5080" indent="-228600" algn="just">
              <a:lnSpc>
                <a:spcPts val="3020"/>
              </a:lnSpc>
              <a:spcBef>
                <a:spcPts val="994"/>
              </a:spcBef>
              <a:buChar char="-"/>
              <a:tabLst>
                <a:tab pos="241300" algn="l"/>
              </a:tabLst>
            </a:pPr>
            <a:r>
              <a:rPr sz="2700" spc="-175" dirty="0">
                <a:latin typeface="Verdana"/>
                <a:cs typeface="Verdana"/>
              </a:rPr>
              <a:t>All communication with regard to assessment shall  be exchanged exclusively by electronic mode.</a:t>
            </a:r>
            <a:endParaRPr sz="2700" spc="-175">
              <a:latin typeface="Verdana"/>
              <a:cs typeface="Verdana"/>
            </a:endParaRPr>
          </a:p>
          <a:p>
            <a:pPr marL="241300" marR="114935" indent="-228600" algn="just">
              <a:lnSpc>
                <a:spcPts val="3020"/>
              </a:lnSpc>
              <a:spcBef>
                <a:spcPts val="1005"/>
              </a:spcBef>
              <a:buChar char="-"/>
              <a:tabLst>
                <a:tab pos="241300" algn="l"/>
              </a:tabLst>
            </a:pPr>
            <a:r>
              <a:rPr sz="2700" spc="-175" dirty="0">
                <a:latin typeface="Verdana"/>
                <a:cs typeface="Verdana"/>
              </a:rPr>
              <a:t>An electronic record shall be authenticated by the  originator by affixing his digital signature.</a:t>
            </a:r>
            <a:endParaRPr sz="2700" spc="-175">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09600"/>
            <a:ext cx="8183880" cy="1066800"/>
          </a:xfrm>
        </p:spPr>
        <p:txBody>
          <a:bodyPr>
            <a:normAutofit fontScale="90000"/>
          </a:bodyPr>
          <a:lstStyle/>
          <a:p>
            <a:r>
              <a:rPr lang="en-IN" dirty="0" smtClean="0"/>
              <a:t>Regional e-assessment centre </a:t>
            </a:r>
            <a:br>
              <a:rPr lang="en-IN" dirty="0" smtClean="0"/>
            </a:br>
            <a:endParaRPr lang="en-IN" dirty="0"/>
          </a:p>
        </p:txBody>
      </p:sp>
      <p:sp>
        <p:nvSpPr>
          <p:cNvPr id="3" name="Content Placeholder 2"/>
          <p:cNvSpPr>
            <a:spLocks noGrp="1"/>
          </p:cNvSpPr>
          <p:nvPr>
            <p:ph idx="1"/>
          </p:nvPr>
        </p:nvSpPr>
        <p:spPr>
          <a:xfrm>
            <a:off x="502920" y="1371600"/>
            <a:ext cx="8183880" cy="4876800"/>
          </a:xfrm>
        </p:spPr>
        <p:txBody>
          <a:bodyPr>
            <a:normAutofit/>
          </a:bodyPr>
          <a:lstStyle/>
          <a:p>
            <a:pPr lvl="0"/>
            <a:r>
              <a:rPr lang="en-IN" sz="2700" spc="-175" dirty="0" smtClean="0">
                <a:latin typeface="Verdana"/>
                <a:cs typeface="Verdana"/>
              </a:rPr>
              <a:t>To </a:t>
            </a:r>
            <a:r>
              <a:rPr lang="en-IN" sz="2700" b="1" u="sng" spc="-175" dirty="0" smtClean="0">
                <a:latin typeface="Verdana"/>
                <a:cs typeface="Verdana"/>
              </a:rPr>
              <a:t>facilitate</a:t>
            </a:r>
            <a:r>
              <a:rPr lang="en-IN" sz="2700" spc="-175" dirty="0" smtClean="0">
                <a:latin typeface="Verdana"/>
                <a:cs typeface="Verdana"/>
              </a:rPr>
              <a:t> the conduct of e-  assessment proceedings </a:t>
            </a:r>
          </a:p>
          <a:p>
            <a:pPr lvl="0"/>
            <a:endParaRPr lang="en-IN" sz="2700" spc="-175" dirty="0" smtClean="0">
              <a:latin typeface="Verdana"/>
              <a:cs typeface="Verdana"/>
            </a:endParaRPr>
          </a:p>
          <a:p>
            <a:r>
              <a:rPr lang="en-IN" sz="2700" spc="-175" dirty="0" smtClean="0">
                <a:latin typeface="Verdana"/>
                <a:cs typeface="Verdana"/>
              </a:rPr>
              <a:t>in the cadre controlling region of a  Principal Chief Commissioner, </a:t>
            </a:r>
          </a:p>
          <a:p>
            <a:endParaRPr lang="en-IN" sz="2700" spc="-175" dirty="0" smtClean="0">
              <a:latin typeface="Verdana"/>
              <a:cs typeface="Verdana"/>
            </a:endParaRPr>
          </a:p>
          <a:p>
            <a:pPr lvl="0"/>
            <a:r>
              <a:rPr lang="en-IN" sz="2700" spc="-175" dirty="0" smtClean="0">
                <a:latin typeface="Verdana"/>
                <a:cs typeface="Verdana"/>
              </a:rPr>
              <a:t>which shall be vested with the  </a:t>
            </a:r>
            <a:r>
              <a:rPr lang="en-IN" sz="2700" b="1" u="sng" spc="-175" dirty="0" smtClean="0">
                <a:latin typeface="Verdana"/>
                <a:cs typeface="Verdana"/>
              </a:rPr>
              <a:t>jurisdiction to make assessment</a:t>
            </a:r>
            <a:r>
              <a:rPr lang="en-IN" sz="2700" spc="-175" dirty="0" smtClean="0">
                <a:latin typeface="Verdana"/>
                <a:cs typeface="Verdana"/>
              </a:rPr>
              <a:t> in  accordance with the provisions of this  Scheme; </a:t>
            </a:r>
          </a:p>
          <a:p>
            <a:endParaRPr lang="en-IN" dirty="0" smtClean="0"/>
          </a:p>
          <a:p>
            <a:endParaRPr lang="en-IN"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405764"/>
            <a:ext cx="4402430" cy="566822"/>
          </a:xfrm>
          <a:prstGeom prst="rect">
            <a:avLst/>
          </a:prstGeom>
        </p:spPr>
        <p:txBody>
          <a:bodyPr vert="horz" wrap="square" lIns="0" tIns="12700" rIns="0" bIns="0" rtlCol="0">
            <a:spAutoFit/>
          </a:bodyPr>
          <a:lstStyle/>
          <a:p>
            <a:pPr marL="12700">
              <a:lnSpc>
                <a:spcPct val="100000"/>
              </a:lnSpc>
              <a:spcBef>
                <a:spcPts val="100"/>
              </a:spcBef>
            </a:pPr>
            <a:r>
              <a:rPr sz="3600" spc="-409" dirty="0"/>
              <a:t>Assessment</a:t>
            </a:r>
            <a:r>
              <a:rPr sz="3600" spc="-370" dirty="0"/>
              <a:t> </a:t>
            </a:r>
            <a:r>
              <a:rPr sz="3600" spc="-385" dirty="0"/>
              <a:t>Units</a:t>
            </a:r>
            <a:endParaRPr sz="3600"/>
          </a:p>
        </p:txBody>
      </p:sp>
      <p:sp>
        <p:nvSpPr>
          <p:cNvPr id="4" name="object 4"/>
          <p:cNvSpPr txBox="1"/>
          <p:nvPr/>
        </p:nvSpPr>
        <p:spPr>
          <a:xfrm>
            <a:off x="474370" y="1314704"/>
            <a:ext cx="7917815" cy="4674235"/>
          </a:xfrm>
          <a:prstGeom prst="rect">
            <a:avLst/>
          </a:prstGeom>
        </p:spPr>
        <p:txBody>
          <a:bodyPr vert="horz" wrap="square" lIns="0" tIns="60960" rIns="0" bIns="0" rtlCol="0">
            <a:spAutoFit/>
          </a:bodyPr>
          <a:lstStyle/>
          <a:p>
            <a:pPr marL="12700" marR="585470">
              <a:lnSpc>
                <a:spcPts val="3020"/>
              </a:lnSpc>
              <a:spcBef>
                <a:spcPts val="480"/>
              </a:spcBef>
            </a:pPr>
            <a:r>
              <a:rPr sz="2800" spc="-175" dirty="0">
                <a:latin typeface="Verdana"/>
                <a:cs typeface="Verdana"/>
              </a:rPr>
              <a:t>To</a:t>
            </a:r>
            <a:r>
              <a:rPr sz="2800" spc="-375" dirty="0">
                <a:latin typeface="Verdana"/>
                <a:cs typeface="Verdana"/>
              </a:rPr>
              <a:t> </a:t>
            </a:r>
            <a:r>
              <a:rPr sz="2800" spc="-160" dirty="0">
                <a:latin typeface="Verdana"/>
                <a:cs typeface="Verdana"/>
              </a:rPr>
              <a:t>perform</a:t>
            </a:r>
            <a:r>
              <a:rPr sz="2800" spc="-385" dirty="0">
                <a:latin typeface="Verdana"/>
                <a:cs typeface="Verdana"/>
              </a:rPr>
              <a:t> </a:t>
            </a:r>
            <a:r>
              <a:rPr sz="2800" spc="-185" dirty="0">
                <a:latin typeface="Verdana"/>
                <a:cs typeface="Verdana"/>
              </a:rPr>
              <a:t>the</a:t>
            </a:r>
            <a:r>
              <a:rPr sz="2800" spc="-375" dirty="0">
                <a:latin typeface="Verdana"/>
                <a:cs typeface="Verdana"/>
              </a:rPr>
              <a:t> </a:t>
            </a:r>
            <a:r>
              <a:rPr sz="2800" spc="-145" dirty="0">
                <a:latin typeface="Verdana"/>
                <a:cs typeface="Verdana"/>
              </a:rPr>
              <a:t>function</a:t>
            </a:r>
            <a:r>
              <a:rPr sz="2800" spc="-380" dirty="0">
                <a:latin typeface="Verdana"/>
                <a:cs typeface="Verdana"/>
              </a:rPr>
              <a:t> </a:t>
            </a:r>
            <a:r>
              <a:rPr sz="2800" spc="-50" dirty="0">
                <a:latin typeface="Verdana"/>
                <a:cs typeface="Verdana"/>
              </a:rPr>
              <a:t>of</a:t>
            </a:r>
            <a:r>
              <a:rPr sz="2800" spc="-370" dirty="0">
                <a:latin typeface="Verdana"/>
                <a:cs typeface="Verdana"/>
              </a:rPr>
              <a:t> </a:t>
            </a:r>
            <a:r>
              <a:rPr sz="2800" spc="-240" dirty="0">
                <a:latin typeface="Verdana"/>
                <a:cs typeface="Verdana"/>
              </a:rPr>
              <a:t>making</a:t>
            </a:r>
            <a:r>
              <a:rPr sz="2800" spc="-385" dirty="0">
                <a:latin typeface="Verdana"/>
                <a:cs typeface="Verdana"/>
              </a:rPr>
              <a:t> </a:t>
            </a:r>
            <a:r>
              <a:rPr sz="2800" spc="-225" dirty="0">
                <a:latin typeface="Verdana"/>
                <a:cs typeface="Verdana"/>
              </a:rPr>
              <a:t>assessment,  </a:t>
            </a:r>
            <a:r>
              <a:rPr sz="2800" spc="-170" dirty="0">
                <a:latin typeface="Verdana"/>
                <a:cs typeface="Verdana"/>
              </a:rPr>
              <a:t>which includes</a:t>
            </a:r>
            <a:r>
              <a:rPr sz="2800" spc="-575" dirty="0">
                <a:latin typeface="Verdana"/>
                <a:cs typeface="Verdana"/>
              </a:rPr>
              <a:t> </a:t>
            </a:r>
            <a:r>
              <a:rPr sz="2800" spc="-65" dirty="0">
                <a:latin typeface="Verdana"/>
                <a:cs typeface="Verdana"/>
              </a:rPr>
              <a:t>-</a:t>
            </a:r>
            <a:endParaRPr sz="2800">
              <a:latin typeface="Verdana"/>
              <a:cs typeface="Verdana"/>
            </a:endParaRPr>
          </a:p>
          <a:p>
            <a:pPr marL="241300" marR="296545" indent="-228600">
              <a:lnSpc>
                <a:spcPts val="3020"/>
              </a:lnSpc>
              <a:spcBef>
                <a:spcPts val="1005"/>
              </a:spcBef>
              <a:buFont typeface="Arial"/>
              <a:buChar char="•"/>
              <a:tabLst>
                <a:tab pos="241300" algn="l"/>
              </a:tabLst>
            </a:pPr>
            <a:r>
              <a:rPr sz="2800" spc="-175" dirty="0">
                <a:latin typeface="Verdana"/>
                <a:cs typeface="Verdana"/>
              </a:rPr>
              <a:t>Identification</a:t>
            </a:r>
            <a:r>
              <a:rPr sz="2800" spc="-375" dirty="0">
                <a:latin typeface="Verdana"/>
                <a:cs typeface="Verdana"/>
              </a:rPr>
              <a:t> </a:t>
            </a:r>
            <a:r>
              <a:rPr sz="2800" spc="-45" dirty="0">
                <a:latin typeface="Verdana"/>
                <a:cs typeface="Verdana"/>
              </a:rPr>
              <a:t>of</a:t>
            </a:r>
            <a:r>
              <a:rPr sz="2800" spc="-385" dirty="0">
                <a:latin typeface="Verdana"/>
                <a:cs typeface="Verdana"/>
              </a:rPr>
              <a:t> </a:t>
            </a:r>
            <a:r>
              <a:rPr sz="2800" spc="-170" dirty="0">
                <a:latin typeface="Verdana"/>
                <a:cs typeface="Verdana"/>
              </a:rPr>
              <a:t>points</a:t>
            </a:r>
            <a:r>
              <a:rPr sz="2800" spc="-355" dirty="0">
                <a:latin typeface="Verdana"/>
                <a:cs typeface="Verdana"/>
              </a:rPr>
              <a:t> </a:t>
            </a:r>
            <a:r>
              <a:rPr sz="2800" spc="-160" dirty="0">
                <a:latin typeface="Verdana"/>
                <a:cs typeface="Verdana"/>
              </a:rPr>
              <a:t>or</a:t>
            </a:r>
            <a:r>
              <a:rPr sz="2800" spc="-390" dirty="0">
                <a:latin typeface="Verdana"/>
                <a:cs typeface="Verdana"/>
              </a:rPr>
              <a:t> </a:t>
            </a:r>
            <a:r>
              <a:rPr sz="2800" spc="-190" dirty="0">
                <a:latin typeface="Verdana"/>
                <a:cs typeface="Verdana"/>
              </a:rPr>
              <a:t>issues</a:t>
            </a:r>
            <a:r>
              <a:rPr sz="2800" spc="-370" dirty="0">
                <a:latin typeface="Verdana"/>
                <a:cs typeface="Verdana"/>
              </a:rPr>
              <a:t> </a:t>
            </a:r>
            <a:r>
              <a:rPr sz="2800" spc="-210" dirty="0">
                <a:latin typeface="Verdana"/>
                <a:cs typeface="Verdana"/>
              </a:rPr>
              <a:t>material</a:t>
            </a:r>
            <a:r>
              <a:rPr sz="2800" spc="-375" dirty="0">
                <a:latin typeface="Verdana"/>
                <a:cs typeface="Verdana"/>
              </a:rPr>
              <a:t> </a:t>
            </a:r>
            <a:r>
              <a:rPr sz="2800" spc="-95" dirty="0">
                <a:latin typeface="Verdana"/>
                <a:cs typeface="Verdana"/>
              </a:rPr>
              <a:t>for</a:t>
            </a:r>
            <a:r>
              <a:rPr sz="2800" spc="-385" dirty="0">
                <a:latin typeface="Verdana"/>
                <a:cs typeface="Verdana"/>
              </a:rPr>
              <a:t> </a:t>
            </a:r>
            <a:r>
              <a:rPr sz="2800" spc="-185" dirty="0">
                <a:latin typeface="Verdana"/>
                <a:cs typeface="Verdana"/>
              </a:rPr>
              <a:t>the  </a:t>
            </a:r>
            <a:r>
              <a:rPr sz="2800" spc="-190" dirty="0">
                <a:latin typeface="Verdana"/>
                <a:cs typeface="Verdana"/>
              </a:rPr>
              <a:t>determination </a:t>
            </a:r>
            <a:r>
              <a:rPr sz="2800" spc="-55" dirty="0">
                <a:latin typeface="Verdana"/>
                <a:cs typeface="Verdana"/>
              </a:rPr>
              <a:t>of </a:t>
            </a:r>
            <a:r>
              <a:rPr sz="2800" spc="-260" dirty="0">
                <a:latin typeface="Verdana"/>
                <a:cs typeface="Verdana"/>
              </a:rPr>
              <a:t>any </a:t>
            </a:r>
            <a:r>
              <a:rPr sz="2800" spc="-185" dirty="0">
                <a:latin typeface="Verdana"/>
                <a:cs typeface="Verdana"/>
              </a:rPr>
              <a:t>liability </a:t>
            </a:r>
            <a:r>
              <a:rPr sz="2800" spc="-190" dirty="0">
                <a:latin typeface="Verdana"/>
                <a:cs typeface="Verdana"/>
              </a:rPr>
              <a:t>(including refund)  </a:t>
            </a:r>
            <a:r>
              <a:rPr sz="2800" spc="-204" dirty="0">
                <a:latin typeface="Verdana"/>
                <a:cs typeface="Verdana"/>
              </a:rPr>
              <a:t>under </a:t>
            </a:r>
            <a:r>
              <a:rPr sz="2800" spc="-180" dirty="0">
                <a:latin typeface="Verdana"/>
                <a:cs typeface="Verdana"/>
              </a:rPr>
              <a:t>the</a:t>
            </a:r>
            <a:r>
              <a:rPr sz="2800" spc="-540" dirty="0">
                <a:latin typeface="Verdana"/>
                <a:cs typeface="Verdana"/>
              </a:rPr>
              <a:t> </a:t>
            </a:r>
            <a:r>
              <a:rPr sz="2800" spc="-135" dirty="0">
                <a:latin typeface="Verdana"/>
                <a:cs typeface="Verdana"/>
              </a:rPr>
              <a:t>Act,</a:t>
            </a:r>
            <a:endParaRPr sz="2800">
              <a:latin typeface="Verdana"/>
              <a:cs typeface="Verdana"/>
            </a:endParaRPr>
          </a:p>
          <a:p>
            <a:pPr marL="241300" marR="355600" indent="-228600">
              <a:lnSpc>
                <a:spcPts val="3020"/>
              </a:lnSpc>
              <a:spcBef>
                <a:spcPts val="1010"/>
              </a:spcBef>
              <a:buFont typeface="Arial"/>
              <a:buChar char="•"/>
              <a:tabLst>
                <a:tab pos="241300" algn="l"/>
              </a:tabLst>
            </a:pPr>
            <a:r>
              <a:rPr sz="2800" spc="-225" dirty="0">
                <a:latin typeface="Verdana"/>
                <a:cs typeface="Verdana"/>
              </a:rPr>
              <a:t>Seeking</a:t>
            </a:r>
            <a:r>
              <a:rPr sz="2800" spc="-385" dirty="0">
                <a:latin typeface="Verdana"/>
                <a:cs typeface="Verdana"/>
              </a:rPr>
              <a:t> </a:t>
            </a:r>
            <a:r>
              <a:rPr sz="2800" spc="-180" dirty="0">
                <a:latin typeface="Verdana"/>
                <a:cs typeface="Verdana"/>
              </a:rPr>
              <a:t>information</a:t>
            </a:r>
            <a:r>
              <a:rPr sz="2800" spc="-380" dirty="0">
                <a:latin typeface="Verdana"/>
                <a:cs typeface="Verdana"/>
              </a:rPr>
              <a:t> </a:t>
            </a:r>
            <a:r>
              <a:rPr sz="2800" spc="-165" dirty="0">
                <a:latin typeface="Verdana"/>
                <a:cs typeface="Verdana"/>
              </a:rPr>
              <a:t>or</a:t>
            </a:r>
            <a:r>
              <a:rPr sz="2800" spc="-390" dirty="0">
                <a:latin typeface="Verdana"/>
                <a:cs typeface="Verdana"/>
              </a:rPr>
              <a:t> </a:t>
            </a:r>
            <a:r>
              <a:rPr sz="2800" spc="-140" dirty="0">
                <a:latin typeface="Verdana"/>
                <a:cs typeface="Verdana"/>
              </a:rPr>
              <a:t>clarification</a:t>
            </a:r>
            <a:r>
              <a:rPr sz="2800" spc="-390" dirty="0">
                <a:latin typeface="Verdana"/>
                <a:cs typeface="Verdana"/>
              </a:rPr>
              <a:t> </a:t>
            </a:r>
            <a:r>
              <a:rPr sz="2800" spc="-200" dirty="0">
                <a:latin typeface="Verdana"/>
                <a:cs typeface="Verdana"/>
              </a:rPr>
              <a:t>on</a:t>
            </a:r>
            <a:r>
              <a:rPr sz="2800" spc="-380" dirty="0">
                <a:latin typeface="Verdana"/>
                <a:cs typeface="Verdana"/>
              </a:rPr>
              <a:t> </a:t>
            </a:r>
            <a:r>
              <a:rPr sz="2800" spc="-170" dirty="0">
                <a:latin typeface="Verdana"/>
                <a:cs typeface="Verdana"/>
              </a:rPr>
              <a:t>points</a:t>
            </a:r>
            <a:r>
              <a:rPr sz="2800" spc="-370" dirty="0">
                <a:latin typeface="Verdana"/>
                <a:cs typeface="Verdana"/>
              </a:rPr>
              <a:t> </a:t>
            </a:r>
            <a:r>
              <a:rPr sz="2800" spc="-160" dirty="0">
                <a:latin typeface="Verdana"/>
                <a:cs typeface="Verdana"/>
              </a:rPr>
              <a:t>or  </a:t>
            </a:r>
            <a:r>
              <a:rPr sz="2800" spc="-190" dirty="0">
                <a:latin typeface="Verdana"/>
                <a:cs typeface="Verdana"/>
              </a:rPr>
              <a:t>issues </a:t>
            </a:r>
            <a:r>
              <a:rPr sz="2800" spc="-165" dirty="0">
                <a:latin typeface="Verdana"/>
                <a:cs typeface="Verdana"/>
              </a:rPr>
              <a:t>so</a:t>
            </a:r>
            <a:r>
              <a:rPr sz="2800" spc="-555" dirty="0">
                <a:latin typeface="Verdana"/>
                <a:cs typeface="Verdana"/>
              </a:rPr>
              <a:t> </a:t>
            </a:r>
            <a:r>
              <a:rPr sz="2800" spc="-145" dirty="0">
                <a:latin typeface="Verdana"/>
                <a:cs typeface="Verdana"/>
              </a:rPr>
              <a:t>identified</a:t>
            </a:r>
            <a:endParaRPr sz="2800">
              <a:latin typeface="Verdana"/>
              <a:cs typeface="Verdana"/>
            </a:endParaRPr>
          </a:p>
          <a:p>
            <a:pPr marL="241300" marR="5080" indent="-228600">
              <a:lnSpc>
                <a:spcPct val="90000"/>
              </a:lnSpc>
              <a:spcBef>
                <a:spcPts val="970"/>
              </a:spcBef>
              <a:buFont typeface="Arial"/>
              <a:buChar char="•"/>
              <a:tabLst>
                <a:tab pos="241300" algn="l"/>
              </a:tabLst>
            </a:pPr>
            <a:r>
              <a:rPr sz="2800" spc="-195" dirty="0">
                <a:latin typeface="Verdana"/>
                <a:cs typeface="Verdana"/>
              </a:rPr>
              <a:t>Analysis</a:t>
            </a:r>
            <a:r>
              <a:rPr sz="2800" spc="-375" dirty="0">
                <a:latin typeface="Verdana"/>
                <a:cs typeface="Verdana"/>
              </a:rPr>
              <a:t> </a:t>
            </a:r>
            <a:r>
              <a:rPr sz="2800" spc="-45" dirty="0">
                <a:latin typeface="Verdana"/>
                <a:cs typeface="Verdana"/>
              </a:rPr>
              <a:t>of</a:t>
            </a:r>
            <a:r>
              <a:rPr sz="2800" spc="-375" dirty="0">
                <a:latin typeface="Verdana"/>
                <a:cs typeface="Verdana"/>
              </a:rPr>
              <a:t> </a:t>
            </a:r>
            <a:r>
              <a:rPr sz="2800" spc="-185" dirty="0">
                <a:latin typeface="Verdana"/>
                <a:cs typeface="Verdana"/>
              </a:rPr>
              <a:t>the</a:t>
            </a:r>
            <a:r>
              <a:rPr sz="2800" spc="-375" dirty="0">
                <a:latin typeface="Verdana"/>
                <a:cs typeface="Verdana"/>
              </a:rPr>
              <a:t> </a:t>
            </a:r>
            <a:r>
              <a:rPr sz="2800" spc="-210" dirty="0">
                <a:latin typeface="Verdana"/>
                <a:cs typeface="Verdana"/>
              </a:rPr>
              <a:t>material</a:t>
            </a:r>
            <a:r>
              <a:rPr sz="2800" spc="-380" dirty="0">
                <a:latin typeface="Verdana"/>
                <a:cs typeface="Verdana"/>
              </a:rPr>
              <a:t> </a:t>
            </a:r>
            <a:r>
              <a:rPr sz="2800" spc="-175" dirty="0">
                <a:latin typeface="Verdana"/>
                <a:cs typeface="Verdana"/>
              </a:rPr>
              <a:t>furnished</a:t>
            </a:r>
            <a:r>
              <a:rPr sz="2800" spc="-385" dirty="0">
                <a:latin typeface="Verdana"/>
                <a:cs typeface="Verdana"/>
              </a:rPr>
              <a:t> </a:t>
            </a:r>
            <a:r>
              <a:rPr sz="2800" spc="-200" dirty="0">
                <a:latin typeface="Verdana"/>
                <a:cs typeface="Verdana"/>
              </a:rPr>
              <a:t>by</a:t>
            </a:r>
            <a:r>
              <a:rPr sz="2800" spc="-370" dirty="0">
                <a:latin typeface="Verdana"/>
                <a:cs typeface="Verdana"/>
              </a:rPr>
              <a:t> </a:t>
            </a:r>
            <a:r>
              <a:rPr sz="2800" spc="-180" dirty="0">
                <a:latin typeface="Verdana"/>
                <a:cs typeface="Verdana"/>
              </a:rPr>
              <a:t>the</a:t>
            </a:r>
            <a:r>
              <a:rPr sz="2800" spc="-375" dirty="0">
                <a:latin typeface="Verdana"/>
                <a:cs typeface="Verdana"/>
              </a:rPr>
              <a:t> </a:t>
            </a:r>
            <a:r>
              <a:rPr sz="2800" spc="-190" dirty="0">
                <a:latin typeface="Verdana"/>
                <a:cs typeface="Verdana"/>
              </a:rPr>
              <a:t>assessee  </a:t>
            </a:r>
            <a:r>
              <a:rPr sz="2800" spc="-160" dirty="0">
                <a:latin typeface="Verdana"/>
                <a:cs typeface="Verdana"/>
              </a:rPr>
              <a:t>or </a:t>
            </a:r>
            <a:r>
              <a:rPr sz="2800" spc="-260" dirty="0">
                <a:latin typeface="Verdana"/>
                <a:cs typeface="Verdana"/>
              </a:rPr>
              <a:t>any </a:t>
            </a:r>
            <a:r>
              <a:rPr sz="2800" spc="-175" dirty="0">
                <a:latin typeface="Verdana"/>
                <a:cs typeface="Verdana"/>
              </a:rPr>
              <a:t>other </a:t>
            </a:r>
            <a:r>
              <a:rPr sz="2800" spc="-210" dirty="0">
                <a:latin typeface="Verdana"/>
                <a:cs typeface="Verdana"/>
              </a:rPr>
              <a:t>person, </a:t>
            </a:r>
            <a:r>
              <a:rPr sz="2800" spc="-220" dirty="0">
                <a:latin typeface="Verdana"/>
                <a:cs typeface="Verdana"/>
              </a:rPr>
              <a:t>and </a:t>
            </a:r>
            <a:r>
              <a:rPr sz="2800" spc="-180" dirty="0">
                <a:latin typeface="Verdana"/>
                <a:cs typeface="Verdana"/>
              </a:rPr>
              <a:t>such </a:t>
            </a:r>
            <a:r>
              <a:rPr sz="2800" spc="-175" dirty="0">
                <a:latin typeface="Verdana"/>
                <a:cs typeface="Verdana"/>
              </a:rPr>
              <a:t>other </a:t>
            </a:r>
            <a:r>
              <a:rPr sz="2800" spc="-150" dirty="0">
                <a:latin typeface="Verdana"/>
                <a:cs typeface="Verdana"/>
              </a:rPr>
              <a:t>functions </a:t>
            </a:r>
            <a:r>
              <a:rPr sz="2800" spc="-225" dirty="0">
                <a:latin typeface="Verdana"/>
                <a:cs typeface="Verdana"/>
              </a:rPr>
              <a:t>as  </a:t>
            </a:r>
            <a:r>
              <a:rPr sz="2800" spc="-290" dirty="0">
                <a:latin typeface="Verdana"/>
                <a:cs typeface="Verdana"/>
              </a:rPr>
              <a:t>may </a:t>
            </a:r>
            <a:r>
              <a:rPr sz="2800" spc="-155" dirty="0">
                <a:latin typeface="Verdana"/>
                <a:cs typeface="Verdana"/>
              </a:rPr>
              <a:t>be </a:t>
            </a:r>
            <a:r>
              <a:rPr sz="2800" spc="-175" dirty="0">
                <a:latin typeface="Verdana"/>
                <a:cs typeface="Verdana"/>
              </a:rPr>
              <a:t>required </a:t>
            </a:r>
            <a:r>
              <a:rPr sz="2800" spc="-90" dirty="0">
                <a:latin typeface="Verdana"/>
                <a:cs typeface="Verdana"/>
              </a:rPr>
              <a:t>for </a:t>
            </a:r>
            <a:r>
              <a:rPr sz="2800" spc="-185" dirty="0">
                <a:latin typeface="Verdana"/>
                <a:cs typeface="Verdana"/>
              </a:rPr>
              <a:t>the </a:t>
            </a:r>
            <a:r>
              <a:rPr sz="2800" spc="-180" dirty="0">
                <a:latin typeface="Verdana"/>
                <a:cs typeface="Verdana"/>
              </a:rPr>
              <a:t>purposes </a:t>
            </a:r>
            <a:r>
              <a:rPr sz="2800" spc="-45" dirty="0">
                <a:latin typeface="Verdana"/>
                <a:cs typeface="Verdana"/>
              </a:rPr>
              <a:t>of </a:t>
            </a:r>
            <a:r>
              <a:rPr sz="2800" spc="-240" dirty="0">
                <a:latin typeface="Verdana"/>
                <a:cs typeface="Verdana"/>
              </a:rPr>
              <a:t>making  </a:t>
            </a:r>
            <a:r>
              <a:rPr sz="2800" spc="-245" dirty="0">
                <a:latin typeface="Verdana"/>
                <a:cs typeface="Verdana"/>
              </a:rPr>
              <a:t>assessment;</a:t>
            </a:r>
            <a:endParaRPr sz="28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533400"/>
            <a:ext cx="4402430" cy="566822"/>
          </a:xfrm>
          <a:prstGeom prst="rect">
            <a:avLst/>
          </a:prstGeom>
        </p:spPr>
        <p:txBody>
          <a:bodyPr vert="horz" wrap="square" lIns="0" tIns="12700" rIns="0" bIns="0" rtlCol="0">
            <a:spAutoFit/>
          </a:bodyPr>
          <a:lstStyle/>
          <a:p>
            <a:pPr marL="12700">
              <a:lnSpc>
                <a:spcPct val="100000"/>
              </a:lnSpc>
              <a:spcBef>
                <a:spcPts val="100"/>
              </a:spcBef>
            </a:pPr>
            <a:r>
              <a:rPr sz="3600" spc="-330" dirty="0"/>
              <a:t>Verification</a:t>
            </a:r>
            <a:r>
              <a:rPr sz="3600" spc="-300" dirty="0"/>
              <a:t> </a:t>
            </a:r>
            <a:r>
              <a:rPr sz="3600" spc="-380" dirty="0"/>
              <a:t>units</a:t>
            </a:r>
            <a:endParaRPr sz="3600"/>
          </a:p>
        </p:txBody>
      </p:sp>
      <p:sp>
        <p:nvSpPr>
          <p:cNvPr id="4" name="object 4"/>
          <p:cNvSpPr txBox="1"/>
          <p:nvPr/>
        </p:nvSpPr>
        <p:spPr>
          <a:xfrm>
            <a:off x="474370" y="1304036"/>
            <a:ext cx="8108315" cy="4472940"/>
          </a:xfrm>
          <a:prstGeom prst="rect">
            <a:avLst/>
          </a:prstGeom>
        </p:spPr>
        <p:txBody>
          <a:bodyPr vert="horz" wrap="square" lIns="0" tIns="67945" rIns="0" bIns="0" rtlCol="0">
            <a:spAutoFit/>
          </a:bodyPr>
          <a:lstStyle/>
          <a:p>
            <a:pPr marL="12700" marR="59055">
              <a:lnSpc>
                <a:spcPts val="3460"/>
              </a:lnSpc>
              <a:spcBef>
                <a:spcPts val="535"/>
              </a:spcBef>
            </a:pPr>
            <a:r>
              <a:rPr sz="3200" spc="-195" dirty="0">
                <a:latin typeface="Verdana"/>
                <a:cs typeface="Verdana"/>
              </a:rPr>
              <a:t>To</a:t>
            </a:r>
            <a:r>
              <a:rPr sz="3200" spc="-434" dirty="0">
                <a:latin typeface="Verdana"/>
                <a:cs typeface="Verdana"/>
              </a:rPr>
              <a:t> </a:t>
            </a:r>
            <a:r>
              <a:rPr sz="3200" spc="-180" dirty="0">
                <a:latin typeface="Verdana"/>
                <a:cs typeface="Verdana"/>
              </a:rPr>
              <a:t>perform</a:t>
            </a:r>
            <a:r>
              <a:rPr sz="3200" spc="-450" dirty="0">
                <a:latin typeface="Verdana"/>
                <a:cs typeface="Verdana"/>
              </a:rPr>
              <a:t> </a:t>
            </a:r>
            <a:r>
              <a:rPr sz="3200" spc="-204" dirty="0">
                <a:latin typeface="Verdana"/>
                <a:cs typeface="Verdana"/>
              </a:rPr>
              <a:t>the</a:t>
            </a:r>
            <a:r>
              <a:rPr sz="3200" spc="-420" dirty="0">
                <a:latin typeface="Verdana"/>
                <a:cs typeface="Verdana"/>
              </a:rPr>
              <a:t> </a:t>
            </a:r>
            <a:r>
              <a:rPr sz="3200" spc="-160" dirty="0">
                <a:latin typeface="Verdana"/>
                <a:cs typeface="Verdana"/>
              </a:rPr>
              <a:t>function</a:t>
            </a:r>
            <a:r>
              <a:rPr sz="3200" spc="-445" dirty="0">
                <a:latin typeface="Verdana"/>
                <a:cs typeface="Verdana"/>
              </a:rPr>
              <a:t> </a:t>
            </a:r>
            <a:r>
              <a:rPr sz="3200" spc="-50" dirty="0">
                <a:latin typeface="Verdana"/>
                <a:cs typeface="Verdana"/>
              </a:rPr>
              <a:t>of</a:t>
            </a:r>
            <a:r>
              <a:rPr sz="3200" spc="-434" dirty="0">
                <a:latin typeface="Verdana"/>
                <a:cs typeface="Verdana"/>
              </a:rPr>
              <a:t> </a:t>
            </a:r>
            <a:r>
              <a:rPr sz="3200" spc="-190" dirty="0">
                <a:latin typeface="Verdana"/>
                <a:cs typeface="Verdana"/>
              </a:rPr>
              <a:t>verification,</a:t>
            </a:r>
            <a:r>
              <a:rPr sz="3200" spc="-470" dirty="0">
                <a:latin typeface="Verdana"/>
                <a:cs typeface="Verdana"/>
              </a:rPr>
              <a:t> </a:t>
            </a:r>
            <a:r>
              <a:rPr sz="3200" spc="-190" dirty="0">
                <a:latin typeface="Verdana"/>
                <a:cs typeface="Verdana"/>
              </a:rPr>
              <a:t>which  includes</a:t>
            </a:r>
            <a:r>
              <a:rPr sz="3200" spc="-459" dirty="0">
                <a:latin typeface="Verdana"/>
                <a:cs typeface="Verdana"/>
              </a:rPr>
              <a:t> </a:t>
            </a:r>
            <a:r>
              <a:rPr sz="3200" spc="-70" dirty="0">
                <a:latin typeface="Verdana"/>
                <a:cs typeface="Verdana"/>
              </a:rPr>
              <a:t>-</a:t>
            </a:r>
            <a:endParaRPr sz="3200">
              <a:latin typeface="Verdana"/>
              <a:cs typeface="Verdana"/>
            </a:endParaRPr>
          </a:p>
          <a:p>
            <a:pPr>
              <a:lnSpc>
                <a:spcPct val="100000"/>
              </a:lnSpc>
              <a:spcBef>
                <a:spcPts val="10"/>
              </a:spcBef>
            </a:pPr>
            <a:endParaRPr sz="3000">
              <a:latin typeface="Verdana"/>
              <a:cs typeface="Verdana"/>
            </a:endParaRPr>
          </a:p>
          <a:p>
            <a:pPr marL="698500" indent="-228600">
              <a:lnSpc>
                <a:spcPct val="100000"/>
              </a:lnSpc>
              <a:buFont typeface="Arial"/>
              <a:buChar char="•"/>
              <a:tabLst>
                <a:tab pos="698500" algn="l"/>
              </a:tabLst>
            </a:pPr>
            <a:r>
              <a:rPr sz="2800" spc="-204" dirty="0">
                <a:latin typeface="Verdana"/>
                <a:cs typeface="Verdana"/>
              </a:rPr>
              <a:t>enquiry</a:t>
            </a:r>
            <a:endParaRPr sz="2800">
              <a:latin typeface="Verdana"/>
              <a:cs typeface="Verdana"/>
            </a:endParaRPr>
          </a:p>
          <a:p>
            <a:pPr marL="698500" indent="-228600">
              <a:lnSpc>
                <a:spcPct val="100000"/>
              </a:lnSpc>
              <a:spcBef>
                <a:spcPts val="170"/>
              </a:spcBef>
              <a:buFont typeface="Arial"/>
              <a:buChar char="•"/>
              <a:tabLst>
                <a:tab pos="698500" algn="l"/>
              </a:tabLst>
            </a:pPr>
            <a:r>
              <a:rPr sz="2800" spc="-140" dirty="0">
                <a:latin typeface="Verdana"/>
                <a:cs typeface="Verdana"/>
              </a:rPr>
              <a:t>cross</a:t>
            </a:r>
            <a:r>
              <a:rPr sz="2800" spc="-375" dirty="0">
                <a:latin typeface="Verdana"/>
                <a:cs typeface="Verdana"/>
              </a:rPr>
              <a:t> </a:t>
            </a:r>
            <a:r>
              <a:rPr sz="2800" spc="-155" dirty="0">
                <a:latin typeface="Verdana"/>
                <a:cs typeface="Verdana"/>
              </a:rPr>
              <a:t>verification</a:t>
            </a:r>
            <a:endParaRPr sz="2800">
              <a:latin typeface="Verdana"/>
              <a:cs typeface="Verdana"/>
            </a:endParaRPr>
          </a:p>
          <a:p>
            <a:pPr marL="698500" indent="-228600">
              <a:lnSpc>
                <a:spcPct val="100000"/>
              </a:lnSpc>
              <a:spcBef>
                <a:spcPts val="160"/>
              </a:spcBef>
              <a:buFont typeface="Arial"/>
              <a:buChar char="•"/>
              <a:tabLst>
                <a:tab pos="698500" algn="l"/>
              </a:tabLst>
            </a:pPr>
            <a:r>
              <a:rPr sz="2800" spc="-225" dirty="0">
                <a:latin typeface="Verdana"/>
                <a:cs typeface="Verdana"/>
              </a:rPr>
              <a:t>examination</a:t>
            </a:r>
            <a:r>
              <a:rPr sz="2800" spc="-375" dirty="0">
                <a:latin typeface="Verdana"/>
                <a:cs typeface="Verdana"/>
              </a:rPr>
              <a:t> </a:t>
            </a:r>
            <a:r>
              <a:rPr sz="2800" spc="-45" dirty="0">
                <a:latin typeface="Verdana"/>
                <a:cs typeface="Verdana"/>
              </a:rPr>
              <a:t>of</a:t>
            </a:r>
            <a:r>
              <a:rPr sz="2800" spc="-385" dirty="0">
                <a:latin typeface="Verdana"/>
                <a:cs typeface="Verdana"/>
              </a:rPr>
              <a:t> </a:t>
            </a:r>
            <a:r>
              <a:rPr sz="2800" spc="-185" dirty="0">
                <a:latin typeface="Verdana"/>
                <a:cs typeface="Verdana"/>
              </a:rPr>
              <a:t>books</a:t>
            </a:r>
            <a:r>
              <a:rPr sz="2800" spc="-360" dirty="0">
                <a:latin typeface="Verdana"/>
                <a:cs typeface="Verdana"/>
              </a:rPr>
              <a:t> </a:t>
            </a:r>
            <a:r>
              <a:rPr sz="2800" spc="-45" dirty="0">
                <a:latin typeface="Verdana"/>
                <a:cs typeface="Verdana"/>
              </a:rPr>
              <a:t>of</a:t>
            </a:r>
            <a:r>
              <a:rPr sz="2800" spc="-370" dirty="0">
                <a:latin typeface="Verdana"/>
                <a:cs typeface="Verdana"/>
              </a:rPr>
              <a:t> </a:t>
            </a:r>
            <a:r>
              <a:rPr sz="2800" spc="-155" dirty="0">
                <a:latin typeface="Verdana"/>
                <a:cs typeface="Verdana"/>
              </a:rPr>
              <a:t>accounts</a:t>
            </a:r>
            <a:endParaRPr sz="2800">
              <a:latin typeface="Verdana"/>
              <a:cs typeface="Verdana"/>
            </a:endParaRPr>
          </a:p>
          <a:p>
            <a:pPr marL="698500" indent="-228600">
              <a:lnSpc>
                <a:spcPct val="100000"/>
              </a:lnSpc>
              <a:spcBef>
                <a:spcPts val="165"/>
              </a:spcBef>
              <a:buFont typeface="Arial"/>
              <a:buChar char="•"/>
              <a:tabLst>
                <a:tab pos="698500" algn="l"/>
              </a:tabLst>
            </a:pPr>
            <a:r>
              <a:rPr sz="2800" spc="-225" dirty="0">
                <a:latin typeface="Verdana"/>
                <a:cs typeface="Verdana"/>
              </a:rPr>
              <a:t>examination </a:t>
            </a:r>
            <a:r>
              <a:rPr sz="2800" spc="-45" dirty="0">
                <a:latin typeface="Verdana"/>
                <a:cs typeface="Verdana"/>
              </a:rPr>
              <a:t>of</a:t>
            </a:r>
            <a:r>
              <a:rPr sz="2800" spc="-720" dirty="0">
                <a:latin typeface="Verdana"/>
                <a:cs typeface="Verdana"/>
              </a:rPr>
              <a:t> </a:t>
            </a:r>
            <a:r>
              <a:rPr sz="2800" spc="-180" dirty="0">
                <a:latin typeface="Verdana"/>
                <a:cs typeface="Verdana"/>
              </a:rPr>
              <a:t>witnesses </a:t>
            </a:r>
            <a:r>
              <a:rPr sz="2800" spc="-220" dirty="0">
                <a:latin typeface="Verdana"/>
                <a:cs typeface="Verdana"/>
              </a:rPr>
              <a:t>and</a:t>
            </a:r>
            <a:endParaRPr sz="2800">
              <a:latin typeface="Verdana"/>
              <a:cs typeface="Verdana"/>
            </a:endParaRPr>
          </a:p>
          <a:p>
            <a:pPr marL="698500" indent="-228600">
              <a:lnSpc>
                <a:spcPct val="100000"/>
              </a:lnSpc>
              <a:spcBef>
                <a:spcPts val="170"/>
              </a:spcBef>
              <a:buFont typeface="Arial"/>
              <a:buChar char="•"/>
              <a:tabLst>
                <a:tab pos="698500" algn="l"/>
              </a:tabLst>
            </a:pPr>
            <a:r>
              <a:rPr sz="2800" spc="-150" dirty="0">
                <a:latin typeface="Verdana"/>
                <a:cs typeface="Verdana"/>
              </a:rPr>
              <a:t>recording </a:t>
            </a:r>
            <a:r>
              <a:rPr sz="2800" spc="-55" dirty="0">
                <a:latin typeface="Verdana"/>
                <a:cs typeface="Verdana"/>
              </a:rPr>
              <a:t>of</a:t>
            </a:r>
            <a:r>
              <a:rPr sz="2800" spc="-620" dirty="0">
                <a:latin typeface="Verdana"/>
                <a:cs typeface="Verdana"/>
              </a:rPr>
              <a:t> </a:t>
            </a:r>
            <a:r>
              <a:rPr sz="2800" spc="-210" dirty="0">
                <a:latin typeface="Verdana"/>
                <a:cs typeface="Verdana"/>
              </a:rPr>
              <a:t>statements,</a:t>
            </a:r>
            <a:endParaRPr sz="2800">
              <a:latin typeface="Verdana"/>
              <a:cs typeface="Verdana"/>
            </a:endParaRPr>
          </a:p>
          <a:p>
            <a:pPr marL="698500" marR="5080" indent="-228600">
              <a:lnSpc>
                <a:spcPts val="3020"/>
              </a:lnSpc>
              <a:spcBef>
                <a:spcPts val="540"/>
              </a:spcBef>
              <a:buFont typeface="Arial"/>
              <a:buChar char="•"/>
              <a:tabLst>
                <a:tab pos="698500" algn="l"/>
              </a:tabLst>
            </a:pPr>
            <a:r>
              <a:rPr sz="2800" spc="-220" dirty="0">
                <a:latin typeface="Verdana"/>
                <a:cs typeface="Verdana"/>
              </a:rPr>
              <a:t>and</a:t>
            </a:r>
            <a:r>
              <a:rPr sz="2800" spc="-375" dirty="0">
                <a:latin typeface="Verdana"/>
                <a:cs typeface="Verdana"/>
              </a:rPr>
              <a:t> </a:t>
            </a:r>
            <a:r>
              <a:rPr sz="2800" spc="-180" dirty="0">
                <a:latin typeface="Verdana"/>
                <a:cs typeface="Verdana"/>
              </a:rPr>
              <a:t>such</a:t>
            </a:r>
            <a:r>
              <a:rPr sz="2800" spc="-370" dirty="0">
                <a:latin typeface="Verdana"/>
                <a:cs typeface="Verdana"/>
              </a:rPr>
              <a:t> </a:t>
            </a:r>
            <a:r>
              <a:rPr sz="2800" spc="-175" dirty="0">
                <a:latin typeface="Verdana"/>
                <a:cs typeface="Verdana"/>
              </a:rPr>
              <a:t>other</a:t>
            </a:r>
            <a:r>
              <a:rPr sz="2800" spc="-370" dirty="0">
                <a:latin typeface="Verdana"/>
                <a:cs typeface="Verdana"/>
              </a:rPr>
              <a:t> </a:t>
            </a:r>
            <a:r>
              <a:rPr sz="2800" spc="-150" dirty="0">
                <a:latin typeface="Verdana"/>
                <a:cs typeface="Verdana"/>
              </a:rPr>
              <a:t>functions</a:t>
            </a:r>
            <a:r>
              <a:rPr sz="2800" spc="-375" dirty="0">
                <a:latin typeface="Verdana"/>
                <a:cs typeface="Verdana"/>
              </a:rPr>
              <a:t> </a:t>
            </a:r>
            <a:r>
              <a:rPr sz="2800" spc="-225" dirty="0">
                <a:latin typeface="Verdana"/>
                <a:cs typeface="Verdana"/>
              </a:rPr>
              <a:t>as</a:t>
            </a:r>
            <a:r>
              <a:rPr sz="2800" spc="-370" dirty="0">
                <a:latin typeface="Verdana"/>
                <a:cs typeface="Verdana"/>
              </a:rPr>
              <a:t> </a:t>
            </a:r>
            <a:r>
              <a:rPr sz="2800" spc="-290" dirty="0">
                <a:latin typeface="Verdana"/>
                <a:cs typeface="Verdana"/>
              </a:rPr>
              <a:t>may</a:t>
            </a:r>
            <a:r>
              <a:rPr sz="2800" spc="-370" dirty="0">
                <a:latin typeface="Verdana"/>
                <a:cs typeface="Verdana"/>
              </a:rPr>
              <a:t> </a:t>
            </a:r>
            <a:r>
              <a:rPr sz="2800" spc="-155" dirty="0">
                <a:latin typeface="Verdana"/>
                <a:cs typeface="Verdana"/>
              </a:rPr>
              <a:t>be</a:t>
            </a:r>
            <a:r>
              <a:rPr sz="2800" spc="-375" dirty="0">
                <a:latin typeface="Verdana"/>
                <a:cs typeface="Verdana"/>
              </a:rPr>
              <a:t> </a:t>
            </a:r>
            <a:r>
              <a:rPr sz="2800" spc="-175" dirty="0">
                <a:latin typeface="Verdana"/>
                <a:cs typeface="Verdana"/>
              </a:rPr>
              <a:t>required</a:t>
            </a:r>
            <a:r>
              <a:rPr sz="2800" spc="-385" dirty="0">
                <a:latin typeface="Verdana"/>
                <a:cs typeface="Verdana"/>
              </a:rPr>
              <a:t> </a:t>
            </a:r>
            <a:r>
              <a:rPr sz="2800" spc="-90" dirty="0">
                <a:latin typeface="Verdana"/>
                <a:cs typeface="Verdana"/>
              </a:rPr>
              <a:t>for  </a:t>
            </a:r>
            <a:r>
              <a:rPr sz="2800" spc="-185" dirty="0">
                <a:latin typeface="Verdana"/>
                <a:cs typeface="Verdana"/>
              </a:rPr>
              <a:t>the </a:t>
            </a:r>
            <a:r>
              <a:rPr sz="2800" spc="-180" dirty="0">
                <a:latin typeface="Verdana"/>
                <a:cs typeface="Verdana"/>
              </a:rPr>
              <a:t>purposes </a:t>
            </a:r>
            <a:r>
              <a:rPr sz="2800" spc="-45" dirty="0">
                <a:latin typeface="Verdana"/>
                <a:cs typeface="Verdana"/>
              </a:rPr>
              <a:t>of</a:t>
            </a:r>
            <a:r>
              <a:rPr sz="2800" spc="-750" dirty="0">
                <a:latin typeface="Verdana"/>
                <a:cs typeface="Verdana"/>
              </a:rPr>
              <a:t> </a:t>
            </a:r>
            <a:r>
              <a:rPr sz="2800" spc="-170" dirty="0">
                <a:latin typeface="Verdana"/>
                <a:cs typeface="Verdana"/>
              </a:rPr>
              <a:t>verification.</a:t>
            </a:r>
            <a:endParaRPr sz="28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09600" y="609599"/>
            <a:ext cx="3962400" cy="566822"/>
          </a:xfrm>
          <a:prstGeom prst="rect">
            <a:avLst/>
          </a:prstGeom>
        </p:spPr>
        <p:txBody>
          <a:bodyPr vert="horz" wrap="square" lIns="0" tIns="12700" rIns="0" bIns="0" rtlCol="0">
            <a:spAutoFit/>
          </a:bodyPr>
          <a:lstStyle/>
          <a:p>
            <a:pPr marL="12700">
              <a:lnSpc>
                <a:spcPct val="100000"/>
              </a:lnSpc>
              <a:spcBef>
                <a:spcPts val="100"/>
              </a:spcBef>
            </a:pPr>
            <a:r>
              <a:rPr sz="3600" spc="-370"/>
              <a:t>Technical</a:t>
            </a:r>
            <a:r>
              <a:rPr sz="3600" spc="-390"/>
              <a:t> </a:t>
            </a:r>
            <a:r>
              <a:rPr lang="en-US" sz="3600" spc="-390" dirty="0" smtClean="0"/>
              <a:t> </a:t>
            </a:r>
            <a:r>
              <a:rPr sz="3600" spc="-375" smtClean="0"/>
              <a:t>unit</a:t>
            </a:r>
            <a:endParaRPr sz="3600"/>
          </a:p>
        </p:txBody>
      </p:sp>
      <p:sp>
        <p:nvSpPr>
          <p:cNvPr id="4" name="object 4"/>
          <p:cNvSpPr txBox="1"/>
          <p:nvPr/>
        </p:nvSpPr>
        <p:spPr>
          <a:xfrm>
            <a:off x="474370" y="1225761"/>
            <a:ext cx="7915909" cy="4530984"/>
          </a:xfrm>
          <a:prstGeom prst="rect">
            <a:avLst/>
          </a:prstGeom>
        </p:spPr>
        <p:txBody>
          <a:bodyPr vert="horz" wrap="square" lIns="0" tIns="91440" rIns="0" bIns="0" rtlCol="0">
            <a:spAutoFit/>
          </a:bodyPr>
          <a:lstStyle/>
          <a:p>
            <a:pPr marL="12700">
              <a:lnSpc>
                <a:spcPct val="100000"/>
              </a:lnSpc>
              <a:spcBef>
                <a:spcPts val="720"/>
              </a:spcBef>
            </a:pPr>
            <a:r>
              <a:rPr sz="2800" spc="-175" smtClean="0">
                <a:latin typeface="Verdana"/>
                <a:cs typeface="Verdana"/>
              </a:rPr>
              <a:t>To </a:t>
            </a:r>
            <a:r>
              <a:rPr sz="2800" spc="-175" dirty="0">
                <a:latin typeface="Verdana"/>
                <a:cs typeface="Verdana"/>
              </a:rPr>
              <a:t>perform the </a:t>
            </a:r>
            <a:r>
              <a:rPr sz="2800" spc="-175">
                <a:latin typeface="Verdana"/>
                <a:cs typeface="Verdana"/>
              </a:rPr>
              <a:t>function </a:t>
            </a:r>
            <a:r>
              <a:rPr sz="2800" spc="-175" smtClean="0">
                <a:latin typeface="Verdana"/>
                <a:cs typeface="Verdana"/>
              </a:rPr>
              <a:t>of</a:t>
            </a:r>
            <a:endParaRPr lang="en-US" sz="2800" spc="-175" dirty="0" smtClean="0">
              <a:latin typeface="Verdana"/>
              <a:cs typeface="Verdana"/>
            </a:endParaRPr>
          </a:p>
          <a:p>
            <a:pPr marL="12700">
              <a:lnSpc>
                <a:spcPct val="100000"/>
              </a:lnSpc>
              <a:spcBef>
                <a:spcPts val="720"/>
              </a:spcBef>
            </a:pPr>
            <a:endParaRPr sz="2800" spc="-175">
              <a:latin typeface="Verdana"/>
              <a:cs typeface="Verdana"/>
            </a:endParaRPr>
          </a:p>
          <a:p>
            <a:pPr marL="241300" marR="5080" indent="-228600">
              <a:lnSpc>
                <a:spcPct val="90000"/>
              </a:lnSpc>
              <a:spcBef>
                <a:spcPts val="1005"/>
              </a:spcBef>
              <a:buFont typeface="Arial"/>
              <a:buChar char="•"/>
              <a:tabLst>
                <a:tab pos="241300" algn="l"/>
              </a:tabLst>
            </a:pPr>
            <a:r>
              <a:rPr sz="2800" spc="-175" dirty="0">
                <a:latin typeface="Verdana"/>
                <a:cs typeface="Verdana"/>
              </a:rPr>
              <a:t>providing technical assistance which  includes any assistance or advice on legal,  accounting, forensic, information  technology, valuation, transfer pricing, data  analytics</a:t>
            </a:r>
            <a:r>
              <a:rPr sz="2800" spc="-175">
                <a:latin typeface="Verdana"/>
                <a:cs typeface="Verdana"/>
              </a:rPr>
              <a:t>, </a:t>
            </a:r>
            <a:r>
              <a:rPr sz="2800" spc="-175" smtClean="0">
                <a:latin typeface="Verdana"/>
                <a:cs typeface="Verdana"/>
              </a:rPr>
              <a:t>management</a:t>
            </a:r>
            <a:endParaRPr lang="en-US" sz="2800" spc="-175" dirty="0" smtClean="0">
              <a:latin typeface="Verdana"/>
              <a:cs typeface="Verdana"/>
            </a:endParaRPr>
          </a:p>
          <a:p>
            <a:pPr marL="241300" marR="5080" indent="-228600">
              <a:lnSpc>
                <a:spcPct val="90000"/>
              </a:lnSpc>
              <a:spcBef>
                <a:spcPts val="1005"/>
              </a:spcBef>
              <a:buFont typeface="Arial"/>
              <a:buChar char="•"/>
              <a:tabLst>
                <a:tab pos="241300" algn="l"/>
              </a:tabLst>
            </a:pPr>
            <a:endParaRPr sz="2800" spc="-175">
              <a:latin typeface="Verdana"/>
              <a:cs typeface="Verdana"/>
            </a:endParaRPr>
          </a:p>
          <a:p>
            <a:pPr marL="241300" marR="8890" indent="-228600">
              <a:lnSpc>
                <a:spcPct val="90000"/>
              </a:lnSpc>
              <a:spcBef>
                <a:spcPts val="1000"/>
              </a:spcBef>
              <a:buFont typeface="Arial"/>
              <a:buChar char="•"/>
              <a:tabLst>
                <a:tab pos="241300" algn="l"/>
              </a:tabLst>
            </a:pPr>
            <a:r>
              <a:rPr sz="2800" spc="-175" dirty="0">
                <a:latin typeface="Verdana"/>
                <a:cs typeface="Verdana"/>
              </a:rPr>
              <a:t>or any other technical matter which may be  required in a particular case or a class of  cases, under this Scheme</a:t>
            </a:r>
            <a:endParaRPr sz="2800" spc="-175">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62000" y="405765"/>
            <a:ext cx="4648200" cy="566822"/>
          </a:xfrm>
          <a:prstGeom prst="rect">
            <a:avLst/>
          </a:prstGeom>
        </p:spPr>
        <p:txBody>
          <a:bodyPr vert="horz" wrap="square" lIns="0" tIns="12700" rIns="0" bIns="0" rtlCol="0">
            <a:spAutoFit/>
          </a:bodyPr>
          <a:lstStyle/>
          <a:p>
            <a:pPr marL="12700">
              <a:lnSpc>
                <a:spcPct val="100000"/>
              </a:lnSpc>
              <a:spcBef>
                <a:spcPts val="100"/>
              </a:spcBef>
            </a:pPr>
            <a:r>
              <a:rPr sz="3600" spc="-440"/>
              <a:t>Review</a:t>
            </a:r>
            <a:r>
              <a:rPr sz="3600" spc="-509"/>
              <a:t> </a:t>
            </a:r>
            <a:r>
              <a:rPr lang="en-US" sz="3600" spc="-509" dirty="0" smtClean="0"/>
              <a:t> </a:t>
            </a:r>
            <a:r>
              <a:rPr sz="3600" spc="-375" smtClean="0"/>
              <a:t>unit</a:t>
            </a:r>
            <a:endParaRPr sz="3600"/>
          </a:p>
        </p:txBody>
      </p:sp>
      <p:sp>
        <p:nvSpPr>
          <p:cNvPr id="4" name="object 4"/>
          <p:cNvSpPr txBox="1"/>
          <p:nvPr/>
        </p:nvSpPr>
        <p:spPr>
          <a:xfrm>
            <a:off x="474370" y="1194003"/>
            <a:ext cx="8041640" cy="5147945"/>
          </a:xfrm>
          <a:prstGeom prst="rect">
            <a:avLst/>
          </a:prstGeom>
        </p:spPr>
        <p:txBody>
          <a:bodyPr vert="horz" wrap="square" lIns="0" tIns="12700" rIns="0" bIns="0" rtlCol="0">
            <a:spAutoFit/>
          </a:bodyPr>
          <a:lstStyle/>
          <a:p>
            <a:pPr marL="12700">
              <a:lnSpc>
                <a:spcPct val="100000"/>
              </a:lnSpc>
              <a:spcBef>
                <a:spcPts val="100"/>
              </a:spcBef>
            </a:pPr>
            <a:r>
              <a:rPr sz="2400" spc="-150" dirty="0">
                <a:latin typeface="Verdana"/>
                <a:cs typeface="Verdana"/>
              </a:rPr>
              <a:t>To</a:t>
            </a:r>
            <a:r>
              <a:rPr sz="2400" spc="-315" dirty="0">
                <a:latin typeface="Verdana"/>
                <a:cs typeface="Verdana"/>
              </a:rPr>
              <a:t> </a:t>
            </a:r>
            <a:r>
              <a:rPr sz="2400" spc="-135" dirty="0">
                <a:latin typeface="Verdana"/>
                <a:cs typeface="Verdana"/>
              </a:rPr>
              <a:t>perform</a:t>
            </a:r>
            <a:r>
              <a:rPr sz="2400" spc="-315" dirty="0">
                <a:latin typeface="Verdana"/>
                <a:cs typeface="Verdana"/>
              </a:rPr>
              <a:t> </a:t>
            </a:r>
            <a:r>
              <a:rPr sz="2400" spc="-155" dirty="0">
                <a:latin typeface="Verdana"/>
                <a:cs typeface="Verdana"/>
              </a:rPr>
              <a:t>the</a:t>
            </a:r>
            <a:r>
              <a:rPr sz="2400" spc="-315" dirty="0">
                <a:latin typeface="Verdana"/>
                <a:cs typeface="Verdana"/>
              </a:rPr>
              <a:t> </a:t>
            </a:r>
            <a:r>
              <a:rPr sz="2400" spc="-120" dirty="0">
                <a:latin typeface="Verdana"/>
                <a:cs typeface="Verdana"/>
              </a:rPr>
              <a:t>function</a:t>
            </a:r>
            <a:r>
              <a:rPr sz="2400" spc="-320" dirty="0">
                <a:latin typeface="Verdana"/>
                <a:cs typeface="Verdana"/>
              </a:rPr>
              <a:t> </a:t>
            </a:r>
            <a:r>
              <a:rPr sz="2400" spc="-40" dirty="0">
                <a:latin typeface="Verdana"/>
                <a:cs typeface="Verdana"/>
              </a:rPr>
              <a:t>of</a:t>
            </a:r>
            <a:endParaRPr sz="2400">
              <a:latin typeface="Verdana"/>
              <a:cs typeface="Verdana"/>
            </a:endParaRPr>
          </a:p>
          <a:p>
            <a:pPr marL="241300" marR="252095" indent="-228600">
              <a:lnSpc>
                <a:spcPct val="100000"/>
              </a:lnSpc>
              <a:spcBef>
                <a:spcPts val="5"/>
              </a:spcBef>
              <a:buFont typeface="Arial"/>
              <a:buChar char="•"/>
              <a:tabLst>
                <a:tab pos="241300" algn="l"/>
              </a:tabLst>
            </a:pPr>
            <a:r>
              <a:rPr sz="2400" spc="-180" dirty="0">
                <a:latin typeface="Verdana"/>
                <a:cs typeface="Verdana"/>
              </a:rPr>
              <a:t>Review </a:t>
            </a:r>
            <a:r>
              <a:rPr sz="2400" spc="-40" dirty="0">
                <a:latin typeface="Verdana"/>
                <a:cs typeface="Verdana"/>
              </a:rPr>
              <a:t>of </a:t>
            </a:r>
            <a:r>
              <a:rPr sz="2400" spc="-155" dirty="0">
                <a:latin typeface="Verdana"/>
                <a:cs typeface="Verdana"/>
              </a:rPr>
              <a:t>the </a:t>
            </a:r>
            <a:r>
              <a:rPr sz="2400" spc="-110" dirty="0">
                <a:latin typeface="Verdana"/>
                <a:cs typeface="Verdana"/>
              </a:rPr>
              <a:t>draft </a:t>
            </a:r>
            <a:r>
              <a:rPr sz="2400" spc="-180" dirty="0">
                <a:latin typeface="Verdana"/>
                <a:cs typeface="Verdana"/>
              </a:rPr>
              <a:t>assessment </a:t>
            </a:r>
            <a:r>
              <a:rPr sz="2400" spc="-170" dirty="0">
                <a:latin typeface="Verdana"/>
                <a:cs typeface="Verdana"/>
              </a:rPr>
              <a:t>order, </a:t>
            </a:r>
            <a:r>
              <a:rPr sz="2400" spc="-150" dirty="0">
                <a:latin typeface="Verdana"/>
                <a:cs typeface="Verdana"/>
              </a:rPr>
              <a:t>which includes  </a:t>
            </a:r>
            <a:r>
              <a:rPr sz="2400" spc="-140" dirty="0">
                <a:latin typeface="Verdana"/>
                <a:cs typeface="Verdana"/>
              </a:rPr>
              <a:t>checking</a:t>
            </a:r>
            <a:r>
              <a:rPr sz="2400" spc="-305" dirty="0">
                <a:latin typeface="Verdana"/>
                <a:cs typeface="Verdana"/>
              </a:rPr>
              <a:t> </a:t>
            </a:r>
            <a:r>
              <a:rPr sz="2400" spc="-165" dirty="0">
                <a:latin typeface="Verdana"/>
                <a:cs typeface="Verdana"/>
              </a:rPr>
              <a:t>whether</a:t>
            </a:r>
            <a:r>
              <a:rPr sz="2400" spc="-295" dirty="0">
                <a:latin typeface="Verdana"/>
                <a:cs typeface="Verdana"/>
              </a:rPr>
              <a:t> </a:t>
            </a:r>
            <a:r>
              <a:rPr sz="2400" spc="-155" dirty="0">
                <a:latin typeface="Verdana"/>
                <a:cs typeface="Verdana"/>
              </a:rPr>
              <a:t>the</a:t>
            </a:r>
            <a:r>
              <a:rPr sz="2400" spc="-315" dirty="0">
                <a:latin typeface="Verdana"/>
                <a:cs typeface="Verdana"/>
              </a:rPr>
              <a:t> </a:t>
            </a:r>
            <a:r>
              <a:rPr sz="2400" spc="-175" dirty="0">
                <a:latin typeface="Verdana"/>
                <a:cs typeface="Verdana"/>
              </a:rPr>
              <a:t>relevant</a:t>
            </a:r>
            <a:r>
              <a:rPr sz="2400" spc="-310" dirty="0">
                <a:latin typeface="Verdana"/>
                <a:cs typeface="Verdana"/>
              </a:rPr>
              <a:t> </a:t>
            </a:r>
            <a:r>
              <a:rPr sz="2400" spc="-185" dirty="0">
                <a:latin typeface="Verdana"/>
                <a:cs typeface="Verdana"/>
              </a:rPr>
              <a:t>and</a:t>
            </a:r>
            <a:r>
              <a:rPr sz="2400" spc="-310" dirty="0">
                <a:latin typeface="Verdana"/>
                <a:cs typeface="Verdana"/>
              </a:rPr>
              <a:t> </a:t>
            </a:r>
            <a:r>
              <a:rPr sz="2400" spc="-180" dirty="0">
                <a:latin typeface="Verdana"/>
                <a:cs typeface="Verdana"/>
              </a:rPr>
              <a:t>material</a:t>
            </a:r>
            <a:r>
              <a:rPr sz="2400" spc="-310" dirty="0">
                <a:latin typeface="Verdana"/>
                <a:cs typeface="Verdana"/>
              </a:rPr>
              <a:t> </a:t>
            </a:r>
            <a:r>
              <a:rPr sz="2400" spc="-145" dirty="0">
                <a:latin typeface="Verdana"/>
                <a:cs typeface="Verdana"/>
              </a:rPr>
              <a:t>evidence</a:t>
            </a:r>
            <a:r>
              <a:rPr sz="2400" spc="-295" dirty="0">
                <a:latin typeface="Verdana"/>
                <a:cs typeface="Verdana"/>
              </a:rPr>
              <a:t> </a:t>
            </a:r>
            <a:r>
              <a:rPr sz="2400" spc="-200" dirty="0">
                <a:latin typeface="Verdana"/>
                <a:cs typeface="Verdana"/>
              </a:rPr>
              <a:t>has  </a:t>
            </a:r>
            <a:r>
              <a:rPr sz="2400" spc="-160" dirty="0">
                <a:latin typeface="Verdana"/>
                <a:cs typeface="Verdana"/>
              </a:rPr>
              <a:t>been </a:t>
            </a:r>
            <a:r>
              <a:rPr sz="2400" spc="-150" dirty="0">
                <a:latin typeface="Verdana"/>
                <a:cs typeface="Verdana"/>
              </a:rPr>
              <a:t>brought </a:t>
            </a:r>
            <a:r>
              <a:rPr sz="2400" spc="-170" dirty="0">
                <a:latin typeface="Verdana"/>
                <a:cs typeface="Verdana"/>
              </a:rPr>
              <a:t>on</a:t>
            </a:r>
            <a:r>
              <a:rPr sz="2400" spc="-620" dirty="0">
                <a:latin typeface="Verdana"/>
                <a:cs typeface="Verdana"/>
              </a:rPr>
              <a:t> </a:t>
            </a:r>
            <a:r>
              <a:rPr sz="2400" spc="-145" dirty="0">
                <a:latin typeface="Verdana"/>
                <a:cs typeface="Verdana"/>
              </a:rPr>
              <a:t>record,</a:t>
            </a:r>
            <a:endParaRPr sz="2400">
              <a:latin typeface="Verdana"/>
              <a:cs typeface="Verdana"/>
            </a:endParaRPr>
          </a:p>
          <a:p>
            <a:pPr marL="241300" indent="-228600">
              <a:lnSpc>
                <a:spcPct val="100000"/>
              </a:lnSpc>
              <a:buFont typeface="Arial"/>
              <a:buChar char="•"/>
              <a:tabLst>
                <a:tab pos="241300" algn="l"/>
              </a:tabLst>
            </a:pPr>
            <a:r>
              <a:rPr sz="2400" spc="-165" dirty="0">
                <a:latin typeface="Verdana"/>
                <a:cs typeface="Verdana"/>
              </a:rPr>
              <a:t>Whether</a:t>
            </a:r>
            <a:r>
              <a:rPr sz="2400" spc="-315" dirty="0">
                <a:latin typeface="Verdana"/>
                <a:cs typeface="Verdana"/>
              </a:rPr>
              <a:t> </a:t>
            </a:r>
            <a:r>
              <a:rPr sz="2400" spc="-155" dirty="0">
                <a:latin typeface="Verdana"/>
                <a:cs typeface="Verdana"/>
              </a:rPr>
              <a:t>the</a:t>
            </a:r>
            <a:r>
              <a:rPr sz="2400" spc="-325" dirty="0">
                <a:latin typeface="Verdana"/>
                <a:cs typeface="Verdana"/>
              </a:rPr>
              <a:t> </a:t>
            </a:r>
            <a:r>
              <a:rPr sz="2400" spc="-170" dirty="0">
                <a:latin typeface="Verdana"/>
                <a:cs typeface="Verdana"/>
              </a:rPr>
              <a:t>relevant</a:t>
            </a:r>
            <a:r>
              <a:rPr sz="2400" spc="-320" dirty="0">
                <a:latin typeface="Verdana"/>
                <a:cs typeface="Verdana"/>
              </a:rPr>
              <a:t> </a:t>
            </a:r>
            <a:r>
              <a:rPr sz="2400" spc="-145" dirty="0">
                <a:latin typeface="Verdana"/>
                <a:cs typeface="Verdana"/>
              </a:rPr>
              <a:t>points</a:t>
            </a:r>
            <a:r>
              <a:rPr sz="2400" spc="-310" dirty="0">
                <a:latin typeface="Verdana"/>
                <a:cs typeface="Verdana"/>
              </a:rPr>
              <a:t> </a:t>
            </a:r>
            <a:r>
              <a:rPr sz="2400" spc="-40" dirty="0">
                <a:latin typeface="Verdana"/>
                <a:cs typeface="Verdana"/>
              </a:rPr>
              <a:t>of</a:t>
            </a:r>
            <a:r>
              <a:rPr sz="2400" spc="-320" dirty="0">
                <a:latin typeface="Verdana"/>
                <a:cs typeface="Verdana"/>
              </a:rPr>
              <a:t> </a:t>
            </a:r>
            <a:r>
              <a:rPr sz="2400" spc="-70" dirty="0">
                <a:latin typeface="Verdana"/>
                <a:cs typeface="Verdana"/>
              </a:rPr>
              <a:t>fact</a:t>
            </a:r>
            <a:r>
              <a:rPr sz="2400" spc="-320" dirty="0">
                <a:latin typeface="Verdana"/>
                <a:cs typeface="Verdana"/>
              </a:rPr>
              <a:t> </a:t>
            </a:r>
            <a:r>
              <a:rPr sz="2400" spc="-185" dirty="0">
                <a:latin typeface="Verdana"/>
                <a:cs typeface="Verdana"/>
              </a:rPr>
              <a:t>and</a:t>
            </a:r>
            <a:r>
              <a:rPr sz="2400" spc="-315" dirty="0">
                <a:latin typeface="Verdana"/>
                <a:cs typeface="Verdana"/>
              </a:rPr>
              <a:t> </a:t>
            </a:r>
            <a:r>
              <a:rPr sz="2400" spc="-180" dirty="0">
                <a:latin typeface="Verdana"/>
                <a:cs typeface="Verdana"/>
              </a:rPr>
              <a:t>law</a:t>
            </a:r>
            <a:r>
              <a:rPr sz="2400" spc="-330" dirty="0">
                <a:latin typeface="Verdana"/>
                <a:cs typeface="Verdana"/>
              </a:rPr>
              <a:t> </a:t>
            </a:r>
            <a:r>
              <a:rPr sz="2400" spc="-204" dirty="0">
                <a:latin typeface="Verdana"/>
                <a:cs typeface="Verdana"/>
              </a:rPr>
              <a:t>have</a:t>
            </a:r>
            <a:r>
              <a:rPr sz="2400" spc="-310" dirty="0">
                <a:latin typeface="Verdana"/>
                <a:cs typeface="Verdana"/>
              </a:rPr>
              <a:t> </a:t>
            </a:r>
            <a:r>
              <a:rPr sz="2400" spc="-160" dirty="0">
                <a:latin typeface="Verdana"/>
                <a:cs typeface="Verdana"/>
              </a:rPr>
              <a:t>been</a:t>
            </a:r>
            <a:r>
              <a:rPr sz="2400" spc="-320" dirty="0">
                <a:latin typeface="Verdana"/>
                <a:cs typeface="Verdana"/>
              </a:rPr>
              <a:t> </a:t>
            </a:r>
            <a:r>
              <a:rPr sz="2400" spc="-185" dirty="0">
                <a:latin typeface="Verdana"/>
                <a:cs typeface="Verdana"/>
              </a:rPr>
              <a:t>duly</a:t>
            </a:r>
            <a:endParaRPr sz="2400">
              <a:latin typeface="Verdana"/>
              <a:cs typeface="Verdana"/>
            </a:endParaRPr>
          </a:p>
          <a:p>
            <a:pPr marL="241300">
              <a:lnSpc>
                <a:spcPct val="100000"/>
              </a:lnSpc>
            </a:pPr>
            <a:r>
              <a:rPr sz="2400" spc="-135" dirty="0">
                <a:latin typeface="Verdana"/>
                <a:cs typeface="Verdana"/>
              </a:rPr>
              <a:t>incorporated</a:t>
            </a:r>
            <a:r>
              <a:rPr sz="2400" spc="-305" dirty="0">
                <a:latin typeface="Verdana"/>
                <a:cs typeface="Verdana"/>
              </a:rPr>
              <a:t> </a:t>
            </a:r>
            <a:r>
              <a:rPr sz="2400" spc="-175" dirty="0">
                <a:latin typeface="Verdana"/>
                <a:cs typeface="Verdana"/>
              </a:rPr>
              <a:t>in</a:t>
            </a:r>
            <a:r>
              <a:rPr sz="2400" spc="-320" dirty="0">
                <a:latin typeface="Verdana"/>
                <a:cs typeface="Verdana"/>
              </a:rPr>
              <a:t> </a:t>
            </a:r>
            <a:r>
              <a:rPr sz="2400" spc="-160" dirty="0">
                <a:latin typeface="Verdana"/>
                <a:cs typeface="Verdana"/>
              </a:rPr>
              <a:t>the</a:t>
            </a:r>
            <a:r>
              <a:rPr sz="2400" spc="-320" dirty="0">
                <a:latin typeface="Verdana"/>
                <a:cs typeface="Verdana"/>
              </a:rPr>
              <a:t> </a:t>
            </a:r>
            <a:r>
              <a:rPr sz="2400" spc="-110" dirty="0">
                <a:latin typeface="Verdana"/>
                <a:cs typeface="Verdana"/>
              </a:rPr>
              <a:t>draft</a:t>
            </a:r>
            <a:r>
              <a:rPr sz="2400" spc="-320" dirty="0">
                <a:latin typeface="Verdana"/>
                <a:cs typeface="Verdana"/>
              </a:rPr>
              <a:t> </a:t>
            </a:r>
            <a:r>
              <a:rPr sz="2400" spc="-165" dirty="0">
                <a:latin typeface="Verdana"/>
                <a:cs typeface="Verdana"/>
              </a:rPr>
              <a:t>order,</a:t>
            </a:r>
            <a:endParaRPr sz="2400">
              <a:latin typeface="Verdana"/>
              <a:cs typeface="Verdana"/>
            </a:endParaRPr>
          </a:p>
          <a:p>
            <a:pPr marL="241300" marR="461645" indent="-228600">
              <a:lnSpc>
                <a:spcPct val="100000"/>
              </a:lnSpc>
              <a:buFont typeface="Arial"/>
              <a:buChar char="•"/>
              <a:tabLst>
                <a:tab pos="241300" algn="l"/>
              </a:tabLst>
            </a:pPr>
            <a:r>
              <a:rPr sz="2400" spc="-165" dirty="0">
                <a:latin typeface="Verdana"/>
                <a:cs typeface="Verdana"/>
              </a:rPr>
              <a:t>Whether </a:t>
            </a:r>
            <a:r>
              <a:rPr sz="2400" spc="-155" dirty="0">
                <a:latin typeface="Verdana"/>
                <a:cs typeface="Verdana"/>
              </a:rPr>
              <a:t>the </a:t>
            </a:r>
            <a:r>
              <a:rPr sz="2400" spc="-165" dirty="0">
                <a:latin typeface="Verdana"/>
                <a:cs typeface="Verdana"/>
              </a:rPr>
              <a:t>issues </a:t>
            </a:r>
            <a:r>
              <a:rPr sz="2400" spc="-170" dirty="0">
                <a:latin typeface="Verdana"/>
                <a:cs typeface="Verdana"/>
              </a:rPr>
              <a:t>on </a:t>
            </a:r>
            <a:r>
              <a:rPr sz="2400" spc="-150" dirty="0">
                <a:latin typeface="Verdana"/>
                <a:cs typeface="Verdana"/>
              </a:rPr>
              <a:t>which </a:t>
            </a:r>
            <a:r>
              <a:rPr sz="2400" spc="-145" dirty="0">
                <a:latin typeface="Verdana"/>
                <a:cs typeface="Verdana"/>
              </a:rPr>
              <a:t>addition </a:t>
            </a:r>
            <a:r>
              <a:rPr sz="2400" spc="-135" dirty="0">
                <a:latin typeface="Verdana"/>
                <a:cs typeface="Verdana"/>
              </a:rPr>
              <a:t>or </a:t>
            </a:r>
            <a:r>
              <a:rPr sz="2400" spc="-155" dirty="0">
                <a:latin typeface="Verdana"/>
                <a:cs typeface="Verdana"/>
              </a:rPr>
              <a:t>disallowance  </a:t>
            </a:r>
            <a:r>
              <a:rPr sz="2400" spc="-170" dirty="0">
                <a:latin typeface="Verdana"/>
                <a:cs typeface="Verdana"/>
              </a:rPr>
              <a:t>should</a:t>
            </a:r>
            <a:r>
              <a:rPr sz="2400" spc="-310" dirty="0">
                <a:latin typeface="Verdana"/>
                <a:cs typeface="Verdana"/>
              </a:rPr>
              <a:t> </a:t>
            </a:r>
            <a:r>
              <a:rPr sz="2400" spc="-130" dirty="0">
                <a:latin typeface="Verdana"/>
                <a:cs typeface="Verdana"/>
              </a:rPr>
              <a:t>be</a:t>
            </a:r>
            <a:r>
              <a:rPr sz="2400" spc="-320" dirty="0">
                <a:latin typeface="Verdana"/>
                <a:cs typeface="Verdana"/>
              </a:rPr>
              <a:t> </a:t>
            </a:r>
            <a:r>
              <a:rPr sz="2400" spc="-195" dirty="0">
                <a:latin typeface="Verdana"/>
                <a:cs typeface="Verdana"/>
              </a:rPr>
              <a:t>made</a:t>
            </a:r>
            <a:r>
              <a:rPr sz="2400" spc="-300" dirty="0">
                <a:latin typeface="Verdana"/>
                <a:cs typeface="Verdana"/>
              </a:rPr>
              <a:t> </a:t>
            </a:r>
            <a:r>
              <a:rPr sz="2400" spc="-204" dirty="0">
                <a:latin typeface="Verdana"/>
                <a:cs typeface="Verdana"/>
              </a:rPr>
              <a:t>have</a:t>
            </a:r>
            <a:r>
              <a:rPr sz="2400" spc="-310" dirty="0">
                <a:latin typeface="Verdana"/>
                <a:cs typeface="Verdana"/>
              </a:rPr>
              <a:t> </a:t>
            </a:r>
            <a:r>
              <a:rPr sz="2400" spc="-160" dirty="0">
                <a:latin typeface="Verdana"/>
                <a:cs typeface="Verdana"/>
              </a:rPr>
              <a:t>been</a:t>
            </a:r>
            <a:r>
              <a:rPr sz="2400" spc="-315" dirty="0">
                <a:latin typeface="Verdana"/>
                <a:cs typeface="Verdana"/>
              </a:rPr>
              <a:t> </a:t>
            </a:r>
            <a:r>
              <a:rPr sz="2400" spc="-135" dirty="0">
                <a:latin typeface="Verdana"/>
                <a:cs typeface="Verdana"/>
              </a:rPr>
              <a:t>discussed</a:t>
            </a:r>
            <a:r>
              <a:rPr sz="2400" spc="-315" dirty="0">
                <a:latin typeface="Verdana"/>
                <a:cs typeface="Verdana"/>
              </a:rPr>
              <a:t> </a:t>
            </a:r>
            <a:r>
              <a:rPr sz="2400" spc="-175" dirty="0">
                <a:latin typeface="Verdana"/>
                <a:cs typeface="Verdana"/>
              </a:rPr>
              <a:t>in</a:t>
            </a:r>
            <a:r>
              <a:rPr sz="2400" spc="-325" dirty="0">
                <a:latin typeface="Verdana"/>
                <a:cs typeface="Verdana"/>
              </a:rPr>
              <a:t> </a:t>
            </a:r>
            <a:r>
              <a:rPr sz="2400" spc="-155" dirty="0">
                <a:latin typeface="Verdana"/>
                <a:cs typeface="Verdana"/>
              </a:rPr>
              <a:t>the</a:t>
            </a:r>
            <a:r>
              <a:rPr sz="2400" spc="-320" dirty="0">
                <a:latin typeface="Verdana"/>
                <a:cs typeface="Verdana"/>
              </a:rPr>
              <a:t> </a:t>
            </a:r>
            <a:r>
              <a:rPr sz="2400" spc="-110" dirty="0">
                <a:latin typeface="Verdana"/>
                <a:cs typeface="Verdana"/>
              </a:rPr>
              <a:t>draft</a:t>
            </a:r>
            <a:r>
              <a:rPr sz="2400" spc="-320" dirty="0">
                <a:latin typeface="Verdana"/>
                <a:cs typeface="Verdana"/>
              </a:rPr>
              <a:t> </a:t>
            </a:r>
            <a:r>
              <a:rPr sz="2400" spc="-170" dirty="0">
                <a:latin typeface="Verdana"/>
                <a:cs typeface="Verdana"/>
              </a:rPr>
              <a:t>order,</a:t>
            </a:r>
            <a:endParaRPr sz="2400">
              <a:latin typeface="Verdana"/>
              <a:cs typeface="Verdana"/>
            </a:endParaRPr>
          </a:p>
          <a:p>
            <a:pPr marL="241300" indent="-228600">
              <a:lnSpc>
                <a:spcPct val="100000"/>
              </a:lnSpc>
              <a:buFont typeface="Arial"/>
              <a:buChar char="•"/>
              <a:tabLst>
                <a:tab pos="241300" algn="l"/>
              </a:tabLst>
            </a:pPr>
            <a:r>
              <a:rPr sz="2400" spc="-165" dirty="0">
                <a:latin typeface="Verdana"/>
                <a:cs typeface="Verdana"/>
              </a:rPr>
              <a:t>Whether</a:t>
            </a:r>
            <a:r>
              <a:rPr sz="2400" spc="-310" dirty="0">
                <a:latin typeface="Verdana"/>
                <a:cs typeface="Verdana"/>
              </a:rPr>
              <a:t> </a:t>
            </a:r>
            <a:r>
              <a:rPr sz="2400" spc="-155" dirty="0">
                <a:latin typeface="Verdana"/>
                <a:cs typeface="Verdana"/>
              </a:rPr>
              <a:t>the</a:t>
            </a:r>
            <a:r>
              <a:rPr sz="2400" spc="-325" dirty="0">
                <a:latin typeface="Verdana"/>
                <a:cs typeface="Verdana"/>
              </a:rPr>
              <a:t> </a:t>
            </a:r>
            <a:r>
              <a:rPr sz="2400" spc="-145" dirty="0">
                <a:latin typeface="Verdana"/>
                <a:cs typeface="Verdana"/>
              </a:rPr>
              <a:t>applicable</a:t>
            </a:r>
            <a:r>
              <a:rPr sz="2400" spc="-300" dirty="0">
                <a:latin typeface="Verdana"/>
                <a:cs typeface="Verdana"/>
              </a:rPr>
              <a:t> </a:t>
            </a:r>
            <a:r>
              <a:rPr sz="2400" spc="-165" dirty="0">
                <a:latin typeface="Verdana"/>
                <a:cs typeface="Verdana"/>
              </a:rPr>
              <a:t>judicial</a:t>
            </a:r>
            <a:r>
              <a:rPr sz="2400" spc="-325" dirty="0">
                <a:latin typeface="Verdana"/>
                <a:cs typeface="Verdana"/>
              </a:rPr>
              <a:t> </a:t>
            </a:r>
            <a:r>
              <a:rPr sz="2400" spc="-135" dirty="0">
                <a:latin typeface="Verdana"/>
                <a:cs typeface="Verdana"/>
              </a:rPr>
              <a:t>decisions</a:t>
            </a:r>
            <a:r>
              <a:rPr sz="2400" spc="-305" dirty="0">
                <a:latin typeface="Verdana"/>
                <a:cs typeface="Verdana"/>
              </a:rPr>
              <a:t> </a:t>
            </a:r>
            <a:r>
              <a:rPr sz="2400" spc="-204" dirty="0">
                <a:latin typeface="Verdana"/>
                <a:cs typeface="Verdana"/>
              </a:rPr>
              <a:t>have</a:t>
            </a:r>
            <a:r>
              <a:rPr sz="2400" spc="-320" dirty="0">
                <a:latin typeface="Verdana"/>
                <a:cs typeface="Verdana"/>
              </a:rPr>
              <a:t> </a:t>
            </a:r>
            <a:r>
              <a:rPr sz="2400" spc="-160" dirty="0">
                <a:latin typeface="Verdana"/>
                <a:cs typeface="Verdana"/>
              </a:rPr>
              <a:t>been</a:t>
            </a:r>
            <a:endParaRPr sz="2400">
              <a:latin typeface="Verdana"/>
              <a:cs typeface="Verdana"/>
            </a:endParaRPr>
          </a:p>
          <a:p>
            <a:pPr marL="241300">
              <a:lnSpc>
                <a:spcPct val="100000"/>
              </a:lnSpc>
              <a:spcBef>
                <a:spcPts val="5"/>
              </a:spcBef>
            </a:pPr>
            <a:r>
              <a:rPr sz="2400" spc="-130" dirty="0">
                <a:latin typeface="Verdana"/>
                <a:cs typeface="Verdana"/>
              </a:rPr>
              <a:t>considered</a:t>
            </a:r>
            <a:r>
              <a:rPr sz="2400" spc="-305" dirty="0">
                <a:latin typeface="Verdana"/>
                <a:cs typeface="Verdana"/>
              </a:rPr>
              <a:t> </a:t>
            </a:r>
            <a:r>
              <a:rPr sz="2400" spc="-185" dirty="0">
                <a:latin typeface="Verdana"/>
                <a:cs typeface="Verdana"/>
              </a:rPr>
              <a:t>and</a:t>
            </a:r>
            <a:r>
              <a:rPr sz="2400" spc="-315" dirty="0">
                <a:latin typeface="Verdana"/>
                <a:cs typeface="Verdana"/>
              </a:rPr>
              <a:t> </a:t>
            </a:r>
            <a:r>
              <a:rPr sz="2400" spc="-150" dirty="0">
                <a:latin typeface="Verdana"/>
                <a:cs typeface="Verdana"/>
              </a:rPr>
              <a:t>dealt</a:t>
            </a:r>
            <a:r>
              <a:rPr sz="2400" spc="-320" dirty="0">
                <a:latin typeface="Verdana"/>
                <a:cs typeface="Verdana"/>
              </a:rPr>
              <a:t> </a:t>
            </a:r>
            <a:r>
              <a:rPr sz="2400" spc="-150" dirty="0">
                <a:latin typeface="Verdana"/>
                <a:cs typeface="Verdana"/>
              </a:rPr>
              <a:t>with</a:t>
            </a:r>
            <a:r>
              <a:rPr sz="2400" spc="-320" dirty="0">
                <a:latin typeface="Verdana"/>
                <a:cs typeface="Verdana"/>
              </a:rPr>
              <a:t> </a:t>
            </a:r>
            <a:r>
              <a:rPr sz="2400" spc="-175" dirty="0">
                <a:latin typeface="Verdana"/>
                <a:cs typeface="Verdana"/>
              </a:rPr>
              <a:t>in</a:t>
            </a:r>
            <a:r>
              <a:rPr sz="2400" spc="-335" dirty="0">
                <a:latin typeface="Verdana"/>
                <a:cs typeface="Verdana"/>
              </a:rPr>
              <a:t> </a:t>
            </a:r>
            <a:r>
              <a:rPr sz="2400" spc="-155" dirty="0">
                <a:latin typeface="Verdana"/>
                <a:cs typeface="Verdana"/>
              </a:rPr>
              <a:t>the</a:t>
            </a:r>
            <a:r>
              <a:rPr sz="2400" spc="-320" dirty="0">
                <a:latin typeface="Verdana"/>
                <a:cs typeface="Verdana"/>
              </a:rPr>
              <a:t> </a:t>
            </a:r>
            <a:r>
              <a:rPr sz="2400" spc="-110" dirty="0">
                <a:latin typeface="Verdana"/>
                <a:cs typeface="Verdana"/>
              </a:rPr>
              <a:t>draft</a:t>
            </a:r>
            <a:r>
              <a:rPr sz="2400" spc="-315" dirty="0">
                <a:latin typeface="Verdana"/>
                <a:cs typeface="Verdana"/>
              </a:rPr>
              <a:t> </a:t>
            </a:r>
            <a:r>
              <a:rPr sz="2400" spc="-170" dirty="0">
                <a:latin typeface="Verdana"/>
                <a:cs typeface="Verdana"/>
              </a:rPr>
              <a:t>order,</a:t>
            </a:r>
            <a:endParaRPr sz="2400">
              <a:latin typeface="Verdana"/>
              <a:cs typeface="Verdana"/>
            </a:endParaRPr>
          </a:p>
          <a:p>
            <a:pPr marL="241300" marR="531495" indent="-228600">
              <a:lnSpc>
                <a:spcPct val="100000"/>
              </a:lnSpc>
              <a:buFont typeface="Arial"/>
              <a:buChar char="•"/>
              <a:tabLst>
                <a:tab pos="241300" algn="l"/>
              </a:tabLst>
            </a:pPr>
            <a:r>
              <a:rPr sz="2400" spc="-130" dirty="0">
                <a:latin typeface="Verdana"/>
                <a:cs typeface="Verdana"/>
              </a:rPr>
              <a:t>Checking</a:t>
            </a:r>
            <a:r>
              <a:rPr sz="2400" spc="-305" dirty="0">
                <a:latin typeface="Verdana"/>
                <a:cs typeface="Verdana"/>
              </a:rPr>
              <a:t> </a:t>
            </a:r>
            <a:r>
              <a:rPr sz="2400" spc="-80" dirty="0">
                <a:latin typeface="Verdana"/>
                <a:cs typeface="Verdana"/>
              </a:rPr>
              <a:t>for</a:t>
            </a:r>
            <a:r>
              <a:rPr sz="2400" spc="-305" dirty="0">
                <a:latin typeface="Verdana"/>
                <a:cs typeface="Verdana"/>
              </a:rPr>
              <a:t> </a:t>
            </a:r>
            <a:r>
              <a:rPr sz="2400" spc="-160" dirty="0">
                <a:latin typeface="Verdana"/>
                <a:cs typeface="Verdana"/>
              </a:rPr>
              <a:t>arithmetical</a:t>
            </a:r>
            <a:r>
              <a:rPr sz="2400" spc="-310" dirty="0">
                <a:latin typeface="Verdana"/>
                <a:cs typeface="Verdana"/>
              </a:rPr>
              <a:t> </a:t>
            </a:r>
            <a:r>
              <a:rPr sz="2400" spc="-125" dirty="0">
                <a:latin typeface="Verdana"/>
                <a:cs typeface="Verdana"/>
              </a:rPr>
              <a:t>correctness</a:t>
            </a:r>
            <a:r>
              <a:rPr sz="2400" spc="-315" dirty="0">
                <a:latin typeface="Verdana"/>
                <a:cs typeface="Verdana"/>
              </a:rPr>
              <a:t> </a:t>
            </a:r>
            <a:r>
              <a:rPr sz="2400" spc="-40" dirty="0">
                <a:latin typeface="Verdana"/>
                <a:cs typeface="Verdana"/>
              </a:rPr>
              <a:t>of</a:t>
            </a:r>
            <a:r>
              <a:rPr sz="2400" spc="-305" dirty="0">
                <a:latin typeface="Verdana"/>
                <a:cs typeface="Verdana"/>
              </a:rPr>
              <a:t> </a:t>
            </a:r>
            <a:r>
              <a:rPr sz="2400" spc="-130" dirty="0">
                <a:latin typeface="Verdana"/>
                <a:cs typeface="Verdana"/>
              </a:rPr>
              <a:t>modifications  </a:t>
            </a:r>
            <a:r>
              <a:rPr sz="2400" spc="-155" dirty="0">
                <a:latin typeface="Verdana"/>
                <a:cs typeface="Verdana"/>
              </a:rPr>
              <a:t>proposed, </a:t>
            </a:r>
            <a:r>
              <a:rPr sz="2400" spc="-50" dirty="0">
                <a:latin typeface="Verdana"/>
                <a:cs typeface="Verdana"/>
              </a:rPr>
              <a:t>if</a:t>
            </a:r>
            <a:r>
              <a:rPr sz="2400" spc="-459" dirty="0">
                <a:latin typeface="Verdana"/>
                <a:cs typeface="Verdana"/>
              </a:rPr>
              <a:t> </a:t>
            </a:r>
            <a:r>
              <a:rPr sz="2400" spc="-245" dirty="0">
                <a:latin typeface="Verdana"/>
                <a:cs typeface="Verdana"/>
              </a:rPr>
              <a:t>any,</a:t>
            </a:r>
            <a:endParaRPr sz="2400">
              <a:latin typeface="Verdana"/>
              <a:cs typeface="Verdana"/>
            </a:endParaRPr>
          </a:p>
          <a:p>
            <a:pPr marL="241300" indent="-228600">
              <a:lnSpc>
                <a:spcPct val="100000"/>
              </a:lnSpc>
              <a:buFont typeface="Arial"/>
              <a:buChar char="•"/>
              <a:tabLst>
                <a:tab pos="241300" algn="l"/>
              </a:tabLst>
            </a:pPr>
            <a:r>
              <a:rPr sz="2400" spc="-185" dirty="0">
                <a:latin typeface="Verdana"/>
                <a:cs typeface="Verdana"/>
              </a:rPr>
              <a:t>and</a:t>
            </a:r>
            <a:r>
              <a:rPr sz="2400" spc="-320" dirty="0">
                <a:latin typeface="Verdana"/>
                <a:cs typeface="Verdana"/>
              </a:rPr>
              <a:t> </a:t>
            </a:r>
            <a:r>
              <a:rPr sz="2400" spc="-155" dirty="0">
                <a:latin typeface="Verdana"/>
                <a:cs typeface="Verdana"/>
              </a:rPr>
              <a:t>such</a:t>
            </a:r>
            <a:r>
              <a:rPr sz="2400" spc="-320" dirty="0">
                <a:latin typeface="Verdana"/>
                <a:cs typeface="Verdana"/>
              </a:rPr>
              <a:t> </a:t>
            </a:r>
            <a:r>
              <a:rPr sz="2400" spc="-150" dirty="0">
                <a:latin typeface="Verdana"/>
                <a:cs typeface="Verdana"/>
              </a:rPr>
              <a:t>other</a:t>
            </a:r>
            <a:r>
              <a:rPr sz="2400" spc="-305" dirty="0">
                <a:latin typeface="Verdana"/>
                <a:cs typeface="Verdana"/>
              </a:rPr>
              <a:t> </a:t>
            </a:r>
            <a:r>
              <a:rPr sz="2400" spc="-125" dirty="0">
                <a:latin typeface="Verdana"/>
                <a:cs typeface="Verdana"/>
              </a:rPr>
              <a:t>functions</a:t>
            </a:r>
            <a:r>
              <a:rPr sz="2400" spc="-320" dirty="0">
                <a:latin typeface="Verdana"/>
                <a:cs typeface="Verdana"/>
              </a:rPr>
              <a:t> </a:t>
            </a:r>
            <a:r>
              <a:rPr sz="2400" spc="-190" dirty="0">
                <a:latin typeface="Verdana"/>
                <a:cs typeface="Verdana"/>
              </a:rPr>
              <a:t>as</a:t>
            </a:r>
            <a:r>
              <a:rPr sz="2400" spc="-320" dirty="0">
                <a:latin typeface="Verdana"/>
                <a:cs typeface="Verdana"/>
              </a:rPr>
              <a:t> </a:t>
            </a:r>
            <a:r>
              <a:rPr sz="2400" spc="-250" dirty="0">
                <a:latin typeface="Verdana"/>
                <a:cs typeface="Verdana"/>
              </a:rPr>
              <a:t>may</a:t>
            </a:r>
            <a:r>
              <a:rPr sz="2400" spc="-320" dirty="0">
                <a:latin typeface="Verdana"/>
                <a:cs typeface="Verdana"/>
              </a:rPr>
              <a:t> </a:t>
            </a:r>
            <a:r>
              <a:rPr sz="2400" spc="-130" dirty="0">
                <a:latin typeface="Verdana"/>
                <a:cs typeface="Verdana"/>
              </a:rPr>
              <a:t>be</a:t>
            </a:r>
            <a:r>
              <a:rPr sz="2400" spc="-320" dirty="0">
                <a:latin typeface="Verdana"/>
                <a:cs typeface="Verdana"/>
              </a:rPr>
              <a:t> </a:t>
            </a:r>
            <a:r>
              <a:rPr sz="2400" spc="-150" dirty="0">
                <a:latin typeface="Verdana"/>
                <a:cs typeface="Verdana"/>
              </a:rPr>
              <a:t>required</a:t>
            </a:r>
            <a:r>
              <a:rPr sz="2400" spc="-320" dirty="0">
                <a:latin typeface="Verdana"/>
                <a:cs typeface="Verdana"/>
              </a:rPr>
              <a:t> </a:t>
            </a:r>
            <a:r>
              <a:rPr sz="2400" spc="-75" dirty="0">
                <a:latin typeface="Verdana"/>
                <a:cs typeface="Verdana"/>
              </a:rPr>
              <a:t>for</a:t>
            </a:r>
            <a:r>
              <a:rPr sz="2400" spc="-305" dirty="0">
                <a:latin typeface="Verdana"/>
                <a:cs typeface="Verdana"/>
              </a:rPr>
              <a:t> </a:t>
            </a:r>
            <a:r>
              <a:rPr sz="2400" spc="-155" dirty="0">
                <a:latin typeface="Verdana"/>
                <a:cs typeface="Verdana"/>
              </a:rPr>
              <a:t>the</a:t>
            </a:r>
            <a:endParaRPr sz="2400">
              <a:latin typeface="Verdana"/>
              <a:cs typeface="Verdana"/>
            </a:endParaRPr>
          </a:p>
          <a:p>
            <a:pPr marL="241300">
              <a:lnSpc>
                <a:spcPct val="100000"/>
              </a:lnSpc>
            </a:pPr>
            <a:r>
              <a:rPr sz="2400" spc="-150" dirty="0">
                <a:latin typeface="Verdana"/>
                <a:cs typeface="Verdana"/>
              </a:rPr>
              <a:t>purposes </a:t>
            </a:r>
            <a:r>
              <a:rPr sz="2400" spc="-40" dirty="0">
                <a:latin typeface="Verdana"/>
                <a:cs typeface="Verdana"/>
              </a:rPr>
              <a:t>of</a:t>
            </a:r>
            <a:r>
              <a:rPr sz="2400" spc="-484" dirty="0">
                <a:latin typeface="Verdana"/>
                <a:cs typeface="Verdana"/>
              </a:rPr>
              <a:t> </a:t>
            </a:r>
            <a:r>
              <a:rPr sz="2400" spc="-185" dirty="0">
                <a:latin typeface="Verdana"/>
                <a:cs typeface="Verdana"/>
              </a:rPr>
              <a:t>review.</a:t>
            </a:r>
            <a:endParaRPr sz="24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ck.jpg"/>
          <p:cNvPicPr>
            <a:picLocks noChangeAspect="1"/>
          </p:cNvPicPr>
          <p:nvPr/>
        </p:nvPicPr>
        <p:blipFill>
          <a:blip r:embed="rId2"/>
          <a:stretch>
            <a:fillRect/>
          </a:stretch>
        </p:blipFill>
        <p:spPr>
          <a:xfrm>
            <a:off x="0" y="-762000"/>
            <a:ext cx="9144000" cy="8534400"/>
          </a:xfrm>
          <a:prstGeom prst="rect">
            <a:avLst/>
          </a:prstGeom>
        </p:spPr>
      </p:pic>
      <p:sp>
        <p:nvSpPr>
          <p:cNvPr id="5" name="TextBox 4"/>
          <p:cNvSpPr txBox="1"/>
          <p:nvPr/>
        </p:nvSpPr>
        <p:spPr>
          <a:xfrm>
            <a:off x="2209800" y="228600"/>
            <a:ext cx="5105400" cy="1754326"/>
          </a:xfrm>
          <a:prstGeom prst="rect">
            <a:avLst/>
          </a:prstGeom>
          <a:noFill/>
        </p:spPr>
        <p:txBody>
          <a:bodyPr wrap="square" rtlCol="0">
            <a:spAutoFit/>
          </a:bodyPr>
          <a:lstStyle/>
          <a:p>
            <a:pPr marL="12700" algn="ctr">
              <a:spcBef>
                <a:spcPts val="95"/>
              </a:spcBef>
            </a:pPr>
            <a:r>
              <a:rPr lang="en-US" sz="5400" b="1" spc="-520" dirty="0" smtClean="0">
                <a:solidFill>
                  <a:schemeClr val="accent1">
                    <a:lumMod val="60000"/>
                    <a:lumOff val="40000"/>
                  </a:schemeClr>
                </a:solidFill>
                <a:effectLst>
                  <a:outerShdw blurRad="53975" dist="22860" dir="5400000" algn="tl" rotWithShape="0">
                    <a:srgbClr val="000000">
                      <a:alpha val="55000"/>
                    </a:srgbClr>
                  </a:outerShdw>
                </a:effectLst>
                <a:latin typeface="+mj-lt"/>
                <a:ea typeface="+mj-ea"/>
                <a:cs typeface="+mj-cs"/>
              </a:rPr>
              <a:t>Inclusions and Exclusions</a:t>
            </a:r>
            <a:endParaRPr lang="en-IN" sz="5400" b="1" spc="-520" dirty="0" smtClean="0">
              <a:solidFill>
                <a:schemeClr val="accent1">
                  <a:lumMod val="60000"/>
                  <a:lumOff val="40000"/>
                </a:schemeClr>
              </a:solidFill>
              <a:effectLst>
                <a:outerShdw blurRad="53975" dist="22860" dir="5400000" algn="tl" rotWithShape="0">
                  <a:srgbClr val="000000">
                    <a:alpha val="55000"/>
                  </a:srgbClr>
                </a:outerShdw>
              </a:effectLst>
              <a:latin typeface="+mj-lt"/>
              <a:ea typeface="+mj-ea"/>
              <a:cs typeface="+mj-cs"/>
            </a:endParaRPr>
          </a:p>
        </p:txBody>
      </p:sp>
      <p:sp>
        <p:nvSpPr>
          <p:cNvPr id="6" name="Title 5"/>
          <p:cNvSpPr>
            <a:spLocks noGrp="1"/>
          </p:cNvSpPr>
          <p:nvPr>
            <p:ph type="title"/>
          </p:nvPr>
        </p:nvSpPr>
        <p:spPr/>
        <p:txBody>
          <a:bodyPr/>
          <a:lstStyle/>
          <a:p>
            <a:endParaRPr lang="en-IN"/>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rot="10800000" flipV="1">
            <a:off x="474367" y="702151"/>
            <a:ext cx="3259432" cy="566822"/>
          </a:xfrm>
          <a:prstGeom prst="rect">
            <a:avLst/>
          </a:prstGeom>
        </p:spPr>
        <p:txBody>
          <a:bodyPr vert="horz" wrap="square" lIns="0" tIns="12700" rIns="0" bIns="0" rtlCol="0">
            <a:spAutoFit/>
          </a:bodyPr>
          <a:lstStyle/>
          <a:p>
            <a:pPr marL="12700">
              <a:spcBef>
                <a:spcPts val="100"/>
              </a:spcBef>
            </a:pPr>
            <a:r>
              <a:rPr lang="en-US" spc="-440" dirty="0" smtClean="0"/>
              <a:t>Inc </a:t>
            </a:r>
            <a:r>
              <a:rPr lang="en-US" spc="-440" dirty="0" err="1" smtClean="0"/>
              <a:t>lusions</a:t>
            </a:r>
            <a:r>
              <a:rPr lang="en-US" spc="-440" dirty="0" smtClean="0"/>
              <a:t>-</a:t>
            </a:r>
            <a:endParaRPr spc="-440"/>
          </a:p>
        </p:txBody>
      </p:sp>
      <p:sp>
        <p:nvSpPr>
          <p:cNvPr id="6" name="object 6"/>
          <p:cNvSpPr txBox="1"/>
          <p:nvPr/>
        </p:nvSpPr>
        <p:spPr>
          <a:xfrm>
            <a:off x="474370" y="1314704"/>
            <a:ext cx="8046084" cy="4116512"/>
          </a:xfrm>
          <a:prstGeom prst="rect">
            <a:avLst/>
          </a:prstGeom>
        </p:spPr>
        <p:txBody>
          <a:bodyPr vert="horz" wrap="square" lIns="0" tIns="60960" rIns="0" bIns="0" rtlCol="0">
            <a:spAutoFit/>
          </a:bodyPr>
          <a:lstStyle/>
          <a:p>
            <a:pPr marL="12700" marR="5080">
              <a:lnSpc>
                <a:spcPts val="3020"/>
              </a:lnSpc>
              <a:spcBef>
                <a:spcPts val="480"/>
              </a:spcBef>
            </a:pPr>
            <a:r>
              <a:rPr sz="2800" spc="-160" dirty="0">
                <a:latin typeface="Verdana"/>
                <a:cs typeface="Verdana"/>
              </a:rPr>
              <a:t>The assessment under this scheme shall be made in  respect of such</a:t>
            </a:r>
            <a:endParaRPr sz="2800" spc="-160">
              <a:latin typeface="Verdana"/>
              <a:cs typeface="Verdana"/>
            </a:endParaRPr>
          </a:p>
          <a:p>
            <a:pPr>
              <a:lnSpc>
                <a:spcPct val="100000"/>
              </a:lnSpc>
              <a:spcBef>
                <a:spcPts val="20"/>
              </a:spcBef>
            </a:pPr>
            <a:endParaRPr sz="2800" spc="-160">
              <a:latin typeface="Verdana"/>
              <a:cs typeface="Verdana"/>
            </a:endParaRPr>
          </a:p>
          <a:p>
            <a:pPr marL="241300" indent="-228600">
              <a:lnSpc>
                <a:spcPct val="100000"/>
              </a:lnSpc>
              <a:buFont typeface="Arial"/>
              <a:buChar char="•"/>
              <a:tabLst>
                <a:tab pos="241300" algn="l"/>
              </a:tabLst>
            </a:pPr>
            <a:r>
              <a:rPr sz="2800" spc="-160" dirty="0">
                <a:latin typeface="Verdana"/>
                <a:cs typeface="Verdana"/>
              </a:rPr>
              <a:t>territorial area, or</a:t>
            </a:r>
            <a:endParaRPr sz="2800" spc="-160">
              <a:latin typeface="Verdana"/>
              <a:cs typeface="Verdana"/>
            </a:endParaRPr>
          </a:p>
          <a:p>
            <a:pPr marL="241300" indent="-228600">
              <a:lnSpc>
                <a:spcPct val="100000"/>
              </a:lnSpc>
              <a:spcBef>
                <a:spcPts val="675"/>
              </a:spcBef>
              <a:buFont typeface="Arial"/>
              <a:buChar char="•"/>
              <a:tabLst>
                <a:tab pos="241300" algn="l"/>
              </a:tabLst>
            </a:pPr>
            <a:r>
              <a:rPr sz="2800" spc="-160" dirty="0">
                <a:latin typeface="Verdana"/>
                <a:cs typeface="Verdana"/>
              </a:rPr>
              <a:t>persons or class of persons,</a:t>
            </a:r>
            <a:endParaRPr sz="2800" spc="-160">
              <a:latin typeface="Verdana"/>
              <a:cs typeface="Verdana"/>
            </a:endParaRPr>
          </a:p>
          <a:p>
            <a:pPr marL="241300" indent="-228600">
              <a:lnSpc>
                <a:spcPct val="100000"/>
              </a:lnSpc>
              <a:spcBef>
                <a:spcPts val="660"/>
              </a:spcBef>
              <a:buFont typeface="Arial"/>
              <a:buChar char="•"/>
              <a:tabLst>
                <a:tab pos="241300" algn="l"/>
              </a:tabLst>
            </a:pPr>
            <a:r>
              <a:rPr sz="2800" spc="-160" dirty="0">
                <a:latin typeface="Verdana"/>
                <a:cs typeface="Verdana"/>
              </a:rPr>
              <a:t>or incomes or class of incomes,</a:t>
            </a:r>
            <a:endParaRPr sz="2800" spc="-160">
              <a:latin typeface="Verdana"/>
              <a:cs typeface="Verdana"/>
            </a:endParaRPr>
          </a:p>
          <a:p>
            <a:pPr marL="241300" indent="-228600">
              <a:lnSpc>
                <a:spcPct val="100000"/>
              </a:lnSpc>
              <a:spcBef>
                <a:spcPts val="660"/>
              </a:spcBef>
              <a:buFont typeface="Arial"/>
              <a:buChar char="•"/>
              <a:tabLst>
                <a:tab pos="241300" algn="l"/>
              </a:tabLst>
            </a:pPr>
            <a:r>
              <a:rPr sz="2800" spc="-160" dirty="0">
                <a:latin typeface="Verdana"/>
                <a:cs typeface="Verdana"/>
              </a:rPr>
              <a:t>or cases or class of cases,</a:t>
            </a:r>
            <a:endParaRPr sz="2800" spc="-160">
              <a:latin typeface="Verdana"/>
              <a:cs typeface="Verdana"/>
            </a:endParaRPr>
          </a:p>
          <a:p>
            <a:pPr>
              <a:lnSpc>
                <a:spcPct val="100000"/>
              </a:lnSpc>
              <a:spcBef>
                <a:spcPts val="15"/>
              </a:spcBef>
            </a:pPr>
            <a:endParaRPr sz="2800" spc="-160">
              <a:latin typeface="Verdana"/>
              <a:cs typeface="Verdana"/>
            </a:endParaRPr>
          </a:p>
          <a:p>
            <a:pPr marL="12700">
              <a:lnSpc>
                <a:spcPct val="100000"/>
              </a:lnSpc>
            </a:pPr>
            <a:r>
              <a:rPr sz="2800" spc="-160" dirty="0">
                <a:latin typeface="Verdana"/>
                <a:cs typeface="Verdana"/>
              </a:rPr>
              <a:t>as may be specified by the Board.</a:t>
            </a:r>
            <a:endParaRPr sz="2800" spc="-16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04800" y="1066800"/>
            <a:ext cx="8305800" cy="5741956"/>
          </a:xfrm>
          <a:prstGeom prst="rect">
            <a:avLst/>
          </a:prstGeom>
        </p:spPr>
        <p:txBody>
          <a:bodyPr vert="horz" wrap="square" lIns="0" tIns="197485" rIns="0" bIns="0" rtlCol="0">
            <a:spAutoFit/>
          </a:bodyPr>
          <a:lstStyle/>
          <a:p>
            <a:pPr marL="241300" indent="-228600">
              <a:spcBef>
                <a:spcPts val="1695"/>
              </a:spcBef>
              <a:buFont typeface="Arial"/>
              <a:buChar char="•"/>
              <a:tabLst>
                <a:tab pos="241300" algn="l"/>
              </a:tabLst>
            </a:pPr>
            <a:r>
              <a:rPr sz="2800" spc="-160" smtClean="0">
                <a:latin typeface="Verdana"/>
                <a:cs typeface="Verdana"/>
              </a:rPr>
              <a:t>Where </a:t>
            </a:r>
            <a:r>
              <a:rPr sz="2800" spc="-160" dirty="0">
                <a:latin typeface="Verdana"/>
                <a:cs typeface="Verdana"/>
              </a:rPr>
              <a:t>assessment is to be framed under section:</a:t>
            </a:r>
            <a:endParaRPr sz="2800" spc="-160">
              <a:latin typeface="Verdana"/>
              <a:cs typeface="Verdana"/>
            </a:endParaRPr>
          </a:p>
          <a:p>
            <a:pPr marL="698500" lvl="1" indent="-228600">
              <a:lnSpc>
                <a:spcPct val="100000"/>
              </a:lnSpc>
              <a:spcBef>
                <a:spcPts val="229"/>
              </a:spcBef>
              <a:buFont typeface="Arial"/>
              <a:buChar char="•"/>
              <a:tabLst>
                <a:tab pos="698500" algn="l"/>
              </a:tabLst>
            </a:pPr>
            <a:r>
              <a:rPr sz="2400" spc="-175" dirty="0">
                <a:latin typeface="Verdana"/>
                <a:cs typeface="Verdana"/>
              </a:rPr>
              <a:t>under</a:t>
            </a:r>
            <a:r>
              <a:rPr sz="2400" spc="-310" dirty="0">
                <a:latin typeface="Verdana"/>
                <a:cs typeface="Verdana"/>
              </a:rPr>
              <a:t> </a:t>
            </a:r>
            <a:r>
              <a:rPr sz="2400" spc="-125" dirty="0">
                <a:latin typeface="Verdana"/>
                <a:cs typeface="Verdana"/>
              </a:rPr>
              <a:t>section</a:t>
            </a:r>
            <a:r>
              <a:rPr sz="2400" spc="-320" dirty="0">
                <a:latin typeface="Verdana"/>
                <a:cs typeface="Verdana"/>
              </a:rPr>
              <a:t> </a:t>
            </a:r>
            <a:r>
              <a:rPr sz="2400" spc="-275" dirty="0">
                <a:latin typeface="Verdana"/>
                <a:cs typeface="Verdana"/>
              </a:rPr>
              <a:t>153A</a:t>
            </a:r>
            <a:r>
              <a:rPr sz="2400" spc="-325" dirty="0">
                <a:latin typeface="Verdana"/>
                <a:cs typeface="Verdana"/>
              </a:rPr>
              <a:t> </a:t>
            </a:r>
            <a:r>
              <a:rPr sz="2400" spc="-40" dirty="0">
                <a:latin typeface="Verdana"/>
                <a:cs typeface="Verdana"/>
              </a:rPr>
              <a:t>of</a:t>
            </a:r>
            <a:r>
              <a:rPr sz="2400" spc="-305" dirty="0">
                <a:latin typeface="Verdana"/>
                <a:cs typeface="Verdana"/>
              </a:rPr>
              <a:t> </a:t>
            </a:r>
            <a:r>
              <a:rPr sz="2400" spc="-155" dirty="0">
                <a:latin typeface="Verdana"/>
                <a:cs typeface="Verdana"/>
              </a:rPr>
              <a:t>the</a:t>
            </a:r>
            <a:r>
              <a:rPr sz="2400" spc="-325" dirty="0">
                <a:latin typeface="Verdana"/>
                <a:cs typeface="Verdana"/>
              </a:rPr>
              <a:t> </a:t>
            </a:r>
            <a:r>
              <a:rPr sz="2400" spc="-165" dirty="0">
                <a:latin typeface="Verdana"/>
                <a:cs typeface="Verdana"/>
              </a:rPr>
              <a:t>Act;</a:t>
            </a:r>
            <a:endParaRPr sz="2400">
              <a:latin typeface="Verdana"/>
              <a:cs typeface="Verdana"/>
            </a:endParaRPr>
          </a:p>
          <a:p>
            <a:pPr marL="698500" lvl="1" indent="-228600">
              <a:lnSpc>
                <a:spcPct val="100000"/>
              </a:lnSpc>
              <a:spcBef>
                <a:spcPts val="204"/>
              </a:spcBef>
              <a:buFont typeface="Arial"/>
              <a:buChar char="•"/>
              <a:tabLst>
                <a:tab pos="698500" algn="l"/>
              </a:tabLst>
            </a:pPr>
            <a:r>
              <a:rPr sz="2400" spc="-175" dirty="0">
                <a:latin typeface="Verdana"/>
                <a:cs typeface="Verdana"/>
              </a:rPr>
              <a:t>under</a:t>
            </a:r>
            <a:r>
              <a:rPr sz="2400" spc="-315" dirty="0">
                <a:latin typeface="Verdana"/>
                <a:cs typeface="Verdana"/>
              </a:rPr>
              <a:t> </a:t>
            </a:r>
            <a:r>
              <a:rPr sz="2400" spc="-125" dirty="0">
                <a:latin typeface="Verdana"/>
                <a:cs typeface="Verdana"/>
              </a:rPr>
              <a:t>section</a:t>
            </a:r>
            <a:r>
              <a:rPr sz="2400" spc="-310" dirty="0">
                <a:latin typeface="Verdana"/>
                <a:cs typeface="Verdana"/>
              </a:rPr>
              <a:t> </a:t>
            </a:r>
            <a:r>
              <a:rPr sz="2400" spc="-245" dirty="0">
                <a:latin typeface="Verdana"/>
                <a:cs typeface="Verdana"/>
              </a:rPr>
              <a:t>153C</a:t>
            </a:r>
            <a:r>
              <a:rPr sz="2400" spc="-320" dirty="0">
                <a:latin typeface="Verdana"/>
                <a:cs typeface="Verdana"/>
              </a:rPr>
              <a:t> </a:t>
            </a:r>
            <a:r>
              <a:rPr sz="2400" spc="-40" dirty="0">
                <a:latin typeface="Verdana"/>
                <a:cs typeface="Verdana"/>
              </a:rPr>
              <a:t>of</a:t>
            </a:r>
            <a:r>
              <a:rPr sz="2400" spc="-315" dirty="0">
                <a:latin typeface="Verdana"/>
                <a:cs typeface="Verdana"/>
              </a:rPr>
              <a:t> </a:t>
            </a:r>
            <a:r>
              <a:rPr sz="2400" spc="-155" dirty="0">
                <a:latin typeface="Verdana"/>
                <a:cs typeface="Verdana"/>
              </a:rPr>
              <a:t>the</a:t>
            </a:r>
            <a:r>
              <a:rPr sz="2400" spc="-320" dirty="0">
                <a:latin typeface="Verdana"/>
                <a:cs typeface="Verdana"/>
              </a:rPr>
              <a:t> </a:t>
            </a:r>
            <a:r>
              <a:rPr sz="2400" spc="-170" dirty="0">
                <a:latin typeface="Verdana"/>
                <a:cs typeface="Verdana"/>
              </a:rPr>
              <a:t>Act;</a:t>
            </a:r>
            <a:r>
              <a:rPr sz="2400" spc="-325" dirty="0">
                <a:latin typeface="Verdana"/>
                <a:cs typeface="Verdana"/>
              </a:rPr>
              <a:t> </a:t>
            </a:r>
            <a:r>
              <a:rPr sz="2400" spc="-185" dirty="0">
                <a:latin typeface="Verdana"/>
                <a:cs typeface="Verdana"/>
              </a:rPr>
              <a:t>and</a:t>
            </a:r>
            <a:endParaRPr sz="2400">
              <a:latin typeface="Verdana"/>
              <a:cs typeface="Verdana"/>
            </a:endParaRPr>
          </a:p>
          <a:p>
            <a:pPr marL="698500" lvl="1" indent="-228600">
              <a:lnSpc>
                <a:spcPct val="100000"/>
              </a:lnSpc>
              <a:spcBef>
                <a:spcPts val="215"/>
              </a:spcBef>
              <a:buFont typeface="Arial"/>
              <a:buChar char="•"/>
              <a:tabLst>
                <a:tab pos="698500" algn="l"/>
              </a:tabLst>
            </a:pPr>
            <a:r>
              <a:rPr sz="2400" spc="-175" dirty="0">
                <a:latin typeface="Verdana"/>
                <a:cs typeface="Verdana"/>
              </a:rPr>
              <a:t>under</a:t>
            </a:r>
            <a:r>
              <a:rPr sz="2400" spc="-315" dirty="0">
                <a:latin typeface="Verdana"/>
                <a:cs typeface="Verdana"/>
              </a:rPr>
              <a:t> </a:t>
            </a:r>
            <a:r>
              <a:rPr sz="2400" spc="-125" dirty="0">
                <a:latin typeface="Verdana"/>
                <a:cs typeface="Verdana"/>
              </a:rPr>
              <a:t>section</a:t>
            </a:r>
            <a:r>
              <a:rPr sz="2400" spc="-310" dirty="0">
                <a:latin typeface="Verdana"/>
                <a:cs typeface="Verdana"/>
              </a:rPr>
              <a:t> </a:t>
            </a:r>
            <a:r>
              <a:rPr sz="2400" spc="-280" dirty="0">
                <a:latin typeface="Verdana"/>
                <a:cs typeface="Verdana"/>
              </a:rPr>
              <a:t>144</a:t>
            </a:r>
            <a:r>
              <a:rPr sz="2400" spc="-325" dirty="0">
                <a:latin typeface="Verdana"/>
                <a:cs typeface="Verdana"/>
              </a:rPr>
              <a:t> </a:t>
            </a:r>
            <a:r>
              <a:rPr sz="2400" spc="-40" dirty="0">
                <a:latin typeface="Verdana"/>
                <a:cs typeface="Verdana"/>
              </a:rPr>
              <a:t>of</a:t>
            </a:r>
            <a:r>
              <a:rPr sz="2400" spc="-320" dirty="0">
                <a:latin typeface="Verdana"/>
                <a:cs typeface="Verdana"/>
              </a:rPr>
              <a:t> </a:t>
            </a:r>
            <a:r>
              <a:rPr sz="2400" spc="-155" dirty="0">
                <a:latin typeface="Verdana"/>
                <a:cs typeface="Verdana"/>
              </a:rPr>
              <a:t>the</a:t>
            </a:r>
            <a:r>
              <a:rPr sz="2400" spc="-325" dirty="0">
                <a:latin typeface="Verdana"/>
                <a:cs typeface="Verdana"/>
              </a:rPr>
              <a:t> </a:t>
            </a:r>
            <a:r>
              <a:rPr sz="2400" spc="-114" dirty="0">
                <a:latin typeface="Verdana"/>
                <a:cs typeface="Verdana"/>
              </a:rPr>
              <a:t>Act.</a:t>
            </a:r>
            <a:endParaRPr sz="2400">
              <a:latin typeface="Verdana"/>
              <a:cs typeface="Verdana"/>
            </a:endParaRPr>
          </a:p>
          <a:p>
            <a:pPr marL="241300" marR="1212850" indent="-228600">
              <a:lnSpc>
                <a:spcPts val="3030"/>
              </a:lnSpc>
              <a:spcBef>
                <a:spcPts val="1695"/>
              </a:spcBef>
              <a:buFont typeface="Arial"/>
              <a:buChar char="•"/>
              <a:tabLst>
                <a:tab pos="241300" algn="l"/>
              </a:tabLst>
            </a:pPr>
            <a:r>
              <a:rPr sz="2800" spc="-160" dirty="0">
                <a:latin typeface="Verdana"/>
                <a:cs typeface="Verdana"/>
              </a:rPr>
              <a:t>Section 147, only where data has not been  migrated to ITBA.</a:t>
            </a:r>
          </a:p>
          <a:p>
            <a:pPr marL="241300" indent="-228600">
              <a:lnSpc>
                <a:spcPct val="100000"/>
              </a:lnSpc>
              <a:spcBef>
                <a:spcPts val="1695"/>
              </a:spcBef>
              <a:buFont typeface="Arial"/>
              <a:buChar char="•"/>
              <a:tabLst>
                <a:tab pos="241300" algn="l"/>
              </a:tabLst>
            </a:pPr>
            <a:r>
              <a:rPr sz="2800" spc="-160" dirty="0">
                <a:latin typeface="Verdana"/>
                <a:cs typeface="Verdana"/>
              </a:rPr>
              <a:t>Set-aside assessments</a:t>
            </a:r>
          </a:p>
          <a:p>
            <a:pPr marL="241300" indent="-228600">
              <a:lnSpc>
                <a:spcPct val="100000"/>
              </a:lnSpc>
              <a:spcBef>
                <a:spcPts val="1695"/>
              </a:spcBef>
              <a:buFont typeface="Arial"/>
              <a:buChar char="•"/>
              <a:tabLst>
                <a:tab pos="241300" algn="l"/>
              </a:tabLst>
            </a:pPr>
            <a:r>
              <a:rPr sz="2800" spc="-160" dirty="0">
                <a:latin typeface="Verdana"/>
                <a:cs typeface="Verdana"/>
              </a:rPr>
              <a:t>Assessments being framed in non-Pan cases</a:t>
            </a:r>
          </a:p>
          <a:p>
            <a:pPr marL="241300" marR="5080" indent="-228600">
              <a:lnSpc>
                <a:spcPts val="3020"/>
              </a:lnSpc>
              <a:spcBef>
                <a:spcPts val="1695"/>
              </a:spcBef>
              <a:buFont typeface="Arial"/>
              <a:buChar char="•"/>
              <a:tabLst>
                <a:tab pos="241300" algn="l"/>
              </a:tabLst>
            </a:pPr>
            <a:r>
              <a:rPr sz="2800" spc="-160" dirty="0">
                <a:latin typeface="Verdana"/>
                <a:cs typeface="Verdana"/>
              </a:rPr>
              <a:t>Cases where income-tax return was </a:t>
            </a:r>
            <a:r>
              <a:rPr sz="2800" spc="-160">
                <a:latin typeface="Verdana"/>
                <a:cs typeface="Verdana"/>
              </a:rPr>
              <a:t>filed </a:t>
            </a:r>
            <a:r>
              <a:rPr sz="2800" spc="-160" smtClean="0">
                <a:latin typeface="Verdana"/>
                <a:cs typeface="Verdana"/>
              </a:rPr>
              <a:t>in paper  </a:t>
            </a:r>
            <a:r>
              <a:rPr sz="2800" spc="-160" dirty="0">
                <a:latin typeface="Verdana"/>
                <a:cs typeface="Verdana"/>
              </a:rPr>
              <a:t>mode and the assessee concerned does not have  an ‘E-filing’ account;</a:t>
            </a:r>
          </a:p>
          <a:p>
            <a:pPr marR="269240" algn="r">
              <a:lnSpc>
                <a:spcPts val="2050"/>
              </a:lnSpc>
            </a:pPr>
            <a:r>
              <a:rPr sz="1800" spc="-105" dirty="0">
                <a:latin typeface="Verdana"/>
                <a:cs typeface="Verdana"/>
              </a:rPr>
              <a:t>Cir.</a:t>
            </a:r>
            <a:r>
              <a:rPr sz="1800" spc="-280" dirty="0">
                <a:latin typeface="Verdana"/>
                <a:cs typeface="Verdana"/>
              </a:rPr>
              <a:t> </a:t>
            </a:r>
            <a:r>
              <a:rPr sz="1800" spc="-185" dirty="0">
                <a:latin typeface="Verdana"/>
                <a:cs typeface="Verdana"/>
              </a:rPr>
              <a:t>27/2019</a:t>
            </a:r>
            <a:endParaRPr sz="1800">
              <a:latin typeface="Verdana"/>
              <a:cs typeface="Verdana"/>
            </a:endParaRPr>
          </a:p>
        </p:txBody>
      </p:sp>
      <p:sp>
        <p:nvSpPr>
          <p:cNvPr id="12" name="Title 11"/>
          <p:cNvSpPr>
            <a:spLocks noGrp="1"/>
          </p:cNvSpPr>
          <p:nvPr>
            <p:ph type="title"/>
          </p:nvPr>
        </p:nvSpPr>
        <p:spPr>
          <a:xfrm>
            <a:off x="502920" y="381000"/>
            <a:ext cx="8183880" cy="609600"/>
          </a:xfrm>
        </p:spPr>
        <p:txBody>
          <a:bodyPr>
            <a:normAutofit fontScale="90000"/>
          </a:bodyPr>
          <a:lstStyle/>
          <a:p>
            <a:r>
              <a:rPr lang="en-US" dirty="0" smtClean="0"/>
              <a:t>Optional e-proceedings</a:t>
            </a:r>
            <a:endParaRPr lang="en-IN"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pitchFamily="2" charset="2"/>
              <a:buChar char="Ø"/>
            </a:pPr>
            <a:endParaRPr lang="en-US" dirty="0" smtClean="0">
              <a:latin typeface="朝@餻曨'"/>
            </a:endParaRPr>
          </a:p>
          <a:p>
            <a:pPr>
              <a:buFont typeface="Wingdings" pitchFamily="2" charset="2"/>
              <a:buChar char="Ø"/>
            </a:pPr>
            <a:endParaRPr lang="en-US" dirty="0" smtClean="0">
              <a:latin typeface="朝@餻曨'"/>
            </a:endParaRPr>
          </a:p>
          <a:p>
            <a:pPr algn="just">
              <a:buFont typeface="Wingdings" pitchFamily="2" charset="2"/>
              <a:buChar char="Ø"/>
            </a:pPr>
            <a:endParaRPr lang="en-US" dirty="0" smtClean="0">
              <a:latin typeface="朝@餻曨'"/>
            </a:endParaRPr>
          </a:p>
          <a:p>
            <a:pPr algn="just">
              <a:buClrTx/>
              <a:buFont typeface="Wingdings" pitchFamily="2" charset="2"/>
              <a:buChar char="Ø"/>
            </a:pPr>
            <a:r>
              <a:rPr lang="en-US" dirty="0" smtClean="0">
                <a:latin typeface="朝@餻曨'"/>
              </a:rPr>
              <a:t>“The </a:t>
            </a:r>
            <a:r>
              <a:rPr lang="en-US" dirty="0" smtClean="0">
                <a:latin typeface="朝@餻曨'"/>
              </a:rPr>
              <a:t>existing system of scrutiny assessments in the Income Tax Department involves a high level of personal interaction between the taxpayer and the Department ,which leads to certain undesirable practices on the part of tax </a:t>
            </a:r>
            <a:r>
              <a:rPr lang="en-US" dirty="0" smtClean="0">
                <a:latin typeface="朝@餻曨'"/>
              </a:rPr>
              <a:t>officials”</a:t>
            </a:r>
            <a:endParaRPr lang="en-US" dirty="0" smtClean="0">
              <a:latin typeface="朝@餻曨'"/>
            </a:endParaRPr>
          </a:p>
          <a:p>
            <a:pPr>
              <a:buFont typeface="Wingdings" pitchFamily="2" charset="2"/>
              <a:buChar char="Ø"/>
            </a:pPr>
            <a:endParaRPr lang="en-US" dirty="0" smtClean="0">
              <a:latin typeface="朝@餻曨'"/>
            </a:endParaRPr>
          </a:p>
          <a:p>
            <a:pPr algn="just">
              <a:buClrTx/>
              <a:buFont typeface="Wingdings" pitchFamily="2" charset="2"/>
              <a:buChar char="Ø"/>
            </a:pPr>
            <a:r>
              <a:rPr lang="en-US" dirty="0" smtClean="0">
                <a:latin typeface="朝@餻曨'"/>
              </a:rPr>
              <a:t>Though the word </a:t>
            </a:r>
            <a:r>
              <a:rPr lang="en-US" dirty="0" smtClean="0">
                <a:latin typeface="朝@餻曨'"/>
              </a:rPr>
              <a:t>“corruption” </a:t>
            </a:r>
            <a:r>
              <a:rPr lang="en-US" dirty="0" smtClean="0">
                <a:latin typeface="朝@餻曨'"/>
              </a:rPr>
              <a:t>was not used specifically, the scheme is intended to tackle the same.</a:t>
            </a:r>
          </a:p>
          <a:p>
            <a:pPr>
              <a:buFont typeface="Wingdings" pitchFamily="2" charset="2"/>
              <a:buChar char="Ø"/>
            </a:pPr>
            <a:endParaRPr lang="en-US" dirty="0" smtClean="0"/>
          </a:p>
          <a:p>
            <a:pPr>
              <a:buNone/>
            </a:pPr>
            <a:endParaRPr lang="en-IN"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474370" y="457200"/>
            <a:ext cx="8044180" cy="5146665"/>
          </a:xfrm>
          <a:prstGeom prst="rect">
            <a:avLst/>
          </a:prstGeom>
        </p:spPr>
        <p:txBody>
          <a:bodyPr vert="horz" wrap="square" lIns="0" tIns="213995" rIns="0" bIns="0" rtlCol="0">
            <a:spAutoFit/>
          </a:bodyPr>
          <a:lstStyle/>
          <a:p>
            <a:pPr marL="241300" marR="48895" indent="-228600">
              <a:lnSpc>
                <a:spcPts val="2810"/>
              </a:lnSpc>
              <a:spcBef>
                <a:spcPts val="2075"/>
              </a:spcBef>
              <a:buFont typeface="Arial"/>
              <a:buChar char="•"/>
              <a:tabLst>
                <a:tab pos="241300" algn="l"/>
              </a:tabLst>
            </a:pPr>
            <a:r>
              <a:rPr sz="2600" spc="-360" smtClean="0">
                <a:latin typeface="Verdana"/>
                <a:cs typeface="Verdana"/>
              </a:rPr>
              <a:t>In</a:t>
            </a:r>
            <a:r>
              <a:rPr sz="2600" spc="-345" smtClean="0">
                <a:latin typeface="Verdana"/>
                <a:cs typeface="Verdana"/>
              </a:rPr>
              <a:t> </a:t>
            </a:r>
            <a:r>
              <a:rPr sz="2600" spc="-200" dirty="0">
                <a:latin typeface="Verdana"/>
                <a:cs typeface="Verdana"/>
              </a:rPr>
              <a:t>all</a:t>
            </a:r>
            <a:r>
              <a:rPr sz="2600" spc="-370" dirty="0">
                <a:latin typeface="Verdana"/>
                <a:cs typeface="Verdana"/>
              </a:rPr>
              <a:t> </a:t>
            </a:r>
            <a:r>
              <a:rPr sz="2600" spc="-145" dirty="0">
                <a:latin typeface="Verdana"/>
                <a:cs typeface="Verdana"/>
              </a:rPr>
              <a:t>cases</a:t>
            </a:r>
            <a:r>
              <a:rPr sz="2600" spc="-340" dirty="0">
                <a:latin typeface="Verdana"/>
                <a:cs typeface="Verdana"/>
              </a:rPr>
              <a:t> </a:t>
            </a:r>
            <a:r>
              <a:rPr sz="2600" spc="-170" dirty="0">
                <a:latin typeface="Verdana"/>
                <a:cs typeface="Verdana"/>
              </a:rPr>
              <a:t>at</a:t>
            </a:r>
            <a:r>
              <a:rPr sz="2600" spc="-345" dirty="0">
                <a:latin typeface="Verdana"/>
                <a:cs typeface="Verdana"/>
              </a:rPr>
              <a:t> </a:t>
            </a:r>
            <a:r>
              <a:rPr sz="2600" spc="-160" dirty="0">
                <a:latin typeface="Verdana"/>
                <a:cs typeface="Verdana"/>
              </a:rPr>
              <a:t>station</a:t>
            </a:r>
            <a:r>
              <a:rPr sz="2600" spc="-355" dirty="0">
                <a:latin typeface="Verdana"/>
                <a:cs typeface="Verdana"/>
              </a:rPr>
              <a:t> </a:t>
            </a:r>
            <a:r>
              <a:rPr sz="2600" spc="-125" dirty="0">
                <a:latin typeface="Verdana"/>
                <a:cs typeface="Verdana"/>
              </a:rPr>
              <a:t>connected</a:t>
            </a:r>
            <a:r>
              <a:rPr sz="2600" spc="-345" dirty="0">
                <a:latin typeface="Verdana"/>
                <a:cs typeface="Verdana"/>
              </a:rPr>
              <a:t> </a:t>
            </a:r>
            <a:r>
              <a:rPr sz="2600" spc="-175" dirty="0">
                <a:latin typeface="Verdana"/>
                <a:cs typeface="Verdana"/>
              </a:rPr>
              <a:t>through</a:t>
            </a:r>
            <a:r>
              <a:rPr sz="2600" spc="-360" dirty="0">
                <a:latin typeface="Verdana"/>
                <a:cs typeface="Verdana"/>
              </a:rPr>
              <a:t> </a:t>
            </a:r>
            <a:r>
              <a:rPr sz="2600" spc="-165" dirty="0">
                <a:latin typeface="Verdana"/>
                <a:cs typeface="Verdana"/>
              </a:rPr>
              <a:t>the</a:t>
            </a:r>
            <a:r>
              <a:rPr sz="2600" spc="-345" dirty="0">
                <a:latin typeface="Verdana"/>
                <a:cs typeface="Verdana"/>
              </a:rPr>
              <a:t> </a:t>
            </a:r>
            <a:r>
              <a:rPr sz="2600" spc="-180" dirty="0">
                <a:latin typeface="Verdana"/>
                <a:cs typeface="Verdana"/>
              </a:rPr>
              <a:t>VAST</a:t>
            </a:r>
            <a:r>
              <a:rPr sz="2600" spc="-355" dirty="0">
                <a:latin typeface="Verdana"/>
                <a:cs typeface="Verdana"/>
              </a:rPr>
              <a:t> </a:t>
            </a:r>
            <a:r>
              <a:rPr sz="2600" spc="-145" dirty="0">
                <a:latin typeface="Verdana"/>
                <a:cs typeface="Verdana"/>
              </a:rPr>
              <a:t>or  </a:t>
            </a:r>
            <a:r>
              <a:rPr sz="2600" spc="-160" dirty="0">
                <a:latin typeface="Verdana"/>
                <a:cs typeface="Verdana"/>
              </a:rPr>
              <a:t>with</a:t>
            </a:r>
            <a:r>
              <a:rPr sz="2600" spc="-345" dirty="0">
                <a:latin typeface="Verdana"/>
                <a:cs typeface="Verdana"/>
              </a:rPr>
              <a:t> </a:t>
            </a:r>
            <a:r>
              <a:rPr sz="2600" spc="-165" dirty="0">
                <a:latin typeface="Verdana"/>
                <a:cs typeface="Verdana"/>
              </a:rPr>
              <a:t>limited</a:t>
            </a:r>
            <a:r>
              <a:rPr sz="2600" spc="-350" dirty="0">
                <a:latin typeface="Verdana"/>
                <a:cs typeface="Verdana"/>
              </a:rPr>
              <a:t> </a:t>
            </a:r>
            <a:r>
              <a:rPr sz="2600" spc="-135" dirty="0">
                <a:latin typeface="Verdana"/>
                <a:cs typeface="Verdana"/>
              </a:rPr>
              <a:t>capacity</a:t>
            </a:r>
            <a:r>
              <a:rPr sz="2600" spc="-345" dirty="0">
                <a:latin typeface="Verdana"/>
                <a:cs typeface="Verdana"/>
              </a:rPr>
              <a:t> </a:t>
            </a:r>
            <a:r>
              <a:rPr sz="2600" spc="-40" dirty="0">
                <a:latin typeface="Verdana"/>
                <a:cs typeface="Verdana"/>
              </a:rPr>
              <a:t>of</a:t>
            </a:r>
            <a:r>
              <a:rPr sz="2600" spc="-340" dirty="0">
                <a:latin typeface="Verdana"/>
                <a:cs typeface="Verdana"/>
              </a:rPr>
              <a:t> </a:t>
            </a:r>
            <a:r>
              <a:rPr sz="2600" spc="-165" dirty="0">
                <a:latin typeface="Verdana"/>
                <a:cs typeface="Verdana"/>
              </a:rPr>
              <a:t>bandwidth</a:t>
            </a:r>
            <a:r>
              <a:rPr sz="2600" spc="-360" dirty="0">
                <a:latin typeface="Verdana"/>
                <a:cs typeface="Verdana"/>
              </a:rPr>
              <a:t> </a:t>
            </a:r>
            <a:r>
              <a:rPr sz="2600" spc="-285" dirty="0">
                <a:latin typeface="Verdana"/>
                <a:cs typeface="Verdana"/>
              </a:rPr>
              <a:t>{list</a:t>
            </a:r>
            <a:r>
              <a:rPr sz="2600" spc="-340" dirty="0">
                <a:latin typeface="Verdana"/>
                <a:cs typeface="Verdana"/>
              </a:rPr>
              <a:t> </a:t>
            </a:r>
            <a:r>
              <a:rPr sz="2600" spc="-35" dirty="0">
                <a:latin typeface="Verdana"/>
                <a:cs typeface="Verdana"/>
              </a:rPr>
              <a:t>of</a:t>
            </a:r>
            <a:r>
              <a:rPr sz="2600" spc="-360" dirty="0">
                <a:latin typeface="Verdana"/>
                <a:cs typeface="Verdana"/>
              </a:rPr>
              <a:t> </a:t>
            </a:r>
            <a:r>
              <a:rPr sz="2600" spc="-160" dirty="0">
                <a:latin typeface="Verdana"/>
                <a:cs typeface="Verdana"/>
              </a:rPr>
              <a:t>such</a:t>
            </a:r>
            <a:r>
              <a:rPr sz="2600" spc="-345" dirty="0">
                <a:latin typeface="Verdana"/>
                <a:cs typeface="Verdana"/>
              </a:rPr>
              <a:t> </a:t>
            </a:r>
            <a:r>
              <a:rPr sz="2600" spc="-160" dirty="0">
                <a:latin typeface="Verdana"/>
                <a:cs typeface="Verdana"/>
              </a:rPr>
              <a:t>station  </a:t>
            </a:r>
            <a:r>
              <a:rPr sz="2600" spc="-200" dirty="0">
                <a:latin typeface="Verdana"/>
                <a:cs typeface="Verdana"/>
              </a:rPr>
              <a:t>shall</a:t>
            </a:r>
            <a:r>
              <a:rPr sz="2600" spc="-370" dirty="0">
                <a:latin typeface="Verdana"/>
                <a:cs typeface="Verdana"/>
              </a:rPr>
              <a:t> </a:t>
            </a:r>
            <a:r>
              <a:rPr sz="2600" spc="-140" dirty="0">
                <a:latin typeface="Verdana"/>
                <a:cs typeface="Verdana"/>
              </a:rPr>
              <a:t>be</a:t>
            </a:r>
            <a:r>
              <a:rPr sz="2600" spc="-345" dirty="0">
                <a:latin typeface="Verdana"/>
                <a:cs typeface="Verdana"/>
              </a:rPr>
              <a:t> </a:t>
            </a:r>
            <a:r>
              <a:rPr sz="2600" spc="-110" dirty="0">
                <a:latin typeface="Verdana"/>
                <a:cs typeface="Verdana"/>
              </a:rPr>
              <a:t>specified</a:t>
            </a:r>
            <a:r>
              <a:rPr sz="2600" spc="-345" dirty="0">
                <a:latin typeface="Verdana"/>
                <a:cs typeface="Verdana"/>
              </a:rPr>
              <a:t> </a:t>
            </a:r>
            <a:r>
              <a:rPr sz="2600" spc="-185" dirty="0">
                <a:latin typeface="Verdana"/>
                <a:cs typeface="Verdana"/>
              </a:rPr>
              <a:t>by</a:t>
            </a:r>
            <a:r>
              <a:rPr sz="2600" spc="-345" dirty="0">
                <a:latin typeface="Verdana"/>
                <a:cs typeface="Verdana"/>
              </a:rPr>
              <a:t> </a:t>
            </a:r>
            <a:r>
              <a:rPr sz="2600" spc="-165" dirty="0">
                <a:latin typeface="Verdana"/>
                <a:cs typeface="Verdana"/>
              </a:rPr>
              <a:t>the</a:t>
            </a:r>
            <a:r>
              <a:rPr sz="2600" spc="-355" dirty="0">
                <a:latin typeface="Verdana"/>
                <a:cs typeface="Verdana"/>
              </a:rPr>
              <a:t> </a:t>
            </a:r>
            <a:r>
              <a:rPr sz="2600" spc="-204" dirty="0">
                <a:latin typeface="Verdana"/>
                <a:cs typeface="Verdana"/>
              </a:rPr>
              <a:t>Pr.</a:t>
            </a:r>
            <a:r>
              <a:rPr sz="2600" spc="-345" dirty="0">
                <a:latin typeface="Verdana"/>
                <a:cs typeface="Verdana"/>
              </a:rPr>
              <a:t> </a:t>
            </a:r>
            <a:r>
              <a:rPr sz="2600" spc="-204" dirty="0">
                <a:latin typeface="Verdana"/>
                <a:cs typeface="Verdana"/>
              </a:rPr>
              <a:t>DGIT</a:t>
            </a:r>
            <a:r>
              <a:rPr sz="2600" spc="-345" dirty="0">
                <a:latin typeface="Verdana"/>
                <a:cs typeface="Verdana"/>
              </a:rPr>
              <a:t> </a:t>
            </a:r>
            <a:r>
              <a:rPr sz="2600" spc="-245" dirty="0">
                <a:latin typeface="Verdana"/>
                <a:cs typeface="Verdana"/>
              </a:rPr>
              <a:t>(System)</a:t>
            </a:r>
            <a:endParaRPr sz="2600">
              <a:latin typeface="Verdana"/>
              <a:cs typeface="Verdana"/>
            </a:endParaRPr>
          </a:p>
          <a:p>
            <a:pPr marL="241300" marR="398145" indent="-228600">
              <a:lnSpc>
                <a:spcPct val="90000"/>
              </a:lnSpc>
              <a:spcBef>
                <a:spcPts val="955"/>
              </a:spcBef>
              <a:buFont typeface="Arial"/>
              <a:buChar char="•"/>
              <a:tabLst>
                <a:tab pos="241300" algn="l"/>
              </a:tabLst>
            </a:pPr>
            <a:r>
              <a:rPr sz="2600" spc="-195" dirty="0">
                <a:latin typeface="Verdana"/>
                <a:cs typeface="Verdana"/>
              </a:rPr>
              <a:t>The </a:t>
            </a:r>
            <a:r>
              <a:rPr sz="2600" spc="-165" dirty="0">
                <a:latin typeface="Verdana"/>
                <a:cs typeface="Verdana"/>
              </a:rPr>
              <a:t>jurisdictional </a:t>
            </a:r>
            <a:r>
              <a:rPr sz="2600" spc="-204" dirty="0">
                <a:latin typeface="Verdana"/>
                <a:cs typeface="Verdana"/>
              </a:rPr>
              <a:t>Pr. </a:t>
            </a:r>
            <a:r>
              <a:rPr sz="2600" spc="-200" dirty="0">
                <a:latin typeface="Verdana"/>
                <a:cs typeface="Verdana"/>
              </a:rPr>
              <a:t>CIT </a:t>
            </a:r>
            <a:r>
              <a:rPr sz="2600" spc="-45" dirty="0">
                <a:latin typeface="Verdana"/>
                <a:cs typeface="Verdana"/>
              </a:rPr>
              <a:t>/ </a:t>
            </a:r>
            <a:r>
              <a:rPr sz="2600" spc="-240" dirty="0">
                <a:latin typeface="Verdana"/>
                <a:cs typeface="Verdana"/>
              </a:rPr>
              <a:t>CIT, </a:t>
            </a:r>
            <a:r>
              <a:rPr sz="2600" spc="-190" dirty="0">
                <a:latin typeface="Verdana"/>
                <a:cs typeface="Verdana"/>
              </a:rPr>
              <a:t>in </a:t>
            </a:r>
            <a:r>
              <a:rPr sz="2600" spc="-185" dirty="0">
                <a:latin typeface="Verdana"/>
                <a:cs typeface="Verdana"/>
              </a:rPr>
              <a:t>extraordinary  </a:t>
            </a:r>
            <a:r>
              <a:rPr sz="2600" spc="-150" dirty="0">
                <a:latin typeface="Verdana"/>
                <a:cs typeface="Verdana"/>
              </a:rPr>
              <a:t>circumstances</a:t>
            </a:r>
            <a:r>
              <a:rPr sz="2600" spc="-355" dirty="0">
                <a:latin typeface="Verdana"/>
                <a:cs typeface="Verdana"/>
              </a:rPr>
              <a:t> </a:t>
            </a:r>
            <a:r>
              <a:rPr sz="2600" spc="-160" dirty="0">
                <a:latin typeface="Verdana"/>
                <a:cs typeface="Verdana"/>
              </a:rPr>
              <a:t>such</a:t>
            </a:r>
            <a:r>
              <a:rPr sz="2600" spc="-345" dirty="0">
                <a:latin typeface="Verdana"/>
                <a:cs typeface="Verdana"/>
              </a:rPr>
              <a:t> </a:t>
            </a:r>
            <a:r>
              <a:rPr sz="2600" spc="-200" dirty="0">
                <a:latin typeface="Verdana"/>
                <a:cs typeface="Verdana"/>
              </a:rPr>
              <a:t>as</a:t>
            </a:r>
            <a:r>
              <a:rPr sz="2600" spc="-345" dirty="0">
                <a:latin typeface="Verdana"/>
                <a:cs typeface="Verdana"/>
              </a:rPr>
              <a:t> </a:t>
            </a:r>
            <a:r>
              <a:rPr sz="2600" spc="-160" dirty="0">
                <a:latin typeface="Verdana"/>
                <a:cs typeface="Verdana"/>
              </a:rPr>
              <a:t>complexities</a:t>
            </a:r>
            <a:r>
              <a:rPr sz="2600" spc="-370" dirty="0">
                <a:latin typeface="Verdana"/>
                <a:cs typeface="Verdana"/>
              </a:rPr>
              <a:t> </a:t>
            </a:r>
            <a:r>
              <a:rPr sz="2600" spc="-40" dirty="0">
                <a:latin typeface="Verdana"/>
                <a:cs typeface="Verdana"/>
              </a:rPr>
              <a:t>of</a:t>
            </a:r>
            <a:r>
              <a:rPr sz="2600" spc="-345" dirty="0">
                <a:latin typeface="Verdana"/>
                <a:cs typeface="Verdana"/>
              </a:rPr>
              <a:t> </a:t>
            </a:r>
            <a:r>
              <a:rPr sz="2600" spc="-165" dirty="0">
                <a:latin typeface="Verdana"/>
                <a:cs typeface="Verdana"/>
              </a:rPr>
              <a:t>the</a:t>
            </a:r>
            <a:r>
              <a:rPr sz="2600" spc="-345" dirty="0">
                <a:latin typeface="Verdana"/>
                <a:cs typeface="Verdana"/>
              </a:rPr>
              <a:t> </a:t>
            </a:r>
            <a:r>
              <a:rPr sz="2600" spc="-150" dirty="0">
                <a:latin typeface="Verdana"/>
                <a:cs typeface="Verdana"/>
              </a:rPr>
              <a:t>cases</a:t>
            </a:r>
            <a:r>
              <a:rPr sz="2600" spc="-330" dirty="0">
                <a:latin typeface="Verdana"/>
                <a:cs typeface="Verdana"/>
              </a:rPr>
              <a:t> </a:t>
            </a:r>
            <a:r>
              <a:rPr sz="2600" spc="-145" dirty="0">
                <a:latin typeface="Verdana"/>
                <a:cs typeface="Verdana"/>
              </a:rPr>
              <a:t>or  </a:t>
            </a:r>
            <a:r>
              <a:rPr sz="2600" spc="-180" dirty="0">
                <a:latin typeface="Verdana"/>
                <a:cs typeface="Verdana"/>
              </a:rPr>
              <a:t>administrative</a:t>
            </a:r>
            <a:r>
              <a:rPr sz="2600" spc="-355" dirty="0">
                <a:latin typeface="Verdana"/>
                <a:cs typeface="Verdana"/>
              </a:rPr>
              <a:t> </a:t>
            </a:r>
            <a:r>
              <a:rPr sz="2600" spc="-110" dirty="0">
                <a:latin typeface="Verdana"/>
                <a:cs typeface="Verdana"/>
              </a:rPr>
              <a:t>difficulties</a:t>
            </a:r>
            <a:r>
              <a:rPr sz="2600" spc="-330" dirty="0">
                <a:latin typeface="Verdana"/>
                <a:cs typeface="Verdana"/>
              </a:rPr>
              <a:t> </a:t>
            </a:r>
            <a:r>
              <a:rPr sz="2600" spc="-190" dirty="0">
                <a:latin typeface="Verdana"/>
                <a:cs typeface="Verdana"/>
              </a:rPr>
              <a:t>in</a:t>
            </a:r>
            <a:r>
              <a:rPr sz="2600" spc="-330" dirty="0">
                <a:latin typeface="Verdana"/>
                <a:cs typeface="Verdana"/>
              </a:rPr>
              <a:t> </a:t>
            </a:r>
            <a:r>
              <a:rPr sz="2600" spc="-114" dirty="0">
                <a:latin typeface="Verdana"/>
                <a:cs typeface="Verdana"/>
              </a:rPr>
              <a:t>conduct</a:t>
            </a:r>
            <a:r>
              <a:rPr sz="2600" spc="-330" dirty="0">
                <a:latin typeface="Verdana"/>
                <a:cs typeface="Verdana"/>
              </a:rPr>
              <a:t> </a:t>
            </a:r>
            <a:r>
              <a:rPr sz="2600" spc="-40" dirty="0">
                <a:latin typeface="Verdana"/>
                <a:cs typeface="Verdana"/>
              </a:rPr>
              <a:t>of</a:t>
            </a:r>
            <a:r>
              <a:rPr sz="2600" spc="-340" dirty="0">
                <a:latin typeface="Verdana"/>
                <a:cs typeface="Verdana"/>
              </a:rPr>
              <a:t> </a:t>
            </a:r>
            <a:r>
              <a:rPr sz="2600" spc="-190" dirty="0">
                <a:latin typeface="Verdana"/>
                <a:cs typeface="Verdana"/>
              </a:rPr>
              <a:t>assessment  </a:t>
            </a:r>
            <a:r>
              <a:rPr sz="2600" spc="-175" dirty="0">
                <a:latin typeface="Verdana"/>
                <a:cs typeface="Verdana"/>
              </a:rPr>
              <a:t>through </a:t>
            </a:r>
            <a:r>
              <a:rPr sz="2600" spc="-145" dirty="0">
                <a:latin typeface="Verdana"/>
                <a:cs typeface="Verdana"/>
              </a:rPr>
              <a:t>‘E-Proceeding’, </a:t>
            </a:r>
            <a:r>
              <a:rPr sz="2600" spc="-155" dirty="0">
                <a:latin typeface="Verdana"/>
                <a:cs typeface="Verdana"/>
              </a:rPr>
              <a:t>can </a:t>
            </a:r>
            <a:r>
              <a:rPr sz="2600" spc="-170" dirty="0">
                <a:latin typeface="Verdana"/>
                <a:cs typeface="Verdana"/>
              </a:rPr>
              <a:t>permit </a:t>
            </a:r>
            <a:r>
              <a:rPr sz="2600" spc="-114" dirty="0">
                <a:latin typeface="Verdana"/>
                <a:cs typeface="Verdana"/>
              </a:rPr>
              <a:t>conduct </a:t>
            </a:r>
            <a:r>
              <a:rPr sz="2600" spc="-40" dirty="0">
                <a:latin typeface="Verdana"/>
                <a:cs typeface="Verdana"/>
              </a:rPr>
              <a:t>of  </a:t>
            </a:r>
            <a:r>
              <a:rPr sz="2600" spc="-190" dirty="0">
                <a:latin typeface="Verdana"/>
                <a:cs typeface="Verdana"/>
              </a:rPr>
              <a:t>assessment </a:t>
            </a:r>
            <a:r>
              <a:rPr sz="2600" spc="-140" dirty="0">
                <a:latin typeface="Verdana"/>
                <a:cs typeface="Verdana"/>
              </a:rPr>
              <a:t>proceedings </a:t>
            </a:r>
            <a:r>
              <a:rPr sz="2600" spc="-175" dirty="0">
                <a:latin typeface="Verdana"/>
                <a:cs typeface="Verdana"/>
              </a:rPr>
              <a:t>through </a:t>
            </a:r>
            <a:r>
              <a:rPr sz="2600" spc="-165" dirty="0">
                <a:latin typeface="Verdana"/>
                <a:cs typeface="Verdana"/>
              </a:rPr>
              <a:t>the </a:t>
            </a:r>
            <a:r>
              <a:rPr sz="2600" spc="-170" dirty="0">
                <a:latin typeface="Verdana"/>
                <a:cs typeface="Verdana"/>
              </a:rPr>
              <a:t>conventional  </a:t>
            </a:r>
            <a:r>
              <a:rPr sz="2600" spc="-210" dirty="0">
                <a:latin typeface="Verdana"/>
                <a:cs typeface="Verdana"/>
              </a:rPr>
              <a:t>mode.</a:t>
            </a:r>
            <a:endParaRPr sz="2600">
              <a:latin typeface="Verdana"/>
              <a:cs typeface="Verdana"/>
            </a:endParaRPr>
          </a:p>
          <a:p>
            <a:pPr marL="241300" marR="5080" indent="-228600">
              <a:lnSpc>
                <a:spcPts val="2810"/>
              </a:lnSpc>
              <a:spcBef>
                <a:spcPts val="1035"/>
              </a:spcBef>
              <a:buFont typeface="Arial"/>
              <a:buChar char="•"/>
              <a:tabLst>
                <a:tab pos="241300" algn="l"/>
              </a:tabLst>
            </a:pPr>
            <a:r>
              <a:rPr sz="2600" spc="-204" dirty="0">
                <a:solidFill>
                  <a:srgbClr val="C00000"/>
                </a:solidFill>
                <a:latin typeface="Verdana"/>
                <a:cs typeface="Verdana"/>
              </a:rPr>
              <a:t>Pr.</a:t>
            </a:r>
            <a:r>
              <a:rPr sz="2600" spc="-350" dirty="0">
                <a:solidFill>
                  <a:srgbClr val="C00000"/>
                </a:solidFill>
                <a:latin typeface="Verdana"/>
                <a:cs typeface="Verdana"/>
              </a:rPr>
              <a:t> </a:t>
            </a:r>
            <a:r>
              <a:rPr sz="2600" spc="-200" dirty="0">
                <a:solidFill>
                  <a:srgbClr val="C00000"/>
                </a:solidFill>
                <a:latin typeface="Verdana"/>
                <a:cs typeface="Verdana"/>
              </a:rPr>
              <a:t>CIT</a:t>
            </a:r>
            <a:r>
              <a:rPr sz="2600" spc="-345" dirty="0">
                <a:solidFill>
                  <a:srgbClr val="C00000"/>
                </a:solidFill>
                <a:latin typeface="Verdana"/>
                <a:cs typeface="Verdana"/>
              </a:rPr>
              <a:t> </a:t>
            </a:r>
            <a:r>
              <a:rPr sz="2600" spc="-45" dirty="0">
                <a:solidFill>
                  <a:srgbClr val="C00000"/>
                </a:solidFill>
                <a:latin typeface="Verdana"/>
                <a:cs typeface="Verdana"/>
              </a:rPr>
              <a:t>/</a:t>
            </a:r>
            <a:r>
              <a:rPr sz="2600" spc="-340" dirty="0">
                <a:solidFill>
                  <a:srgbClr val="C00000"/>
                </a:solidFill>
                <a:latin typeface="Verdana"/>
                <a:cs typeface="Verdana"/>
              </a:rPr>
              <a:t> </a:t>
            </a:r>
            <a:r>
              <a:rPr sz="2600" spc="-200" dirty="0">
                <a:solidFill>
                  <a:srgbClr val="C00000"/>
                </a:solidFill>
                <a:latin typeface="Verdana"/>
                <a:cs typeface="Verdana"/>
              </a:rPr>
              <a:t>CIT</a:t>
            </a:r>
            <a:r>
              <a:rPr sz="2600" spc="-345" dirty="0">
                <a:solidFill>
                  <a:srgbClr val="C00000"/>
                </a:solidFill>
                <a:latin typeface="Verdana"/>
                <a:cs typeface="Verdana"/>
              </a:rPr>
              <a:t> </a:t>
            </a:r>
            <a:r>
              <a:rPr sz="2600" spc="-155" dirty="0">
                <a:solidFill>
                  <a:srgbClr val="C00000"/>
                </a:solidFill>
                <a:latin typeface="Verdana"/>
                <a:cs typeface="Verdana"/>
              </a:rPr>
              <a:t>is</a:t>
            </a:r>
            <a:r>
              <a:rPr sz="2600" spc="-340" dirty="0">
                <a:solidFill>
                  <a:srgbClr val="C00000"/>
                </a:solidFill>
                <a:latin typeface="Verdana"/>
                <a:cs typeface="Verdana"/>
              </a:rPr>
              <a:t> </a:t>
            </a:r>
            <a:r>
              <a:rPr sz="2600" spc="-160" dirty="0">
                <a:solidFill>
                  <a:srgbClr val="C00000"/>
                </a:solidFill>
                <a:latin typeface="Verdana"/>
                <a:cs typeface="Verdana"/>
              </a:rPr>
              <a:t>required</a:t>
            </a:r>
            <a:r>
              <a:rPr sz="2600" spc="-350" dirty="0">
                <a:solidFill>
                  <a:srgbClr val="C00000"/>
                </a:solidFill>
                <a:latin typeface="Verdana"/>
                <a:cs typeface="Verdana"/>
              </a:rPr>
              <a:t> </a:t>
            </a:r>
            <a:r>
              <a:rPr sz="2600" spc="-114" dirty="0">
                <a:solidFill>
                  <a:srgbClr val="C00000"/>
                </a:solidFill>
                <a:latin typeface="Verdana"/>
                <a:cs typeface="Verdana"/>
              </a:rPr>
              <a:t>to</a:t>
            </a:r>
            <a:r>
              <a:rPr sz="2600" spc="-345" dirty="0">
                <a:solidFill>
                  <a:srgbClr val="C00000"/>
                </a:solidFill>
                <a:latin typeface="Verdana"/>
                <a:cs typeface="Verdana"/>
              </a:rPr>
              <a:t> </a:t>
            </a:r>
            <a:r>
              <a:rPr sz="2600" spc="-155" dirty="0">
                <a:solidFill>
                  <a:srgbClr val="C00000"/>
                </a:solidFill>
                <a:latin typeface="Verdana"/>
                <a:cs typeface="Verdana"/>
              </a:rPr>
              <a:t>provide</a:t>
            </a:r>
            <a:r>
              <a:rPr sz="2600" spc="-355" dirty="0">
                <a:solidFill>
                  <a:srgbClr val="C00000"/>
                </a:solidFill>
                <a:latin typeface="Verdana"/>
                <a:cs typeface="Verdana"/>
              </a:rPr>
              <a:t> </a:t>
            </a:r>
            <a:r>
              <a:rPr sz="2600" spc="-160" dirty="0">
                <a:solidFill>
                  <a:srgbClr val="C00000"/>
                </a:solidFill>
                <a:latin typeface="Verdana"/>
                <a:cs typeface="Verdana"/>
              </a:rPr>
              <a:t>such</a:t>
            </a:r>
            <a:r>
              <a:rPr sz="2600" spc="-340" dirty="0">
                <a:solidFill>
                  <a:srgbClr val="C00000"/>
                </a:solidFill>
                <a:latin typeface="Verdana"/>
                <a:cs typeface="Verdana"/>
              </a:rPr>
              <a:t> </a:t>
            </a:r>
            <a:r>
              <a:rPr sz="2600" spc="-190" dirty="0">
                <a:solidFill>
                  <a:srgbClr val="C00000"/>
                </a:solidFill>
                <a:latin typeface="Verdana"/>
                <a:cs typeface="Verdana"/>
              </a:rPr>
              <a:t>relaxation</a:t>
            </a:r>
            <a:r>
              <a:rPr sz="2600" spc="-365" dirty="0">
                <a:solidFill>
                  <a:srgbClr val="C00000"/>
                </a:solidFill>
                <a:latin typeface="Verdana"/>
                <a:cs typeface="Verdana"/>
              </a:rPr>
              <a:t> </a:t>
            </a:r>
            <a:r>
              <a:rPr sz="2600" spc="-195" dirty="0">
                <a:solidFill>
                  <a:srgbClr val="C00000"/>
                </a:solidFill>
                <a:latin typeface="Verdana"/>
                <a:cs typeface="Verdana"/>
              </a:rPr>
              <a:t>only  </a:t>
            </a:r>
            <a:r>
              <a:rPr sz="2600" spc="-190" dirty="0">
                <a:solidFill>
                  <a:srgbClr val="C00000"/>
                </a:solidFill>
                <a:latin typeface="Verdana"/>
                <a:cs typeface="Verdana"/>
              </a:rPr>
              <a:t>in </a:t>
            </a:r>
            <a:r>
              <a:rPr sz="2600" spc="-185" dirty="0">
                <a:solidFill>
                  <a:srgbClr val="C00000"/>
                </a:solidFill>
                <a:latin typeface="Verdana"/>
                <a:cs typeface="Verdana"/>
              </a:rPr>
              <a:t>extraordinary </a:t>
            </a:r>
            <a:r>
              <a:rPr sz="2600" spc="-150" dirty="0">
                <a:solidFill>
                  <a:srgbClr val="C00000"/>
                </a:solidFill>
                <a:latin typeface="Verdana"/>
                <a:cs typeface="Verdana"/>
              </a:rPr>
              <a:t>circumstances </a:t>
            </a:r>
            <a:r>
              <a:rPr sz="2600" spc="-125" dirty="0">
                <a:solidFill>
                  <a:srgbClr val="C00000"/>
                </a:solidFill>
                <a:latin typeface="Verdana"/>
                <a:cs typeface="Verdana"/>
              </a:rPr>
              <a:t>after </a:t>
            </a:r>
            <a:r>
              <a:rPr sz="2600" spc="-210" dirty="0">
                <a:solidFill>
                  <a:srgbClr val="C00000"/>
                </a:solidFill>
                <a:latin typeface="Verdana"/>
                <a:cs typeface="Verdana"/>
              </a:rPr>
              <a:t>examining </a:t>
            </a:r>
            <a:r>
              <a:rPr sz="2600" spc="-165" dirty="0">
                <a:solidFill>
                  <a:srgbClr val="C00000"/>
                </a:solidFill>
                <a:latin typeface="Verdana"/>
                <a:cs typeface="Verdana"/>
              </a:rPr>
              <a:t>the  </a:t>
            </a:r>
            <a:r>
              <a:rPr sz="2600" spc="-155" dirty="0">
                <a:solidFill>
                  <a:srgbClr val="C00000"/>
                </a:solidFill>
                <a:latin typeface="Verdana"/>
                <a:cs typeface="Verdana"/>
              </a:rPr>
              <a:t>necessity</a:t>
            </a:r>
            <a:r>
              <a:rPr sz="2600" spc="-340" dirty="0">
                <a:solidFill>
                  <a:srgbClr val="C00000"/>
                </a:solidFill>
                <a:latin typeface="Verdana"/>
                <a:cs typeface="Verdana"/>
              </a:rPr>
              <a:t> </a:t>
            </a:r>
            <a:r>
              <a:rPr sz="2600" spc="-80" dirty="0">
                <a:solidFill>
                  <a:srgbClr val="C00000"/>
                </a:solidFill>
                <a:latin typeface="Verdana"/>
                <a:cs typeface="Verdana"/>
              </a:rPr>
              <a:t>for</a:t>
            </a:r>
            <a:r>
              <a:rPr sz="2600" spc="-345" dirty="0">
                <a:solidFill>
                  <a:srgbClr val="C00000"/>
                </a:solidFill>
                <a:latin typeface="Verdana"/>
                <a:cs typeface="Verdana"/>
              </a:rPr>
              <a:t> </a:t>
            </a:r>
            <a:r>
              <a:rPr sz="2600" spc="-160" dirty="0">
                <a:solidFill>
                  <a:srgbClr val="C00000"/>
                </a:solidFill>
                <a:latin typeface="Verdana"/>
                <a:cs typeface="Verdana"/>
              </a:rPr>
              <a:t>such</a:t>
            </a:r>
            <a:r>
              <a:rPr sz="2600" spc="-345" dirty="0">
                <a:solidFill>
                  <a:srgbClr val="C00000"/>
                </a:solidFill>
                <a:latin typeface="Verdana"/>
                <a:cs typeface="Verdana"/>
              </a:rPr>
              <a:t> </a:t>
            </a:r>
            <a:r>
              <a:rPr sz="2600" spc="-190" dirty="0">
                <a:solidFill>
                  <a:srgbClr val="C00000"/>
                </a:solidFill>
                <a:latin typeface="Verdana"/>
                <a:cs typeface="Verdana"/>
              </a:rPr>
              <a:t>relaxation</a:t>
            </a:r>
            <a:r>
              <a:rPr sz="2600" spc="-370" dirty="0">
                <a:solidFill>
                  <a:srgbClr val="C00000"/>
                </a:solidFill>
                <a:latin typeface="Verdana"/>
                <a:cs typeface="Verdana"/>
              </a:rPr>
              <a:t> </a:t>
            </a:r>
            <a:r>
              <a:rPr sz="2600" spc="-195" dirty="0">
                <a:solidFill>
                  <a:srgbClr val="C00000"/>
                </a:solidFill>
                <a:latin typeface="Verdana"/>
                <a:cs typeface="Verdana"/>
              </a:rPr>
              <a:t>and</a:t>
            </a:r>
            <a:r>
              <a:rPr sz="2600" spc="-350" dirty="0">
                <a:solidFill>
                  <a:srgbClr val="C00000"/>
                </a:solidFill>
                <a:latin typeface="Verdana"/>
                <a:cs typeface="Verdana"/>
              </a:rPr>
              <a:t> </a:t>
            </a:r>
            <a:r>
              <a:rPr sz="2600" spc="-135">
                <a:solidFill>
                  <a:srgbClr val="C00000"/>
                </a:solidFill>
                <a:latin typeface="Verdana"/>
                <a:cs typeface="Verdana"/>
              </a:rPr>
              <a:t>recording</a:t>
            </a:r>
            <a:r>
              <a:rPr sz="2600" spc="-365">
                <a:solidFill>
                  <a:srgbClr val="C00000"/>
                </a:solidFill>
                <a:latin typeface="Verdana"/>
                <a:cs typeface="Verdana"/>
              </a:rPr>
              <a:t> </a:t>
            </a:r>
            <a:r>
              <a:rPr sz="2600" spc="-165" smtClean="0">
                <a:solidFill>
                  <a:srgbClr val="C00000"/>
                </a:solidFill>
                <a:latin typeface="Verdana"/>
                <a:cs typeface="Verdana"/>
              </a:rPr>
              <a:t>the</a:t>
            </a:r>
            <a:r>
              <a:rPr lang="en-US" sz="2600" spc="-165" dirty="0" smtClean="0">
                <a:solidFill>
                  <a:srgbClr val="C00000"/>
                </a:solidFill>
                <a:latin typeface="Verdana"/>
                <a:cs typeface="Verdana"/>
              </a:rPr>
              <a:t> reasons for providing such relaxations.</a:t>
            </a:r>
            <a:endParaRPr sz="2600">
              <a:latin typeface="Verdana"/>
              <a:cs typeface="Verdana"/>
            </a:endParaRPr>
          </a:p>
        </p:txBody>
      </p:sp>
      <p:sp>
        <p:nvSpPr>
          <p:cNvPr id="13" name="object 13"/>
          <p:cNvSpPr txBox="1"/>
          <p:nvPr/>
        </p:nvSpPr>
        <p:spPr>
          <a:xfrm>
            <a:off x="6884034" y="6106159"/>
            <a:ext cx="1245870" cy="299720"/>
          </a:xfrm>
          <a:prstGeom prst="rect">
            <a:avLst/>
          </a:prstGeom>
        </p:spPr>
        <p:txBody>
          <a:bodyPr vert="horz" wrap="square" lIns="0" tIns="12700" rIns="0" bIns="0" rtlCol="0">
            <a:spAutoFit/>
          </a:bodyPr>
          <a:lstStyle/>
          <a:p>
            <a:pPr marL="12700">
              <a:lnSpc>
                <a:spcPct val="100000"/>
              </a:lnSpc>
              <a:spcBef>
                <a:spcPts val="100"/>
              </a:spcBef>
            </a:pPr>
            <a:r>
              <a:rPr sz="1800" spc="-105" dirty="0">
                <a:latin typeface="Verdana"/>
                <a:cs typeface="Verdana"/>
              </a:rPr>
              <a:t>Cir.</a:t>
            </a:r>
            <a:r>
              <a:rPr sz="1800" spc="-265" dirty="0">
                <a:latin typeface="Verdana"/>
                <a:cs typeface="Verdana"/>
              </a:rPr>
              <a:t> </a:t>
            </a:r>
            <a:r>
              <a:rPr sz="1800" spc="-185" dirty="0">
                <a:latin typeface="Verdana"/>
                <a:cs typeface="Verdana"/>
              </a:rPr>
              <a:t>27/2019</a:t>
            </a:r>
            <a:endParaRPr sz="18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771131"/>
            <a:ext cx="9144000" cy="86868"/>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rot="10800000" flipV="1">
            <a:off x="474370" y="1174571"/>
            <a:ext cx="6899275" cy="966290"/>
          </a:xfrm>
          <a:prstGeom prst="rect">
            <a:avLst/>
          </a:prstGeom>
        </p:spPr>
        <p:txBody>
          <a:bodyPr vert="horz" wrap="square" lIns="0" tIns="67945" rIns="0" bIns="0" rtlCol="0">
            <a:spAutoFit/>
          </a:bodyPr>
          <a:lstStyle/>
          <a:p>
            <a:pPr marL="12700" marR="5080">
              <a:lnSpc>
                <a:spcPts val="3460"/>
              </a:lnSpc>
              <a:spcBef>
                <a:spcPts val="535"/>
              </a:spcBef>
            </a:pPr>
            <a:r>
              <a:rPr spc="-350" dirty="0"/>
              <a:t>Can </a:t>
            </a:r>
            <a:r>
              <a:rPr spc="-380" dirty="0"/>
              <a:t>assessee </a:t>
            </a:r>
            <a:r>
              <a:rPr spc="-360" dirty="0"/>
              <a:t>suo-moto </a:t>
            </a:r>
            <a:r>
              <a:rPr spc="-350" dirty="0"/>
              <a:t>opt </a:t>
            </a:r>
            <a:r>
              <a:rPr spc="-380" dirty="0"/>
              <a:t>out </a:t>
            </a:r>
            <a:r>
              <a:rPr spc="-305" dirty="0"/>
              <a:t>of </a:t>
            </a:r>
            <a:r>
              <a:rPr spc="-235" dirty="0"/>
              <a:t>e-  </a:t>
            </a:r>
            <a:r>
              <a:rPr spc="-385" dirty="0"/>
              <a:t>assessment? </a:t>
            </a:r>
            <a:r>
              <a:rPr sz="2000" i="1" spc="-45" dirty="0">
                <a:solidFill>
                  <a:srgbClr val="088BC7"/>
                </a:solidFill>
                <a:latin typeface="Trebuchet MS"/>
                <a:cs typeface="Trebuchet MS"/>
              </a:rPr>
              <a:t>(not</a:t>
            </a:r>
            <a:r>
              <a:rPr sz="2000" i="1" spc="114" dirty="0">
                <a:solidFill>
                  <a:srgbClr val="088BC7"/>
                </a:solidFill>
                <a:latin typeface="Trebuchet MS"/>
                <a:cs typeface="Trebuchet MS"/>
              </a:rPr>
              <a:t> </a:t>
            </a:r>
            <a:r>
              <a:rPr sz="2000" i="1" spc="20" dirty="0">
                <a:solidFill>
                  <a:srgbClr val="088BC7"/>
                </a:solidFill>
                <a:latin typeface="Trebuchet MS"/>
                <a:cs typeface="Trebuchet MS"/>
              </a:rPr>
              <a:t>e-proceedings)</a:t>
            </a:r>
            <a:endParaRPr sz="2000">
              <a:latin typeface="Trebuchet MS"/>
              <a:cs typeface="Trebuchet MS"/>
            </a:endParaRPr>
          </a:p>
        </p:txBody>
      </p:sp>
      <p:sp>
        <p:nvSpPr>
          <p:cNvPr id="15" name="object 15"/>
          <p:cNvSpPr/>
          <p:nvPr/>
        </p:nvSpPr>
        <p:spPr>
          <a:xfrm>
            <a:off x="2625217" y="2662047"/>
            <a:ext cx="3961129" cy="2119630"/>
          </a:xfrm>
          <a:custGeom>
            <a:avLst/>
            <a:gdLst/>
            <a:ahLst/>
            <a:cxnLst/>
            <a:rect l="l" t="t" r="r" b="b"/>
            <a:pathLst>
              <a:path w="3961129" h="2119629">
                <a:moveTo>
                  <a:pt x="324357" y="0"/>
                </a:moveTo>
                <a:lnTo>
                  <a:pt x="0" y="0"/>
                </a:lnTo>
                <a:lnTo>
                  <a:pt x="0" y="2073147"/>
                </a:lnTo>
                <a:lnTo>
                  <a:pt x="266445" y="2073147"/>
                </a:lnTo>
                <a:lnTo>
                  <a:pt x="266445" y="781812"/>
                </a:lnTo>
                <a:lnTo>
                  <a:pt x="254762" y="382142"/>
                </a:lnTo>
                <a:lnTo>
                  <a:pt x="563110" y="382142"/>
                </a:lnTo>
                <a:lnTo>
                  <a:pt x="324357" y="0"/>
                </a:lnTo>
                <a:close/>
              </a:path>
              <a:path w="3961129" h="2119629">
                <a:moveTo>
                  <a:pt x="563110" y="382142"/>
                </a:moveTo>
                <a:lnTo>
                  <a:pt x="266445" y="382142"/>
                </a:lnTo>
                <a:lnTo>
                  <a:pt x="1320419" y="2073147"/>
                </a:lnTo>
                <a:lnTo>
                  <a:pt x="1598421" y="2073147"/>
                </a:lnTo>
                <a:lnTo>
                  <a:pt x="1598421" y="1612773"/>
                </a:lnTo>
                <a:lnTo>
                  <a:pt x="1331975" y="1612772"/>
                </a:lnTo>
                <a:lnTo>
                  <a:pt x="563110" y="382142"/>
                </a:lnTo>
                <a:close/>
              </a:path>
              <a:path w="3961129" h="2119629">
                <a:moveTo>
                  <a:pt x="1598421" y="0"/>
                </a:moveTo>
                <a:lnTo>
                  <a:pt x="1331975" y="0"/>
                </a:lnTo>
                <a:lnTo>
                  <a:pt x="1331975" y="1213230"/>
                </a:lnTo>
                <a:lnTo>
                  <a:pt x="1343533" y="1612772"/>
                </a:lnTo>
                <a:lnTo>
                  <a:pt x="1598421" y="1612773"/>
                </a:lnTo>
                <a:lnTo>
                  <a:pt x="1598421" y="0"/>
                </a:lnTo>
                <a:close/>
              </a:path>
              <a:path w="3961129" h="2119629">
                <a:moveTo>
                  <a:pt x="2616961" y="608076"/>
                </a:moveTo>
                <a:lnTo>
                  <a:pt x="2565124" y="609563"/>
                </a:lnTo>
                <a:lnTo>
                  <a:pt x="2514770" y="614024"/>
                </a:lnTo>
                <a:lnTo>
                  <a:pt x="2465899" y="621460"/>
                </a:lnTo>
                <a:lnTo>
                  <a:pt x="2418512" y="631872"/>
                </a:lnTo>
                <a:lnTo>
                  <a:pt x="2372611" y="645259"/>
                </a:lnTo>
                <a:lnTo>
                  <a:pt x="2328195" y="661622"/>
                </a:lnTo>
                <a:lnTo>
                  <a:pt x="2285267" y="680962"/>
                </a:lnTo>
                <a:lnTo>
                  <a:pt x="2243826" y="703278"/>
                </a:lnTo>
                <a:lnTo>
                  <a:pt x="2203874" y="728573"/>
                </a:lnTo>
                <a:lnTo>
                  <a:pt x="2165412" y="756845"/>
                </a:lnTo>
                <a:lnTo>
                  <a:pt x="2128440" y="788095"/>
                </a:lnTo>
                <a:lnTo>
                  <a:pt x="2092959" y="822325"/>
                </a:lnTo>
                <a:lnTo>
                  <a:pt x="2060101" y="858826"/>
                </a:lnTo>
                <a:lnTo>
                  <a:pt x="2030104" y="896895"/>
                </a:lnTo>
                <a:lnTo>
                  <a:pt x="2002968" y="936529"/>
                </a:lnTo>
                <a:lnTo>
                  <a:pt x="1978692" y="977730"/>
                </a:lnTo>
                <a:lnTo>
                  <a:pt x="1957276" y="1020497"/>
                </a:lnTo>
                <a:lnTo>
                  <a:pt x="1938718" y="1064831"/>
                </a:lnTo>
                <a:lnTo>
                  <a:pt x="1923017" y="1110731"/>
                </a:lnTo>
                <a:lnTo>
                  <a:pt x="1910174" y="1158197"/>
                </a:lnTo>
                <a:lnTo>
                  <a:pt x="1900185" y="1207230"/>
                </a:lnTo>
                <a:lnTo>
                  <a:pt x="1893052" y="1257829"/>
                </a:lnTo>
                <a:lnTo>
                  <a:pt x="1888773" y="1309994"/>
                </a:lnTo>
                <a:lnTo>
                  <a:pt x="1887346" y="1363726"/>
                </a:lnTo>
                <a:lnTo>
                  <a:pt x="1888773" y="1417486"/>
                </a:lnTo>
                <a:lnTo>
                  <a:pt x="1893052" y="1469676"/>
                </a:lnTo>
                <a:lnTo>
                  <a:pt x="1900185" y="1520295"/>
                </a:lnTo>
                <a:lnTo>
                  <a:pt x="1910174" y="1569343"/>
                </a:lnTo>
                <a:lnTo>
                  <a:pt x="1923017" y="1616822"/>
                </a:lnTo>
                <a:lnTo>
                  <a:pt x="1938718" y="1662731"/>
                </a:lnTo>
                <a:lnTo>
                  <a:pt x="1957276" y="1707071"/>
                </a:lnTo>
                <a:lnTo>
                  <a:pt x="1978692" y="1749843"/>
                </a:lnTo>
                <a:lnTo>
                  <a:pt x="2002968" y="1791047"/>
                </a:lnTo>
                <a:lnTo>
                  <a:pt x="2030104" y="1830683"/>
                </a:lnTo>
                <a:lnTo>
                  <a:pt x="2060101" y="1868752"/>
                </a:lnTo>
                <a:lnTo>
                  <a:pt x="2092959" y="1905253"/>
                </a:lnTo>
                <a:lnTo>
                  <a:pt x="2128440" y="1939483"/>
                </a:lnTo>
                <a:lnTo>
                  <a:pt x="2165412" y="1970733"/>
                </a:lnTo>
                <a:lnTo>
                  <a:pt x="2203874" y="1999005"/>
                </a:lnTo>
                <a:lnTo>
                  <a:pt x="2243826" y="2024300"/>
                </a:lnTo>
                <a:lnTo>
                  <a:pt x="2285267" y="2046616"/>
                </a:lnTo>
                <a:lnTo>
                  <a:pt x="2328195" y="2065956"/>
                </a:lnTo>
                <a:lnTo>
                  <a:pt x="2372611" y="2082319"/>
                </a:lnTo>
                <a:lnTo>
                  <a:pt x="2418512" y="2095706"/>
                </a:lnTo>
                <a:lnTo>
                  <a:pt x="2465899" y="2106118"/>
                </a:lnTo>
                <a:lnTo>
                  <a:pt x="2514770" y="2113554"/>
                </a:lnTo>
                <a:lnTo>
                  <a:pt x="2565124" y="2118015"/>
                </a:lnTo>
                <a:lnTo>
                  <a:pt x="2616961" y="2119503"/>
                </a:lnTo>
                <a:lnTo>
                  <a:pt x="2668807" y="2118015"/>
                </a:lnTo>
                <a:lnTo>
                  <a:pt x="2719122" y="2113554"/>
                </a:lnTo>
                <a:lnTo>
                  <a:pt x="2767909" y="2106118"/>
                </a:lnTo>
                <a:lnTo>
                  <a:pt x="2815166" y="2095706"/>
                </a:lnTo>
                <a:lnTo>
                  <a:pt x="2860894" y="2082319"/>
                </a:lnTo>
                <a:lnTo>
                  <a:pt x="2905093" y="2065956"/>
                </a:lnTo>
                <a:lnTo>
                  <a:pt x="2947762" y="2046616"/>
                </a:lnTo>
                <a:lnTo>
                  <a:pt x="2988902" y="2024300"/>
                </a:lnTo>
                <a:lnTo>
                  <a:pt x="3028513" y="1999005"/>
                </a:lnTo>
                <a:lnTo>
                  <a:pt x="3066594" y="1970733"/>
                </a:lnTo>
                <a:lnTo>
                  <a:pt x="3103147" y="1939483"/>
                </a:lnTo>
                <a:lnTo>
                  <a:pt x="3138170" y="1905253"/>
                </a:lnTo>
                <a:lnTo>
                  <a:pt x="3164918" y="1876297"/>
                </a:lnTo>
                <a:lnTo>
                  <a:pt x="2616961" y="1876297"/>
                </a:lnTo>
                <a:lnTo>
                  <a:pt x="2562028" y="1873405"/>
                </a:lnTo>
                <a:lnTo>
                  <a:pt x="2509681" y="1864725"/>
                </a:lnTo>
                <a:lnTo>
                  <a:pt x="2459924" y="1850255"/>
                </a:lnTo>
                <a:lnTo>
                  <a:pt x="2412762" y="1829994"/>
                </a:lnTo>
                <a:lnTo>
                  <a:pt x="2368199" y="1803939"/>
                </a:lnTo>
                <a:lnTo>
                  <a:pt x="2326240" y="1772088"/>
                </a:lnTo>
                <a:lnTo>
                  <a:pt x="2286888" y="1734439"/>
                </a:lnTo>
                <a:lnTo>
                  <a:pt x="2255677" y="1697601"/>
                </a:lnTo>
                <a:lnTo>
                  <a:pt x="2228621" y="1658048"/>
                </a:lnTo>
                <a:lnTo>
                  <a:pt x="2205724" y="1615781"/>
                </a:lnTo>
                <a:lnTo>
                  <a:pt x="2186987" y="1570799"/>
                </a:lnTo>
                <a:lnTo>
                  <a:pt x="2172411" y="1523103"/>
                </a:lnTo>
                <a:lnTo>
                  <a:pt x="2161998" y="1472692"/>
                </a:lnTo>
                <a:lnTo>
                  <a:pt x="2155749" y="1419566"/>
                </a:lnTo>
                <a:lnTo>
                  <a:pt x="2153666" y="1363726"/>
                </a:lnTo>
                <a:lnTo>
                  <a:pt x="2155749" y="1308600"/>
                </a:lnTo>
                <a:lnTo>
                  <a:pt x="2161998" y="1256093"/>
                </a:lnTo>
                <a:lnTo>
                  <a:pt x="2172411" y="1206206"/>
                </a:lnTo>
                <a:lnTo>
                  <a:pt x="2186987" y="1158938"/>
                </a:lnTo>
                <a:lnTo>
                  <a:pt x="2205724" y="1114290"/>
                </a:lnTo>
                <a:lnTo>
                  <a:pt x="2228621" y="1072260"/>
                </a:lnTo>
                <a:lnTo>
                  <a:pt x="2255677" y="1032851"/>
                </a:lnTo>
                <a:lnTo>
                  <a:pt x="2286888" y="996060"/>
                </a:lnTo>
                <a:lnTo>
                  <a:pt x="2321840" y="962128"/>
                </a:lnTo>
                <a:lnTo>
                  <a:pt x="2358590" y="932719"/>
                </a:lnTo>
                <a:lnTo>
                  <a:pt x="2397141" y="907835"/>
                </a:lnTo>
                <a:lnTo>
                  <a:pt x="2437495" y="887476"/>
                </a:lnTo>
                <a:lnTo>
                  <a:pt x="2479652" y="871640"/>
                </a:lnTo>
                <a:lnTo>
                  <a:pt x="2523615" y="860329"/>
                </a:lnTo>
                <a:lnTo>
                  <a:pt x="2569384" y="853543"/>
                </a:lnTo>
                <a:lnTo>
                  <a:pt x="2616961" y="851280"/>
                </a:lnTo>
                <a:lnTo>
                  <a:pt x="3164599" y="851280"/>
                </a:lnTo>
                <a:lnTo>
                  <a:pt x="3138170" y="822325"/>
                </a:lnTo>
                <a:lnTo>
                  <a:pt x="3103147" y="788095"/>
                </a:lnTo>
                <a:lnTo>
                  <a:pt x="3066594" y="756845"/>
                </a:lnTo>
                <a:lnTo>
                  <a:pt x="3028513" y="728573"/>
                </a:lnTo>
                <a:lnTo>
                  <a:pt x="2988902" y="703278"/>
                </a:lnTo>
                <a:lnTo>
                  <a:pt x="2947762" y="680962"/>
                </a:lnTo>
                <a:lnTo>
                  <a:pt x="2905093" y="661622"/>
                </a:lnTo>
                <a:lnTo>
                  <a:pt x="2860894" y="645259"/>
                </a:lnTo>
                <a:lnTo>
                  <a:pt x="2815166" y="631872"/>
                </a:lnTo>
                <a:lnTo>
                  <a:pt x="2767909" y="621460"/>
                </a:lnTo>
                <a:lnTo>
                  <a:pt x="2719122" y="614024"/>
                </a:lnTo>
                <a:lnTo>
                  <a:pt x="2668807" y="609563"/>
                </a:lnTo>
                <a:lnTo>
                  <a:pt x="2616961" y="608076"/>
                </a:lnTo>
                <a:close/>
              </a:path>
              <a:path w="3961129" h="2119629">
                <a:moveTo>
                  <a:pt x="3164599" y="851280"/>
                </a:moveTo>
                <a:lnTo>
                  <a:pt x="2616961" y="851280"/>
                </a:lnTo>
                <a:lnTo>
                  <a:pt x="2664581" y="853543"/>
                </a:lnTo>
                <a:lnTo>
                  <a:pt x="2710382" y="860329"/>
                </a:lnTo>
                <a:lnTo>
                  <a:pt x="2754367" y="871640"/>
                </a:lnTo>
                <a:lnTo>
                  <a:pt x="2796540" y="887476"/>
                </a:lnTo>
                <a:lnTo>
                  <a:pt x="2836902" y="907835"/>
                </a:lnTo>
                <a:lnTo>
                  <a:pt x="2875458" y="932719"/>
                </a:lnTo>
                <a:lnTo>
                  <a:pt x="2912210" y="962128"/>
                </a:lnTo>
                <a:lnTo>
                  <a:pt x="2947161" y="996060"/>
                </a:lnTo>
                <a:lnTo>
                  <a:pt x="2978368" y="1032851"/>
                </a:lnTo>
                <a:lnTo>
                  <a:pt x="3005409" y="1072260"/>
                </a:lnTo>
                <a:lnTo>
                  <a:pt x="3028285" y="1114290"/>
                </a:lnTo>
                <a:lnTo>
                  <a:pt x="3046999" y="1158938"/>
                </a:lnTo>
                <a:lnTo>
                  <a:pt x="3061552" y="1206206"/>
                </a:lnTo>
                <a:lnTo>
                  <a:pt x="3071945" y="1256093"/>
                </a:lnTo>
                <a:lnTo>
                  <a:pt x="3078180" y="1308600"/>
                </a:lnTo>
                <a:lnTo>
                  <a:pt x="3080258" y="1363726"/>
                </a:lnTo>
                <a:lnTo>
                  <a:pt x="3078180" y="1419566"/>
                </a:lnTo>
                <a:lnTo>
                  <a:pt x="3071945" y="1472692"/>
                </a:lnTo>
                <a:lnTo>
                  <a:pt x="3061552" y="1523103"/>
                </a:lnTo>
                <a:lnTo>
                  <a:pt x="3046999" y="1570799"/>
                </a:lnTo>
                <a:lnTo>
                  <a:pt x="3028285" y="1615781"/>
                </a:lnTo>
                <a:lnTo>
                  <a:pt x="3005409" y="1658048"/>
                </a:lnTo>
                <a:lnTo>
                  <a:pt x="2978368" y="1697601"/>
                </a:lnTo>
                <a:lnTo>
                  <a:pt x="2947161" y="1734439"/>
                </a:lnTo>
                <a:lnTo>
                  <a:pt x="2907770" y="1772088"/>
                </a:lnTo>
                <a:lnTo>
                  <a:pt x="2865793" y="1803939"/>
                </a:lnTo>
                <a:lnTo>
                  <a:pt x="2821225" y="1829994"/>
                </a:lnTo>
                <a:lnTo>
                  <a:pt x="2774062" y="1850255"/>
                </a:lnTo>
                <a:lnTo>
                  <a:pt x="2724301" y="1864725"/>
                </a:lnTo>
                <a:lnTo>
                  <a:pt x="2671935" y="1873405"/>
                </a:lnTo>
                <a:lnTo>
                  <a:pt x="2616961" y="1876297"/>
                </a:lnTo>
                <a:lnTo>
                  <a:pt x="3164918" y="1876297"/>
                </a:lnTo>
                <a:lnTo>
                  <a:pt x="3201903" y="1831476"/>
                </a:lnTo>
                <a:lnTo>
                  <a:pt x="3229421" y="1792118"/>
                </a:lnTo>
                <a:lnTo>
                  <a:pt x="3254041" y="1751113"/>
                </a:lnTo>
                <a:lnTo>
                  <a:pt x="3275762" y="1708460"/>
                </a:lnTo>
                <a:lnTo>
                  <a:pt x="3294586" y="1664160"/>
                </a:lnTo>
                <a:lnTo>
                  <a:pt x="3310513" y="1618211"/>
                </a:lnTo>
                <a:lnTo>
                  <a:pt x="3323542" y="1570613"/>
                </a:lnTo>
                <a:lnTo>
                  <a:pt x="3333676" y="1521366"/>
                </a:lnTo>
                <a:lnTo>
                  <a:pt x="3340914" y="1470470"/>
                </a:lnTo>
                <a:lnTo>
                  <a:pt x="3345256" y="1417923"/>
                </a:lnTo>
                <a:lnTo>
                  <a:pt x="3346704" y="1363726"/>
                </a:lnTo>
                <a:lnTo>
                  <a:pt x="3345256" y="1309994"/>
                </a:lnTo>
                <a:lnTo>
                  <a:pt x="3340914" y="1257829"/>
                </a:lnTo>
                <a:lnTo>
                  <a:pt x="3333676" y="1207230"/>
                </a:lnTo>
                <a:lnTo>
                  <a:pt x="3323542" y="1158197"/>
                </a:lnTo>
                <a:lnTo>
                  <a:pt x="3310513" y="1110731"/>
                </a:lnTo>
                <a:lnTo>
                  <a:pt x="3294586" y="1064831"/>
                </a:lnTo>
                <a:lnTo>
                  <a:pt x="3275762" y="1020497"/>
                </a:lnTo>
                <a:lnTo>
                  <a:pt x="3254041" y="977730"/>
                </a:lnTo>
                <a:lnTo>
                  <a:pt x="3229421" y="936529"/>
                </a:lnTo>
                <a:lnTo>
                  <a:pt x="3201903" y="896895"/>
                </a:lnTo>
                <a:lnTo>
                  <a:pt x="3171486" y="858826"/>
                </a:lnTo>
                <a:lnTo>
                  <a:pt x="3164599" y="851280"/>
                </a:lnTo>
                <a:close/>
              </a:path>
              <a:path w="3961129" h="2119629">
                <a:moveTo>
                  <a:pt x="3896867" y="0"/>
                </a:moveTo>
                <a:lnTo>
                  <a:pt x="3630422" y="0"/>
                </a:lnTo>
                <a:lnTo>
                  <a:pt x="3630422" y="654303"/>
                </a:lnTo>
                <a:lnTo>
                  <a:pt x="3659378" y="1430401"/>
                </a:lnTo>
                <a:lnTo>
                  <a:pt x="3867911" y="1430401"/>
                </a:lnTo>
                <a:lnTo>
                  <a:pt x="3896867" y="654303"/>
                </a:lnTo>
                <a:lnTo>
                  <a:pt x="3896867" y="0"/>
                </a:lnTo>
                <a:close/>
              </a:path>
              <a:path w="3961129" h="2119629">
                <a:moveTo>
                  <a:pt x="3763645" y="1696720"/>
                </a:moveTo>
                <a:lnTo>
                  <a:pt x="3724594" y="1700264"/>
                </a:lnTo>
                <a:lnTo>
                  <a:pt x="3655113" y="1728545"/>
                </a:lnTo>
                <a:lnTo>
                  <a:pt x="3624706" y="1753234"/>
                </a:lnTo>
                <a:lnTo>
                  <a:pt x="3599370" y="1783165"/>
                </a:lnTo>
                <a:lnTo>
                  <a:pt x="3570414" y="1853408"/>
                </a:lnTo>
                <a:lnTo>
                  <a:pt x="3566795" y="1893696"/>
                </a:lnTo>
                <a:lnTo>
                  <a:pt x="3570414" y="1932747"/>
                </a:lnTo>
                <a:lnTo>
                  <a:pt x="3599370" y="2002228"/>
                </a:lnTo>
                <a:lnTo>
                  <a:pt x="3624706" y="2032634"/>
                </a:lnTo>
                <a:lnTo>
                  <a:pt x="3655113" y="2057971"/>
                </a:lnTo>
                <a:lnTo>
                  <a:pt x="3724594" y="2086927"/>
                </a:lnTo>
                <a:lnTo>
                  <a:pt x="3763645" y="2090546"/>
                </a:lnTo>
                <a:lnTo>
                  <a:pt x="3803933" y="2086927"/>
                </a:lnTo>
                <a:lnTo>
                  <a:pt x="3840781" y="2076069"/>
                </a:lnTo>
                <a:lnTo>
                  <a:pt x="3904106" y="2032634"/>
                </a:lnTo>
                <a:lnTo>
                  <a:pt x="3928796" y="2002228"/>
                </a:lnTo>
                <a:lnTo>
                  <a:pt x="3957077" y="1932747"/>
                </a:lnTo>
                <a:lnTo>
                  <a:pt x="3960622" y="1893696"/>
                </a:lnTo>
                <a:lnTo>
                  <a:pt x="3957077" y="1853408"/>
                </a:lnTo>
                <a:lnTo>
                  <a:pt x="3946461" y="1816560"/>
                </a:lnTo>
                <a:lnTo>
                  <a:pt x="3904106" y="1753234"/>
                </a:lnTo>
                <a:lnTo>
                  <a:pt x="3874176" y="1728545"/>
                </a:lnTo>
                <a:lnTo>
                  <a:pt x="3803933" y="1700264"/>
                </a:lnTo>
                <a:lnTo>
                  <a:pt x="3763645" y="1696720"/>
                </a:lnTo>
                <a:close/>
              </a:path>
            </a:pathLst>
          </a:custGeom>
          <a:solidFill>
            <a:srgbClr val="C00000"/>
          </a:solidFill>
        </p:spPr>
        <p:txBody>
          <a:bodyPr wrap="square" lIns="0" tIns="0" rIns="0" bIns="0" rtlCol="0"/>
          <a:lstStyle/>
          <a:p>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1000" y="2057400"/>
            <a:ext cx="4800601" cy="1366400"/>
          </a:xfrm>
          <a:prstGeom prst="rect">
            <a:avLst/>
          </a:prstGeom>
          <a:solidFill>
            <a:schemeClr val="accent6">
              <a:lumMod val="60000"/>
              <a:lumOff val="40000"/>
            </a:schemeClr>
          </a:solidFill>
        </p:spPr>
        <p:txBody>
          <a:bodyPr vert="horz" wrap="square" lIns="0" tIns="12065" rIns="0" bIns="0" rtlCol="0">
            <a:spAutoFit/>
          </a:bodyPr>
          <a:lstStyle/>
          <a:p>
            <a:pPr marL="12700">
              <a:lnSpc>
                <a:spcPct val="100000"/>
              </a:lnSpc>
              <a:spcBef>
                <a:spcPts val="95"/>
              </a:spcBef>
            </a:pPr>
            <a:r>
              <a:rPr sz="4400" spc="-434" dirty="0">
                <a:solidFill>
                  <a:srgbClr val="FFFFFF"/>
                </a:solidFill>
              </a:rPr>
              <a:t>e-Assessment</a:t>
            </a:r>
            <a:r>
              <a:rPr sz="4400" spc="-225" dirty="0">
                <a:solidFill>
                  <a:srgbClr val="FFFFFF"/>
                </a:solidFill>
              </a:rPr>
              <a:t> </a:t>
            </a:r>
            <a:r>
              <a:rPr sz="4400" spc="-420" dirty="0">
                <a:solidFill>
                  <a:srgbClr val="FFFFFF"/>
                </a:solidFill>
              </a:rPr>
              <a:t>Procedures</a:t>
            </a:r>
            <a:endParaRPr sz="4400"/>
          </a:p>
        </p:txBody>
      </p:sp>
      <p:pic>
        <p:nvPicPr>
          <p:cNvPr id="4" name="Picture 3" descr="procedure-ww.gif"/>
          <p:cNvPicPr>
            <a:picLocks noChangeAspect="1"/>
          </p:cNvPicPr>
          <p:nvPr/>
        </p:nvPicPr>
        <p:blipFill>
          <a:blip r:embed="rId2"/>
          <a:stretch>
            <a:fillRect/>
          </a:stretch>
        </p:blipFill>
        <p:spPr>
          <a:xfrm>
            <a:off x="4876800" y="304800"/>
            <a:ext cx="4267200" cy="6248400"/>
          </a:xfrm>
          <a:prstGeom prst="rect">
            <a:avLst/>
          </a:prstGeom>
        </p:spPr>
      </p:pic>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533400"/>
            <a:ext cx="4859630" cy="566822"/>
          </a:xfrm>
          <a:prstGeom prst="rect">
            <a:avLst/>
          </a:prstGeom>
        </p:spPr>
        <p:txBody>
          <a:bodyPr vert="horz" wrap="square" lIns="0" tIns="12700" rIns="0" bIns="0" rtlCol="0">
            <a:spAutoFit/>
          </a:bodyPr>
          <a:lstStyle/>
          <a:p>
            <a:pPr marL="12700">
              <a:lnSpc>
                <a:spcPct val="100000"/>
              </a:lnSpc>
              <a:spcBef>
                <a:spcPts val="100"/>
              </a:spcBef>
            </a:pPr>
            <a:r>
              <a:rPr sz="3600" spc="-315" dirty="0"/>
              <a:t>Notice </a:t>
            </a:r>
            <a:r>
              <a:rPr sz="3600" spc="-455" dirty="0"/>
              <a:t>and</a:t>
            </a:r>
            <a:r>
              <a:rPr sz="3600" spc="-450" dirty="0"/>
              <a:t> </a:t>
            </a:r>
            <a:r>
              <a:rPr sz="3600" spc="-420" dirty="0"/>
              <a:t>response</a:t>
            </a:r>
            <a:endParaRPr sz="3600"/>
          </a:p>
        </p:txBody>
      </p:sp>
      <p:sp>
        <p:nvSpPr>
          <p:cNvPr id="4" name="object 4"/>
          <p:cNvSpPr txBox="1"/>
          <p:nvPr/>
        </p:nvSpPr>
        <p:spPr>
          <a:xfrm>
            <a:off x="474370" y="1314704"/>
            <a:ext cx="8073390" cy="3905885"/>
          </a:xfrm>
          <a:prstGeom prst="rect">
            <a:avLst/>
          </a:prstGeom>
        </p:spPr>
        <p:txBody>
          <a:bodyPr vert="horz" wrap="square" lIns="0" tIns="60960" rIns="0" bIns="0" rtlCol="0">
            <a:spAutoFit/>
          </a:bodyPr>
          <a:lstStyle/>
          <a:p>
            <a:pPr marL="241300" marR="82550" indent="-228600">
              <a:lnSpc>
                <a:spcPts val="3020"/>
              </a:lnSpc>
              <a:spcBef>
                <a:spcPts val="480"/>
              </a:spcBef>
              <a:buFont typeface="Arial"/>
              <a:buChar char="•"/>
              <a:tabLst>
                <a:tab pos="241300" algn="l"/>
              </a:tabLst>
            </a:pPr>
            <a:r>
              <a:rPr sz="2600" spc="-180" dirty="0">
                <a:latin typeface="Verdana"/>
                <a:cs typeface="Verdana"/>
              </a:rPr>
              <a:t>National e-Assessment Centre shall serve a notice  on the assessee under section 143(2).</a:t>
            </a:r>
            <a:endParaRPr sz="2600" spc="-180">
              <a:latin typeface="Verdana"/>
              <a:cs typeface="Verdana"/>
            </a:endParaRPr>
          </a:p>
          <a:p>
            <a:pPr marL="241300" marR="445134" indent="-228600">
              <a:lnSpc>
                <a:spcPts val="3020"/>
              </a:lnSpc>
              <a:spcBef>
                <a:spcPts val="1005"/>
              </a:spcBef>
              <a:buFont typeface="Arial"/>
              <a:buChar char="•"/>
              <a:tabLst>
                <a:tab pos="241300" algn="l"/>
              </a:tabLst>
            </a:pPr>
            <a:r>
              <a:rPr sz="2600" spc="-180" dirty="0">
                <a:latin typeface="Verdana"/>
                <a:cs typeface="Verdana"/>
              </a:rPr>
              <a:t>Such Notice shall specify the issues selected for  assessment.</a:t>
            </a:r>
            <a:endParaRPr sz="2600" spc="-180">
              <a:latin typeface="Verdana"/>
              <a:cs typeface="Verdana"/>
            </a:endParaRPr>
          </a:p>
          <a:p>
            <a:pPr marL="241300" marR="97790" indent="-228600">
              <a:lnSpc>
                <a:spcPct val="90000"/>
              </a:lnSpc>
              <a:spcBef>
                <a:spcPts val="955"/>
              </a:spcBef>
              <a:buFont typeface="Arial"/>
              <a:buChar char="•"/>
              <a:tabLst>
                <a:tab pos="241300" algn="l"/>
              </a:tabLst>
            </a:pPr>
            <a:r>
              <a:rPr sz="2600" spc="-180" dirty="0">
                <a:latin typeface="Verdana"/>
                <a:cs typeface="Verdana"/>
              </a:rPr>
              <a:t>ACIT (e-Verification), having headquarter at Delhi,  to act as prescribed Income-tax Authority for the  purpose of section 143(2) </a:t>
            </a:r>
            <a:r>
              <a:rPr sz="2600" spc="-180" dirty="0">
                <a:solidFill>
                  <a:srgbClr val="FF0000"/>
                </a:solidFill>
                <a:latin typeface="Verdana"/>
                <a:cs typeface="Verdana"/>
              </a:rPr>
              <a:t>(Not: 65/2019).</a:t>
            </a:r>
            <a:endParaRPr sz="2600" spc="-180">
              <a:solidFill>
                <a:srgbClr val="FF0000"/>
              </a:solidFill>
              <a:latin typeface="Verdana"/>
              <a:cs typeface="Verdana"/>
            </a:endParaRPr>
          </a:p>
          <a:p>
            <a:pPr marL="241300" marR="5080" indent="-228600">
              <a:lnSpc>
                <a:spcPts val="3030"/>
              </a:lnSpc>
              <a:spcBef>
                <a:spcPts val="1050"/>
              </a:spcBef>
              <a:buFont typeface="Arial"/>
              <a:buChar char="•"/>
              <a:tabLst>
                <a:tab pos="241300" algn="l"/>
              </a:tabLst>
            </a:pPr>
            <a:r>
              <a:rPr sz="2600" spc="-180" dirty="0">
                <a:latin typeface="Verdana"/>
                <a:cs typeface="Verdana"/>
              </a:rPr>
              <a:t>Assessee may, within fifteen days from the date of  receipt of notice, file his response to the NeAC.</a:t>
            </a:r>
            <a:endParaRPr sz="2600" spc="-18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8183880" cy="1066800"/>
          </a:xfrm>
        </p:spPr>
        <p:txBody>
          <a:bodyPr/>
          <a:lstStyle/>
          <a:p>
            <a:r>
              <a:rPr lang="en-US" dirty="0" smtClean="0"/>
              <a:t>Allocation of cases</a:t>
            </a:r>
            <a:endParaRPr lang="en-IN" dirty="0"/>
          </a:p>
        </p:txBody>
      </p:sp>
      <p:sp>
        <p:nvSpPr>
          <p:cNvPr id="3" name="Content Placeholder 2"/>
          <p:cNvSpPr>
            <a:spLocks noGrp="1"/>
          </p:cNvSpPr>
          <p:nvPr>
            <p:ph idx="1"/>
          </p:nvPr>
        </p:nvSpPr>
        <p:spPr>
          <a:xfrm>
            <a:off x="502920" y="1828800"/>
            <a:ext cx="8183880" cy="2889504"/>
          </a:xfrm>
        </p:spPr>
        <p:txBody>
          <a:bodyPr>
            <a:normAutofit/>
          </a:bodyPr>
          <a:lstStyle/>
          <a:p>
            <a:pPr lvl="0">
              <a:buNone/>
            </a:pPr>
            <a:endParaRPr lang="en-IN" sz="2600" spc="-180" dirty="0" smtClean="0">
              <a:latin typeface="Verdana"/>
              <a:cs typeface="Verdana"/>
            </a:endParaRPr>
          </a:p>
          <a:p>
            <a:pPr lvl="0">
              <a:buClrTx/>
            </a:pPr>
            <a:r>
              <a:rPr lang="en-IN" sz="2600" spc="-180" dirty="0" err="1" smtClean="0">
                <a:latin typeface="Verdana"/>
                <a:cs typeface="Verdana"/>
              </a:rPr>
              <a:t>NeAC</a:t>
            </a:r>
            <a:r>
              <a:rPr lang="en-IN" sz="2600" spc="-180" dirty="0" smtClean="0">
                <a:latin typeface="Verdana"/>
                <a:cs typeface="Verdana"/>
              </a:rPr>
              <a:t> </a:t>
            </a:r>
            <a:r>
              <a:rPr lang="en-IN" sz="2600" spc="-180" dirty="0" smtClean="0">
                <a:latin typeface="Verdana"/>
                <a:cs typeface="Verdana"/>
              </a:rPr>
              <a:t>shall assign the case </a:t>
            </a:r>
          </a:p>
          <a:p>
            <a:endParaRPr lang="en-US" sz="2600" spc="-180" dirty="0" smtClean="0">
              <a:latin typeface="Verdana"/>
              <a:cs typeface="Verdana"/>
            </a:endParaRPr>
          </a:p>
          <a:p>
            <a:pPr lvl="0">
              <a:buClrTx/>
            </a:pPr>
            <a:r>
              <a:rPr lang="en-IN" sz="2600" spc="-180" dirty="0" smtClean="0">
                <a:latin typeface="Verdana"/>
                <a:cs typeface="Verdana"/>
              </a:rPr>
              <a:t>to a specific assessment unit in any  one </a:t>
            </a:r>
            <a:r>
              <a:rPr lang="en-IN" sz="2600" spc="-180" dirty="0" err="1" smtClean="0">
                <a:latin typeface="Verdana"/>
                <a:cs typeface="Verdana"/>
              </a:rPr>
              <a:t>ReAC</a:t>
            </a:r>
            <a:r>
              <a:rPr lang="en-IN" sz="2600" spc="-180" dirty="0" smtClean="0">
                <a:latin typeface="Verdana"/>
                <a:cs typeface="Verdana"/>
              </a:rPr>
              <a:t> </a:t>
            </a:r>
          </a:p>
          <a:p>
            <a:endParaRPr lang="en-US" sz="2600" spc="-180" dirty="0" smtClean="0">
              <a:latin typeface="Verdana"/>
              <a:cs typeface="Verdana"/>
            </a:endParaRPr>
          </a:p>
          <a:p>
            <a:pPr lvl="0">
              <a:buClrTx/>
            </a:pPr>
            <a:r>
              <a:rPr lang="en-IN" sz="2600" spc="-180" dirty="0" smtClean="0">
                <a:latin typeface="Verdana"/>
                <a:cs typeface="Verdana"/>
              </a:rPr>
              <a:t>through an </a:t>
            </a:r>
            <a:r>
              <a:rPr lang="en-IN" sz="2600" b="1" spc="-180" dirty="0" smtClean="0">
                <a:latin typeface="Verdana"/>
                <a:cs typeface="Verdana"/>
              </a:rPr>
              <a:t>automated allocation </a:t>
            </a:r>
          </a:p>
          <a:p>
            <a:endParaRPr lang="en-IN" dirty="0"/>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533400"/>
            <a:ext cx="4935830" cy="566822"/>
          </a:xfrm>
          <a:prstGeom prst="rect">
            <a:avLst/>
          </a:prstGeom>
        </p:spPr>
        <p:txBody>
          <a:bodyPr vert="horz" wrap="square" lIns="0" tIns="12700" rIns="0" bIns="0" rtlCol="0">
            <a:spAutoFit/>
          </a:bodyPr>
          <a:lstStyle/>
          <a:p>
            <a:pPr marL="12700">
              <a:lnSpc>
                <a:spcPct val="100000"/>
              </a:lnSpc>
              <a:spcBef>
                <a:spcPts val="100"/>
              </a:spcBef>
            </a:pPr>
            <a:r>
              <a:rPr sz="3600" spc="-409"/>
              <a:t>Assessment</a:t>
            </a:r>
            <a:r>
              <a:rPr sz="3600" spc="-390"/>
              <a:t> </a:t>
            </a:r>
            <a:r>
              <a:rPr lang="en-US" sz="3600" spc="-390" dirty="0" smtClean="0"/>
              <a:t> </a:t>
            </a:r>
            <a:r>
              <a:rPr sz="3600" spc="-345" smtClean="0"/>
              <a:t>initiation</a:t>
            </a:r>
            <a:endParaRPr sz="3600"/>
          </a:p>
        </p:txBody>
      </p:sp>
      <p:sp>
        <p:nvSpPr>
          <p:cNvPr id="4" name="object 4"/>
          <p:cNvSpPr txBox="1"/>
          <p:nvPr/>
        </p:nvSpPr>
        <p:spPr>
          <a:xfrm>
            <a:off x="474370" y="1314704"/>
            <a:ext cx="8173084" cy="4416425"/>
          </a:xfrm>
          <a:prstGeom prst="rect">
            <a:avLst/>
          </a:prstGeom>
        </p:spPr>
        <p:txBody>
          <a:bodyPr vert="horz" wrap="square" lIns="0" tIns="60960" rIns="0" bIns="0" rtlCol="0">
            <a:spAutoFit/>
          </a:bodyPr>
          <a:lstStyle/>
          <a:p>
            <a:pPr marL="12700" marR="1242060">
              <a:lnSpc>
                <a:spcPts val="3020"/>
              </a:lnSpc>
              <a:spcBef>
                <a:spcPts val="480"/>
              </a:spcBef>
            </a:pPr>
            <a:r>
              <a:rPr sz="2800" spc="-145" dirty="0">
                <a:latin typeface="Verdana"/>
                <a:cs typeface="Verdana"/>
              </a:rPr>
              <a:t>Post</a:t>
            </a:r>
            <a:r>
              <a:rPr sz="2800" spc="-370" dirty="0">
                <a:latin typeface="Verdana"/>
                <a:cs typeface="Verdana"/>
              </a:rPr>
              <a:t> </a:t>
            </a:r>
            <a:r>
              <a:rPr sz="2800" spc="-190" dirty="0">
                <a:latin typeface="Verdana"/>
                <a:cs typeface="Verdana"/>
              </a:rPr>
              <a:t>allocation,</a:t>
            </a:r>
            <a:r>
              <a:rPr sz="2800" spc="-370" dirty="0">
                <a:latin typeface="Verdana"/>
                <a:cs typeface="Verdana"/>
              </a:rPr>
              <a:t> </a:t>
            </a:r>
            <a:r>
              <a:rPr sz="2800" spc="-210" dirty="0">
                <a:latin typeface="Verdana"/>
                <a:cs typeface="Verdana"/>
              </a:rPr>
              <a:t>assessment</a:t>
            </a:r>
            <a:r>
              <a:rPr sz="2800" spc="-365" dirty="0">
                <a:latin typeface="Verdana"/>
                <a:cs typeface="Verdana"/>
              </a:rPr>
              <a:t> </a:t>
            </a:r>
            <a:r>
              <a:rPr sz="2800" spc="-235" dirty="0">
                <a:latin typeface="Verdana"/>
                <a:cs typeface="Verdana"/>
              </a:rPr>
              <a:t>unit,</a:t>
            </a:r>
            <a:r>
              <a:rPr sz="2800" spc="-370" dirty="0">
                <a:latin typeface="Verdana"/>
                <a:cs typeface="Verdana"/>
              </a:rPr>
              <a:t> </a:t>
            </a:r>
            <a:r>
              <a:rPr sz="2800" spc="-285" dirty="0">
                <a:latin typeface="Verdana"/>
                <a:cs typeface="Verdana"/>
              </a:rPr>
              <a:t>may</a:t>
            </a:r>
            <a:r>
              <a:rPr sz="2800" spc="-370" dirty="0">
                <a:latin typeface="Verdana"/>
                <a:cs typeface="Verdana"/>
              </a:rPr>
              <a:t> </a:t>
            </a:r>
            <a:r>
              <a:rPr sz="2800" spc="-270" dirty="0">
                <a:latin typeface="Verdana"/>
                <a:cs typeface="Verdana"/>
              </a:rPr>
              <a:t>make</a:t>
            </a:r>
            <a:r>
              <a:rPr sz="2800" spc="-365" dirty="0">
                <a:latin typeface="Verdana"/>
                <a:cs typeface="Verdana"/>
              </a:rPr>
              <a:t> </a:t>
            </a:r>
            <a:r>
              <a:rPr sz="2800" spc="-260" dirty="0">
                <a:latin typeface="Verdana"/>
                <a:cs typeface="Verdana"/>
              </a:rPr>
              <a:t>a  </a:t>
            </a:r>
            <a:r>
              <a:rPr sz="2800" spc="-175" dirty="0">
                <a:latin typeface="Verdana"/>
                <a:cs typeface="Verdana"/>
              </a:rPr>
              <a:t>request</a:t>
            </a:r>
            <a:r>
              <a:rPr sz="2800" spc="-390" dirty="0">
                <a:latin typeface="Verdana"/>
                <a:cs typeface="Verdana"/>
              </a:rPr>
              <a:t> </a:t>
            </a:r>
            <a:r>
              <a:rPr sz="2800" spc="-130" dirty="0">
                <a:latin typeface="Verdana"/>
                <a:cs typeface="Verdana"/>
              </a:rPr>
              <a:t>to</a:t>
            </a:r>
            <a:r>
              <a:rPr sz="2800" spc="-370" dirty="0">
                <a:latin typeface="Verdana"/>
                <a:cs typeface="Verdana"/>
              </a:rPr>
              <a:t> </a:t>
            </a:r>
            <a:r>
              <a:rPr sz="2800" spc="-185" dirty="0">
                <a:latin typeface="Verdana"/>
                <a:cs typeface="Verdana"/>
              </a:rPr>
              <a:t>the</a:t>
            </a:r>
            <a:r>
              <a:rPr sz="2800" spc="-370" dirty="0">
                <a:latin typeface="Verdana"/>
                <a:cs typeface="Verdana"/>
              </a:rPr>
              <a:t> </a:t>
            </a:r>
            <a:r>
              <a:rPr sz="2800" spc="-70" dirty="0">
                <a:latin typeface="Verdana"/>
                <a:cs typeface="Verdana"/>
              </a:rPr>
              <a:t>NeAC</a:t>
            </a:r>
            <a:r>
              <a:rPr sz="2800" spc="-375" dirty="0">
                <a:latin typeface="Verdana"/>
                <a:cs typeface="Verdana"/>
              </a:rPr>
              <a:t> </a:t>
            </a:r>
            <a:r>
              <a:rPr sz="2800" spc="-90" dirty="0">
                <a:latin typeface="Verdana"/>
                <a:cs typeface="Verdana"/>
              </a:rPr>
              <a:t>for</a:t>
            </a:r>
            <a:r>
              <a:rPr sz="2800" spc="-375" dirty="0">
                <a:latin typeface="Verdana"/>
                <a:cs typeface="Verdana"/>
              </a:rPr>
              <a:t> </a:t>
            </a:r>
            <a:r>
              <a:rPr sz="2800" spc="-65" dirty="0">
                <a:latin typeface="Verdana"/>
                <a:cs typeface="Verdana"/>
              </a:rPr>
              <a:t>-</a:t>
            </a:r>
            <a:endParaRPr sz="2800">
              <a:latin typeface="Verdana"/>
              <a:cs typeface="Verdana"/>
            </a:endParaRPr>
          </a:p>
          <a:p>
            <a:pPr>
              <a:lnSpc>
                <a:spcPct val="100000"/>
              </a:lnSpc>
              <a:spcBef>
                <a:spcPts val="55"/>
              </a:spcBef>
            </a:pPr>
            <a:endParaRPr sz="4050">
              <a:latin typeface="Verdana"/>
              <a:cs typeface="Verdana"/>
            </a:endParaRPr>
          </a:p>
          <a:p>
            <a:pPr marL="527685" marR="5080" indent="-515620">
              <a:lnSpc>
                <a:spcPct val="90000"/>
              </a:lnSpc>
              <a:buAutoNum type="alphaLcParenR"/>
              <a:tabLst>
                <a:tab pos="527685" algn="l"/>
                <a:tab pos="528320" algn="l"/>
              </a:tabLst>
            </a:pPr>
            <a:r>
              <a:rPr sz="2800" spc="-180" dirty="0">
                <a:latin typeface="Verdana"/>
                <a:cs typeface="Verdana"/>
              </a:rPr>
              <a:t>obtaining</a:t>
            </a:r>
            <a:r>
              <a:rPr sz="2800" spc="-380" dirty="0">
                <a:latin typeface="Verdana"/>
                <a:cs typeface="Verdana"/>
              </a:rPr>
              <a:t> </a:t>
            </a:r>
            <a:r>
              <a:rPr sz="2800" spc="-175" dirty="0">
                <a:latin typeface="Verdana"/>
                <a:cs typeface="Verdana"/>
              </a:rPr>
              <a:t>such</a:t>
            </a:r>
            <a:r>
              <a:rPr sz="2800" spc="-380" dirty="0">
                <a:latin typeface="Verdana"/>
                <a:cs typeface="Verdana"/>
              </a:rPr>
              <a:t> </a:t>
            </a:r>
            <a:r>
              <a:rPr sz="2800" spc="-160" dirty="0">
                <a:latin typeface="Verdana"/>
                <a:cs typeface="Verdana"/>
              </a:rPr>
              <a:t>further</a:t>
            </a:r>
            <a:r>
              <a:rPr sz="2800" spc="-395" dirty="0">
                <a:latin typeface="Verdana"/>
                <a:cs typeface="Verdana"/>
              </a:rPr>
              <a:t> </a:t>
            </a:r>
            <a:r>
              <a:rPr sz="2800" spc="-195" dirty="0">
                <a:latin typeface="Verdana"/>
                <a:cs typeface="Verdana"/>
              </a:rPr>
              <a:t>information,</a:t>
            </a:r>
            <a:r>
              <a:rPr sz="2800" spc="-380" dirty="0">
                <a:latin typeface="Verdana"/>
                <a:cs typeface="Verdana"/>
              </a:rPr>
              <a:t> </a:t>
            </a:r>
            <a:r>
              <a:rPr sz="2800" spc="-180" dirty="0">
                <a:latin typeface="Verdana"/>
                <a:cs typeface="Verdana"/>
              </a:rPr>
              <a:t>documents</a:t>
            </a:r>
            <a:r>
              <a:rPr sz="2800" spc="-380" dirty="0">
                <a:latin typeface="Verdana"/>
                <a:cs typeface="Verdana"/>
              </a:rPr>
              <a:t> </a:t>
            </a:r>
            <a:r>
              <a:rPr sz="2800" spc="-160" dirty="0">
                <a:latin typeface="Verdana"/>
                <a:cs typeface="Verdana"/>
              </a:rPr>
              <a:t>or  </a:t>
            </a:r>
            <a:r>
              <a:rPr sz="2800" spc="-165" dirty="0">
                <a:latin typeface="Verdana"/>
                <a:cs typeface="Verdana"/>
              </a:rPr>
              <a:t>evidence</a:t>
            </a:r>
            <a:r>
              <a:rPr sz="2800" spc="-375" dirty="0">
                <a:latin typeface="Verdana"/>
                <a:cs typeface="Verdana"/>
              </a:rPr>
              <a:t> </a:t>
            </a:r>
            <a:r>
              <a:rPr sz="2800" spc="-150" dirty="0">
                <a:latin typeface="Verdana"/>
                <a:cs typeface="Verdana"/>
              </a:rPr>
              <a:t>from</a:t>
            </a:r>
            <a:r>
              <a:rPr sz="2800" spc="-385" dirty="0">
                <a:latin typeface="Verdana"/>
                <a:cs typeface="Verdana"/>
              </a:rPr>
              <a:t> </a:t>
            </a:r>
            <a:r>
              <a:rPr sz="2800" spc="-185" dirty="0">
                <a:latin typeface="Verdana"/>
                <a:cs typeface="Verdana"/>
              </a:rPr>
              <a:t>the</a:t>
            </a:r>
            <a:r>
              <a:rPr sz="2800" spc="-370" dirty="0">
                <a:latin typeface="Verdana"/>
                <a:cs typeface="Verdana"/>
              </a:rPr>
              <a:t> </a:t>
            </a:r>
            <a:r>
              <a:rPr sz="2800" spc="-190" dirty="0">
                <a:latin typeface="Verdana"/>
                <a:cs typeface="Verdana"/>
              </a:rPr>
              <a:t>assessee</a:t>
            </a:r>
            <a:r>
              <a:rPr sz="2800" spc="-375" dirty="0">
                <a:latin typeface="Verdana"/>
                <a:cs typeface="Verdana"/>
              </a:rPr>
              <a:t> </a:t>
            </a:r>
            <a:r>
              <a:rPr sz="2800" spc="-160" dirty="0">
                <a:latin typeface="Verdana"/>
                <a:cs typeface="Verdana"/>
              </a:rPr>
              <a:t>or</a:t>
            </a:r>
            <a:r>
              <a:rPr sz="2800" spc="-370" dirty="0">
                <a:latin typeface="Verdana"/>
                <a:cs typeface="Verdana"/>
              </a:rPr>
              <a:t> </a:t>
            </a:r>
            <a:r>
              <a:rPr sz="2800" spc="-265" dirty="0">
                <a:latin typeface="Verdana"/>
                <a:cs typeface="Verdana"/>
              </a:rPr>
              <a:t>any</a:t>
            </a:r>
            <a:r>
              <a:rPr sz="2800" spc="-370" dirty="0">
                <a:latin typeface="Verdana"/>
                <a:cs typeface="Verdana"/>
              </a:rPr>
              <a:t> </a:t>
            </a:r>
            <a:r>
              <a:rPr sz="2800" spc="-180" dirty="0">
                <a:latin typeface="Verdana"/>
                <a:cs typeface="Verdana"/>
              </a:rPr>
              <a:t>other</a:t>
            </a:r>
            <a:r>
              <a:rPr sz="2800" spc="-370" dirty="0">
                <a:latin typeface="Verdana"/>
                <a:cs typeface="Verdana"/>
              </a:rPr>
              <a:t> </a:t>
            </a:r>
            <a:r>
              <a:rPr sz="2800" spc="-210" dirty="0">
                <a:latin typeface="Verdana"/>
                <a:cs typeface="Verdana"/>
              </a:rPr>
              <a:t>person,  </a:t>
            </a:r>
            <a:r>
              <a:rPr sz="2800" spc="-225" dirty="0">
                <a:latin typeface="Verdana"/>
                <a:cs typeface="Verdana"/>
              </a:rPr>
              <a:t>as </a:t>
            </a:r>
            <a:r>
              <a:rPr sz="2800" spc="-135" dirty="0">
                <a:latin typeface="Verdana"/>
                <a:cs typeface="Verdana"/>
              </a:rPr>
              <a:t>it </a:t>
            </a:r>
            <a:r>
              <a:rPr sz="2800" spc="-290" dirty="0">
                <a:latin typeface="Verdana"/>
                <a:cs typeface="Verdana"/>
              </a:rPr>
              <a:t>may</a:t>
            </a:r>
            <a:r>
              <a:rPr sz="2800" spc="-760" dirty="0">
                <a:latin typeface="Verdana"/>
                <a:cs typeface="Verdana"/>
              </a:rPr>
              <a:t> </a:t>
            </a:r>
            <a:r>
              <a:rPr sz="2800" spc="-190" dirty="0">
                <a:latin typeface="Verdana"/>
                <a:cs typeface="Verdana"/>
              </a:rPr>
              <a:t>specify;</a:t>
            </a:r>
            <a:endParaRPr sz="2800">
              <a:latin typeface="Verdana"/>
              <a:cs typeface="Verdana"/>
            </a:endParaRPr>
          </a:p>
          <a:p>
            <a:pPr marL="527685" marR="389255" indent="-515620">
              <a:lnSpc>
                <a:spcPts val="3020"/>
              </a:lnSpc>
              <a:spcBef>
                <a:spcPts val="1055"/>
              </a:spcBef>
              <a:buAutoNum type="alphaLcParenR"/>
              <a:tabLst>
                <a:tab pos="527685" algn="l"/>
                <a:tab pos="528320" algn="l"/>
              </a:tabLst>
            </a:pPr>
            <a:r>
              <a:rPr sz="2800" spc="-150" dirty="0">
                <a:latin typeface="Verdana"/>
                <a:cs typeface="Verdana"/>
              </a:rPr>
              <a:t>conducting</a:t>
            </a:r>
            <a:r>
              <a:rPr sz="2800" spc="-380" dirty="0">
                <a:latin typeface="Verdana"/>
                <a:cs typeface="Verdana"/>
              </a:rPr>
              <a:t> </a:t>
            </a:r>
            <a:r>
              <a:rPr sz="2800" spc="-45" dirty="0">
                <a:latin typeface="Verdana"/>
                <a:cs typeface="Verdana"/>
              </a:rPr>
              <a:t>of</a:t>
            </a:r>
            <a:r>
              <a:rPr sz="2800" spc="-370" dirty="0">
                <a:latin typeface="Verdana"/>
                <a:cs typeface="Verdana"/>
              </a:rPr>
              <a:t> </a:t>
            </a:r>
            <a:r>
              <a:rPr sz="2800" spc="-165" dirty="0">
                <a:latin typeface="Verdana"/>
                <a:cs typeface="Verdana"/>
              </a:rPr>
              <a:t>certain</a:t>
            </a:r>
            <a:r>
              <a:rPr sz="2800" spc="-390" dirty="0">
                <a:latin typeface="Verdana"/>
                <a:cs typeface="Verdana"/>
              </a:rPr>
              <a:t> </a:t>
            </a:r>
            <a:r>
              <a:rPr sz="2800" spc="-204" dirty="0">
                <a:latin typeface="Verdana"/>
                <a:cs typeface="Verdana"/>
              </a:rPr>
              <a:t>enquiry</a:t>
            </a:r>
            <a:r>
              <a:rPr sz="2800" spc="-370" dirty="0">
                <a:latin typeface="Verdana"/>
                <a:cs typeface="Verdana"/>
              </a:rPr>
              <a:t> </a:t>
            </a:r>
            <a:r>
              <a:rPr sz="2800" spc="-160" dirty="0">
                <a:latin typeface="Verdana"/>
                <a:cs typeface="Verdana"/>
              </a:rPr>
              <a:t>or</a:t>
            </a:r>
            <a:r>
              <a:rPr sz="2800" spc="-390" dirty="0">
                <a:latin typeface="Verdana"/>
                <a:cs typeface="Verdana"/>
              </a:rPr>
              <a:t> </a:t>
            </a:r>
            <a:r>
              <a:rPr sz="2800" spc="-150" dirty="0">
                <a:latin typeface="Verdana"/>
                <a:cs typeface="Verdana"/>
              </a:rPr>
              <a:t>verification</a:t>
            </a:r>
            <a:r>
              <a:rPr sz="2800" spc="-380" dirty="0">
                <a:latin typeface="Verdana"/>
                <a:cs typeface="Verdana"/>
              </a:rPr>
              <a:t> </a:t>
            </a:r>
            <a:r>
              <a:rPr sz="2800" spc="-200" dirty="0">
                <a:latin typeface="Verdana"/>
                <a:cs typeface="Verdana"/>
              </a:rPr>
              <a:t>by  </a:t>
            </a:r>
            <a:r>
              <a:rPr sz="2800" spc="-150" dirty="0">
                <a:latin typeface="Verdana"/>
                <a:cs typeface="Verdana"/>
              </a:rPr>
              <a:t>verification </a:t>
            </a:r>
            <a:r>
              <a:rPr sz="2800" spc="-290" dirty="0">
                <a:latin typeface="Verdana"/>
                <a:cs typeface="Verdana"/>
              </a:rPr>
              <a:t>unit;</a:t>
            </a:r>
            <a:r>
              <a:rPr sz="2800" spc="-605" dirty="0">
                <a:latin typeface="Verdana"/>
                <a:cs typeface="Verdana"/>
              </a:rPr>
              <a:t> </a:t>
            </a:r>
            <a:r>
              <a:rPr sz="2800" spc="-220" dirty="0">
                <a:latin typeface="Verdana"/>
                <a:cs typeface="Verdana"/>
              </a:rPr>
              <a:t>and</a:t>
            </a:r>
            <a:endParaRPr sz="2800">
              <a:latin typeface="Verdana"/>
              <a:cs typeface="Verdana"/>
            </a:endParaRPr>
          </a:p>
          <a:p>
            <a:pPr marL="527685" marR="365760" indent="-515620">
              <a:lnSpc>
                <a:spcPts val="3020"/>
              </a:lnSpc>
              <a:spcBef>
                <a:spcPts val="1005"/>
              </a:spcBef>
              <a:buAutoNum type="alphaLcParenR"/>
              <a:tabLst>
                <a:tab pos="527685" algn="l"/>
                <a:tab pos="528320" algn="l"/>
              </a:tabLst>
            </a:pPr>
            <a:r>
              <a:rPr sz="2800" spc="-200" dirty="0">
                <a:latin typeface="Verdana"/>
                <a:cs typeface="Verdana"/>
              </a:rPr>
              <a:t>seeking</a:t>
            </a:r>
            <a:r>
              <a:rPr sz="2800" spc="-370" dirty="0">
                <a:latin typeface="Verdana"/>
                <a:cs typeface="Verdana"/>
              </a:rPr>
              <a:t> </a:t>
            </a:r>
            <a:r>
              <a:rPr sz="2800" spc="-160" dirty="0">
                <a:latin typeface="Verdana"/>
                <a:cs typeface="Verdana"/>
              </a:rPr>
              <a:t>technical</a:t>
            </a:r>
            <a:r>
              <a:rPr sz="2800" spc="-365" dirty="0">
                <a:latin typeface="Verdana"/>
                <a:cs typeface="Verdana"/>
              </a:rPr>
              <a:t> </a:t>
            </a:r>
            <a:r>
              <a:rPr sz="2800" spc="-180" dirty="0">
                <a:latin typeface="Verdana"/>
                <a:cs typeface="Verdana"/>
              </a:rPr>
              <a:t>assistance</a:t>
            </a:r>
            <a:r>
              <a:rPr sz="2800" spc="-360" dirty="0">
                <a:latin typeface="Verdana"/>
                <a:cs typeface="Verdana"/>
              </a:rPr>
              <a:t> </a:t>
            </a:r>
            <a:r>
              <a:rPr sz="2800" spc="-155" dirty="0">
                <a:latin typeface="Verdana"/>
                <a:cs typeface="Verdana"/>
              </a:rPr>
              <a:t>from</a:t>
            </a:r>
            <a:r>
              <a:rPr sz="2800" spc="-365" dirty="0">
                <a:latin typeface="Verdana"/>
                <a:cs typeface="Verdana"/>
              </a:rPr>
              <a:t> </a:t>
            </a:r>
            <a:r>
              <a:rPr sz="2800" spc="-185" dirty="0">
                <a:latin typeface="Verdana"/>
                <a:cs typeface="Verdana"/>
              </a:rPr>
              <a:t>the</a:t>
            </a:r>
            <a:r>
              <a:rPr sz="2800" spc="-370" dirty="0">
                <a:latin typeface="Verdana"/>
                <a:cs typeface="Verdana"/>
              </a:rPr>
              <a:t> </a:t>
            </a:r>
            <a:r>
              <a:rPr sz="2800" spc="-160" dirty="0">
                <a:latin typeface="Verdana"/>
                <a:cs typeface="Verdana"/>
              </a:rPr>
              <a:t>technical  </a:t>
            </a:r>
            <a:r>
              <a:rPr sz="2800" spc="-285" dirty="0">
                <a:latin typeface="Verdana"/>
                <a:cs typeface="Verdana"/>
              </a:rPr>
              <a:t>unit;</a:t>
            </a:r>
            <a:endParaRPr sz="28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609600"/>
            <a:ext cx="8136230" cy="567463"/>
          </a:xfrm>
          <a:prstGeom prst="rect">
            <a:avLst/>
          </a:prstGeom>
        </p:spPr>
        <p:txBody>
          <a:bodyPr vert="horz" wrap="square" lIns="0" tIns="13335" rIns="0" bIns="0" rtlCol="0">
            <a:spAutoFit/>
          </a:bodyPr>
          <a:lstStyle/>
          <a:p>
            <a:pPr marL="12700">
              <a:lnSpc>
                <a:spcPct val="100000"/>
              </a:lnSpc>
              <a:spcBef>
                <a:spcPts val="105"/>
              </a:spcBef>
            </a:pPr>
            <a:r>
              <a:rPr spc="-360" smtClean="0"/>
              <a:t>Information </a:t>
            </a:r>
            <a:r>
              <a:rPr spc="-360" dirty="0"/>
              <a:t>gathering </a:t>
            </a:r>
            <a:r>
              <a:rPr spc="-375"/>
              <a:t>from</a:t>
            </a:r>
            <a:r>
              <a:rPr spc="15"/>
              <a:t> </a:t>
            </a:r>
            <a:r>
              <a:rPr lang="en-US" spc="15" dirty="0" smtClean="0"/>
              <a:t>a</a:t>
            </a:r>
            <a:r>
              <a:rPr spc="-360" smtClean="0"/>
              <a:t>sessee</a:t>
            </a:r>
            <a:endParaRPr spc="-360" dirty="0"/>
          </a:p>
        </p:txBody>
      </p:sp>
      <p:sp>
        <p:nvSpPr>
          <p:cNvPr id="4" name="object 4"/>
          <p:cNvSpPr txBox="1"/>
          <p:nvPr/>
        </p:nvSpPr>
        <p:spPr>
          <a:xfrm>
            <a:off x="474370" y="1230651"/>
            <a:ext cx="7663815" cy="4371340"/>
          </a:xfrm>
          <a:prstGeom prst="rect">
            <a:avLst/>
          </a:prstGeom>
        </p:spPr>
        <p:txBody>
          <a:bodyPr vert="horz" wrap="square" lIns="0" tIns="95885" rIns="0" bIns="0" rtlCol="0">
            <a:spAutoFit/>
          </a:bodyPr>
          <a:lstStyle/>
          <a:p>
            <a:pPr marL="12700">
              <a:lnSpc>
                <a:spcPct val="100000"/>
              </a:lnSpc>
              <a:spcBef>
                <a:spcPts val="755"/>
              </a:spcBef>
            </a:pPr>
            <a:r>
              <a:rPr sz="2800" spc="-100" dirty="0">
                <a:latin typeface="Verdana"/>
                <a:cs typeface="Verdana"/>
              </a:rPr>
              <a:t>On</a:t>
            </a:r>
            <a:r>
              <a:rPr sz="2800" spc="-375" dirty="0">
                <a:latin typeface="Verdana"/>
                <a:cs typeface="Verdana"/>
              </a:rPr>
              <a:t> </a:t>
            </a:r>
            <a:r>
              <a:rPr sz="2800" spc="-135" dirty="0">
                <a:latin typeface="Verdana"/>
                <a:cs typeface="Verdana"/>
              </a:rPr>
              <a:t>receipt</a:t>
            </a:r>
            <a:r>
              <a:rPr sz="2800" spc="-385" dirty="0">
                <a:latin typeface="Verdana"/>
                <a:cs typeface="Verdana"/>
              </a:rPr>
              <a:t> </a:t>
            </a:r>
            <a:r>
              <a:rPr sz="2800" spc="-50" dirty="0">
                <a:latin typeface="Verdana"/>
                <a:cs typeface="Verdana"/>
              </a:rPr>
              <a:t>of</a:t>
            </a:r>
            <a:r>
              <a:rPr sz="2800" spc="-390" dirty="0">
                <a:latin typeface="Verdana"/>
                <a:cs typeface="Verdana"/>
              </a:rPr>
              <a:t> </a:t>
            </a:r>
            <a:r>
              <a:rPr sz="2800" spc="-175" dirty="0">
                <a:latin typeface="Verdana"/>
                <a:cs typeface="Verdana"/>
              </a:rPr>
              <a:t>request</a:t>
            </a:r>
            <a:r>
              <a:rPr sz="2800" spc="-370" dirty="0">
                <a:latin typeface="Verdana"/>
                <a:cs typeface="Verdana"/>
              </a:rPr>
              <a:t> </a:t>
            </a:r>
            <a:r>
              <a:rPr sz="2800" spc="-155" dirty="0">
                <a:latin typeface="Verdana"/>
                <a:cs typeface="Verdana"/>
              </a:rPr>
              <a:t>from</a:t>
            </a:r>
            <a:r>
              <a:rPr sz="2800" spc="-390" dirty="0">
                <a:latin typeface="Verdana"/>
                <a:cs typeface="Verdana"/>
              </a:rPr>
              <a:t> </a:t>
            </a:r>
            <a:r>
              <a:rPr sz="2800" spc="-204" dirty="0">
                <a:latin typeface="Verdana"/>
                <a:cs typeface="Verdana"/>
              </a:rPr>
              <a:t>assessment</a:t>
            </a:r>
            <a:r>
              <a:rPr sz="2800" spc="-370" dirty="0">
                <a:latin typeface="Verdana"/>
                <a:cs typeface="Verdana"/>
              </a:rPr>
              <a:t> </a:t>
            </a:r>
            <a:r>
              <a:rPr sz="2800" spc="-200" dirty="0">
                <a:latin typeface="Verdana"/>
                <a:cs typeface="Verdana"/>
              </a:rPr>
              <a:t>unit</a:t>
            </a:r>
            <a:endParaRPr sz="2800">
              <a:latin typeface="Verdana"/>
              <a:cs typeface="Verdana"/>
            </a:endParaRPr>
          </a:p>
          <a:p>
            <a:pPr marL="241300" marR="5080" indent="-228600">
              <a:lnSpc>
                <a:spcPts val="3030"/>
              </a:lnSpc>
              <a:spcBef>
                <a:spcPts val="1035"/>
              </a:spcBef>
              <a:buChar char="-"/>
              <a:tabLst>
                <a:tab pos="241300" algn="l"/>
              </a:tabLst>
            </a:pPr>
            <a:r>
              <a:rPr sz="2800" spc="-90" dirty="0">
                <a:latin typeface="Verdana"/>
                <a:cs typeface="Verdana"/>
              </a:rPr>
              <a:t>for</a:t>
            </a:r>
            <a:r>
              <a:rPr sz="2800" spc="-390" dirty="0">
                <a:latin typeface="Verdana"/>
                <a:cs typeface="Verdana"/>
              </a:rPr>
              <a:t> </a:t>
            </a:r>
            <a:r>
              <a:rPr sz="2800" spc="-185" dirty="0">
                <a:latin typeface="Verdana"/>
                <a:cs typeface="Verdana"/>
              </a:rPr>
              <a:t>obtaining</a:t>
            </a:r>
            <a:r>
              <a:rPr sz="2800" spc="-370" dirty="0">
                <a:latin typeface="Verdana"/>
                <a:cs typeface="Verdana"/>
              </a:rPr>
              <a:t> </a:t>
            </a:r>
            <a:r>
              <a:rPr sz="2800" spc="-160" dirty="0">
                <a:latin typeface="Verdana"/>
                <a:cs typeface="Verdana"/>
              </a:rPr>
              <a:t>further</a:t>
            </a:r>
            <a:r>
              <a:rPr sz="2800" spc="-390" dirty="0">
                <a:latin typeface="Verdana"/>
                <a:cs typeface="Verdana"/>
              </a:rPr>
              <a:t> </a:t>
            </a:r>
            <a:r>
              <a:rPr sz="2800" spc="-195" dirty="0">
                <a:latin typeface="Verdana"/>
                <a:cs typeface="Verdana"/>
              </a:rPr>
              <a:t>information,</a:t>
            </a:r>
            <a:r>
              <a:rPr sz="2800" spc="-390" dirty="0">
                <a:latin typeface="Verdana"/>
                <a:cs typeface="Verdana"/>
              </a:rPr>
              <a:t> </a:t>
            </a:r>
            <a:r>
              <a:rPr sz="2800" spc="-180" dirty="0">
                <a:latin typeface="Verdana"/>
                <a:cs typeface="Verdana"/>
              </a:rPr>
              <a:t>documents</a:t>
            </a:r>
            <a:r>
              <a:rPr sz="2800" spc="-355" dirty="0">
                <a:latin typeface="Verdana"/>
                <a:cs typeface="Verdana"/>
              </a:rPr>
              <a:t> </a:t>
            </a:r>
            <a:r>
              <a:rPr sz="2800" spc="-160" dirty="0">
                <a:latin typeface="Verdana"/>
                <a:cs typeface="Verdana"/>
              </a:rPr>
              <a:t>or  </a:t>
            </a:r>
            <a:r>
              <a:rPr sz="2800" spc="-165" dirty="0">
                <a:latin typeface="Verdana"/>
                <a:cs typeface="Verdana"/>
              </a:rPr>
              <a:t>evidence</a:t>
            </a:r>
            <a:r>
              <a:rPr sz="2800" spc="-380" dirty="0">
                <a:latin typeface="Verdana"/>
                <a:cs typeface="Verdana"/>
              </a:rPr>
              <a:t> </a:t>
            </a:r>
            <a:r>
              <a:rPr sz="2800" spc="-155" dirty="0">
                <a:latin typeface="Verdana"/>
                <a:cs typeface="Verdana"/>
              </a:rPr>
              <a:t>from</a:t>
            </a:r>
            <a:r>
              <a:rPr sz="2800" spc="-390" dirty="0">
                <a:latin typeface="Verdana"/>
                <a:cs typeface="Verdana"/>
              </a:rPr>
              <a:t> </a:t>
            </a:r>
            <a:r>
              <a:rPr sz="2800" spc="-185" dirty="0">
                <a:latin typeface="Verdana"/>
                <a:cs typeface="Verdana"/>
              </a:rPr>
              <a:t>the</a:t>
            </a:r>
            <a:r>
              <a:rPr sz="2800" spc="-375" dirty="0">
                <a:latin typeface="Verdana"/>
                <a:cs typeface="Verdana"/>
              </a:rPr>
              <a:t> </a:t>
            </a:r>
            <a:r>
              <a:rPr sz="2800" spc="-190" dirty="0">
                <a:latin typeface="Verdana"/>
                <a:cs typeface="Verdana"/>
              </a:rPr>
              <a:t>assessee</a:t>
            </a:r>
            <a:r>
              <a:rPr sz="2800" spc="-370" dirty="0">
                <a:latin typeface="Verdana"/>
                <a:cs typeface="Verdana"/>
              </a:rPr>
              <a:t> </a:t>
            </a:r>
            <a:r>
              <a:rPr sz="2800" spc="-160" dirty="0">
                <a:latin typeface="Verdana"/>
                <a:cs typeface="Verdana"/>
              </a:rPr>
              <a:t>or</a:t>
            </a:r>
            <a:r>
              <a:rPr sz="2800" spc="-375" dirty="0">
                <a:latin typeface="Verdana"/>
                <a:cs typeface="Verdana"/>
              </a:rPr>
              <a:t> </a:t>
            </a:r>
            <a:r>
              <a:rPr sz="2800" spc="-260" dirty="0">
                <a:latin typeface="Verdana"/>
                <a:cs typeface="Verdana"/>
              </a:rPr>
              <a:t>any</a:t>
            </a:r>
            <a:r>
              <a:rPr sz="2800" spc="-385" dirty="0">
                <a:latin typeface="Verdana"/>
                <a:cs typeface="Verdana"/>
              </a:rPr>
              <a:t> </a:t>
            </a:r>
            <a:r>
              <a:rPr sz="2800" spc="-175" dirty="0">
                <a:latin typeface="Verdana"/>
                <a:cs typeface="Verdana"/>
              </a:rPr>
              <a:t>other</a:t>
            </a:r>
            <a:r>
              <a:rPr sz="2800" spc="-375" dirty="0">
                <a:latin typeface="Verdana"/>
                <a:cs typeface="Verdana"/>
              </a:rPr>
              <a:t> </a:t>
            </a:r>
            <a:r>
              <a:rPr sz="2800" spc="-180" dirty="0">
                <a:latin typeface="Verdana"/>
                <a:cs typeface="Verdana"/>
              </a:rPr>
              <a:t>person</a:t>
            </a:r>
            <a:endParaRPr sz="2800">
              <a:latin typeface="Verdana"/>
              <a:cs typeface="Verdana"/>
            </a:endParaRPr>
          </a:p>
          <a:p>
            <a:pPr>
              <a:lnSpc>
                <a:spcPct val="100000"/>
              </a:lnSpc>
              <a:spcBef>
                <a:spcPts val="25"/>
              </a:spcBef>
              <a:buFont typeface="Verdana"/>
              <a:buChar char="-"/>
            </a:pPr>
            <a:endParaRPr sz="3800">
              <a:latin typeface="Verdana"/>
              <a:cs typeface="Verdana"/>
            </a:endParaRPr>
          </a:p>
          <a:p>
            <a:pPr marL="12700">
              <a:lnSpc>
                <a:spcPct val="100000"/>
              </a:lnSpc>
            </a:pPr>
            <a:r>
              <a:rPr sz="2800" b="1" i="1" spc="200" dirty="0">
                <a:latin typeface="Trebuchet MS"/>
                <a:cs typeface="Trebuchet MS"/>
              </a:rPr>
              <a:t>NeAC</a:t>
            </a:r>
            <a:r>
              <a:rPr sz="2800" b="1" i="1" spc="-390" dirty="0">
                <a:latin typeface="Trebuchet MS"/>
                <a:cs typeface="Trebuchet MS"/>
              </a:rPr>
              <a:t> </a:t>
            </a:r>
            <a:r>
              <a:rPr sz="2800" spc="-220" dirty="0">
                <a:latin typeface="Verdana"/>
                <a:cs typeface="Verdana"/>
              </a:rPr>
              <a:t>shall </a:t>
            </a:r>
            <a:r>
              <a:rPr sz="2800" spc="-625" dirty="0">
                <a:latin typeface="Verdana"/>
                <a:cs typeface="Verdana"/>
              </a:rPr>
              <a:t>:</a:t>
            </a:r>
            <a:endParaRPr sz="2800">
              <a:latin typeface="Verdana"/>
              <a:cs typeface="Verdana"/>
            </a:endParaRPr>
          </a:p>
          <a:p>
            <a:pPr marL="241300" indent="-228600">
              <a:lnSpc>
                <a:spcPct val="100000"/>
              </a:lnSpc>
              <a:spcBef>
                <a:spcPts val="665"/>
              </a:spcBef>
              <a:buChar char="-"/>
              <a:tabLst>
                <a:tab pos="241300" algn="l"/>
              </a:tabLst>
            </a:pPr>
            <a:r>
              <a:rPr sz="2800" spc="-195" dirty="0">
                <a:latin typeface="Verdana"/>
                <a:cs typeface="Verdana"/>
              </a:rPr>
              <a:t>issue</a:t>
            </a:r>
            <a:r>
              <a:rPr sz="2800" spc="-370" dirty="0">
                <a:latin typeface="Verdana"/>
                <a:cs typeface="Verdana"/>
              </a:rPr>
              <a:t> </a:t>
            </a:r>
            <a:r>
              <a:rPr sz="2800" spc="-175" dirty="0">
                <a:latin typeface="Verdana"/>
                <a:cs typeface="Verdana"/>
              </a:rPr>
              <a:t>appropriate</a:t>
            </a:r>
            <a:r>
              <a:rPr sz="2800" spc="-390" dirty="0">
                <a:latin typeface="Verdana"/>
                <a:cs typeface="Verdana"/>
              </a:rPr>
              <a:t> </a:t>
            </a:r>
            <a:r>
              <a:rPr sz="2800" spc="-145" dirty="0">
                <a:latin typeface="Verdana"/>
                <a:cs typeface="Verdana"/>
              </a:rPr>
              <a:t>notice</a:t>
            </a:r>
            <a:r>
              <a:rPr sz="2800" spc="-355" dirty="0">
                <a:latin typeface="Verdana"/>
                <a:cs typeface="Verdana"/>
              </a:rPr>
              <a:t> </a:t>
            </a:r>
            <a:r>
              <a:rPr sz="2800" spc="-160" dirty="0">
                <a:latin typeface="Verdana"/>
                <a:cs typeface="Verdana"/>
              </a:rPr>
              <a:t>or</a:t>
            </a:r>
            <a:r>
              <a:rPr sz="2800" spc="-370" dirty="0">
                <a:latin typeface="Verdana"/>
                <a:cs typeface="Verdana"/>
              </a:rPr>
              <a:t> </a:t>
            </a:r>
            <a:r>
              <a:rPr sz="2800" spc="-180" dirty="0">
                <a:latin typeface="Verdana"/>
                <a:cs typeface="Verdana"/>
              </a:rPr>
              <a:t>requisition</a:t>
            </a:r>
            <a:endParaRPr sz="2800">
              <a:latin typeface="Verdana"/>
              <a:cs typeface="Verdana"/>
            </a:endParaRPr>
          </a:p>
          <a:p>
            <a:pPr marL="241300" indent="-228600">
              <a:lnSpc>
                <a:spcPct val="100000"/>
              </a:lnSpc>
              <a:spcBef>
                <a:spcPts val="660"/>
              </a:spcBef>
              <a:buChar char="-"/>
              <a:tabLst>
                <a:tab pos="241300" algn="l"/>
              </a:tabLst>
            </a:pPr>
            <a:r>
              <a:rPr sz="2800" spc="-125" dirty="0">
                <a:latin typeface="Verdana"/>
                <a:cs typeface="Verdana"/>
              </a:rPr>
              <a:t>to</a:t>
            </a:r>
            <a:r>
              <a:rPr sz="2800" spc="-380" dirty="0">
                <a:latin typeface="Verdana"/>
                <a:cs typeface="Verdana"/>
              </a:rPr>
              <a:t> </a:t>
            </a:r>
            <a:r>
              <a:rPr sz="2800" spc="-185" dirty="0">
                <a:latin typeface="Verdana"/>
                <a:cs typeface="Verdana"/>
              </a:rPr>
              <a:t>the</a:t>
            </a:r>
            <a:r>
              <a:rPr sz="2800" spc="-370" dirty="0">
                <a:latin typeface="Verdana"/>
                <a:cs typeface="Verdana"/>
              </a:rPr>
              <a:t> </a:t>
            </a:r>
            <a:r>
              <a:rPr sz="2800" spc="-190" dirty="0">
                <a:latin typeface="Verdana"/>
                <a:cs typeface="Verdana"/>
              </a:rPr>
              <a:t>assessee</a:t>
            </a:r>
            <a:r>
              <a:rPr sz="2800" spc="-365" dirty="0">
                <a:latin typeface="Verdana"/>
                <a:cs typeface="Verdana"/>
              </a:rPr>
              <a:t> </a:t>
            </a:r>
            <a:r>
              <a:rPr sz="2800" spc="-160" dirty="0">
                <a:latin typeface="Verdana"/>
                <a:cs typeface="Verdana"/>
              </a:rPr>
              <a:t>or</a:t>
            </a:r>
            <a:r>
              <a:rPr sz="2800" spc="-395" dirty="0">
                <a:latin typeface="Verdana"/>
                <a:cs typeface="Verdana"/>
              </a:rPr>
              <a:t> </a:t>
            </a:r>
            <a:r>
              <a:rPr sz="2800" spc="-260" dirty="0">
                <a:latin typeface="Verdana"/>
                <a:cs typeface="Verdana"/>
              </a:rPr>
              <a:t>any</a:t>
            </a:r>
            <a:r>
              <a:rPr sz="2800" spc="-370" dirty="0">
                <a:latin typeface="Verdana"/>
                <a:cs typeface="Verdana"/>
              </a:rPr>
              <a:t> </a:t>
            </a:r>
            <a:r>
              <a:rPr sz="2800" spc="-175" dirty="0">
                <a:latin typeface="Verdana"/>
                <a:cs typeface="Verdana"/>
              </a:rPr>
              <a:t>other</a:t>
            </a:r>
            <a:r>
              <a:rPr sz="2800" spc="-370" dirty="0">
                <a:latin typeface="Verdana"/>
                <a:cs typeface="Verdana"/>
              </a:rPr>
              <a:t> </a:t>
            </a:r>
            <a:r>
              <a:rPr sz="2800" spc="-180" dirty="0">
                <a:latin typeface="Verdana"/>
                <a:cs typeface="Verdana"/>
              </a:rPr>
              <a:t>person</a:t>
            </a:r>
            <a:endParaRPr sz="2800">
              <a:latin typeface="Verdana"/>
              <a:cs typeface="Verdana"/>
            </a:endParaRPr>
          </a:p>
          <a:p>
            <a:pPr marL="241300" marR="204470" indent="-228600">
              <a:lnSpc>
                <a:spcPts val="3020"/>
              </a:lnSpc>
              <a:spcBef>
                <a:spcPts val="1055"/>
              </a:spcBef>
              <a:buChar char="-"/>
              <a:tabLst>
                <a:tab pos="241300" algn="l"/>
              </a:tabLst>
            </a:pPr>
            <a:r>
              <a:rPr sz="2800" spc="-90" dirty="0">
                <a:latin typeface="Verdana"/>
                <a:cs typeface="Verdana"/>
              </a:rPr>
              <a:t>for </a:t>
            </a:r>
            <a:r>
              <a:rPr sz="2800" spc="-180" dirty="0">
                <a:latin typeface="Verdana"/>
                <a:cs typeface="Verdana"/>
              </a:rPr>
              <a:t>obtaining the </a:t>
            </a:r>
            <a:r>
              <a:rPr sz="2800" spc="-195" dirty="0">
                <a:latin typeface="Verdana"/>
                <a:cs typeface="Verdana"/>
              </a:rPr>
              <a:t>information, </a:t>
            </a:r>
            <a:r>
              <a:rPr sz="2800" spc="-180" dirty="0">
                <a:latin typeface="Verdana"/>
                <a:cs typeface="Verdana"/>
              </a:rPr>
              <a:t>documents </a:t>
            </a:r>
            <a:r>
              <a:rPr sz="2800" spc="-160" dirty="0">
                <a:latin typeface="Verdana"/>
                <a:cs typeface="Verdana"/>
              </a:rPr>
              <a:t>or  </a:t>
            </a:r>
            <a:r>
              <a:rPr sz="2800" spc="-165" dirty="0">
                <a:latin typeface="Verdana"/>
                <a:cs typeface="Verdana"/>
              </a:rPr>
              <a:t>evidence</a:t>
            </a:r>
            <a:r>
              <a:rPr sz="2800" spc="-375" dirty="0">
                <a:latin typeface="Verdana"/>
                <a:cs typeface="Verdana"/>
              </a:rPr>
              <a:t> </a:t>
            </a:r>
            <a:r>
              <a:rPr sz="2800" spc="-175" dirty="0">
                <a:latin typeface="Verdana"/>
                <a:cs typeface="Verdana"/>
              </a:rPr>
              <a:t>requisitioned</a:t>
            </a:r>
            <a:r>
              <a:rPr sz="2800" spc="-375" dirty="0">
                <a:latin typeface="Verdana"/>
                <a:cs typeface="Verdana"/>
              </a:rPr>
              <a:t> </a:t>
            </a:r>
            <a:r>
              <a:rPr sz="2800" spc="-200" dirty="0">
                <a:latin typeface="Verdana"/>
                <a:cs typeface="Verdana"/>
              </a:rPr>
              <a:t>by</a:t>
            </a:r>
            <a:r>
              <a:rPr sz="2800" spc="-370" dirty="0">
                <a:latin typeface="Verdana"/>
                <a:cs typeface="Verdana"/>
              </a:rPr>
              <a:t> </a:t>
            </a:r>
            <a:r>
              <a:rPr sz="2800" spc="-185" dirty="0">
                <a:latin typeface="Verdana"/>
                <a:cs typeface="Verdana"/>
              </a:rPr>
              <a:t>the</a:t>
            </a:r>
            <a:r>
              <a:rPr sz="2800" spc="-370" dirty="0">
                <a:latin typeface="Verdana"/>
                <a:cs typeface="Verdana"/>
              </a:rPr>
              <a:t> </a:t>
            </a:r>
            <a:r>
              <a:rPr sz="2800" spc="-204" dirty="0">
                <a:latin typeface="Verdana"/>
                <a:cs typeface="Verdana"/>
              </a:rPr>
              <a:t>assessment</a:t>
            </a:r>
            <a:r>
              <a:rPr sz="2800" spc="-375" dirty="0">
                <a:latin typeface="Verdana"/>
                <a:cs typeface="Verdana"/>
              </a:rPr>
              <a:t> </a:t>
            </a:r>
            <a:r>
              <a:rPr sz="2800" spc="-285" dirty="0">
                <a:latin typeface="Verdana"/>
                <a:cs typeface="Verdana"/>
              </a:rPr>
              <a:t>unit;</a:t>
            </a:r>
            <a:endParaRPr sz="28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482276" y="1760156"/>
            <a:ext cx="2181225" cy="1955164"/>
            <a:chOff x="3482276" y="1760156"/>
            <a:chExt cx="2181225" cy="1955164"/>
          </a:xfrm>
        </p:grpSpPr>
        <p:sp>
          <p:nvSpPr>
            <p:cNvPr id="3" name="object 3"/>
            <p:cNvSpPr/>
            <p:nvPr/>
          </p:nvSpPr>
          <p:spPr>
            <a:xfrm>
              <a:off x="3495294" y="1773174"/>
              <a:ext cx="2155190" cy="1929130"/>
            </a:xfrm>
            <a:custGeom>
              <a:avLst/>
              <a:gdLst/>
              <a:ahLst/>
              <a:cxnLst/>
              <a:rect l="l" t="t" r="r" b="b"/>
              <a:pathLst>
                <a:path w="2155190" h="1929129">
                  <a:moveTo>
                    <a:pt x="0" y="115062"/>
                  </a:moveTo>
                  <a:lnTo>
                    <a:pt x="6984" y="72898"/>
                  </a:lnTo>
                  <a:lnTo>
                    <a:pt x="26288" y="37718"/>
                  </a:lnTo>
                  <a:lnTo>
                    <a:pt x="55117" y="12700"/>
                  </a:lnTo>
                  <a:lnTo>
                    <a:pt x="2053589" y="0"/>
                  </a:lnTo>
                  <a:lnTo>
                    <a:pt x="2066416" y="888"/>
                  </a:lnTo>
                  <a:lnTo>
                    <a:pt x="2101722" y="13842"/>
                  </a:lnTo>
                  <a:lnTo>
                    <a:pt x="2130043" y="39750"/>
                  </a:lnTo>
                  <a:lnTo>
                    <a:pt x="2148585" y="75311"/>
                  </a:lnTo>
                  <a:lnTo>
                    <a:pt x="2154808" y="1813940"/>
                  </a:lnTo>
                  <a:lnTo>
                    <a:pt x="2154046" y="1828546"/>
                  </a:lnTo>
                  <a:lnTo>
                    <a:pt x="2142616" y="1868677"/>
                  </a:lnTo>
                  <a:lnTo>
                    <a:pt x="2119883" y="1900808"/>
                  </a:lnTo>
                  <a:lnTo>
                    <a:pt x="2088514" y="1922018"/>
                  </a:lnTo>
                  <a:lnTo>
                    <a:pt x="101218" y="1929002"/>
                  </a:lnTo>
                  <a:lnTo>
                    <a:pt x="88391" y="1928114"/>
                  </a:lnTo>
                  <a:lnTo>
                    <a:pt x="53085" y="1915159"/>
                  </a:lnTo>
                  <a:lnTo>
                    <a:pt x="24764" y="1889252"/>
                  </a:lnTo>
                  <a:lnTo>
                    <a:pt x="6222" y="1853692"/>
                  </a:lnTo>
                  <a:lnTo>
                    <a:pt x="0" y="115062"/>
                  </a:lnTo>
                  <a:close/>
                </a:path>
              </a:pathLst>
            </a:custGeom>
            <a:ln w="25908">
              <a:solidFill>
                <a:srgbClr val="088BC7"/>
              </a:solidFill>
            </a:ln>
          </p:spPr>
          <p:txBody>
            <a:bodyPr wrap="square" lIns="0" tIns="0" rIns="0" bIns="0" rtlCol="0"/>
            <a:lstStyle/>
            <a:p>
              <a:endParaRPr/>
            </a:p>
          </p:txBody>
        </p:sp>
        <p:sp>
          <p:nvSpPr>
            <p:cNvPr id="4" name="object 4"/>
            <p:cNvSpPr/>
            <p:nvPr/>
          </p:nvSpPr>
          <p:spPr>
            <a:xfrm>
              <a:off x="4282440" y="1987296"/>
              <a:ext cx="534924" cy="608076"/>
            </a:xfrm>
            <a:prstGeom prst="rect">
              <a:avLst/>
            </a:prstGeom>
            <a:blipFill>
              <a:blip r:embed="rId2" cstate="print"/>
              <a:stretch>
                <a:fillRect/>
              </a:stretch>
            </a:blipFill>
          </p:spPr>
          <p:txBody>
            <a:bodyPr wrap="square" lIns="0" tIns="0" rIns="0" bIns="0" rtlCol="0"/>
            <a:lstStyle/>
            <a:p>
              <a:endParaRPr/>
            </a:p>
          </p:txBody>
        </p:sp>
      </p:grpSp>
      <p:sp>
        <p:nvSpPr>
          <p:cNvPr id="5" name="object 5"/>
          <p:cNvSpPr txBox="1"/>
          <p:nvPr/>
        </p:nvSpPr>
        <p:spPr>
          <a:xfrm>
            <a:off x="3875278" y="2727451"/>
            <a:ext cx="1400175" cy="756920"/>
          </a:xfrm>
          <a:prstGeom prst="rect">
            <a:avLst/>
          </a:prstGeom>
        </p:spPr>
        <p:txBody>
          <a:bodyPr vert="horz" wrap="square" lIns="0" tIns="12065" rIns="0" bIns="0" rtlCol="0">
            <a:spAutoFit/>
          </a:bodyPr>
          <a:lstStyle/>
          <a:p>
            <a:pPr marL="12700" marR="5080" indent="-1905" algn="ctr">
              <a:lnSpc>
                <a:spcPct val="100000"/>
              </a:lnSpc>
              <a:spcBef>
                <a:spcPts val="95"/>
              </a:spcBef>
            </a:pPr>
            <a:r>
              <a:rPr sz="1600" b="1" spc="-190" dirty="0">
                <a:solidFill>
                  <a:srgbClr val="0085C5"/>
                </a:solidFill>
                <a:latin typeface="Verdana"/>
                <a:cs typeface="Verdana"/>
              </a:rPr>
              <a:t>National </a:t>
            </a:r>
            <a:r>
              <a:rPr sz="1600" b="1" spc="-120" dirty="0">
                <a:solidFill>
                  <a:srgbClr val="0085C5"/>
                </a:solidFill>
                <a:latin typeface="Verdana"/>
                <a:cs typeface="Verdana"/>
              </a:rPr>
              <a:t>e-  </a:t>
            </a:r>
            <a:r>
              <a:rPr sz="1600" b="1" spc="-195" dirty="0">
                <a:solidFill>
                  <a:srgbClr val="0085C5"/>
                </a:solidFill>
                <a:latin typeface="Verdana"/>
                <a:cs typeface="Verdana"/>
              </a:rPr>
              <a:t>Assessment  </a:t>
            </a:r>
            <a:r>
              <a:rPr sz="1600" b="1" spc="-150" dirty="0">
                <a:solidFill>
                  <a:srgbClr val="0085C5"/>
                </a:solidFill>
                <a:latin typeface="Verdana"/>
                <a:cs typeface="Verdana"/>
              </a:rPr>
              <a:t>Centre</a:t>
            </a:r>
            <a:r>
              <a:rPr sz="1600" b="1" spc="-290" dirty="0">
                <a:solidFill>
                  <a:srgbClr val="0085C5"/>
                </a:solidFill>
                <a:latin typeface="Verdana"/>
                <a:cs typeface="Verdana"/>
              </a:rPr>
              <a:t> </a:t>
            </a:r>
            <a:r>
              <a:rPr sz="1600" b="1" spc="-195" dirty="0">
                <a:solidFill>
                  <a:srgbClr val="0085C5"/>
                </a:solidFill>
                <a:latin typeface="Verdana"/>
                <a:cs typeface="Verdana"/>
              </a:rPr>
              <a:t>(NeAC)</a:t>
            </a:r>
            <a:endParaRPr sz="1600">
              <a:latin typeface="Verdana"/>
              <a:cs typeface="Verdana"/>
            </a:endParaRPr>
          </a:p>
        </p:txBody>
      </p:sp>
      <p:sp>
        <p:nvSpPr>
          <p:cNvPr id="6" name="object 6"/>
          <p:cNvSpPr txBox="1"/>
          <p:nvPr/>
        </p:nvSpPr>
        <p:spPr>
          <a:xfrm>
            <a:off x="404622" y="2356866"/>
            <a:ext cx="1897380" cy="905510"/>
          </a:xfrm>
          <a:prstGeom prst="rect">
            <a:avLst/>
          </a:prstGeom>
          <a:ln w="25908">
            <a:solidFill>
              <a:srgbClr val="C00000"/>
            </a:solidFill>
          </a:ln>
        </p:spPr>
        <p:txBody>
          <a:bodyPr vert="horz" wrap="square" lIns="0" tIns="0" rIns="0" bIns="0" rtlCol="0">
            <a:spAutoFit/>
          </a:bodyPr>
          <a:lstStyle/>
          <a:p>
            <a:pPr>
              <a:lnSpc>
                <a:spcPct val="100000"/>
              </a:lnSpc>
            </a:pPr>
            <a:endParaRPr sz="1900">
              <a:latin typeface="Times New Roman"/>
              <a:cs typeface="Times New Roman"/>
            </a:endParaRPr>
          </a:p>
          <a:p>
            <a:pPr>
              <a:lnSpc>
                <a:spcPct val="100000"/>
              </a:lnSpc>
            </a:pPr>
            <a:endParaRPr sz="2000">
              <a:latin typeface="Times New Roman"/>
              <a:cs typeface="Times New Roman"/>
            </a:endParaRPr>
          </a:p>
          <a:p>
            <a:pPr marL="171450">
              <a:lnSpc>
                <a:spcPct val="100000"/>
              </a:lnSpc>
            </a:pPr>
            <a:r>
              <a:rPr sz="1600" b="1" spc="-195" dirty="0">
                <a:solidFill>
                  <a:srgbClr val="C00000"/>
                </a:solidFill>
                <a:latin typeface="Verdana"/>
                <a:cs typeface="Verdana"/>
              </a:rPr>
              <a:t>Assessment</a:t>
            </a:r>
            <a:r>
              <a:rPr sz="1600" b="1" spc="-170" dirty="0">
                <a:solidFill>
                  <a:srgbClr val="C00000"/>
                </a:solidFill>
                <a:latin typeface="Verdana"/>
                <a:cs typeface="Verdana"/>
              </a:rPr>
              <a:t> </a:t>
            </a:r>
            <a:r>
              <a:rPr sz="1600" b="1" spc="-185" dirty="0">
                <a:solidFill>
                  <a:srgbClr val="C00000"/>
                </a:solidFill>
                <a:latin typeface="Verdana"/>
                <a:cs typeface="Verdana"/>
              </a:rPr>
              <a:t>Unit</a:t>
            </a:r>
            <a:endParaRPr sz="1600">
              <a:latin typeface="Verdana"/>
              <a:cs typeface="Verdana"/>
            </a:endParaRPr>
          </a:p>
        </p:txBody>
      </p:sp>
      <p:grpSp>
        <p:nvGrpSpPr>
          <p:cNvPr id="7" name="object 7"/>
          <p:cNvGrpSpPr/>
          <p:nvPr/>
        </p:nvGrpSpPr>
        <p:grpSpPr>
          <a:xfrm>
            <a:off x="827532" y="2458211"/>
            <a:ext cx="879475" cy="460375"/>
            <a:chOff x="827532" y="2458211"/>
            <a:chExt cx="879475" cy="460375"/>
          </a:xfrm>
        </p:grpSpPr>
        <p:sp>
          <p:nvSpPr>
            <p:cNvPr id="8" name="object 8"/>
            <p:cNvSpPr/>
            <p:nvPr/>
          </p:nvSpPr>
          <p:spPr>
            <a:xfrm>
              <a:off x="827532" y="2465831"/>
              <a:ext cx="452628" cy="452627"/>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1255776" y="2458211"/>
              <a:ext cx="451104" cy="452627"/>
            </a:xfrm>
            <a:prstGeom prst="rect">
              <a:avLst/>
            </a:prstGeom>
            <a:blipFill>
              <a:blip r:embed="rId3" cstate="print"/>
              <a:stretch>
                <a:fillRect/>
              </a:stretch>
            </a:blipFill>
          </p:spPr>
          <p:txBody>
            <a:bodyPr wrap="square" lIns="0" tIns="0" rIns="0" bIns="0" rtlCol="0"/>
            <a:lstStyle/>
            <a:p>
              <a:endParaRPr/>
            </a:p>
          </p:txBody>
        </p:sp>
      </p:grpSp>
      <p:sp>
        <p:nvSpPr>
          <p:cNvPr id="10" name="object 10"/>
          <p:cNvSpPr txBox="1"/>
          <p:nvPr/>
        </p:nvSpPr>
        <p:spPr>
          <a:xfrm>
            <a:off x="6739890" y="2356866"/>
            <a:ext cx="1897380" cy="905510"/>
          </a:xfrm>
          <a:prstGeom prst="rect">
            <a:avLst/>
          </a:prstGeom>
          <a:ln w="25907">
            <a:solidFill>
              <a:srgbClr val="93B933"/>
            </a:solidFill>
          </a:ln>
        </p:spPr>
        <p:txBody>
          <a:bodyPr vert="horz" wrap="square" lIns="0" tIns="0" rIns="0" bIns="0" rtlCol="0">
            <a:spAutoFit/>
          </a:bodyPr>
          <a:lstStyle/>
          <a:p>
            <a:pPr>
              <a:lnSpc>
                <a:spcPct val="100000"/>
              </a:lnSpc>
            </a:pPr>
            <a:endParaRPr sz="1900">
              <a:latin typeface="Times New Roman"/>
              <a:cs typeface="Times New Roman"/>
            </a:endParaRPr>
          </a:p>
          <a:p>
            <a:pPr>
              <a:lnSpc>
                <a:spcPct val="100000"/>
              </a:lnSpc>
              <a:spcBef>
                <a:spcPts val="5"/>
              </a:spcBef>
            </a:pPr>
            <a:endParaRPr sz="2000">
              <a:latin typeface="Times New Roman"/>
              <a:cs typeface="Times New Roman"/>
            </a:endParaRPr>
          </a:p>
          <a:p>
            <a:pPr marL="184150">
              <a:lnSpc>
                <a:spcPct val="100000"/>
              </a:lnSpc>
            </a:pPr>
            <a:r>
              <a:rPr sz="1600" b="1" spc="-165" dirty="0">
                <a:solidFill>
                  <a:srgbClr val="93B933"/>
                </a:solidFill>
                <a:latin typeface="Verdana"/>
                <a:cs typeface="Verdana"/>
              </a:rPr>
              <a:t>Verification</a:t>
            </a:r>
            <a:r>
              <a:rPr sz="1600" b="1" spc="-215" dirty="0">
                <a:solidFill>
                  <a:srgbClr val="93B933"/>
                </a:solidFill>
                <a:latin typeface="Verdana"/>
                <a:cs typeface="Verdana"/>
              </a:rPr>
              <a:t> </a:t>
            </a:r>
            <a:r>
              <a:rPr sz="1600" b="1" spc="-185" dirty="0">
                <a:solidFill>
                  <a:srgbClr val="93B933"/>
                </a:solidFill>
                <a:latin typeface="Verdana"/>
                <a:cs typeface="Verdana"/>
              </a:rPr>
              <a:t>Unit</a:t>
            </a:r>
            <a:endParaRPr sz="1600">
              <a:latin typeface="Verdana"/>
              <a:cs typeface="Verdana"/>
            </a:endParaRPr>
          </a:p>
        </p:txBody>
      </p:sp>
      <p:grpSp>
        <p:nvGrpSpPr>
          <p:cNvPr id="11" name="object 11"/>
          <p:cNvGrpSpPr/>
          <p:nvPr/>
        </p:nvGrpSpPr>
        <p:grpSpPr>
          <a:xfrm>
            <a:off x="7170419" y="2464307"/>
            <a:ext cx="855344" cy="457200"/>
            <a:chOff x="7170419" y="2464307"/>
            <a:chExt cx="855344" cy="457200"/>
          </a:xfrm>
        </p:grpSpPr>
        <p:sp>
          <p:nvSpPr>
            <p:cNvPr id="12" name="object 12"/>
            <p:cNvSpPr/>
            <p:nvPr/>
          </p:nvSpPr>
          <p:spPr>
            <a:xfrm>
              <a:off x="7170419" y="2464307"/>
              <a:ext cx="452627" cy="452627"/>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7574279" y="2468879"/>
              <a:ext cx="451103" cy="452627"/>
            </a:xfrm>
            <a:prstGeom prst="rect">
              <a:avLst/>
            </a:prstGeom>
            <a:blipFill>
              <a:blip r:embed="rId4" cstate="print"/>
              <a:stretch>
                <a:fillRect/>
              </a:stretch>
            </a:blipFill>
          </p:spPr>
          <p:txBody>
            <a:bodyPr wrap="square" lIns="0" tIns="0" rIns="0" bIns="0" rtlCol="0"/>
            <a:lstStyle/>
            <a:p>
              <a:endParaRPr/>
            </a:p>
          </p:txBody>
        </p:sp>
      </p:grpSp>
      <p:sp>
        <p:nvSpPr>
          <p:cNvPr id="15" name="object 15"/>
          <p:cNvSpPr txBox="1">
            <a:spLocks noGrp="1"/>
          </p:cNvSpPr>
          <p:nvPr>
            <p:ph type="title"/>
          </p:nvPr>
        </p:nvSpPr>
        <p:spPr>
          <a:xfrm>
            <a:off x="474370" y="533400"/>
            <a:ext cx="5469230" cy="566822"/>
          </a:xfrm>
          <a:prstGeom prst="rect">
            <a:avLst/>
          </a:prstGeom>
        </p:spPr>
        <p:txBody>
          <a:bodyPr vert="horz" wrap="square" lIns="0" tIns="12700" rIns="0" bIns="0" rtlCol="0">
            <a:spAutoFit/>
          </a:bodyPr>
          <a:lstStyle/>
          <a:p>
            <a:pPr marL="12700">
              <a:lnSpc>
                <a:spcPct val="100000"/>
              </a:lnSpc>
              <a:spcBef>
                <a:spcPts val="100"/>
              </a:spcBef>
            </a:pPr>
            <a:r>
              <a:rPr sz="3600" spc="-420" dirty="0"/>
              <a:t>Enquiry </a:t>
            </a:r>
            <a:r>
              <a:rPr sz="3600" spc="-360" dirty="0"/>
              <a:t>or</a:t>
            </a:r>
            <a:r>
              <a:rPr sz="3600" spc="-85" dirty="0"/>
              <a:t> </a:t>
            </a:r>
            <a:r>
              <a:rPr sz="3600" spc="-335" dirty="0"/>
              <a:t>verification</a:t>
            </a:r>
            <a:endParaRPr sz="3600"/>
          </a:p>
        </p:txBody>
      </p:sp>
      <p:sp>
        <p:nvSpPr>
          <p:cNvPr id="16" name="object 16"/>
          <p:cNvSpPr txBox="1"/>
          <p:nvPr/>
        </p:nvSpPr>
        <p:spPr>
          <a:xfrm>
            <a:off x="642924" y="4077943"/>
            <a:ext cx="7810500" cy="2038985"/>
          </a:xfrm>
          <a:prstGeom prst="rect">
            <a:avLst/>
          </a:prstGeom>
        </p:spPr>
        <p:txBody>
          <a:bodyPr vert="horz" wrap="square" lIns="0" tIns="12700" rIns="0" bIns="0" rtlCol="0">
            <a:spAutoFit/>
          </a:bodyPr>
          <a:lstStyle/>
          <a:p>
            <a:pPr marL="240665" marR="93980" indent="-228600">
              <a:lnSpc>
                <a:spcPct val="110100"/>
              </a:lnSpc>
              <a:spcBef>
                <a:spcPts val="100"/>
              </a:spcBef>
              <a:buSzPct val="95833"/>
              <a:buFont typeface="Wingdings"/>
              <a:buChar char=""/>
              <a:tabLst>
                <a:tab pos="255904" algn="l"/>
              </a:tabLst>
            </a:pPr>
            <a:r>
              <a:rPr sz="2400" spc="-170" dirty="0">
                <a:latin typeface="Verdana"/>
                <a:cs typeface="Verdana"/>
              </a:rPr>
              <a:t>Request</a:t>
            </a:r>
            <a:r>
              <a:rPr sz="2400" spc="-315" dirty="0">
                <a:latin typeface="Verdana"/>
                <a:cs typeface="Verdana"/>
              </a:rPr>
              <a:t> </a:t>
            </a:r>
            <a:r>
              <a:rPr sz="2400" spc="-75" dirty="0">
                <a:latin typeface="Verdana"/>
                <a:cs typeface="Verdana"/>
              </a:rPr>
              <a:t>for</a:t>
            </a:r>
            <a:r>
              <a:rPr sz="2400" spc="-315" dirty="0">
                <a:latin typeface="Verdana"/>
                <a:cs typeface="Verdana"/>
              </a:rPr>
              <a:t> </a:t>
            </a:r>
            <a:r>
              <a:rPr sz="2400" spc="-125" dirty="0">
                <a:latin typeface="Verdana"/>
                <a:cs typeface="Verdana"/>
              </a:rPr>
              <a:t>conducting</a:t>
            </a:r>
            <a:r>
              <a:rPr sz="2400" spc="-285" dirty="0">
                <a:latin typeface="Verdana"/>
                <a:cs typeface="Verdana"/>
              </a:rPr>
              <a:t> </a:t>
            </a:r>
            <a:r>
              <a:rPr sz="2400" spc="-40" dirty="0">
                <a:latin typeface="Verdana"/>
                <a:cs typeface="Verdana"/>
              </a:rPr>
              <a:t>of</a:t>
            </a:r>
            <a:r>
              <a:rPr sz="2400" spc="-310" dirty="0">
                <a:latin typeface="Verdana"/>
                <a:cs typeface="Verdana"/>
              </a:rPr>
              <a:t> </a:t>
            </a:r>
            <a:r>
              <a:rPr sz="2400" spc="-140" dirty="0">
                <a:latin typeface="Verdana"/>
                <a:cs typeface="Verdana"/>
              </a:rPr>
              <a:t>certain</a:t>
            </a:r>
            <a:r>
              <a:rPr sz="2400" spc="-315" dirty="0">
                <a:latin typeface="Verdana"/>
                <a:cs typeface="Verdana"/>
              </a:rPr>
              <a:t> </a:t>
            </a:r>
            <a:r>
              <a:rPr sz="2400" spc="-180" dirty="0">
                <a:latin typeface="Verdana"/>
                <a:cs typeface="Verdana"/>
              </a:rPr>
              <a:t>enquiry</a:t>
            </a:r>
            <a:r>
              <a:rPr sz="2400" spc="-295" dirty="0">
                <a:latin typeface="Verdana"/>
                <a:cs typeface="Verdana"/>
              </a:rPr>
              <a:t> </a:t>
            </a:r>
            <a:r>
              <a:rPr sz="2400" spc="-135" dirty="0">
                <a:latin typeface="Verdana"/>
                <a:cs typeface="Verdana"/>
              </a:rPr>
              <a:t>or</a:t>
            </a:r>
            <a:r>
              <a:rPr sz="2400" spc="-310" dirty="0">
                <a:latin typeface="Verdana"/>
                <a:cs typeface="Verdana"/>
              </a:rPr>
              <a:t> </a:t>
            </a:r>
            <a:r>
              <a:rPr sz="2400" spc="-130" dirty="0">
                <a:latin typeface="Verdana"/>
                <a:cs typeface="Verdana"/>
              </a:rPr>
              <a:t>verification  </a:t>
            </a:r>
            <a:r>
              <a:rPr sz="2400" spc="-170" dirty="0">
                <a:latin typeface="Verdana"/>
                <a:cs typeface="Verdana"/>
              </a:rPr>
              <a:t>by </a:t>
            </a:r>
            <a:r>
              <a:rPr sz="2400" spc="-155" dirty="0">
                <a:latin typeface="Verdana"/>
                <a:cs typeface="Verdana"/>
              </a:rPr>
              <a:t>the </a:t>
            </a:r>
            <a:r>
              <a:rPr sz="2400" spc="-130" dirty="0">
                <a:latin typeface="Verdana"/>
                <a:cs typeface="Verdana"/>
              </a:rPr>
              <a:t>verification </a:t>
            </a:r>
            <a:r>
              <a:rPr sz="2400" spc="-170" dirty="0">
                <a:latin typeface="Verdana"/>
                <a:cs typeface="Verdana"/>
              </a:rPr>
              <a:t>unit </a:t>
            </a:r>
            <a:r>
              <a:rPr sz="2400" spc="-145" dirty="0">
                <a:latin typeface="Verdana"/>
                <a:cs typeface="Verdana"/>
              </a:rPr>
              <a:t>can </a:t>
            </a:r>
            <a:r>
              <a:rPr sz="2400" spc="-130" dirty="0">
                <a:latin typeface="Verdana"/>
                <a:cs typeface="Verdana"/>
              </a:rPr>
              <a:t>be </a:t>
            </a:r>
            <a:r>
              <a:rPr sz="2400" spc="-195" dirty="0">
                <a:latin typeface="Verdana"/>
                <a:cs typeface="Verdana"/>
              </a:rPr>
              <a:t>made </a:t>
            </a:r>
            <a:r>
              <a:rPr sz="2400" spc="-170" dirty="0">
                <a:latin typeface="Verdana"/>
                <a:cs typeface="Verdana"/>
              </a:rPr>
              <a:t>by </a:t>
            </a:r>
            <a:r>
              <a:rPr sz="2400" spc="-155" dirty="0">
                <a:latin typeface="Verdana"/>
                <a:cs typeface="Verdana"/>
              </a:rPr>
              <a:t>the </a:t>
            </a:r>
            <a:r>
              <a:rPr sz="2400" spc="-180" dirty="0">
                <a:latin typeface="Verdana"/>
                <a:cs typeface="Verdana"/>
              </a:rPr>
              <a:t>assessment  </a:t>
            </a:r>
            <a:r>
              <a:rPr sz="2400" spc="-200" dirty="0">
                <a:latin typeface="Verdana"/>
                <a:cs typeface="Verdana"/>
              </a:rPr>
              <a:t>unit.</a:t>
            </a:r>
            <a:endParaRPr sz="2400">
              <a:latin typeface="Verdana"/>
              <a:cs typeface="Verdana"/>
            </a:endParaRPr>
          </a:p>
          <a:p>
            <a:pPr marL="240665" marR="5080" indent="-228600">
              <a:lnSpc>
                <a:spcPts val="3170"/>
              </a:lnSpc>
              <a:spcBef>
                <a:spcPts val="150"/>
              </a:spcBef>
              <a:buSzPct val="95833"/>
              <a:buFont typeface="Wingdings"/>
              <a:buChar char=""/>
              <a:tabLst>
                <a:tab pos="255904" algn="l"/>
              </a:tabLst>
            </a:pPr>
            <a:r>
              <a:rPr sz="2400" spc="-190" dirty="0">
                <a:latin typeface="Verdana"/>
                <a:cs typeface="Verdana"/>
              </a:rPr>
              <a:t>Such </a:t>
            </a:r>
            <a:r>
              <a:rPr sz="2400" spc="-155" dirty="0">
                <a:latin typeface="Verdana"/>
                <a:cs typeface="Verdana"/>
              </a:rPr>
              <a:t>requests </a:t>
            </a:r>
            <a:r>
              <a:rPr sz="2400" spc="-190" dirty="0">
                <a:latin typeface="Verdana"/>
                <a:cs typeface="Verdana"/>
              </a:rPr>
              <a:t>shall </a:t>
            </a:r>
            <a:r>
              <a:rPr sz="2400" spc="-130" dirty="0">
                <a:latin typeface="Verdana"/>
                <a:cs typeface="Verdana"/>
              </a:rPr>
              <a:t>be </a:t>
            </a:r>
            <a:r>
              <a:rPr sz="2400" spc="-160" dirty="0">
                <a:latin typeface="Verdana"/>
                <a:cs typeface="Verdana"/>
              </a:rPr>
              <a:t>assigned </a:t>
            </a:r>
            <a:r>
              <a:rPr sz="2400" spc="-170" dirty="0">
                <a:latin typeface="Verdana"/>
                <a:cs typeface="Verdana"/>
              </a:rPr>
              <a:t>by </a:t>
            </a:r>
            <a:r>
              <a:rPr sz="2400" spc="-155" dirty="0">
                <a:latin typeface="Verdana"/>
                <a:cs typeface="Verdana"/>
              </a:rPr>
              <a:t>the </a:t>
            </a:r>
            <a:r>
              <a:rPr sz="2400" spc="-65" dirty="0">
                <a:latin typeface="Verdana"/>
                <a:cs typeface="Verdana"/>
              </a:rPr>
              <a:t>NeAC </a:t>
            </a:r>
            <a:r>
              <a:rPr sz="2400" spc="-105" dirty="0">
                <a:latin typeface="Verdana"/>
                <a:cs typeface="Verdana"/>
              </a:rPr>
              <a:t>to </a:t>
            </a:r>
            <a:r>
              <a:rPr sz="2400" spc="-220" dirty="0">
                <a:latin typeface="Verdana"/>
                <a:cs typeface="Verdana"/>
              </a:rPr>
              <a:t>a  </a:t>
            </a:r>
            <a:r>
              <a:rPr sz="2400" spc="-130" dirty="0">
                <a:latin typeface="Verdana"/>
                <a:cs typeface="Verdana"/>
              </a:rPr>
              <a:t>verification</a:t>
            </a:r>
            <a:r>
              <a:rPr sz="2400" spc="-325" dirty="0">
                <a:latin typeface="Verdana"/>
                <a:cs typeface="Verdana"/>
              </a:rPr>
              <a:t> </a:t>
            </a:r>
            <a:r>
              <a:rPr sz="2400" spc="-170" dirty="0">
                <a:latin typeface="Verdana"/>
                <a:cs typeface="Verdana"/>
              </a:rPr>
              <a:t>unit</a:t>
            </a:r>
            <a:r>
              <a:rPr sz="2400" spc="-315" dirty="0">
                <a:latin typeface="Verdana"/>
                <a:cs typeface="Verdana"/>
              </a:rPr>
              <a:t> </a:t>
            </a:r>
            <a:r>
              <a:rPr sz="2400" spc="-165" dirty="0">
                <a:latin typeface="Verdana"/>
                <a:cs typeface="Verdana"/>
              </a:rPr>
              <a:t>through</a:t>
            </a:r>
            <a:r>
              <a:rPr sz="2400" spc="-300" dirty="0">
                <a:latin typeface="Verdana"/>
                <a:cs typeface="Verdana"/>
              </a:rPr>
              <a:t> </a:t>
            </a:r>
            <a:r>
              <a:rPr sz="2400" spc="-220" dirty="0">
                <a:latin typeface="Verdana"/>
                <a:cs typeface="Verdana"/>
              </a:rPr>
              <a:t>an</a:t>
            </a:r>
            <a:r>
              <a:rPr sz="2400" spc="-315" dirty="0">
                <a:latin typeface="Verdana"/>
                <a:cs typeface="Verdana"/>
              </a:rPr>
              <a:t> </a:t>
            </a:r>
            <a:r>
              <a:rPr sz="2400" spc="-170" dirty="0">
                <a:latin typeface="Verdana"/>
                <a:cs typeface="Verdana"/>
              </a:rPr>
              <a:t>automated</a:t>
            </a:r>
            <a:r>
              <a:rPr sz="2400" spc="-295" dirty="0">
                <a:latin typeface="Verdana"/>
                <a:cs typeface="Verdana"/>
              </a:rPr>
              <a:t> </a:t>
            </a:r>
            <a:r>
              <a:rPr sz="2400" spc="-145" dirty="0">
                <a:latin typeface="Verdana"/>
                <a:cs typeface="Verdana"/>
              </a:rPr>
              <a:t>allocation</a:t>
            </a:r>
            <a:r>
              <a:rPr sz="2400" spc="-315" dirty="0">
                <a:latin typeface="Verdana"/>
                <a:cs typeface="Verdana"/>
              </a:rPr>
              <a:t> </a:t>
            </a:r>
            <a:r>
              <a:rPr sz="2400" spc="-200" dirty="0">
                <a:latin typeface="Verdana"/>
                <a:cs typeface="Verdana"/>
              </a:rPr>
              <a:t>system.</a:t>
            </a:r>
            <a:endParaRPr sz="2400">
              <a:latin typeface="Verdana"/>
              <a:cs typeface="Verdana"/>
            </a:endParaRPr>
          </a:p>
        </p:txBody>
      </p:sp>
      <p:sp>
        <p:nvSpPr>
          <p:cNvPr id="17" name="object 17"/>
          <p:cNvSpPr/>
          <p:nvPr/>
        </p:nvSpPr>
        <p:spPr>
          <a:xfrm>
            <a:off x="2301240" y="2872739"/>
            <a:ext cx="4437380" cy="100965"/>
          </a:xfrm>
          <a:custGeom>
            <a:avLst/>
            <a:gdLst/>
            <a:ahLst/>
            <a:cxnLst/>
            <a:rect l="l" t="t" r="r" b="b"/>
            <a:pathLst>
              <a:path w="4437380" h="100964">
                <a:moveTo>
                  <a:pt x="1192911" y="62484"/>
                </a:moveTo>
                <a:lnTo>
                  <a:pt x="1180211" y="56134"/>
                </a:lnTo>
                <a:lnTo>
                  <a:pt x="1116711" y="24384"/>
                </a:lnTo>
                <a:lnTo>
                  <a:pt x="1116711" y="56134"/>
                </a:lnTo>
                <a:lnTo>
                  <a:pt x="0" y="56134"/>
                </a:lnTo>
                <a:lnTo>
                  <a:pt x="0" y="68834"/>
                </a:lnTo>
                <a:lnTo>
                  <a:pt x="1116711" y="68834"/>
                </a:lnTo>
                <a:lnTo>
                  <a:pt x="1116711" y="100584"/>
                </a:lnTo>
                <a:lnTo>
                  <a:pt x="1180211" y="68834"/>
                </a:lnTo>
                <a:lnTo>
                  <a:pt x="1192911" y="62484"/>
                </a:lnTo>
                <a:close/>
              </a:path>
              <a:path w="4437380" h="100964">
                <a:moveTo>
                  <a:pt x="4437380" y="38100"/>
                </a:moveTo>
                <a:lnTo>
                  <a:pt x="4424680" y="31750"/>
                </a:lnTo>
                <a:lnTo>
                  <a:pt x="4361180" y="0"/>
                </a:lnTo>
                <a:lnTo>
                  <a:pt x="4361180" y="31750"/>
                </a:lnTo>
                <a:lnTo>
                  <a:pt x="3348228" y="31750"/>
                </a:lnTo>
                <a:lnTo>
                  <a:pt x="3348228" y="44450"/>
                </a:lnTo>
                <a:lnTo>
                  <a:pt x="4361180" y="44450"/>
                </a:lnTo>
                <a:lnTo>
                  <a:pt x="4361180" y="76200"/>
                </a:lnTo>
                <a:lnTo>
                  <a:pt x="4424680" y="44450"/>
                </a:lnTo>
                <a:lnTo>
                  <a:pt x="4437380" y="38100"/>
                </a:lnTo>
                <a:close/>
              </a:path>
            </a:pathLst>
          </a:custGeom>
          <a:solidFill>
            <a:srgbClr val="000000"/>
          </a:solidFill>
        </p:spPr>
        <p:txBody>
          <a:bodyPr wrap="square" lIns="0" tIns="0" rIns="0" bIns="0" rtlCol="0"/>
          <a:lstStyle/>
          <a:p>
            <a:endParaRPr/>
          </a:p>
        </p:txBody>
      </p:sp>
      <p:sp>
        <p:nvSpPr>
          <p:cNvPr id="18" name="object 18"/>
          <p:cNvSpPr txBox="1"/>
          <p:nvPr/>
        </p:nvSpPr>
        <p:spPr>
          <a:xfrm>
            <a:off x="2431795" y="2094102"/>
            <a:ext cx="932815" cy="666750"/>
          </a:xfrm>
          <a:prstGeom prst="rect">
            <a:avLst/>
          </a:prstGeom>
        </p:spPr>
        <p:txBody>
          <a:bodyPr vert="horz" wrap="square" lIns="0" tIns="13335" rIns="0" bIns="0" rtlCol="0">
            <a:spAutoFit/>
          </a:bodyPr>
          <a:lstStyle/>
          <a:p>
            <a:pPr marL="12065" marR="5080" algn="ctr">
              <a:lnSpc>
                <a:spcPct val="100000"/>
              </a:lnSpc>
              <a:spcBef>
                <a:spcPts val="105"/>
              </a:spcBef>
            </a:pPr>
            <a:r>
              <a:rPr sz="1400" spc="-100" dirty="0">
                <a:latin typeface="Verdana"/>
                <a:cs typeface="Verdana"/>
              </a:rPr>
              <a:t>Request</a:t>
            </a:r>
            <a:r>
              <a:rPr sz="1400" spc="-250" dirty="0">
                <a:latin typeface="Verdana"/>
                <a:cs typeface="Verdana"/>
              </a:rPr>
              <a:t> </a:t>
            </a:r>
            <a:r>
              <a:rPr sz="1400" spc="-45" dirty="0">
                <a:latin typeface="Verdana"/>
                <a:cs typeface="Verdana"/>
              </a:rPr>
              <a:t>for  </a:t>
            </a:r>
            <a:r>
              <a:rPr sz="1400" spc="-130" dirty="0">
                <a:latin typeface="Verdana"/>
                <a:cs typeface="Verdana"/>
              </a:rPr>
              <a:t>Inquiry </a:t>
            </a:r>
            <a:r>
              <a:rPr sz="1400" spc="-80" dirty="0">
                <a:latin typeface="Verdana"/>
                <a:cs typeface="Verdana"/>
              </a:rPr>
              <a:t>or  </a:t>
            </a:r>
            <a:r>
              <a:rPr sz="1400" spc="-75" dirty="0">
                <a:latin typeface="Verdana"/>
                <a:cs typeface="Verdana"/>
              </a:rPr>
              <a:t>verification</a:t>
            </a:r>
            <a:endParaRPr sz="1400">
              <a:latin typeface="Verdana"/>
              <a:cs typeface="Verdana"/>
            </a:endParaRPr>
          </a:p>
        </p:txBody>
      </p:sp>
      <p:sp>
        <p:nvSpPr>
          <p:cNvPr id="19" name="object 19"/>
          <p:cNvSpPr txBox="1"/>
          <p:nvPr/>
        </p:nvSpPr>
        <p:spPr>
          <a:xfrm>
            <a:off x="5701665" y="1975231"/>
            <a:ext cx="963294" cy="880110"/>
          </a:xfrm>
          <a:prstGeom prst="rect">
            <a:avLst/>
          </a:prstGeom>
        </p:spPr>
        <p:txBody>
          <a:bodyPr vert="horz" wrap="square" lIns="0" tIns="13335" rIns="0" bIns="0" rtlCol="0">
            <a:spAutoFit/>
          </a:bodyPr>
          <a:lstStyle/>
          <a:p>
            <a:pPr marL="12700" marR="5080" indent="27305" algn="just">
              <a:lnSpc>
                <a:spcPct val="100000"/>
              </a:lnSpc>
              <a:spcBef>
                <a:spcPts val="105"/>
              </a:spcBef>
            </a:pPr>
            <a:r>
              <a:rPr sz="1400" spc="-90" dirty="0">
                <a:latin typeface="Verdana"/>
                <a:cs typeface="Verdana"/>
              </a:rPr>
              <a:t>Automated  </a:t>
            </a:r>
            <a:r>
              <a:rPr sz="1400" spc="-105" dirty="0">
                <a:latin typeface="Verdana"/>
                <a:cs typeface="Verdana"/>
              </a:rPr>
              <a:t>assignment  </a:t>
            </a:r>
            <a:r>
              <a:rPr sz="1400" spc="-60" dirty="0">
                <a:latin typeface="Verdana"/>
                <a:cs typeface="Verdana"/>
              </a:rPr>
              <a:t>w/o </a:t>
            </a:r>
            <a:r>
              <a:rPr sz="1400" spc="-135" dirty="0">
                <a:latin typeface="Verdana"/>
                <a:cs typeface="Verdana"/>
              </a:rPr>
              <a:t>human  </a:t>
            </a:r>
            <a:r>
              <a:rPr sz="1400" spc="-90" dirty="0">
                <a:latin typeface="Verdana"/>
                <a:cs typeface="Verdana"/>
              </a:rPr>
              <a:t>int</a:t>
            </a:r>
            <a:r>
              <a:rPr sz="1400" spc="-100" dirty="0">
                <a:latin typeface="Verdana"/>
                <a:cs typeface="Verdana"/>
              </a:rPr>
              <a:t>e</a:t>
            </a:r>
            <a:r>
              <a:rPr sz="1400" spc="-75" dirty="0">
                <a:latin typeface="Verdana"/>
                <a:cs typeface="Verdana"/>
              </a:rPr>
              <a:t>r</a:t>
            </a:r>
            <a:r>
              <a:rPr sz="1400" spc="-135" dirty="0">
                <a:latin typeface="Verdana"/>
                <a:cs typeface="Verdana"/>
              </a:rPr>
              <a:t>v</a:t>
            </a:r>
            <a:r>
              <a:rPr sz="1400" spc="-100" dirty="0">
                <a:latin typeface="Verdana"/>
                <a:cs typeface="Verdana"/>
              </a:rPr>
              <a:t>en</a:t>
            </a:r>
            <a:r>
              <a:rPr sz="1400" spc="-75" dirty="0">
                <a:latin typeface="Verdana"/>
                <a:cs typeface="Verdana"/>
              </a:rPr>
              <a:t>t</a:t>
            </a:r>
            <a:r>
              <a:rPr sz="1400" spc="-45" dirty="0">
                <a:latin typeface="Verdana"/>
                <a:cs typeface="Verdana"/>
              </a:rPr>
              <a:t>i</a:t>
            </a:r>
            <a:r>
              <a:rPr sz="1400" spc="-90" dirty="0">
                <a:latin typeface="Verdana"/>
                <a:cs typeface="Verdana"/>
              </a:rPr>
              <a:t>o</a:t>
            </a:r>
            <a:r>
              <a:rPr sz="1400" spc="-125" dirty="0">
                <a:latin typeface="Verdana"/>
                <a:cs typeface="Verdana"/>
              </a:rPr>
              <a:t>n</a:t>
            </a:r>
            <a:endParaRPr sz="14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482276" y="1760156"/>
            <a:ext cx="2181225" cy="1955164"/>
            <a:chOff x="3482276" y="1760156"/>
            <a:chExt cx="2181225" cy="1955164"/>
          </a:xfrm>
        </p:grpSpPr>
        <p:sp>
          <p:nvSpPr>
            <p:cNvPr id="3" name="object 3"/>
            <p:cNvSpPr/>
            <p:nvPr/>
          </p:nvSpPr>
          <p:spPr>
            <a:xfrm>
              <a:off x="3495294" y="1773174"/>
              <a:ext cx="2155190" cy="1929130"/>
            </a:xfrm>
            <a:custGeom>
              <a:avLst/>
              <a:gdLst/>
              <a:ahLst/>
              <a:cxnLst/>
              <a:rect l="l" t="t" r="r" b="b"/>
              <a:pathLst>
                <a:path w="2155190" h="1929129">
                  <a:moveTo>
                    <a:pt x="0" y="115062"/>
                  </a:moveTo>
                  <a:lnTo>
                    <a:pt x="6984" y="72898"/>
                  </a:lnTo>
                  <a:lnTo>
                    <a:pt x="26288" y="37718"/>
                  </a:lnTo>
                  <a:lnTo>
                    <a:pt x="55117" y="12700"/>
                  </a:lnTo>
                  <a:lnTo>
                    <a:pt x="2053589" y="0"/>
                  </a:lnTo>
                  <a:lnTo>
                    <a:pt x="2066416" y="888"/>
                  </a:lnTo>
                  <a:lnTo>
                    <a:pt x="2101722" y="13842"/>
                  </a:lnTo>
                  <a:lnTo>
                    <a:pt x="2130043" y="39750"/>
                  </a:lnTo>
                  <a:lnTo>
                    <a:pt x="2148585" y="75311"/>
                  </a:lnTo>
                  <a:lnTo>
                    <a:pt x="2154808" y="1813940"/>
                  </a:lnTo>
                  <a:lnTo>
                    <a:pt x="2154046" y="1828546"/>
                  </a:lnTo>
                  <a:lnTo>
                    <a:pt x="2142616" y="1868677"/>
                  </a:lnTo>
                  <a:lnTo>
                    <a:pt x="2119883" y="1900808"/>
                  </a:lnTo>
                  <a:lnTo>
                    <a:pt x="2088514" y="1922018"/>
                  </a:lnTo>
                  <a:lnTo>
                    <a:pt x="101218" y="1929002"/>
                  </a:lnTo>
                  <a:lnTo>
                    <a:pt x="88391" y="1928114"/>
                  </a:lnTo>
                  <a:lnTo>
                    <a:pt x="53085" y="1915159"/>
                  </a:lnTo>
                  <a:lnTo>
                    <a:pt x="24764" y="1889252"/>
                  </a:lnTo>
                  <a:lnTo>
                    <a:pt x="6222" y="1853692"/>
                  </a:lnTo>
                  <a:lnTo>
                    <a:pt x="0" y="115062"/>
                  </a:lnTo>
                  <a:close/>
                </a:path>
              </a:pathLst>
            </a:custGeom>
            <a:ln w="25908">
              <a:solidFill>
                <a:srgbClr val="088BC7"/>
              </a:solidFill>
            </a:ln>
          </p:spPr>
          <p:txBody>
            <a:bodyPr wrap="square" lIns="0" tIns="0" rIns="0" bIns="0" rtlCol="0"/>
            <a:lstStyle/>
            <a:p>
              <a:endParaRPr/>
            </a:p>
          </p:txBody>
        </p:sp>
        <p:sp>
          <p:nvSpPr>
            <p:cNvPr id="4" name="object 4"/>
            <p:cNvSpPr/>
            <p:nvPr/>
          </p:nvSpPr>
          <p:spPr>
            <a:xfrm>
              <a:off x="4282440" y="1987296"/>
              <a:ext cx="534924" cy="608076"/>
            </a:xfrm>
            <a:prstGeom prst="rect">
              <a:avLst/>
            </a:prstGeom>
            <a:blipFill>
              <a:blip r:embed="rId2" cstate="print"/>
              <a:stretch>
                <a:fillRect/>
              </a:stretch>
            </a:blipFill>
          </p:spPr>
          <p:txBody>
            <a:bodyPr wrap="square" lIns="0" tIns="0" rIns="0" bIns="0" rtlCol="0"/>
            <a:lstStyle/>
            <a:p>
              <a:endParaRPr/>
            </a:p>
          </p:txBody>
        </p:sp>
      </p:grpSp>
      <p:sp>
        <p:nvSpPr>
          <p:cNvPr id="5" name="object 5"/>
          <p:cNvSpPr txBox="1"/>
          <p:nvPr/>
        </p:nvSpPr>
        <p:spPr>
          <a:xfrm>
            <a:off x="3875278" y="2727451"/>
            <a:ext cx="1400175" cy="756920"/>
          </a:xfrm>
          <a:prstGeom prst="rect">
            <a:avLst/>
          </a:prstGeom>
        </p:spPr>
        <p:txBody>
          <a:bodyPr vert="horz" wrap="square" lIns="0" tIns="12065" rIns="0" bIns="0" rtlCol="0">
            <a:spAutoFit/>
          </a:bodyPr>
          <a:lstStyle/>
          <a:p>
            <a:pPr marL="12700" marR="5080" indent="-1905" algn="ctr">
              <a:lnSpc>
                <a:spcPct val="100000"/>
              </a:lnSpc>
              <a:spcBef>
                <a:spcPts val="95"/>
              </a:spcBef>
            </a:pPr>
            <a:r>
              <a:rPr sz="1600" b="1" spc="-190" dirty="0">
                <a:solidFill>
                  <a:srgbClr val="0085C5"/>
                </a:solidFill>
                <a:latin typeface="Verdana"/>
                <a:cs typeface="Verdana"/>
              </a:rPr>
              <a:t>National </a:t>
            </a:r>
            <a:r>
              <a:rPr sz="1600" b="1" spc="-120" dirty="0">
                <a:solidFill>
                  <a:srgbClr val="0085C5"/>
                </a:solidFill>
                <a:latin typeface="Verdana"/>
                <a:cs typeface="Verdana"/>
              </a:rPr>
              <a:t>e-  </a:t>
            </a:r>
            <a:r>
              <a:rPr sz="1600" b="1" spc="-195" dirty="0">
                <a:solidFill>
                  <a:srgbClr val="0085C5"/>
                </a:solidFill>
                <a:latin typeface="Verdana"/>
                <a:cs typeface="Verdana"/>
              </a:rPr>
              <a:t>Assessment  </a:t>
            </a:r>
            <a:r>
              <a:rPr sz="1600" b="1" spc="-150" dirty="0">
                <a:solidFill>
                  <a:srgbClr val="0085C5"/>
                </a:solidFill>
                <a:latin typeface="Verdana"/>
                <a:cs typeface="Verdana"/>
              </a:rPr>
              <a:t>Centre</a:t>
            </a:r>
            <a:r>
              <a:rPr sz="1600" b="1" spc="-290" dirty="0">
                <a:solidFill>
                  <a:srgbClr val="0085C5"/>
                </a:solidFill>
                <a:latin typeface="Verdana"/>
                <a:cs typeface="Verdana"/>
              </a:rPr>
              <a:t> </a:t>
            </a:r>
            <a:r>
              <a:rPr sz="1600" b="1" spc="-195" dirty="0">
                <a:solidFill>
                  <a:srgbClr val="0085C5"/>
                </a:solidFill>
                <a:latin typeface="Verdana"/>
                <a:cs typeface="Verdana"/>
              </a:rPr>
              <a:t>(NeAC)</a:t>
            </a:r>
            <a:endParaRPr sz="1600">
              <a:latin typeface="Verdana"/>
              <a:cs typeface="Verdana"/>
            </a:endParaRPr>
          </a:p>
        </p:txBody>
      </p:sp>
      <p:sp>
        <p:nvSpPr>
          <p:cNvPr id="6" name="object 6"/>
          <p:cNvSpPr txBox="1"/>
          <p:nvPr/>
        </p:nvSpPr>
        <p:spPr>
          <a:xfrm>
            <a:off x="404622" y="2356866"/>
            <a:ext cx="1897380" cy="905510"/>
          </a:xfrm>
          <a:prstGeom prst="rect">
            <a:avLst/>
          </a:prstGeom>
          <a:ln w="25908">
            <a:solidFill>
              <a:srgbClr val="C00000"/>
            </a:solidFill>
          </a:ln>
        </p:spPr>
        <p:txBody>
          <a:bodyPr vert="horz" wrap="square" lIns="0" tIns="0" rIns="0" bIns="0" rtlCol="0">
            <a:spAutoFit/>
          </a:bodyPr>
          <a:lstStyle/>
          <a:p>
            <a:pPr>
              <a:lnSpc>
                <a:spcPct val="100000"/>
              </a:lnSpc>
            </a:pPr>
            <a:endParaRPr sz="1900">
              <a:latin typeface="Times New Roman"/>
              <a:cs typeface="Times New Roman"/>
            </a:endParaRPr>
          </a:p>
          <a:p>
            <a:pPr>
              <a:lnSpc>
                <a:spcPct val="100000"/>
              </a:lnSpc>
            </a:pPr>
            <a:endParaRPr sz="2000">
              <a:latin typeface="Times New Roman"/>
              <a:cs typeface="Times New Roman"/>
            </a:endParaRPr>
          </a:p>
          <a:p>
            <a:pPr marL="171450">
              <a:lnSpc>
                <a:spcPct val="100000"/>
              </a:lnSpc>
            </a:pPr>
            <a:r>
              <a:rPr sz="1600" b="1" spc="-195" dirty="0">
                <a:solidFill>
                  <a:srgbClr val="C00000"/>
                </a:solidFill>
                <a:latin typeface="Verdana"/>
                <a:cs typeface="Verdana"/>
              </a:rPr>
              <a:t>Assessment</a:t>
            </a:r>
            <a:r>
              <a:rPr sz="1600" b="1" spc="-170" dirty="0">
                <a:solidFill>
                  <a:srgbClr val="C00000"/>
                </a:solidFill>
                <a:latin typeface="Verdana"/>
                <a:cs typeface="Verdana"/>
              </a:rPr>
              <a:t> </a:t>
            </a:r>
            <a:r>
              <a:rPr sz="1600" b="1" spc="-185" dirty="0">
                <a:solidFill>
                  <a:srgbClr val="C00000"/>
                </a:solidFill>
                <a:latin typeface="Verdana"/>
                <a:cs typeface="Verdana"/>
              </a:rPr>
              <a:t>Unit</a:t>
            </a:r>
            <a:endParaRPr sz="1600">
              <a:latin typeface="Verdana"/>
              <a:cs typeface="Verdana"/>
            </a:endParaRPr>
          </a:p>
        </p:txBody>
      </p:sp>
      <p:grpSp>
        <p:nvGrpSpPr>
          <p:cNvPr id="7" name="object 7"/>
          <p:cNvGrpSpPr/>
          <p:nvPr/>
        </p:nvGrpSpPr>
        <p:grpSpPr>
          <a:xfrm>
            <a:off x="827532" y="2458211"/>
            <a:ext cx="879475" cy="460375"/>
            <a:chOff x="827532" y="2458211"/>
            <a:chExt cx="879475" cy="460375"/>
          </a:xfrm>
        </p:grpSpPr>
        <p:sp>
          <p:nvSpPr>
            <p:cNvPr id="8" name="object 8"/>
            <p:cNvSpPr/>
            <p:nvPr/>
          </p:nvSpPr>
          <p:spPr>
            <a:xfrm>
              <a:off x="827532" y="2465831"/>
              <a:ext cx="452628" cy="452627"/>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1255776" y="2458211"/>
              <a:ext cx="451104" cy="452627"/>
            </a:xfrm>
            <a:prstGeom prst="rect">
              <a:avLst/>
            </a:prstGeom>
            <a:blipFill>
              <a:blip r:embed="rId3" cstate="print"/>
              <a:stretch>
                <a:fillRect/>
              </a:stretch>
            </a:blipFill>
          </p:spPr>
          <p:txBody>
            <a:bodyPr wrap="square" lIns="0" tIns="0" rIns="0" bIns="0" rtlCol="0"/>
            <a:lstStyle/>
            <a:p>
              <a:endParaRPr/>
            </a:p>
          </p:txBody>
        </p:sp>
      </p:grpSp>
      <p:sp>
        <p:nvSpPr>
          <p:cNvPr id="10" name="object 10"/>
          <p:cNvSpPr txBox="1"/>
          <p:nvPr/>
        </p:nvSpPr>
        <p:spPr>
          <a:xfrm>
            <a:off x="6739890" y="2356866"/>
            <a:ext cx="1897380" cy="905510"/>
          </a:xfrm>
          <a:prstGeom prst="rect">
            <a:avLst/>
          </a:prstGeom>
          <a:ln w="25907">
            <a:solidFill>
              <a:srgbClr val="001F5F"/>
            </a:solidFill>
          </a:ln>
        </p:spPr>
        <p:txBody>
          <a:bodyPr vert="horz" wrap="square" lIns="0" tIns="0" rIns="0" bIns="0" rtlCol="0">
            <a:spAutoFit/>
          </a:bodyPr>
          <a:lstStyle/>
          <a:p>
            <a:pPr>
              <a:lnSpc>
                <a:spcPct val="100000"/>
              </a:lnSpc>
            </a:pPr>
            <a:endParaRPr sz="1900">
              <a:latin typeface="Times New Roman"/>
              <a:cs typeface="Times New Roman"/>
            </a:endParaRPr>
          </a:p>
          <a:p>
            <a:pPr>
              <a:lnSpc>
                <a:spcPct val="100000"/>
              </a:lnSpc>
              <a:spcBef>
                <a:spcPts val="5"/>
              </a:spcBef>
            </a:pPr>
            <a:endParaRPr sz="2000">
              <a:latin typeface="Times New Roman"/>
              <a:cs typeface="Times New Roman"/>
            </a:endParaRPr>
          </a:p>
          <a:p>
            <a:pPr marL="342900">
              <a:lnSpc>
                <a:spcPct val="100000"/>
              </a:lnSpc>
            </a:pPr>
            <a:r>
              <a:rPr sz="1600" b="1" spc="-265" dirty="0">
                <a:solidFill>
                  <a:srgbClr val="001F5F"/>
                </a:solidFill>
                <a:latin typeface="Verdana"/>
                <a:cs typeface="Verdana"/>
              </a:rPr>
              <a:t>Technical</a:t>
            </a:r>
            <a:r>
              <a:rPr sz="1600" b="1" spc="-204" dirty="0">
                <a:solidFill>
                  <a:srgbClr val="001F5F"/>
                </a:solidFill>
                <a:latin typeface="Verdana"/>
                <a:cs typeface="Verdana"/>
              </a:rPr>
              <a:t> </a:t>
            </a:r>
            <a:r>
              <a:rPr sz="1600" b="1" spc="-185" dirty="0">
                <a:solidFill>
                  <a:srgbClr val="001F5F"/>
                </a:solidFill>
                <a:latin typeface="Verdana"/>
                <a:cs typeface="Verdana"/>
              </a:rPr>
              <a:t>Unit</a:t>
            </a:r>
            <a:endParaRPr sz="1600">
              <a:latin typeface="Verdana"/>
              <a:cs typeface="Verdana"/>
            </a:endParaRPr>
          </a:p>
        </p:txBody>
      </p:sp>
      <p:grpSp>
        <p:nvGrpSpPr>
          <p:cNvPr id="11" name="object 11"/>
          <p:cNvGrpSpPr/>
          <p:nvPr/>
        </p:nvGrpSpPr>
        <p:grpSpPr>
          <a:xfrm>
            <a:off x="7170419" y="2464307"/>
            <a:ext cx="855344" cy="457200"/>
            <a:chOff x="7170419" y="2464307"/>
            <a:chExt cx="855344" cy="457200"/>
          </a:xfrm>
        </p:grpSpPr>
        <p:sp>
          <p:nvSpPr>
            <p:cNvPr id="12" name="object 12"/>
            <p:cNvSpPr/>
            <p:nvPr/>
          </p:nvSpPr>
          <p:spPr>
            <a:xfrm>
              <a:off x="7170419" y="2464307"/>
              <a:ext cx="452627" cy="452627"/>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7574279" y="2468879"/>
              <a:ext cx="451103" cy="452627"/>
            </a:xfrm>
            <a:prstGeom prst="rect">
              <a:avLst/>
            </a:prstGeom>
            <a:blipFill>
              <a:blip r:embed="rId4" cstate="print"/>
              <a:stretch>
                <a:fillRect/>
              </a:stretch>
            </a:blipFill>
          </p:spPr>
          <p:txBody>
            <a:bodyPr wrap="square" lIns="0" tIns="0" rIns="0" bIns="0" rtlCol="0"/>
            <a:lstStyle/>
            <a:p>
              <a:endParaRPr/>
            </a:p>
          </p:txBody>
        </p:sp>
      </p:grpSp>
      <p:sp>
        <p:nvSpPr>
          <p:cNvPr id="17" name="object 17"/>
          <p:cNvSpPr txBox="1">
            <a:spLocks noGrp="1"/>
          </p:cNvSpPr>
          <p:nvPr>
            <p:ph type="title"/>
          </p:nvPr>
        </p:nvSpPr>
        <p:spPr>
          <a:xfrm>
            <a:off x="609600" y="533400"/>
            <a:ext cx="8534400" cy="517449"/>
          </a:xfrm>
          <a:prstGeom prst="rect">
            <a:avLst/>
          </a:prstGeom>
        </p:spPr>
        <p:txBody>
          <a:bodyPr vert="horz" wrap="square" lIns="0" tIns="67945" rIns="0" bIns="0" rtlCol="0">
            <a:spAutoFit/>
          </a:bodyPr>
          <a:lstStyle/>
          <a:p>
            <a:pPr marL="12700" marR="5080">
              <a:lnSpc>
                <a:spcPts val="3460"/>
              </a:lnSpc>
              <a:spcBef>
                <a:spcPts val="535"/>
              </a:spcBef>
            </a:pPr>
            <a:r>
              <a:rPr sz="3200" spc="-335" smtClean="0"/>
              <a:t>Technical </a:t>
            </a:r>
            <a:r>
              <a:rPr sz="3200" spc="-355" dirty="0"/>
              <a:t>assistance </a:t>
            </a:r>
            <a:r>
              <a:rPr sz="3200" spc="-330" dirty="0"/>
              <a:t>to </a:t>
            </a:r>
            <a:r>
              <a:rPr sz="3200" spc="-390"/>
              <a:t>assessment </a:t>
            </a:r>
            <a:r>
              <a:rPr sz="3200" spc="-335" smtClean="0"/>
              <a:t>units</a:t>
            </a:r>
            <a:endParaRPr sz="3200" spc="-335" dirty="0"/>
          </a:p>
        </p:txBody>
      </p:sp>
      <p:sp>
        <p:nvSpPr>
          <p:cNvPr id="18" name="object 18"/>
          <p:cNvSpPr txBox="1"/>
          <p:nvPr/>
        </p:nvSpPr>
        <p:spPr>
          <a:xfrm>
            <a:off x="152400" y="3886200"/>
            <a:ext cx="8555685" cy="2597506"/>
          </a:xfrm>
          <a:prstGeom prst="rect">
            <a:avLst/>
          </a:prstGeom>
        </p:spPr>
        <p:txBody>
          <a:bodyPr vert="horz" wrap="square" lIns="0" tIns="12065" rIns="0" bIns="0" rtlCol="0">
            <a:spAutoFit/>
          </a:bodyPr>
          <a:lstStyle/>
          <a:p>
            <a:pPr marL="240665" marR="262890" indent="-228600" algn="just">
              <a:lnSpc>
                <a:spcPct val="100000"/>
              </a:lnSpc>
              <a:spcBef>
                <a:spcPts val="95"/>
              </a:spcBef>
              <a:buSzPct val="95454"/>
              <a:buFont typeface="Wingdings"/>
              <a:buChar char=""/>
              <a:tabLst>
                <a:tab pos="241300" algn="l"/>
              </a:tabLst>
            </a:pPr>
            <a:r>
              <a:rPr sz="2800" spc="-175" dirty="0">
                <a:latin typeface="Verdana"/>
                <a:cs typeface="Verdana"/>
              </a:rPr>
              <a:t>Assessment units may place a request for technical assistance  from the technical unit to </a:t>
            </a:r>
            <a:r>
              <a:rPr sz="2800" spc="-175">
                <a:latin typeface="Verdana"/>
                <a:cs typeface="Verdana"/>
              </a:rPr>
              <a:t>NeAC</a:t>
            </a:r>
            <a:r>
              <a:rPr sz="2800" spc="-175" smtClean="0">
                <a:latin typeface="Verdana"/>
                <a:cs typeface="Verdana"/>
              </a:rPr>
              <a:t>.</a:t>
            </a:r>
            <a:endParaRPr sz="2800" spc="-175">
              <a:latin typeface="Verdana"/>
              <a:cs typeface="Verdana"/>
            </a:endParaRPr>
          </a:p>
          <a:p>
            <a:pPr marL="240665" marR="5080" indent="-228600" algn="just">
              <a:lnSpc>
                <a:spcPct val="100000"/>
              </a:lnSpc>
              <a:buSzPct val="95454"/>
              <a:buFont typeface="Wingdings"/>
              <a:buChar char=""/>
              <a:tabLst>
                <a:tab pos="241300" algn="l"/>
              </a:tabLst>
            </a:pPr>
            <a:r>
              <a:rPr sz="2800" spc="-175" dirty="0">
                <a:latin typeface="Verdana"/>
                <a:cs typeface="Verdana"/>
              </a:rPr>
              <a:t>Such request shall be assigned by the NeAC to a technical unit in  any one ReAC through an automated allocation system.</a:t>
            </a:r>
            <a:endParaRPr sz="2800" spc="-175">
              <a:latin typeface="Verdana"/>
              <a:cs typeface="Verdana"/>
            </a:endParaRPr>
          </a:p>
        </p:txBody>
      </p:sp>
      <p:sp>
        <p:nvSpPr>
          <p:cNvPr id="19" name="object 19"/>
          <p:cNvSpPr/>
          <p:nvPr/>
        </p:nvSpPr>
        <p:spPr>
          <a:xfrm>
            <a:off x="2301239" y="2897123"/>
            <a:ext cx="1193165" cy="76200"/>
          </a:xfrm>
          <a:custGeom>
            <a:avLst/>
            <a:gdLst/>
            <a:ahLst/>
            <a:cxnLst/>
            <a:rect l="l" t="t" r="r" b="b"/>
            <a:pathLst>
              <a:path w="1193164" h="76200">
                <a:moveTo>
                  <a:pt x="1116711" y="0"/>
                </a:moveTo>
                <a:lnTo>
                  <a:pt x="1116711" y="76200"/>
                </a:lnTo>
                <a:lnTo>
                  <a:pt x="1180211" y="44450"/>
                </a:lnTo>
                <a:lnTo>
                  <a:pt x="1129411" y="44450"/>
                </a:lnTo>
                <a:lnTo>
                  <a:pt x="1129411" y="31750"/>
                </a:lnTo>
                <a:lnTo>
                  <a:pt x="1180211" y="31750"/>
                </a:lnTo>
                <a:lnTo>
                  <a:pt x="1116711" y="0"/>
                </a:lnTo>
                <a:close/>
              </a:path>
              <a:path w="1193164" h="76200">
                <a:moveTo>
                  <a:pt x="1116711" y="31750"/>
                </a:moveTo>
                <a:lnTo>
                  <a:pt x="0" y="31750"/>
                </a:lnTo>
                <a:lnTo>
                  <a:pt x="0" y="44450"/>
                </a:lnTo>
                <a:lnTo>
                  <a:pt x="1116711" y="44450"/>
                </a:lnTo>
                <a:lnTo>
                  <a:pt x="1116711" y="31750"/>
                </a:lnTo>
                <a:close/>
              </a:path>
              <a:path w="1193164" h="76200">
                <a:moveTo>
                  <a:pt x="1180211" y="31750"/>
                </a:moveTo>
                <a:lnTo>
                  <a:pt x="1129411" y="31750"/>
                </a:lnTo>
                <a:lnTo>
                  <a:pt x="1129411" y="44450"/>
                </a:lnTo>
                <a:lnTo>
                  <a:pt x="1180211" y="44450"/>
                </a:lnTo>
                <a:lnTo>
                  <a:pt x="1192911" y="38100"/>
                </a:lnTo>
                <a:lnTo>
                  <a:pt x="1180211" y="31750"/>
                </a:lnTo>
                <a:close/>
              </a:path>
            </a:pathLst>
          </a:custGeom>
          <a:solidFill>
            <a:srgbClr val="000000"/>
          </a:solidFill>
        </p:spPr>
        <p:txBody>
          <a:bodyPr wrap="square" lIns="0" tIns="0" rIns="0" bIns="0" rtlCol="0"/>
          <a:lstStyle/>
          <a:p>
            <a:endParaRPr/>
          </a:p>
        </p:txBody>
      </p:sp>
      <p:sp>
        <p:nvSpPr>
          <p:cNvPr id="20" name="object 20"/>
          <p:cNvSpPr txBox="1"/>
          <p:nvPr/>
        </p:nvSpPr>
        <p:spPr>
          <a:xfrm>
            <a:off x="2431795" y="2012695"/>
            <a:ext cx="932815" cy="880110"/>
          </a:xfrm>
          <a:prstGeom prst="rect">
            <a:avLst/>
          </a:prstGeom>
        </p:spPr>
        <p:txBody>
          <a:bodyPr vert="horz" wrap="square" lIns="0" tIns="13335" rIns="0" bIns="0" rtlCol="0">
            <a:spAutoFit/>
          </a:bodyPr>
          <a:lstStyle/>
          <a:p>
            <a:pPr marL="12065" marR="5080" algn="ctr">
              <a:lnSpc>
                <a:spcPct val="100000"/>
              </a:lnSpc>
              <a:spcBef>
                <a:spcPts val="105"/>
              </a:spcBef>
            </a:pPr>
            <a:r>
              <a:rPr sz="1400" spc="-100" dirty="0">
                <a:latin typeface="Verdana"/>
                <a:cs typeface="Verdana"/>
              </a:rPr>
              <a:t>Request</a:t>
            </a:r>
            <a:r>
              <a:rPr sz="1400" spc="-250" dirty="0">
                <a:latin typeface="Verdana"/>
                <a:cs typeface="Verdana"/>
              </a:rPr>
              <a:t> </a:t>
            </a:r>
            <a:r>
              <a:rPr sz="1400" spc="-45" dirty="0">
                <a:latin typeface="Verdana"/>
                <a:cs typeface="Verdana"/>
              </a:rPr>
              <a:t>for  </a:t>
            </a:r>
            <a:r>
              <a:rPr sz="1400" spc="-95" dirty="0">
                <a:latin typeface="Verdana"/>
                <a:cs typeface="Verdana"/>
              </a:rPr>
              <a:t>seeking  </a:t>
            </a:r>
            <a:r>
              <a:rPr sz="1400" spc="-80" dirty="0">
                <a:latin typeface="Verdana"/>
                <a:cs typeface="Verdana"/>
              </a:rPr>
              <a:t>technical  </a:t>
            </a:r>
            <a:r>
              <a:rPr sz="1400" spc="-90" dirty="0">
                <a:latin typeface="Verdana"/>
                <a:cs typeface="Verdana"/>
              </a:rPr>
              <a:t>assistance</a:t>
            </a:r>
            <a:endParaRPr sz="1400">
              <a:latin typeface="Verdana"/>
              <a:cs typeface="Verdana"/>
            </a:endParaRPr>
          </a:p>
        </p:txBody>
      </p:sp>
      <p:sp>
        <p:nvSpPr>
          <p:cNvPr id="21" name="object 21"/>
          <p:cNvSpPr/>
          <p:nvPr/>
        </p:nvSpPr>
        <p:spPr>
          <a:xfrm>
            <a:off x="5649467" y="2872739"/>
            <a:ext cx="1089660" cy="76200"/>
          </a:xfrm>
          <a:custGeom>
            <a:avLst/>
            <a:gdLst/>
            <a:ahLst/>
            <a:cxnLst/>
            <a:rect l="l" t="t" r="r" b="b"/>
            <a:pathLst>
              <a:path w="1089659" h="76200">
                <a:moveTo>
                  <a:pt x="1012952" y="0"/>
                </a:moveTo>
                <a:lnTo>
                  <a:pt x="1012952" y="76200"/>
                </a:lnTo>
                <a:lnTo>
                  <a:pt x="1076452" y="44450"/>
                </a:lnTo>
                <a:lnTo>
                  <a:pt x="1025652" y="44450"/>
                </a:lnTo>
                <a:lnTo>
                  <a:pt x="1025652" y="31750"/>
                </a:lnTo>
                <a:lnTo>
                  <a:pt x="1076452" y="31750"/>
                </a:lnTo>
                <a:lnTo>
                  <a:pt x="1012952" y="0"/>
                </a:lnTo>
                <a:close/>
              </a:path>
              <a:path w="1089659" h="76200">
                <a:moveTo>
                  <a:pt x="1012952" y="31750"/>
                </a:moveTo>
                <a:lnTo>
                  <a:pt x="0" y="31750"/>
                </a:lnTo>
                <a:lnTo>
                  <a:pt x="0" y="44450"/>
                </a:lnTo>
                <a:lnTo>
                  <a:pt x="1012952" y="44450"/>
                </a:lnTo>
                <a:lnTo>
                  <a:pt x="1012952" y="31750"/>
                </a:lnTo>
                <a:close/>
              </a:path>
              <a:path w="1089659" h="76200">
                <a:moveTo>
                  <a:pt x="1076452" y="31750"/>
                </a:moveTo>
                <a:lnTo>
                  <a:pt x="1025652" y="31750"/>
                </a:lnTo>
                <a:lnTo>
                  <a:pt x="1025652" y="44450"/>
                </a:lnTo>
                <a:lnTo>
                  <a:pt x="1076452" y="44450"/>
                </a:lnTo>
                <a:lnTo>
                  <a:pt x="1089152" y="38100"/>
                </a:lnTo>
                <a:lnTo>
                  <a:pt x="1076452" y="31750"/>
                </a:lnTo>
                <a:close/>
              </a:path>
            </a:pathLst>
          </a:custGeom>
          <a:solidFill>
            <a:srgbClr val="000000"/>
          </a:solidFill>
        </p:spPr>
        <p:txBody>
          <a:bodyPr wrap="square" lIns="0" tIns="0" rIns="0" bIns="0" rtlCol="0"/>
          <a:lstStyle/>
          <a:p>
            <a:endParaRPr/>
          </a:p>
        </p:txBody>
      </p:sp>
      <p:sp>
        <p:nvSpPr>
          <p:cNvPr id="22" name="object 22"/>
          <p:cNvSpPr txBox="1"/>
          <p:nvPr/>
        </p:nvSpPr>
        <p:spPr>
          <a:xfrm>
            <a:off x="5701665" y="1975231"/>
            <a:ext cx="963294" cy="880110"/>
          </a:xfrm>
          <a:prstGeom prst="rect">
            <a:avLst/>
          </a:prstGeom>
        </p:spPr>
        <p:txBody>
          <a:bodyPr vert="horz" wrap="square" lIns="0" tIns="13335" rIns="0" bIns="0" rtlCol="0">
            <a:spAutoFit/>
          </a:bodyPr>
          <a:lstStyle/>
          <a:p>
            <a:pPr marL="12700" marR="5080" indent="27305" algn="just">
              <a:lnSpc>
                <a:spcPct val="100000"/>
              </a:lnSpc>
              <a:spcBef>
                <a:spcPts val="105"/>
              </a:spcBef>
            </a:pPr>
            <a:r>
              <a:rPr sz="1400" spc="-90" dirty="0">
                <a:latin typeface="Verdana"/>
                <a:cs typeface="Verdana"/>
              </a:rPr>
              <a:t>Automated  </a:t>
            </a:r>
            <a:r>
              <a:rPr sz="1400" spc="-105" dirty="0">
                <a:latin typeface="Verdana"/>
                <a:cs typeface="Verdana"/>
              </a:rPr>
              <a:t>assignment  </a:t>
            </a:r>
            <a:r>
              <a:rPr sz="1400" spc="-60" dirty="0">
                <a:latin typeface="Verdana"/>
                <a:cs typeface="Verdana"/>
              </a:rPr>
              <a:t>w/o </a:t>
            </a:r>
            <a:r>
              <a:rPr sz="1400" spc="-135" dirty="0">
                <a:latin typeface="Verdana"/>
                <a:cs typeface="Verdana"/>
              </a:rPr>
              <a:t>human  </a:t>
            </a:r>
            <a:r>
              <a:rPr sz="1400" spc="-90" dirty="0">
                <a:latin typeface="Verdana"/>
                <a:cs typeface="Verdana"/>
              </a:rPr>
              <a:t>int</a:t>
            </a:r>
            <a:r>
              <a:rPr sz="1400" spc="-100" dirty="0">
                <a:latin typeface="Verdana"/>
                <a:cs typeface="Verdana"/>
              </a:rPr>
              <a:t>e</a:t>
            </a:r>
            <a:r>
              <a:rPr sz="1400" spc="-75" dirty="0">
                <a:latin typeface="Verdana"/>
                <a:cs typeface="Verdana"/>
              </a:rPr>
              <a:t>r</a:t>
            </a:r>
            <a:r>
              <a:rPr sz="1400" spc="-135" dirty="0">
                <a:latin typeface="Verdana"/>
                <a:cs typeface="Verdana"/>
              </a:rPr>
              <a:t>v</a:t>
            </a:r>
            <a:r>
              <a:rPr sz="1400" spc="-100" dirty="0">
                <a:latin typeface="Verdana"/>
                <a:cs typeface="Verdana"/>
              </a:rPr>
              <a:t>en</a:t>
            </a:r>
            <a:r>
              <a:rPr sz="1400" spc="-75" dirty="0">
                <a:latin typeface="Verdana"/>
                <a:cs typeface="Verdana"/>
              </a:rPr>
              <a:t>t</a:t>
            </a:r>
            <a:r>
              <a:rPr sz="1400" spc="-45" dirty="0">
                <a:latin typeface="Verdana"/>
                <a:cs typeface="Verdana"/>
              </a:rPr>
              <a:t>i</a:t>
            </a:r>
            <a:r>
              <a:rPr sz="1400" spc="-90" dirty="0">
                <a:latin typeface="Verdana"/>
                <a:cs typeface="Verdana"/>
              </a:rPr>
              <a:t>o</a:t>
            </a:r>
            <a:r>
              <a:rPr sz="1400" spc="-125" dirty="0">
                <a:latin typeface="Verdana"/>
                <a:cs typeface="Verdana"/>
              </a:rPr>
              <a:t>n</a:t>
            </a:r>
            <a:endParaRPr sz="14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6071552" y="1475168"/>
            <a:ext cx="2181225" cy="1955164"/>
            <a:chOff x="6071552" y="1475168"/>
            <a:chExt cx="2181225" cy="1955164"/>
          </a:xfrm>
        </p:grpSpPr>
        <p:sp>
          <p:nvSpPr>
            <p:cNvPr id="3" name="object 3"/>
            <p:cNvSpPr/>
            <p:nvPr/>
          </p:nvSpPr>
          <p:spPr>
            <a:xfrm>
              <a:off x="6084570" y="1488185"/>
              <a:ext cx="2155190" cy="1929130"/>
            </a:xfrm>
            <a:custGeom>
              <a:avLst/>
              <a:gdLst/>
              <a:ahLst/>
              <a:cxnLst/>
              <a:rect l="l" t="t" r="r" b="b"/>
              <a:pathLst>
                <a:path w="2155190" h="1929129">
                  <a:moveTo>
                    <a:pt x="0" y="115062"/>
                  </a:moveTo>
                  <a:lnTo>
                    <a:pt x="6984" y="72898"/>
                  </a:lnTo>
                  <a:lnTo>
                    <a:pt x="26288" y="37718"/>
                  </a:lnTo>
                  <a:lnTo>
                    <a:pt x="55117" y="12700"/>
                  </a:lnTo>
                  <a:lnTo>
                    <a:pt x="2053589" y="0"/>
                  </a:lnTo>
                  <a:lnTo>
                    <a:pt x="2066416" y="888"/>
                  </a:lnTo>
                  <a:lnTo>
                    <a:pt x="2101723" y="13842"/>
                  </a:lnTo>
                  <a:lnTo>
                    <a:pt x="2130044" y="39750"/>
                  </a:lnTo>
                  <a:lnTo>
                    <a:pt x="2148585" y="75311"/>
                  </a:lnTo>
                  <a:lnTo>
                    <a:pt x="2154808" y="1813940"/>
                  </a:lnTo>
                  <a:lnTo>
                    <a:pt x="2154047" y="1828546"/>
                  </a:lnTo>
                  <a:lnTo>
                    <a:pt x="2142616" y="1868677"/>
                  </a:lnTo>
                  <a:lnTo>
                    <a:pt x="2119883" y="1900809"/>
                  </a:lnTo>
                  <a:lnTo>
                    <a:pt x="2088514" y="1922017"/>
                  </a:lnTo>
                  <a:lnTo>
                    <a:pt x="101218" y="1929002"/>
                  </a:lnTo>
                  <a:lnTo>
                    <a:pt x="88391" y="1928114"/>
                  </a:lnTo>
                  <a:lnTo>
                    <a:pt x="53085" y="1915160"/>
                  </a:lnTo>
                  <a:lnTo>
                    <a:pt x="24764" y="1889252"/>
                  </a:lnTo>
                  <a:lnTo>
                    <a:pt x="6222" y="1853691"/>
                  </a:lnTo>
                  <a:lnTo>
                    <a:pt x="0" y="115062"/>
                  </a:lnTo>
                  <a:close/>
                </a:path>
              </a:pathLst>
            </a:custGeom>
            <a:ln w="25908">
              <a:solidFill>
                <a:srgbClr val="088BC7"/>
              </a:solidFill>
            </a:ln>
          </p:spPr>
          <p:txBody>
            <a:bodyPr wrap="square" lIns="0" tIns="0" rIns="0" bIns="0" rtlCol="0"/>
            <a:lstStyle/>
            <a:p>
              <a:endParaRPr/>
            </a:p>
          </p:txBody>
        </p:sp>
        <p:sp>
          <p:nvSpPr>
            <p:cNvPr id="4" name="object 4"/>
            <p:cNvSpPr/>
            <p:nvPr/>
          </p:nvSpPr>
          <p:spPr>
            <a:xfrm>
              <a:off x="6871716" y="1702307"/>
              <a:ext cx="534924" cy="608076"/>
            </a:xfrm>
            <a:prstGeom prst="rect">
              <a:avLst/>
            </a:prstGeom>
            <a:blipFill>
              <a:blip r:embed="rId2" cstate="print"/>
              <a:stretch>
                <a:fillRect/>
              </a:stretch>
            </a:blipFill>
          </p:spPr>
          <p:txBody>
            <a:bodyPr wrap="square" lIns="0" tIns="0" rIns="0" bIns="0" rtlCol="0"/>
            <a:lstStyle/>
            <a:p>
              <a:endParaRPr/>
            </a:p>
          </p:txBody>
        </p:sp>
      </p:grpSp>
      <p:sp>
        <p:nvSpPr>
          <p:cNvPr id="5" name="object 5"/>
          <p:cNvSpPr txBox="1"/>
          <p:nvPr/>
        </p:nvSpPr>
        <p:spPr>
          <a:xfrm>
            <a:off x="6465570" y="2442717"/>
            <a:ext cx="1400175" cy="756920"/>
          </a:xfrm>
          <a:prstGeom prst="rect">
            <a:avLst/>
          </a:prstGeom>
        </p:spPr>
        <p:txBody>
          <a:bodyPr vert="horz" wrap="square" lIns="0" tIns="12065" rIns="0" bIns="0" rtlCol="0">
            <a:spAutoFit/>
          </a:bodyPr>
          <a:lstStyle/>
          <a:p>
            <a:pPr marL="12065" marR="5080" indent="-1905" algn="ctr">
              <a:lnSpc>
                <a:spcPct val="100000"/>
              </a:lnSpc>
              <a:spcBef>
                <a:spcPts val="95"/>
              </a:spcBef>
            </a:pPr>
            <a:r>
              <a:rPr sz="1600" b="1" spc="-190" dirty="0">
                <a:solidFill>
                  <a:srgbClr val="0085C5"/>
                </a:solidFill>
                <a:latin typeface="Verdana"/>
                <a:cs typeface="Verdana"/>
              </a:rPr>
              <a:t>National </a:t>
            </a:r>
            <a:r>
              <a:rPr sz="1600" b="1" spc="-120" dirty="0">
                <a:solidFill>
                  <a:srgbClr val="0085C5"/>
                </a:solidFill>
                <a:latin typeface="Verdana"/>
                <a:cs typeface="Verdana"/>
              </a:rPr>
              <a:t>e-  </a:t>
            </a:r>
            <a:r>
              <a:rPr sz="1600" b="1" spc="-195" dirty="0">
                <a:solidFill>
                  <a:srgbClr val="0085C5"/>
                </a:solidFill>
                <a:latin typeface="Verdana"/>
                <a:cs typeface="Verdana"/>
              </a:rPr>
              <a:t>Assessment  </a:t>
            </a:r>
            <a:r>
              <a:rPr sz="1600" b="1" spc="-150" dirty="0">
                <a:solidFill>
                  <a:srgbClr val="0085C5"/>
                </a:solidFill>
                <a:latin typeface="Verdana"/>
                <a:cs typeface="Verdana"/>
              </a:rPr>
              <a:t>Centre</a:t>
            </a:r>
            <a:r>
              <a:rPr sz="1600" b="1" spc="-285" dirty="0">
                <a:solidFill>
                  <a:srgbClr val="0085C5"/>
                </a:solidFill>
                <a:latin typeface="Verdana"/>
                <a:cs typeface="Verdana"/>
              </a:rPr>
              <a:t> </a:t>
            </a:r>
            <a:r>
              <a:rPr sz="1600" b="1" spc="-195" dirty="0">
                <a:solidFill>
                  <a:srgbClr val="0085C5"/>
                </a:solidFill>
                <a:latin typeface="Verdana"/>
                <a:cs typeface="Verdana"/>
              </a:rPr>
              <a:t>(NeAC)</a:t>
            </a:r>
            <a:endParaRPr sz="1600">
              <a:latin typeface="Verdana"/>
              <a:cs typeface="Verdana"/>
            </a:endParaRPr>
          </a:p>
        </p:txBody>
      </p:sp>
      <p:sp>
        <p:nvSpPr>
          <p:cNvPr id="6" name="object 6"/>
          <p:cNvSpPr txBox="1"/>
          <p:nvPr/>
        </p:nvSpPr>
        <p:spPr>
          <a:xfrm>
            <a:off x="838961" y="2117598"/>
            <a:ext cx="1897380" cy="905510"/>
          </a:xfrm>
          <a:prstGeom prst="rect">
            <a:avLst/>
          </a:prstGeom>
          <a:ln w="25908">
            <a:solidFill>
              <a:srgbClr val="C00000"/>
            </a:solidFill>
          </a:ln>
        </p:spPr>
        <p:txBody>
          <a:bodyPr vert="horz" wrap="square" lIns="0" tIns="0" rIns="0" bIns="0" rtlCol="0">
            <a:spAutoFit/>
          </a:bodyPr>
          <a:lstStyle/>
          <a:p>
            <a:pPr>
              <a:lnSpc>
                <a:spcPct val="100000"/>
              </a:lnSpc>
            </a:pPr>
            <a:endParaRPr sz="1900">
              <a:latin typeface="Times New Roman"/>
              <a:cs typeface="Times New Roman"/>
            </a:endParaRPr>
          </a:p>
          <a:p>
            <a:pPr>
              <a:lnSpc>
                <a:spcPct val="100000"/>
              </a:lnSpc>
            </a:pPr>
            <a:endParaRPr sz="2000">
              <a:latin typeface="Times New Roman"/>
              <a:cs typeface="Times New Roman"/>
            </a:endParaRPr>
          </a:p>
          <a:p>
            <a:pPr marL="171450">
              <a:lnSpc>
                <a:spcPct val="100000"/>
              </a:lnSpc>
            </a:pPr>
            <a:r>
              <a:rPr sz="1600" b="1" spc="-195" dirty="0">
                <a:solidFill>
                  <a:srgbClr val="C00000"/>
                </a:solidFill>
                <a:latin typeface="Verdana"/>
                <a:cs typeface="Verdana"/>
              </a:rPr>
              <a:t>Assessment</a:t>
            </a:r>
            <a:r>
              <a:rPr sz="1600" b="1" spc="-170" dirty="0">
                <a:solidFill>
                  <a:srgbClr val="C00000"/>
                </a:solidFill>
                <a:latin typeface="Verdana"/>
                <a:cs typeface="Verdana"/>
              </a:rPr>
              <a:t> </a:t>
            </a:r>
            <a:r>
              <a:rPr sz="1600" b="1" spc="-185" dirty="0">
                <a:solidFill>
                  <a:srgbClr val="C00000"/>
                </a:solidFill>
                <a:latin typeface="Verdana"/>
                <a:cs typeface="Verdana"/>
              </a:rPr>
              <a:t>Unit</a:t>
            </a:r>
            <a:endParaRPr sz="1600">
              <a:latin typeface="Verdana"/>
              <a:cs typeface="Verdana"/>
            </a:endParaRPr>
          </a:p>
        </p:txBody>
      </p:sp>
      <p:grpSp>
        <p:nvGrpSpPr>
          <p:cNvPr id="7" name="object 7"/>
          <p:cNvGrpSpPr/>
          <p:nvPr/>
        </p:nvGrpSpPr>
        <p:grpSpPr>
          <a:xfrm>
            <a:off x="1263396" y="2218944"/>
            <a:ext cx="878205" cy="460375"/>
            <a:chOff x="1263396" y="2218944"/>
            <a:chExt cx="878205" cy="460375"/>
          </a:xfrm>
        </p:grpSpPr>
        <p:sp>
          <p:nvSpPr>
            <p:cNvPr id="8" name="object 8"/>
            <p:cNvSpPr/>
            <p:nvPr/>
          </p:nvSpPr>
          <p:spPr>
            <a:xfrm>
              <a:off x="1263396" y="2226564"/>
              <a:ext cx="452628" cy="452627"/>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1690116" y="2218944"/>
              <a:ext cx="451104" cy="452627"/>
            </a:xfrm>
            <a:prstGeom prst="rect">
              <a:avLst/>
            </a:prstGeom>
            <a:blipFill>
              <a:blip r:embed="rId3" cstate="print"/>
              <a:stretch>
                <a:fillRect/>
              </a:stretch>
            </a:blipFill>
          </p:spPr>
          <p:txBody>
            <a:bodyPr wrap="square" lIns="0" tIns="0" rIns="0" bIns="0" rtlCol="0"/>
            <a:lstStyle/>
            <a:p>
              <a:endParaRPr/>
            </a:p>
          </p:txBody>
        </p:sp>
      </p:grpSp>
      <p:sp>
        <p:nvSpPr>
          <p:cNvPr id="11" name="object 11"/>
          <p:cNvSpPr txBox="1">
            <a:spLocks noGrp="1"/>
          </p:cNvSpPr>
          <p:nvPr>
            <p:ph type="title"/>
          </p:nvPr>
        </p:nvSpPr>
        <p:spPr>
          <a:xfrm>
            <a:off x="474370" y="405764"/>
            <a:ext cx="5850229" cy="566822"/>
          </a:xfrm>
          <a:prstGeom prst="rect">
            <a:avLst/>
          </a:prstGeom>
        </p:spPr>
        <p:txBody>
          <a:bodyPr vert="horz" wrap="square" lIns="0" tIns="12700" rIns="0" bIns="0" rtlCol="0">
            <a:spAutoFit/>
          </a:bodyPr>
          <a:lstStyle/>
          <a:p>
            <a:pPr marL="12700">
              <a:lnSpc>
                <a:spcPct val="100000"/>
              </a:lnSpc>
              <a:spcBef>
                <a:spcPts val="100"/>
              </a:spcBef>
            </a:pPr>
            <a:r>
              <a:rPr sz="3600" spc="-409" dirty="0"/>
              <a:t>Assessment</a:t>
            </a:r>
            <a:r>
              <a:rPr sz="3600" spc="-390" dirty="0"/>
              <a:t> </a:t>
            </a:r>
            <a:r>
              <a:rPr sz="3600" spc="-365" dirty="0"/>
              <a:t>orders</a:t>
            </a:r>
            <a:endParaRPr sz="3600"/>
          </a:p>
        </p:txBody>
      </p:sp>
      <p:sp>
        <p:nvSpPr>
          <p:cNvPr id="12" name="object 12"/>
          <p:cNvSpPr txBox="1"/>
          <p:nvPr/>
        </p:nvSpPr>
        <p:spPr>
          <a:xfrm>
            <a:off x="690473" y="3668719"/>
            <a:ext cx="7991475" cy="2579681"/>
          </a:xfrm>
          <a:prstGeom prst="rect">
            <a:avLst/>
          </a:prstGeom>
        </p:spPr>
        <p:txBody>
          <a:bodyPr vert="horz" wrap="square" lIns="0" tIns="12700" rIns="0" bIns="0" rtlCol="0">
            <a:spAutoFit/>
          </a:bodyPr>
          <a:lstStyle/>
          <a:p>
            <a:pPr marL="240665" marR="5080" indent="-228600">
              <a:lnSpc>
                <a:spcPct val="110000"/>
              </a:lnSpc>
              <a:spcBef>
                <a:spcPts val="100"/>
              </a:spcBef>
              <a:buFont typeface="Wingdings"/>
              <a:buChar char=""/>
              <a:tabLst>
                <a:tab pos="241300" algn="l"/>
              </a:tabLst>
            </a:pPr>
            <a:r>
              <a:rPr sz="1900" spc="-125" dirty="0">
                <a:latin typeface="Verdana"/>
                <a:cs typeface="Verdana"/>
              </a:rPr>
              <a:t>Assessment </a:t>
            </a:r>
            <a:r>
              <a:rPr sz="1900" spc="-135" dirty="0">
                <a:latin typeface="Verdana"/>
                <a:cs typeface="Verdana"/>
              </a:rPr>
              <a:t>unit </a:t>
            </a:r>
            <a:r>
              <a:rPr sz="1900" spc="-170" dirty="0">
                <a:latin typeface="Verdana"/>
                <a:cs typeface="Verdana"/>
              </a:rPr>
              <a:t>shall, </a:t>
            </a:r>
            <a:r>
              <a:rPr sz="1900" spc="-95" dirty="0">
                <a:latin typeface="Verdana"/>
                <a:cs typeface="Verdana"/>
              </a:rPr>
              <a:t>after </a:t>
            </a:r>
            <a:r>
              <a:rPr sz="1900" spc="-140" dirty="0">
                <a:latin typeface="Verdana"/>
                <a:cs typeface="Verdana"/>
              </a:rPr>
              <a:t>taking </a:t>
            </a:r>
            <a:r>
              <a:rPr sz="1900" spc="-114" dirty="0">
                <a:latin typeface="Verdana"/>
                <a:cs typeface="Verdana"/>
              </a:rPr>
              <a:t>into </a:t>
            </a:r>
            <a:r>
              <a:rPr sz="1900" spc="-105" dirty="0">
                <a:latin typeface="Verdana"/>
                <a:cs typeface="Verdana"/>
              </a:rPr>
              <a:t>account </a:t>
            </a:r>
            <a:r>
              <a:rPr sz="1900" spc="-150" dirty="0">
                <a:latin typeface="Verdana"/>
                <a:cs typeface="Verdana"/>
              </a:rPr>
              <a:t>all </a:t>
            </a:r>
            <a:r>
              <a:rPr sz="1900" spc="-125" dirty="0">
                <a:latin typeface="Verdana"/>
                <a:cs typeface="Verdana"/>
              </a:rPr>
              <a:t>the </a:t>
            </a:r>
            <a:r>
              <a:rPr sz="1900" spc="-140" dirty="0">
                <a:latin typeface="Verdana"/>
                <a:cs typeface="Verdana"/>
              </a:rPr>
              <a:t>relevant </a:t>
            </a:r>
            <a:r>
              <a:rPr sz="1900" spc="-145" dirty="0">
                <a:latin typeface="Verdana"/>
                <a:cs typeface="Verdana"/>
              </a:rPr>
              <a:t>material  available </a:t>
            </a:r>
            <a:r>
              <a:rPr sz="1900" spc="-140" dirty="0">
                <a:latin typeface="Verdana"/>
                <a:cs typeface="Verdana"/>
              </a:rPr>
              <a:t>on </a:t>
            </a:r>
            <a:r>
              <a:rPr sz="1900" spc="-125" dirty="0">
                <a:latin typeface="Verdana"/>
                <a:cs typeface="Verdana"/>
              </a:rPr>
              <a:t>the </a:t>
            </a:r>
            <a:r>
              <a:rPr sz="1900" spc="-120" dirty="0">
                <a:latin typeface="Verdana"/>
                <a:cs typeface="Verdana"/>
              </a:rPr>
              <a:t>record, </a:t>
            </a:r>
            <a:r>
              <a:rPr sz="1900" spc="-185" dirty="0">
                <a:latin typeface="Verdana"/>
                <a:cs typeface="Verdana"/>
              </a:rPr>
              <a:t>make </a:t>
            </a:r>
            <a:r>
              <a:rPr sz="1900" spc="-140" dirty="0">
                <a:latin typeface="Verdana"/>
                <a:cs typeface="Verdana"/>
              </a:rPr>
              <a:t>in </a:t>
            </a:r>
            <a:r>
              <a:rPr sz="1900" spc="-135" dirty="0">
                <a:latin typeface="Verdana"/>
                <a:cs typeface="Verdana"/>
              </a:rPr>
              <a:t>writing, </a:t>
            </a:r>
            <a:r>
              <a:rPr sz="1900" spc="-175" dirty="0">
                <a:latin typeface="Verdana"/>
                <a:cs typeface="Verdana"/>
              </a:rPr>
              <a:t>a </a:t>
            </a:r>
            <a:r>
              <a:rPr sz="1900" spc="-90" dirty="0">
                <a:latin typeface="Verdana"/>
                <a:cs typeface="Verdana"/>
              </a:rPr>
              <a:t>draft </a:t>
            </a:r>
            <a:r>
              <a:rPr sz="1900" spc="-140" dirty="0">
                <a:latin typeface="Verdana"/>
                <a:cs typeface="Verdana"/>
              </a:rPr>
              <a:t>assessment </a:t>
            </a:r>
            <a:r>
              <a:rPr sz="1900" spc="-114" dirty="0">
                <a:latin typeface="Verdana"/>
                <a:cs typeface="Verdana"/>
              </a:rPr>
              <a:t>order </a:t>
            </a:r>
            <a:r>
              <a:rPr sz="1900" spc="-120" dirty="0">
                <a:latin typeface="Verdana"/>
                <a:cs typeface="Verdana"/>
              </a:rPr>
              <a:t>either  </a:t>
            </a:r>
            <a:r>
              <a:rPr sz="1900" spc="-95" dirty="0">
                <a:latin typeface="Verdana"/>
                <a:cs typeface="Verdana"/>
              </a:rPr>
              <a:t>accepting</a:t>
            </a:r>
            <a:r>
              <a:rPr sz="1900" spc="-254" dirty="0">
                <a:latin typeface="Verdana"/>
                <a:cs typeface="Verdana"/>
              </a:rPr>
              <a:t> </a:t>
            </a:r>
            <a:r>
              <a:rPr sz="1900" spc="-125" dirty="0">
                <a:latin typeface="Verdana"/>
                <a:cs typeface="Verdana"/>
              </a:rPr>
              <a:t>the</a:t>
            </a:r>
            <a:r>
              <a:rPr sz="1900" spc="-265" dirty="0">
                <a:latin typeface="Verdana"/>
                <a:cs typeface="Verdana"/>
              </a:rPr>
              <a:t> </a:t>
            </a:r>
            <a:r>
              <a:rPr sz="1900" spc="-125" dirty="0">
                <a:latin typeface="Verdana"/>
                <a:cs typeface="Verdana"/>
              </a:rPr>
              <a:t>returned</a:t>
            </a:r>
            <a:r>
              <a:rPr sz="1900" spc="-260" dirty="0">
                <a:latin typeface="Verdana"/>
                <a:cs typeface="Verdana"/>
              </a:rPr>
              <a:t> </a:t>
            </a:r>
            <a:r>
              <a:rPr sz="1900" spc="-125" dirty="0">
                <a:latin typeface="Verdana"/>
                <a:cs typeface="Verdana"/>
              </a:rPr>
              <a:t>income</a:t>
            </a:r>
            <a:r>
              <a:rPr sz="1900" spc="-250" dirty="0">
                <a:latin typeface="Verdana"/>
                <a:cs typeface="Verdana"/>
              </a:rPr>
              <a:t> </a:t>
            </a:r>
            <a:r>
              <a:rPr sz="1900" spc="-40" dirty="0">
                <a:latin typeface="Verdana"/>
                <a:cs typeface="Verdana"/>
              </a:rPr>
              <a:t>of</a:t>
            </a:r>
            <a:r>
              <a:rPr sz="1900" spc="-250" dirty="0">
                <a:latin typeface="Verdana"/>
                <a:cs typeface="Verdana"/>
              </a:rPr>
              <a:t> </a:t>
            </a:r>
            <a:r>
              <a:rPr sz="1900" spc="-125" dirty="0">
                <a:latin typeface="Verdana"/>
                <a:cs typeface="Verdana"/>
              </a:rPr>
              <a:t>the</a:t>
            </a:r>
            <a:r>
              <a:rPr sz="1900" spc="-265" dirty="0">
                <a:latin typeface="Verdana"/>
                <a:cs typeface="Verdana"/>
              </a:rPr>
              <a:t> </a:t>
            </a:r>
            <a:r>
              <a:rPr sz="1900" spc="-130" dirty="0">
                <a:latin typeface="Verdana"/>
                <a:cs typeface="Verdana"/>
              </a:rPr>
              <a:t>assessee</a:t>
            </a:r>
            <a:r>
              <a:rPr sz="1900" spc="-265" dirty="0">
                <a:latin typeface="Verdana"/>
                <a:cs typeface="Verdana"/>
              </a:rPr>
              <a:t> </a:t>
            </a:r>
            <a:r>
              <a:rPr sz="1900" spc="-114" dirty="0">
                <a:latin typeface="Verdana"/>
                <a:cs typeface="Verdana"/>
              </a:rPr>
              <a:t>or</a:t>
            </a:r>
            <a:r>
              <a:rPr sz="1900" spc="-250" dirty="0">
                <a:latin typeface="Verdana"/>
                <a:cs typeface="Verdana"/>
              </a:rPr>
              <a:t> </a:t>
            </a:r>
            <a:r>
              <a:rPr sz="1900" spc="-120" dirty="0">
                <a:latin typeface="Verdana"/>
                <a:cs typeface="Verdana"/>
              </a:rPr>
              <a:t>modifying</a:t>
            </a:r>
            <a:r>
              <a:rPr sz="1900" spc="-250" dirty="0">
                <a:latin typeface="Verdana"/>
                <a:cs typeface="Verdana"/>
              </a:rPr>
              <a:t> </a:t>
            </a:r>
            <a:r>
              <a:rPr sz="1900" spc="-125" dirty="0">
                <a:latin typeface="Verdana"/>
                <a:cs typeface="Verdana"/>
              </a:rPr>
              <a:t>the</a:t>
            </a:r>
            <a:r>
              <a:rPr sz="1900" spc="-265" dirty="0">
                <a:latin typeface="Verdana"/>
                <a:cs typeface="Verdana"/>
              </a:rPr>
              <a:t> </a:t>
            </a:r>
            <a:r>
              <a:rPr sz="1900" spc="-125" dirty="0">
                <a:latin typeface="Verdana"/>
                <a:cs typeface="Verdana"/>
              </a:rPr>
              <a:t>returned  income</a:t>
            </a:r>
            <a:r>
              <a:rPr sz="1900" spc="-254" dirty="0">
                <a:latin typeface="Verdana"/>
                <a:cs typeface="Verdana"/>
              </a:rPr>
              <a:t> </a:t>
            </a:r>
            <a:r>
              <a:rPr sz="1900" spc="-40" dirty="0">
                <a:latin typeface="Verdana"/>
                <a:cs typeface="Verdana"/>
              </a:rPr>
              <a:t>of</a:t>
            </a:r>
            <a:r>
              <a:rPr sz="1900" spc="-250" dirty="0">
                <a:latin typeface="Verdana"/>
                <a:cs typeface="Verdana"/>
              </a:rPr>
              <a:t> </a:t>
            </a:r>
            <a:r>
              <a:rPr sz="1900" spc="-125" dirty="0">
                <a:latin typeface="Verdana"/>
                <a:cs typeface="Verdana"/>
              </a:rPr>
              <a:t>the</a:t>
            </a:r>
            <a:r>
              <a:rPr sz="1900" spc="-254" dirty="0">
                <a:latin typeface="Verdana"/>
                <a:cs typeface="Verdana"/>
              </a:rPr>
              <a:t> </a:t>
            </a:r>
            <a:r>
              <a:rPr sz="1900" spc="-145" dirty="0">
                <a:latin typeface="Verdana"/>
                <a:cs typeface="Verdana"/>
              </a:rPr>
              <a:t>assesse,</a:t>
            </a:r>
            <a:r>
              <a:rPr sz="1900" spc="-265" dirty="0">
                <a:latin typeface="Verdana"/>
                <a:cs typeface="Verdana"/>
              </a:rPr>
              <a:t> </a:t>
            </a:r>
            <a:r>
              <a:rPr sz="1900" spc="-155" dirty="0">
                <a:latin typeface="Verdana"/>
                <a:cs typeface="Verdana"/>
              </a:rPr>
              <a:t>as</a:t>
            </a:r>
            <a:r>
              <a:rPr sz="1900" spc="-254" dirty="0">
                <a:latin typeface="Verdana"/>
                <a:cs typeface="Verdana"/>
              </a:rPr>
              <a:t> </a:t>
            </a:r>
            <a:r>
              <a:rPr sz="1900" spc="-125" dirty="0">
                <a:latin typeface="Verdana"/>
                <a:cs typeface="Verdana"/>
              </a:rPr>
              <a:t>the</a:t>
            </a:r>
            <a:r>
              <a:rPr sz="1900" spc="-254" dirty="0">
                <a:latin typeface="Verdana"/>
                <a:cs typeface="Verdana"/>
              </a:rPr>
              <a:t> </a:t>
            </a:r>
            <a:r>
              <a:rPr sz="1900" spc="-110" dirty="0">
                <a:latin typeface="Verdana"/>
                <a:cs typeface="Verdana"/>
              </a:rPr>
              <a:t>case</a:t>
            </a:r>
            <a:r>
              <a:rPr sz="1900" spc="-250" dirty="0">
                <a:latin typeface="Verdana"/>
                <a:cs typeface="Verdana"/>
              </a:rPr>
              <a:t> </a:t>
            </a:r>
            <a:r>
              <a:rPr sz="1900" spc="-200" dirty="0">
                <a:latin typeface="Verdana"/>
                <a:cs typeface="Verdana"/>
              </a:rPr>
              <a:t>may</a:t>
            </a:r>
            <a:r>
              <a:rPr sz="1900" spc="-245" dirty="0">
                <a:latin typeface="Verdana"/>
                <a:cs typeface="Verdana"/>
              </a:rPr>
              <a:t> </a:t>
            </a:r>
            <a:r>
              <a:rPr sz="1900" spc="-155" dirty="0">
                <a:latin typeface="Verdana"/>
                <a:cs typeface="Verdana"/>
              </a:rPr>
              <a:t>be,</a:t>
            </a:r>
            <a:r>
              <a:rPr sz="1900" spc="175" dirty="0">
                <a:latin typeface="Verdana"/>
                <a:cs typeface="Verdana"/>
              </a:rPr>
              <a:t> </a:t>
            </a:r>
            <a:r>
              <a:rPr sz="1900" spc="-150" dirty="0">
                <a:latin typeface="Verdana"/>
                <a:cs typeface="Verdana"/>
              </a:rPr>
              <a:t>and</a:t>
            </a:r>
            <a:r>
              <a:rPr sz="1900" spc="-260" dirty="0">
                <a:latin typeface="Verdana"/>
                <a:cs typeface="Verdana"/>
              </a:rPr>
              <a:t> </a:t>
            </a:r>
            <a:r>
              <a:rPr sz="1900" spc="-130" dirty="0">
                <a:latin typeface="Verdana"/>
                <a:cs typeface="Verdana"/>
              </a:rPr>
              <a:t>send</a:t>
            </a:r>
            <a:r>
              <a:rPr sz="1900" spc="-265" dirty="0">
                <a:latin typeface="Verdana"/>
                <a:cs typeface="Verdana"/>
              </a:rPr>
              <a:t> </a:t>
            </a:r>
            <a:r>
              <a:rPr sz="1900" spc="-175" dirty="0">
                <a:latin typeface="Verdana"/>
                <a:cs typeface="Verdana"/>
              </a:rPr>
              <a:t>a</a:t>
            </a:r>
            <a:r>
              <a:rPr sz="1900" spc="-250" dirty="0">
                <a:latin typeface="Verdana"/>
                <a:cs typeface="Verdana"/>
              </a:rPr>
              <a:t> </a:t>
            </a:r>
            <a:r>
              <a:rPr sz="1900" spc="-100" dirty="0">
                <a:latin typeface="Verdana"/>
                <a:cs typeface="Verdana"/>
              </a:rPr>
              <a:t>copy</a:t>
            </a:r>
            <a:r>
              <a:rPr sz="1900" spc="-235" dirty="0">
                <a:latin typeface="Verdana"/>
                <a:cs typeface="Verdana"/>
              </a:rPr>
              <a:t> </a:t>
            </a:r>
            <a:r>
              <a:rPr sz="1900" spc="-40" dirty="0">
                <a:latin typeface="Verdana"/>
                <a:cs typeface="Verdana"/>
              </a:rPr>
              <a:t>of</a:t>
            </a:r>
            <a:r>
              <a:rPr sz="1900" spc="-235" dirty="0">
                <a:latin typeface="Verdana"/>
                <a:cs typeface="Verdana"/>
              </a:rPr>
              <a:t> </a:t>
            </a:r>
            <a:r>
              <a:rPr sz="1900" spc="-125" dirty="0">
                <a:latin typeface="Verdana"/>
                <a:cs typeface="Verdana"/>
              </a:rPr>
              <a:t>such</a:t>
            </a:r>
            <a:r>
              <a:rPr sz="1900" spc="-265" dirty="0">
                <a:latin typeface="Verdana"/>
                <a:cs typeface="Verdana"/>
              </a:rPr>
              <a:t> </a:t>
            </a:r>
            <a:r>
              <a:rPr sz="1900" spc="-114" dirty="0">
                <a:latin typeface="Verdana"/>
                <a:cs typeface="Verdana"/>
              </a:rPr>
              <a:t>order  </a:t>
            </a:r>
            <a:r>
              <a:rPr sz="1900" spc="-85" dirty="0">
                <a:latin typeface="Verdana"/>
                <a:cs typeface="Verdana"/>
              </a:rPr>
              <a:t>to </a:t>
            </a:r>
            <a:r>
              <a:rPr sz="1900" spc="-125" dirty="0">
                <a:latin typeface="Verdana"/>
                <a:cs typeface="Verdana"/>
              </a:rPr>
              <a:t>the</a:t>
            </a:r>
            <a:r>
              <a:rPr sz="1900" spc="-434" dirty="0">
                <a:latin typeface="Verdana"/>
                <a:cs typeface="Verdana"/>
              </a:rPr>
              <a:t> </a:t>
            </a:r>
            <a:r>
              <a:rPr sz="1900" spc="-90" dirty="0">
                <a:latin typeface="Verdana"/>
                <a:cs typeface="Verdana"/>
              </a:rPr>
              <a:t>NeAC.</a:t>
            </a:r>
            <a:endParaRPr sz="1900">
              <a:latin typeface="Verdana"/>
              <a:cs typeface="Verdana"/>
            </a:endParaRPr>
          </a:p>
          <a:p>
            <a:pPr>
              <a:lnSpc>
                <a:spcPct val="100000"/>
              </a:lnSpc>
              <a:spcBef>
                <a:spcPts val="20"/>
              </a:spcBef>
              <a:buFont typeface="Wingdings"/>
              <a:buChar char=""/>
            </a:pPr>
            <a:endParaRPr sz="2050">
              <a:latin typeface="Verdana"/>
              <a:cs typeface="Verdana"/>
            </a:endParaRPr>
          </a:p>
          <a:p>
            <a:pPr marL="240665" marR="261620" indent="-228600">
              <a:lnSpc>
                <a:spcPct val="110000"/>
              </a:lnSpc>
              <a:buFont typeface="Wingdings"/>
              <a:buChar char=""/>
              <a:tabLst>
                <a:tab pos="241300" algn="l"/>
              </a:tabLst>
            </a:pPr>
            <a:r>
              <a:rPr sz="1900" spc="-125" dirty="0">
                <a:latin typeface="Verdana"/>
                <a:cs typeface="Verdana"/>
              </a:rPr>
              <a:t>the</a:t>
            </a:r>
            <a:r>
              <a:rPr sz="1900" spc="-265" dirty="0">
                <a:latin typeface="Verdana"/>
                <a:cs typeface="Verdana"/>
              </a:rPr>
              <a:t> </a:t>
            </a:r>
            <a:r>
              <a:rPr sz="1900" spc="-140" dirty="0">
                <a:latin typeface="Verdana"/>
                <a:cs typeface="Verdana"/>
              </a:rPr>
              <a:t>assessment</a:t>
            </a:r>
            <a:r>
              <a:rPr sz="1900" spc="-275" dirty="0">
                <a:latin typeface="Verdana"/>
                <a:cs typeface="Verdana"/>
              </a:rPr>
              <a:t> </a:t>
            </a:r>
            <a:r>
              <a:rPr sz="1900" spc="-135" dirty="0">
                <a:latin typeface="Verdana"/>
                <a:cs typeface="Verdana"/>
              </a:rPr>
              <a:t>unit</a:t>
            </a:r>
            <a:r>
              <a:rPr sz="1900" spc="-265" dirty="0">
                <a:latin typeface="Verdana"/>
                <a:cs typeface="Verdana"/>
              </a:rPr>
              <a:t> </a:t>
            </a:r>
            <a:r>
              <a:rPr sz="1900" spc="-170" dirty="0">
                <a:latin typeface="Verdana"/>
                <a:cs typeface="Verdana"/>
              </a:rPr>
              <a:t>shall,</a:t>
            </a:r>
            <a:r>
              <a:rPr sz="1900" spc="-254" dirty="0">
                <a:latin typeface="Verdana"/>
                <a:cs typeface="Verdana"/>
              </a:rPr>
              <a:t> </a:t>
            </a:r>
            <a:r>
              <a:rPr sz="1900" spc="-135" dirty="0">
                <a:latin typeface="Verdana"/>
                <a:cs typeface="Verdana"/>
              </a:rPr>
              <a:t>while</a:t>
            </a:r>
            <a:r>
              <a:rPr sz="1900" spc="-254" dirty="0">
                <a:latin typeface="Verdana"/>
                <a:cs typeface="Verdana"/>
              </a:rPr>
              <a:t> </a:t>
            </a:r>
            <a:r>
              <a:rPr sz="1900" spc="-165" dirty="0">
                <a:latin typeface="Verdana"/>
                <a:cs typeface="Verdana"/>
              </a:rPr>
              <a:t>making</a:t>
            </a:r>
            <a:r>
              <a:rPr sz="1900" spc="-260" dirty="0">
                <a:latin typeface="Verdana"/>
                <a:cs typeface="Verdana"/>
              </a:rPr>
              <a:t> </a:t>
            </a:r>
            <a:r>
              <a:rPr sz="1900" spc="-90" dirty="0">
                <a:latin typeface="Verdana"/>
                <a:cs typeface="Verdana"/>
              </a:rPr>
              <a:t>draft</a:t>
            </a:r>
            <a:r>
              <a:rPr sz="1900" spc="-229" dirty="0">
                <a:latin typeface="Verdana"/>
                <a:cs typeface="Verdana"/>
              </a:rPr>
              <a:t> </a:t>
            </a:r>
            <a:r>
              <a:rPr sz="1900" spc="-140" dirty="0">
                <a:latin typeface="Verdana"/>
                <a:cs typeface="Verdana"/>
              </a:rPr>
              <a:t>assessment</a:t>
            </a:r>
            <a:r>
              <a:rPr sz="1900" spc="-280" dirty="0">
                <a:latin typeface="Verdana"/>
                <a:cs typeface="Verdana"/>
              </a:rPr>
              <a:t> </a:t>
            </a:r>
            <a:r>
              <a:rPr sz="1900" spc="-135" dirty="0">
                <a:latin typeface="Verdana"/>
                <a:cs typeface="Verdana"/>
              </a:rPr>
              <a:t>order,</a:t>
            </a:r>
            <a:r>
              <a:rPr sz="1900" spc="-254" dirty="0">
                <a:latin typeface="Verdana"/>
                <a:cs typeface="Verdana"/>
              </a:rPr>
              <a:t> </a:t>
            </a:r>
            <a:r>
              <a:rPr sz="1900" spc="-120" dirty="0">
                <a:latin typeface="Verdana"/>
                <a:cs typeface="Verdana"/>
              </a:rPr>
              <a:t>provide  details</a:t>
            </a:r>
            <a:r>
              <a:rPr sz="1900" spc="-260" dirty="0">
                <a:latin typeface="Verdana"/>
                <a:cs typeface="Verdana"/>
              </a:rPr>
              <a:t> </a:t>
            </a:r>
            <a:r>
              <a:rPr sz="1900" spc="-40" dirty="0">
                <a:latin typeface="Verdana"/>
                <a:cs typeface="Verdana"/>
              </a:rPr>
              <a:t>of</a:t>
            </a:r>
            <a:r>
              <a:rPr sz="1900" spc="-240" dirty="0">
                <a:latin typeface="Verdana"/>
                <a:cs typeface="Verdana"/>
              </a:rPr>
              <a:t> </a:t>
            </a:r>
            <a:r>
              <a:rPr sz="1900" spc="-125" dirty="0">
                <a:latin typeface="Verdana"/>
                <a:cs typeface="Verdana"/>
              </a:rPr>
              <a:t>the</a:t>
            </a:r>
            <a:r>
              <a:rPr sz="1900" spc="-260" dirty="0">
                <a:latin typeface="Verdana"/>
                <a:cs typeface="Verdana"/>
              </a:rPr>
              <a:t> </a:t>
            </a:r>
            <a:r>
              <a:rPr sz="1900" spc="-140" dirty="0">
                <a:latin typeface="Verdana"/>
                <a:cs typeface="Verdana"/>
              </a:rPr>
              <a:t>penalty</a:t>
            </a:r>
            <a:r>
              <a:rPr sz="1900" spc="-254" dirty="0">
                <a:latin typeface="Verdana"/>
                <a:cs typeface="Verdana"/>
              </a:rPr>
              <a:t> </a:t>
            </a:r>
            <a:r>
              <a:rPr sz="1900" spc="-105" dirty="0">
                <a:latin typeface="Verdana"/>
                <a:cs typeface="Verdana"/>
              </a:rPr>
              <a:t>proceedings</a:t>
            </a:r>
            <a:r>
              <a:rPr sz="1900" spc="-254" dirty="0">
                <a:latin typeface="Verdana"/>
                <a:cs typeface="Verdana"/>
              </a:rPr>
              <a:t> </a:t>
            </a:r>
            <a:r>
              <a:rPr sz="1900" spc="-85" dirty="0">
                <a:latin typeface="Verdana"/>
                <a:cs typeface="Verdana"/>
              </a:rPr>
              <a:t>to</a:t>
            </a:r>
            <a:r>
              <a:rPr sz="1900" spc="-250" dirty="0">
                <a:latin typeface="Verdana"/>
                <a:cs typeface="Verdana"/>
              </a:rPr>
              <a:t> </a:t>
            </a:r>
            <a:r>
              <a:rPr sz="1900" spc="-105" dirty="0">
                <a:latin typeface="Verdana"/>
                <a:cs typeface="Verdana"/>
              </a:rPr>
              <a:t>be</a:t>
            </a:r>
            <a:r>
              <a:rPr sz="1900" spc="-260" dirty="0">
                <a:latin typeface="Verdana"/>
                <a:cs typeface="Verdana"/>
              </a:rPr>
              <a:t> </a:t>
            </a:r>
            <a:r>
              <a:rPr sz="1900" spc="-114" dirty="0">
                <a:latin typeface="Verdana"/>
                <a:cs typeface="Verdana"/>
              </a:rPr>
              <a:t>initiated</a:t>
            </a:r>
            <a:r>
              <a:rPr sz="1900" spc="-270" dirty="0">
                <a:latin typeface="Verdana"/>
                <a:cs typeface="Verdana"/>
              </a:rPr>
              <a:t> </a:t>
            </a:r>
            <a:r>
              <a:rPr sz="1900" spc="-145" dirty="0">
                <a:latin typeface="Verdana"/>
                <a:cs typeface="Verdana"/>
              </a:rPr>
              <a:t>therein,</a:t>
            </a:r>
            <a:r>
              <a:rPr sz="1900" spc="-290" dirty="0">
                <a:latin typeface="Verdana"/>
                <a:cs typeface="Verdana"/>
              </a:rPr>
              <a:t> </a:t>
            </a:r>
            <a:r>
              <a:rPr sz="1900" spc="-40" dirty="0">
                <a:latin typeface="Verdana"/>
                <a:cs typeface="Verdana"/>
              </a:rPr>
              <a:t>if</a:t>
            </a:r>
            <a:r>
              <a:rPr sz="1900" spc="-260" dirty="0">
                <a:latin typeface="Verdana"/>
                <a:cs typeface="Verdana"/>
              </a:rPr>
              <a:t> </a:t>
            </a:r>
            <a:r>
              <a:rPr sz="1900" spc="-240" dirty="0">
                <a:latin typeface="Verdana"/>
                <a:cs typeface="Verdana"/>
              </a:rPr>
              <a:t>any;</a:t>
            </a:r>
            <a:endParaRPr sz="1900">
              <a:latin typeface="Verdana"/>
              <a:cs typeface="Verdana"/>
            </a:endParaRPr>
          </a:p>
        </p:txBody>
      </p:sp>
      <p:sp>
        <p:nvSpPr>
          <p:cNvPr id="13" name="object 13"/>
          <p:cNvSpPr/>
          <p:nvPr/>
        </p:nvSpPr>
        <p:spPr>
          <a:xfrm>
            <a:off x="2735579" y="2657855"/>
            <a:ext cx="3348354" cy="76200"/>
          </a:xfrm>
          <a:custGeom>
            <a:avLst/>
            <a:gdLst/>
            <a:ahLst/>
            <a:cxnLst/>
            <a:rect l="l" t="t" r="r" b="b"/>
            <a:pathLst>
              <a:path w="3348354" h="76200">
                <a:moveTo>
                  <a:pt x="3271901" y="0"/>
                </a:moveTo>
                <a:lnTo>
                  <a:pt x="3271901" y="76200"/>
                </a:lnTo>
                <a:lnTo>
                  <a:pt x="3335401" y="44450"/>
                </a:lnTo>
                <a:lnTo>
                  <a:pt x="3284601" y="44450"/>
                </a:lnTo>
                <a:lnTo>
                  <a:pt x="3284601" y="31750"/>
                </a:lnTo>
                <a:lnTo>
                  <a:pt x="3335401" y="31750"/>
                </a:lnTo>
                <a:lnTo>
                  <a:pt x="3271901" y="0"/>
                </a:lnTo>
                <a:close/>
              </a:path>
              <a:path w="3348354" h="76200">
                <a:moveTo>
                  <a:pt x="3271901" y="31750"/>
                </a:moveTo>
                <a:lnTo>
                  <a:pt x="0" y="31750"/>
                </a:lnTo>
                <a:lnTo>
                  <a:pt x="0" y="44450"/>
                </a:lnTo>
                <a:lnTo>
                  <a:pt x="3271901" y="44450"/>
                </a:lnTo>
                <a:lnTo>
                  <a:pt x="3271901" y="31750"/>
                </a:lnTo>
                <a:close/>
              </a:path>
              <a:path w="3348354" h="76200">
                <a:moveTo>
                  <a:pt x="3335401" y="31750"/>
                </a:moveTo>
                <a:lnTo>
                  <a:pt x="3284601" y="31750"/>
                </a:lnTo>
                <a:lnTo>
                  <a:pt x="3284601" y="44450"/>
                </a:lnTo>
                <a:lnTo>
                  <a:pt x="3335401" y="44450"/>
                </a:lnTo>
                <a:lnTo>
                  <a:pt x="3348101" y="38100"/>
                </a:lnTo>
                <a:lnTo>
                  <a:pt x="3335401" y="31750"/>
                </a:lnTo>
                <a:close/>
              </a:path>
            </a:pathLst>
          </a:custGeom>
          <a:solidFill>
            <a:srgbClr val="000000"/>
          </a:solidFill>
        </p:spPr>
        <p:txBody>
          <a:bodyPr wrap="square" lIns="0" tIns="0" rIns="0" bIns="0" rtlCol="0"/>
          <a:lstStyle/>
          <a:p>
            <a:endParaRPr/>
          </a:p>
        </p:txBody>
      </p:sp>
      <p:sp>
        <p:nvSpPr>
          <p:cNvPr id="14" name="object 14"/>
          <p:cNvSpPr txBox="1"/>
          <p:nvPr/>
        </p:nvSpPr>
        <p:spPr>
          <a:xfrm>
            <a:off x="3442461" y="2388870"/>
            <a:ext cx="1883410" cy="239395"/>
          </a:xfrm>
          <a:prstGeom prst="rect">
            <a:avLst/>
          </a:prstGeom>
        </p:spPr>
        <p:txBody>
          <a:bodyPr vert="horz" wrap="square" lIns="0" tIns="13335" rIns="0" bIns="0" rtlCol="0">
            <a:spAutoFit/>
          </a:bodyPr>
          <a:lstStyle/>
          <a:p>
            <a:pPr marL="12700">
              <a:lnSpc>
                <a:spcPct val="100000"/>
              </a:lnSpc>
              <a:spcBef>
                <a:spcPts val="105"/>
              </a:spcBef>
            </a:pPr>
            <a:r>
              <a:rPr sz="1400" spc="-75" dirty="0">
                <a:latin typeface="Verdana"/>
                <a:cs typeface="Verdana"/>
              </a:rPr>
              <a:t>Draft </a:t>
            </a:r>
            <a:r>
              <a:rPr sz="1400" spc="-95" dirty="0">
                <a:latin typeface="Verdana"/>
                <a:cs typeface="Verdana"/>
              </a:rPr>
              <a:t>Assessment</a:t>
            </a:r>
            <a:r>
              <a:rPr sz="1400" spc="-330" dirty="0">
                <a:latin typeface="Verdana"/>
                <a:cs typeface="Verdana"/>
              </a:rPr>
              <a:t> </a:t>
            </a:r>
            <a:r>
              <a:rPr sz="1400" spc="-80" dirty="0">
                <a:latin typeface="Verdana"/>
                <a:cs typeface="Verdana"/>
              </a:rPr>
              <a:t>order</a:t>
            </a:r>
            <a:endParaRPr sz="14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032248"/>
          </a:xfrm>
        </p:spPr>
        <p:txBody>
          <a:bodyPr>
            <a:normAutofit fontScale="92500" lnSpcReduction="10000"/>
          </a:bodyPr>
          <a:lstStyle/>
          <a:p>
            <a:endParaRPr lang="en-US" dirty="0" smtClean="0"/>
          </a:p>
          <a:p>
            <a:endParaRPr lang="en-US" dirty="0" smtClean="0">
              <a:latin typeface="朝@餻曨'"/>
            </a:endParaRPr>
          </a:p>
          <a:p>
            <a:pPr algn="just">
              <a:buClrTx/>
              <a:buFont typeface="Wingdings" pitchFamily="2" charset="2"/>
              <a:buChar char="Ø"/>
            </a:pPr>
            <a:r>
              <a:rPr lang="en-US" dirty="0" smtClean="0">
                <a:latin typeface="朝@餻曨'"/>
              </a:rPr>
              <a:t>“To </a:t>
            </a:r>
            <a:r>
              <a:rPr lang="en-US" dirty="0" smtClean="0">
                <a:latin typeface="朝@餻曨'"/>
              </a:rPr>
              <a:t>eliminate such instances and to give shape to the vision of our Prime Minister, the scheme of faceless assessment in electronic media involving no human interface is being launched this year in a phased </a:t>
            </a:r>
            <a:r>
              <a:rPr lang="en-US" dirty="0" smtClean="0">
                <a:latin typeface="朝@餻曨'"/>
              </a:rPr>
              <a:t>manner”.</a:t>
            </a:r>
            <a:endParaRPr lang="en-US" dirty="0" smtClean="0">
              <a:latin typeface="朝@餻曨'"/>
            </a:endParaRPr>
          </a:p>
          <a:p>
            <a:endParaRPr lang="en-US" dirty="0" smtClean="0">
              <a:latin typeface="朝@餻曨'"/>
            </a:endParaRPr>
          </a:p>
          <a:p>
            <a:pPr algn="just">
              <a:buClrTx/>
              <a:buFont typeface="Wingdings" pitchFamily="2" charset="2"/>
              <a:buChar char="Ø"/>
            </a:pPr>
            <a:r>
              <a:rPr lang="en-US" dirty="0" smtClean="0">
                <a:latin typeface="朝@餻曨'"/>
              </a:rPr>
              <a:t>Started of in a small way with 58,322 income tax cases taken up by the National e-Assessment Centre with 2,686 officials of IT Department being deputed for implementation of the scheme.</a:t>
            </a:r>
            <a:endParaRPr lang="en-IN" dirty="0">
              <a:latin typeface="朝@餻曨'"/>
            </a:endParaRP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568388" y="1376108"/>
            <a:ext cx="1373505" cy="1104900"/>
            <a:chOff x="568388" y="1376108"/>
            <a:chExt cx="1373505" cy="1104900"/>
          </a:xfrm>
        </p:grpSpPr>
        <p:sp>
          <p:nvSpPr>
            <p:cNvPr id="3" name="object 3"/>
            <p:cNvSpPr/>
            <p:nvPr/>
          </p:nvSpPr>
          <p:spPr>
            <a:xfrm>
              <a:off x="581406" y="1389126"/>
              <a:ext cx="1347470" cy="1078865"/>
            </a:xfrm>
            <a:custGeom>
              <a:avLst/>
              <a:gdLst/>
              <a:ahLst/>
              <a:cxnLst/>
              <a:rect l="l" t="t" r="r" b="b"/>
              <a:pathLst>
                <a:path w="1347470" h="1078864">
                  <a:moveTo>
                    <a:pt x="0" y="64388"/>
                  </a:moveTo>
                  <a:lnTo>
                    <a:pt x="16421" y="21082"/>
                  </a:lnTo>
                  <a:lnTo>
                    <a:pt x="56730" y="381"/>
                  </a:lnTo>
                  <a:lnTo>
                    <a:pt x="1283843" y="0"/>
                  </a:lnTo>
                  <a:lnTo>
                    <a:pt x="1291844" y="508"/>
                  </a:lnTo>
                  <a:lnTo>
                    <a:pt x="1313942" y="7747"/>
                  </a:lnTo>
                  <a:lnTo>
                    <a:pt x="1331721" y="22225"/>
                  </a:lnTo>
                  <a:lnTo>
                    <a:pt x="1343279" y="42163"/>
                  </a:lnTo>
                  <a:lnTo>
                    <a:pt x="1347089" y="1014476"/>
                  </a:lnTo>
                  <a:lnTo>
                    <a:pt x="1346581" y="1022603"/>
                  </a:lnTo>
                  <a:lnTo>
                    <a:pt x="1339469" y="1045083"/>
                  </a:lnTo>
                  <a:lnTo>
                    <a:pt x="1325245" y="1062989"/>
                  </a:lnTo>
                  <a:lnTo>
                    <a:pt x="1305687" y="1074801"/>
                  </a:lnTo>
                  <a:lnTo>
                    <a:pt x="63296" y="1078738"/>
                  </a:lnTo>
                  <a:lnTo>
                    <a:pt x="55245" y="1078229"/>
                  </a:lnTo>
                  <a:lnTo>
                    <a:pt x="33159" y="1070990"/>
                  </a:lnTo>
                  <a:lnTo>
                    <a:pt x="15481" y="1056639"/>
                  </a:lnTo>
                  <a:lnTo>
                    <a:pt x="3873" y="1036574"/>
                  </a:lnTo>
                  <a:lnTo>
                    <a:pt x="0" y="64388"/>
                  </a:lnTo>
                  <a:close/>
                </a:path>
              </a:pathLst>
            </a:custGeom>
            <a:ln w="25908">
              <a:solidFill>
                <a:srgbClr val="088BC7"/>
              </a:solidFill>
            </a:ln>
          </p:spPr>
          <p:txBody>
            <a:bodyPr wrap="square" lIns="0" tIns="0" rIns="0" bIns="0" rtlCol="0"/>
            <a:lstStyle/>
            <a:p>
              <a:endParaRPr/>
            </a:p>
          </p:txBody>
        </p:sp>
        <p:sp>
          <p:nvSpPr>
            <p:cNvPr id="4" name="object 4"/>
            <p:cNvSpPr/>
            <p:nvPr/>
          </p:nvSpPr>
          <p:spPr>
            <a:xfrm>
              <a:off x="986027" y="1527048"/>
              <a:ext cx="502920" cy="502920"/>
            </a:xfrm>
            <a:prstGeom prst="rect">
              <a:avLst/>
            </a:prstGeom>
            <a:blipFill>
              <a:blip r:embed="rId2" cstate="print"/>
              <a:stretch>
                <a:fillRect/>
              </a:stretch>
            </a:blipFill>
          </p:spPr>
          <p:txBody>
            <a:bodyPr wrap="square" lIns="0" tIns="0" rIns="0" bIns="0" rtlCol="0"/>
            <a:lstStyle/>
            <a:p>
              <a:endParaRPr/>
            </a:p>
          </p:txBody>
        </p:sp>
      </p:grpSp>
      <p:sp>
        <p:nvSpPr>
          <p:cNvPr id="5" name="object 5"/>
          <p:cNvSpPr txBox="1"/>
          <p:nvPr/>
        </p:nvSpPr>
        <p:spPr>
          <a:xfrm>
            <a:off x="1011123" y="2136775"/>
            <a:ext cx="498475" cy="193675"/>
          </a:xfrm>
          <a:prstGeom prst="rect">
            <a:avLst/>
          </a:prstGeom>
        </p:spPr>
        <p:txBody>
          <a:bodyPr vert="horz" wrap="square" lIns="0" tIns="13335" rIns="0" bIns="0" rtlCol="0">
            <a:spAutoFit/>
          </a:bodyPr>
          <a:lstStyle/>
          <a:p>
            <a:pPr marL="12700">
              <a:lnSpc>
                <a:spcPct val="100000"/>
              </a:lnSpc>
              <a:spcBef>
                <a:spcPts val="105"/>
              </a:spcBef>
            </a:pPr>
            <a:r>
              <a:rPr sz="1100" b="1" spc="-220" dirty="0">
                <a:solidFill>
                  <a:srgbClr val="0085C5"/>
                </a:solidFill>
                <a:latin typeface="Verdana"/>
                <a:cs typeface="Verdana"/>
              </a:rPr>
              <a:t>(</a:t>
            </a:r>
            <a:r>
              <a:rPr sz="1100" b="1" spc="-150" dirty="0">
                <a:solidFill>
                  <a:srgbClr val="0085C5"/>
                </a:solidFill>
                <a:latin typeface="Verdana"/>
                <a:cs typeface="Verdana"/>
              </a:rPr>
              <a:t>N</a:t>
            </a:r>
            <a:r>
              <a:rPr sz="1100" b="1" spc="-125" dirty="0">
                <a:solidFill>
                  <a:srgbClr val="0085C5"/>
                </a:solidFill>
                <a:latin typeface="Verdana"/>
                <a:cs typeface="Verdana"/>
              </a:rPr>
              <a:t>e</a:t>
            </a:r>
            <a:r>
              <a:rPr sz="1100" b="1" spc="-100" dirty="0">
                <a:solidFill>
                  <a:srgbClr val="0085C5"/>
                </a:solidFill>
                <a:latin typeface="Verdana"/>
                <a:cs typeface="Verdana"/>
              </a:rPr>
              <a:t>A</a:t>
            </a:r>
            <a:r>
              <a:rPr sz="1100" b="1" spc="-10" dirty="0">
                <a:solidFill>
                  <a:srgbClr val="0085C5"/>
                </a:solidFill>
                <a:latin typeface="Verdana"/>
                <a:cs typeface="Verdana"/>
              </a:rPr>
              <a:t>C</a:t>
            </a:r>
            <a:r>
              <a:rPr sz="1100" b="1" spc="-204" dirty="0">
                <a:solidFill>
                  <a:srgbClr val="0085C5"/>
                </a:solidFill>
                <a:latin typeface="Verdana"/>
                <a:cs typeface="Verdana"/>
              </a:rPr>
              <a:t>)</a:t>
            </a:r>
            <a:endParaRPr sz="1100">
              <a:latin typeface="Verdana"/>
              <a:cs typeface="Verdana"/>
            </a:endParaRPr>
          </a:p>
        </p:txBody>
      </p:sp>
      <p:sp>
        <p:nvSpPr>
          <p:cNvPr id="7" name="object 7"/>
          <p:cNvSpPr txBox="1">
            <a:spLocks noGrp="1"/>
          </p:cNvSpPr>
          <p:nvPr>
            <p:ph type="title"/>
          </p:nvPr>
        </p:nvSpPr>
        <p:spPr>
          <a:xfrm>
            <a:off x="474370" y="457200"/>
            <a:ext cx="4935830" cy="566822"/>
          </a:xfrm>
          <a:prstGeom prst="rect">
            <a:avLst/>
          </a:prstGeom>
        </p:spPr>
        <p:txBody>
          <a:bodyPr vert="horz" wrap="square" lIns="0" tIns="12700" rIns="0" bIns="0" rtlCol="0">
            <a:spAutoFit/>
          </a:bodyPr>
          <a:lstStyle/>
          <a:p>
            <a:pPr marL="12700">
              <a:lnSpc>
                <a:spcPct val="100000"/>
              </a:lnSpc>
              <a:spcBef>
                <a:spcPts val="100"/>
              </a:spcBef>
            </a:pPr>
            <a:r>
              <a:rPr sz="3600" spc="-165" dirty="0">
                <a:latin typeface="Georgia"/>
                <a:cs typeface="Georgia"/>
              </a:rPr>
              <a:t>Assessment </a:t>
            </a:r>
            <a:r>
              <a:rPr sz="3600" spc="-305" dirty="0">
                <a:latin typeface="Georgia"/>
                <a:cs typeface="Georgia"/>
              </a:rPr>
              <a:t>orders…</a:t>
            </a:r>
            <a:endParaRPr sz="3600">
              <a:latin typeface="Georgia"/>
              <a:cs typeface="Georgia"/>
            </a:endParaRPr>
          </a:p>
        </p:txBody>
      </p:sp>
      <p:sp>
        <p:nvSpPr>
          <p:cNvPr id="8" name="object 8"/>
          <p:cNvSpPr/>
          <p:nvPr/>
        </p:nvSpPr>
        <p:spPr>
          <a:xfrm>
            <a:off x="7857650" y="2126932"/>
            <a:ext cx="822381" cy="209260"/>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7851393" y="2058161"/>
            <a:ext cx="836930" cy="269240"/>
          </a:xfrm>
          <a:prstGeom prst="rect">
            <a:avLst/>
          </a:prstGeom>
        </p:spPr>
        <p:txBody>
          <a:bodyPr vert="horz" wrap="square" lIns="0" tIns="12065" rIns="0" bIns="0" rtlCol="0">
            <a:spAutoFit/>
          </a:bodyPr>
          <a:lstStyle/>
          <a:p>
            <a:pPr marL="12700">
              <a:lnSpc>
                <a:spcPct val="100000"/>
              </a:lnSpc>
              <a:spcBef>
                <a:spcPts val="95"/>
              </a:spcBef>
            </a:pPr>
            <a:r>
              <a:rPr sz="1600" spc="-155" dirty="0">
                <a:solidFill>
                  <a:srgbClr val="C00000"/>
                </a:solidFill>
                <a:latin typeface="Verdana"/>
                <a:cs typeface="Verdana"/>
              </a:rPr>
              <a:t>Tax</a:t>
            </a:r>
            <a:r>
              <a:rPr sz="1600" spc="-125" dirty="0">
                <a:solidFill>
                  <a:srgbClr val="C00000"/>
                </a:solidFill>
                <a:latin typeface="Verdana"/>
                <a:cs typeface="Verdana"/>
              </a:rPr>
              <a:t>paye</a:t>
            </a:r>
            <a:r>
              <a:rPr sz="1600" spc="-105" dirty="0">
                <a:solidFill>
                  <a:srgbClr val="C00000"/>
                </a:solidFill>
                <a:latin typeface="Verdana"/>
                <a:cs typeface="Verdana"/>
              </a:rPr>
              <a:t>r</a:t>
            </a:r>
            <a:endParaRPr sz="1600">
              <a:latin typeface="Verdana"/>
              <a:cs typeface="Verdana"/>
            </a:endParaRPr>
          </a:p>
        </p:txBody>
      </p:sp>
      <p:sp>
        <p:nvSpPr>
          <p:cNvPr id="10" name="object 10"/>
          <p:cNvSpPr/>
          <p:nvPr/>
        </p:nvSpPr>
        <p:spPr>
          <a:xfrm>
            <a:off x="8060435" y="1589532"/>
            <a:ext cx="451103" cy="451103"/>
          </a:xfrm>
          <a:prstGeom prst="rect">
            <a:avLst/>
          </a:prstGeom>
          <a:blipFill>
            <a:blip r:embed="rId4" cstate="print"/>
            <a:stretch>
              <a:fillRect/>
            </a:stretch>
          </a:blipFill>
        </p:spPr>
        <p:txBody>
          <a:bodyPr wrap="square" lIns="0" tIns="0" rIns="0" bIns="0" rtlCol="0"/>
          <a:lstStyle/>
          <a:p>
            <a:endParaRPr/>
          </a:p>
        </p:txBody>
      </p:sp>
      <p:sp>
        <p:nvSpPr>
          <p:cNvPr id="11" name="object 11"/>
          <p:cNvSpPr txBox="1"/>
          <p:nvPr/>
        </p:nvSpPr>
        <p:spPr>
          <a:xfrm>
            <a:off x="5477636" y="1156462"/>
            <a:ext cx="2357755" cy="880110"/>
          </a:xfrm>
          <a:prstGeom prst="rect">
            <a:avLst/>
          </a:prstGeom>
        </p:spPr>
        <p:txBody>
          <a:bodyPr vert="horz" wrap="square" lIns="0" tIns="13335" rIns="0" bIns="0" rtlCol="0">
            <a:spAutoFit/>
          </a:bodyPr>
          <a:lstStyle/>
          <a:p>
            <a:pPr marL="12700" marR="5080" indent="550545" algn="just">
              <a:lnSpc>
                <a:spcPct val="100000"/>
              </a:lnSpc>
              <a:spcBef>
                <a:spcPts val="105"/>
              </a:spcBef>
            </a:pPr>
            <a:r>
              <a:rPr sz="1400" spc="-100" dirty="0">
                <a:latin typeface="Verdana"/>
                <a:cs typeface="Verdana"/>
              </a:rPr>
              <a:t>Final assessment</a:t>
            </a:r>
            <a:r>
              <a:rPr sz="1400" spc="-375" dirty="0">
                <a:latin typeface="Verdana"/>
                <a:cs typeface="Verdana"/>
              </a:rPr>
              <a:t> </a:t>
            </a:r>
            <a:r>
              <a:rPr sz="1400" spc="-80" dirty="0">
                <a:latin typeface="Verdana"/>
                <a:cs typeface="Verdana"/>
              </a:rPr>
              <a:t>order  </a:t>
            </a:r>
            <a:r>
              <a:rPr sz="1400" spc="-30" dirty="0">
                <a:latin typeface="Verdana"/>
                <a:cs typeface="Verdana"/>
              </a:rPr>
              <a:t>Or </a:t>
            </a:r>
            <a:r>
              <a:rPr sz="1400" spc="-65" dirty="0">
                <a:latin typeface="Verdana"/>
                <a:cs typeface="Verdana"/>
              </a:rPr>
              <a:t>draft </a:t>
            </a:r>
            <a:r>
              <a:rPr sz="1400" spc="-100" dirty="0">
                <a:latin typeface="Verdana"/>
                <a:cs typeface="Verdana"/>
              </a:rPr>
              <a:t>assessment order,</a:t>
            </a:r>
            <a:r>
              <a:rPr sz="1400" spc="-245" dirty="0">
                <a:latin typeface="Verdana"/>
                <a:cs typeface="Verdana"/>
              </a:rPr>
              <a:t> </a:t>
            </a:r>
            <a:r>
              <a:rPr sz="1400" spc="-105" dirty="0">
                <a:latin typeface="Verdana"/>
                <a:cs typeface="Verdana"/>
              </a:rPr>
              <a:t>in  </a:t>
            </a:r>
            <a:r>
              <a:rPr sz="1400" spc="-75" dirty="0">
                <a:latin typeface="Verdana"/>
                <a:cs typeface="Verdana"/>
              </a:rPr>
              <a:t>case</a:t>
            </a:r>
            <a:r>
              <a:rPr sz="1400" spc="-210" dirty="0">
                <a:latin typeface="Verdana"/>
                <a:cs typeface="Verdana"/>
              </a:rPr>
              <a:t> </a:t>
            </a:r>
            <a:r>
              <a:rPr sz="1400" spc="-75" dirty="0">
                <a:latin typeface="Verdana"/>
                <a:cs typeface="Verdana"/>
              </a:rPr>
              <a:t>modification</a:t>
            </a:r>
            <a:r>
              <a:rPr sz="1400" spc="-195" dirty="0">
                <a:latin typeface="Verdana"/>
                <a:cs typeface="Verdana"/>
              </a:rPr>
              <a:t> </a:t>
            </a:r>
            <a:r>
              <a:rPr sz="1400" spc="-85" dirty="0">
                <a:latin typeface="Verdana"/>
                <a:cs typeface="Verdana"/>
              </a:rPr>
              <a:t>is</a:t>
            </a:r>
            <a:r>
              <a:rPr sz="1400" spc="-185" dirty="0">
                <a:latin typeface="Verdana"/>
                <a:cs typeface="Verdana"/>
              </a:rPr>
              <a:t> </a:t>
            </a:r>
            <a:r>
              <a:rPr sz="1400" spc="-75" dirty="0">
                <a:latin typeface="Verdana"/>
                <a:cs typeface="Verdana"/>
              </a:rPr>
              <a:t>proposed</a:t>
            </a:r>
            <a:endParaRPr sz="1400">
              <a:latin typeface="Verdana"/>
              <a:cs typeface="Verdana"/>
            </a:endParaRPr>
          </a:p>
          <a:p>
            <a:pPr marL="864869" algn="just">
              <a:lnSpc>
                <a:spcPct val="100000"/>
              </a:lnSpc>
            </a:pPr>
            <a:r>
              <a:rPr sz="1400" spc="-100" dirty="0">
                <a:latin typeface="Verdana"/>
                <a:cs typeface="Verdana"/>
              </a:rPr>
              <a:t>in </a:t>
            </a:r>
            <a:r>
              <a:rPr sz="1400" spc="-95" dirty="0">
                <a:latin typeface="Verdana"/>
                <a:cs typeface="Verdana"/>
              </a:rPr>
              <a:t>returned</a:t>
            </a:r>
            <a:r>
              <a:rPr sz="1400" spc="-305" dirty="0">
                <a:latin typeface="Verdana"/>
                <a:cs typeface="Verdana"/>
              </a:rPr>
              <a:t> </a:t>
            </a:r>
            <a:r>
              <a:rPr sz="1400" spc="-85" dirty="0">
                <a:latin typeface="Verdana"/>
                <a:cs typeface="Verdana"/>
              </a:rPr>
              <a:t>income</a:t>
            </a:r>
            <a:endParaRPr sz="1400">
              <a:latin typeface="Verdana"/>
              <a:cs typeface="Verdana"/>
            </a:endParaRPr>
          </a:p>
        </p:txBody>
      </p:sp>
      <p:sp>
        <p:nvSpPr>
          <p:cNvPr id="12" name="object 12"/>
          <p:cNvSpPr/>
          <p:nvPr/>
        </p:nvSpPr>
        <p:spPr>
          <a:xfrm>
            <a:off x="540258" y="5273802"/>
            <a:ext cx="1897380" cy="906780"/>
          </a:xfrm>
          <a:custGeom>
            <a:avLst/>
            <a:gdLst/>
            <a:ahLst/>
            <a:cxnLst/>
            <a:rect l="l" t="t" r="r" b="b"/>
            <a:pathLst>
              <a:path w="1897380" h="906779">
                <a:moveTo>
                  <a:pt x="0" y="906526"/>
                </a:moveTo>
                <a:lnTo>
                  <a:pt x="1897380" y="906526"/>
                </a:lnTo>
                <a:lnTo>
                  <a:pt x="1897380" y="0"/>
                </a:lnTo>
                <a:lnTo>
                  <a:pt x="0" y="0"/>
                </a:lnTo>
                <a:lnTo>
                  <a:pt x="0" y="906526"/>
                </a:lnTo>
                <a:close/>
              </a:path>
            </a:pathLst>
          </a:custGeom>
          <a:ln w="25908">
            <a:solidFill>
              <a:srgbClr val="C00000"/>
            </a:solidFill>
          </a:ln>
        </p:spPr>
        <p:txBody>
          <a:bodyPr wrap="square" lIns="0" tIns="0" rIns="0" bIns="0" rtlCol="0"/>
          <a:lstStyle/>
          <a:p>
            <a:endParaRPr/>
          </a:p>
        </p:txBody>
      </p:sp>
      <p:sp>
        <p:nvSpPr>
          <p:cNvPr id="13" name="object 13"/>
          <p:cNvSpPr txBox="1"/>
          <p:nvPr/>
        </p:nvSpPr>
        <p:spPr>
          <a:xfrm>
            <a:off x="934618" y="5833364"/>
            <a:ext cx="1120775" cy="269240"/>
          </a:xfrm>
          <a:prstGeom prst="rect">
            <a:avLst/>
          </a:prstGeom>
        </p:spPr>
        <p:txBody>
          <a:bodyPr vert="horz" wrap="square" lIns="0" tIns="12065" rIns="0" bIns="0" rtlCol="0">
            <a:spAutoFit/>
          </a:bodyPr>
          <a:lstStyle/>
          <a:p>
            <a:pPr marL="12700">
              <a:lnSpc>
                <a:spcPct val="100000"/>
              </a:lnSpc>
              <a:spcBef>
                <a:spcPts val="95"/>
              </a:spcBef>
            </a:pPr>
            <a:r>
              <a:rPr sz="1600" b="1" spc="-215" dirty="0">
                <a:solidFill>
                  <a:srgbClr val="C00000"/>
                </a:solidFill>
                <a:latin typeface="Verdana"/>
                <a:cs typeface="Verdana"/>
              </a:rPr>
              <a:t>Review</a:t>
            </a:r>
            <a:r>
              <a:rPr sz="1600" b="1" spc="-250" dirty="0">
                <a:solidFill>
                  <a:srgbClr val="C00000"/>
                </a:solidFill>
                <a:latin typeface="Verdana"/>
                <a:cs typeface="Verdana"/>
              </a:rPr>
              <a:t> </a:t>
            </a:r>
            <a:r>
              <a:rPr sz="1600" b="1" spc="-185" dirty="0">
                <a:solidFill>
                  <a:srgbClr val="C00000"/>
                </a:solidFill>
                <a:latin typeface="Verdana"/>
                <a:cs typeface="Verdana"/>
              </a:rPr>
              <a:t>Unit</a:t>
            </a:r>
            <a:endParaRPr sz="1600">
              <a:latin typeface="Verdana"/>
              <a:cs typeface="Verdana"/>
            </a:endParaRPr>
          </a:p>
        </p:txBody>
      </p:sp>
      <p:grpSp>
        <p:nvGrpSpPr>
          <p:cNvPr id="14" name="object 14"/>
          <p:cNvGrpSpPr/>
          <p:nvPr/>
        </p:nvGrpSpPr>
        <p:grpSpPr>
          <a:xfrm>
            <a:off x="964691" y="5376671"/>
            <a:ext cx="878205" cy="459105"/>
            <a:chOff x="964691" y="5376671"/>
            <a:chExt cx="878205" cy="459105"/>
          </a:xfrm>
        </p:grpSpPr>
        <p:sp>
          <p:nvSpPr>
            <p:cNvPr id="15" name="object 15"/>
            <p:cNvSpPr/>
            <p:nvPr/>
          </p:nvSpPr>
          <p:spPr>
            <a:xfrm>
              <a:off x="964691" y="5382767"/>
              <a:ext cx="452628" cy="452628"/>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1391411" y="5376671"/>
              <a:ext cx="451104" cy="452628"/>
            </a:xfrm>
            <a:prstGeom prst="rect">
              <a:avLst/>
            </a:prstGeom>
            <a:blipFill>
              <a:blip r:embed="rId4" cstate="print"/>
              <a:stretch>
                <a:fillRect/>
              </a:stretch>
            </a:blipFill>
          </p:spPr>
          <p:txBody>
            <a:bodyPr wrap="square" lIns="0" tIns="0" rIns="0" bIns="0" rtlCol="0"/>
            <a:lstStyle/>
            <a:p>
              <a:endParaRPr/>
            </a:p>
          </p:txBody>
        </p:sp>
      </p:grpSp>
      <p:sp>
        <p:nvSpPr>
          <p:cNvPr id="17" name="object 17"/>
          <p:cNvSpPr txBox="1"/>
          <p:nvPr/>
        </p:nvSpPr>
        <p:spPr>
          <a:xfrm>
            <a:off x="6963918" y="5278373"/>
            <a:ext cx="1897380" cy="905510"/>
          </a:xfrm>
          <a:prstGeom prst="rect">
            <a:avLst/>
          </a:prstGeom>
          <a:ln w="25907">
            <a:solidFill>
              <a:srgbClr val="C00000"/>
            </a:solidFill>
          </a:ln>
        </p:spPr>
        <p:txBody>
          <a:bodyPr vert="horz" wrap="square" lIns="0" tIns="0" rIns="0" bIns="0" rtlCol="0">
            <a:spAutoFit/>
          </a:bodyPr>
          <a:lstStyle/>
          <a:p>
            <a:pPr>
              <a:lnSpc>
                <a:spcPct val="100000"/>
              </a:lnSpc>
            </a:pPr>
            <a:endParaRPr sz="1900">
              <a:latin typeface="Times New Roman"/>
              <a:cs typeface="Times New Roman"/>
            </a:endParaRPr>
          </a:p>
          <a:p>
            <a:pPr>
              <a:lnSpc>
                <a:spcPct val="100000"/>
              </a:lnSpc>
              <a:spcBef>
                <a:spcPts val="10"/>
              </a:spcBef>
            </a:pPr>
            <a:endParaRPr sz="2000">
              <a:latin typeface="Times New Roman"/>
              <a:cs typeface="Times New Roman"/>
            </a:endParaRPr>
          </a:p>
          <a:p>
            <a:pPr marL="177800">
              <a:lnSpc>
                <a:spcPct val="100000"/>
              </a:lnSpc>
            </a:pPr>
            <a:r>
              <a:rPr sz="1600" b="1" spc="-195" dirty="0">
                <a:solidFill>
                  <a:srgbClr val="C00000"/>
                </a:solidFill>
                <a:latin typeface="Verdana"/>
                <a:cs typeface="Verdana"/>
              </a:rPr>
              <a:t>Assessment</a:t>
            </a:r>
            <a:r>
              <a:rPr sz="1600" b="1" spc="-165" dirty="0">
                <a:solidFill>
                  <a:srgbClr val="C00000"/>
                </a:solidFill>
                <a:latin typeface="Verdana"/>
                <a:cs typeface="Verdana"/>
              </a:rPr>
              <a:t> </a:t>
            </a:r>
            <a:r>
              <a:rPr sz="1600" b="1" spc="-185" dirty="0">
                <a:solidFill>
                  <a:srgbClr val="C00000"/>
                </a:solidFill>
                <a:latin typeface="Verdana"/>
                <a:cs typeface="Verdana"/>
              </a:rPr>
              <a:t>Unit</a:t>
            </a:r>
            <a:endParaRPr sz="1600">
              <a:latin typeface="Verdana"/>
              <a:cs typeface="Verdana"/>
            </a:endParaRPr>
          </a:p>
        </p:txBody>
      </p:sp>
      <p:grpSp>
        <p:nvGrpSpPr>
          <p:cNvPr id="18" name="object 18"/>
          <p:cNvGrpSpPr/>
          <p:nvPr/>
        </p:nvGrpSpPr>
        <p:grpSpPr>
          <a:xfrm>
            <a:off x="7386828" y="5381244"/>
            <a:ext cx="879475" cy="459105"/>
            <a:chOff x="7386828" y="5381244"/>
            <a:chExt cx="879475" cy="459105"/>
          </a:xfrm>
        </p:grpSpPr>
        <p:sp>
          <p:nvSpPr>
            <p:cNvPr id="19" name="object 19"/>
            <p:cNvSpPr/>
            <p:nvPr/>
          </p:nvSpPr>
          <p:spPr>
            <a:xfrm>
              <a:off x="7386828" y="5387340"/>
              <a:ext cx="452627" cy="452628"/>
            </a:xfrm>
            <a:prstGeom prst="rect">
              <a:avLst/>
            </a:prstGeom>
            <a:blipFill>
              <a:blip r:embed="rId4" cstate="print"/>
              <a:stretch>
                <a:fillRect/>
              </a:stretch>
            </a:blipFill>
          </p:spPr>
          <p:txBody>
            <a:bodyPr wrap="square" lIns="0" tIns="0" rIns="0" bIns="0" rtlCol="0"/>
            <a:lstStyle/>
            <a:p>
              <a:endParaRPr/>
            </a:p>
          </p:txBody>
        </p:sp>
        <p:sp>
          <p:nvSpPr>
            <p:cNvPr id="20" name="object 20"/>
            <p:cNvSpPr/>
            <p:nvPr/>
          </p:nvSpPr>
          <p:spPr>
            <a:xfrm>
              <a:off x="7815072" y="5381244"/>
              <a:ext cx="451103" cy="452628"/>
            </a:xfrm>
            <a:prstGeom prst="rect">
              <a:avLst/>
            </a:prstGeom>
            <a:blipFill>
              <a:blip r:embed="rId4" cstate="print"/>
              <a:stretch>
                <a:fillRect/>
              </a:stretch>
            </a:blipFill>
          </p:spPr>
          <p:txBody>
            <a:bodyPr wrap="square" lIns="0" tIns="0" rIns="0" bIns="0" rtlCol="0"/>
            <a:lstStyle/>
            <a:p>
              <a:endParaRPr/>
            </a:p>
          </p:txBody>
        </p:sp>
      </p:grpSp>
      <p:grpSp>
        <p:nvGrpSpPr>
          <p:cNvPr id="21" name="object 21"/>
          <p:cNvGrpSpPr/>
          <p:nvPr/>
        </p:nvGrpSpPr>
        <p:grpSpPr>
          <a:xfrm>
            <a:off x="1130046" y="2483357"/>
            <a:ext cx="525780" cy="2791460"/>
            <a:chOff x="1130046" y="2483357"/>
            <a:chExt cx="525780" cy="2791460"/>
          </a:xfrm>
        </p:grpSpPr>
        <p:sp>
          <p:nvSpPr>
            <p:cNvPr id="22" name="object 22"/>
            <p:cNvSpPr/>
            <p:nvPr/>
          </p:nvSpPr>
          <p:spPr>
            <a:xfrm>
              <a:off x="1130046" y="2483357"/>
              <a:ext cx="76200" cy="2791460"/>
            </a:xfrm>
            <a:custGeom>
              <a:avLst/>
              <a:gdLst/>
              <a:ahLst/>
              <a:cxnLst/>
              <a:rect l="l" t="t" r="r" b="b"/>
              <a:pathLst>
                <a:path w="76200" h="2791460">
                  <a:moveTo>
                    <a:pt x="28575" y="2715005"/>
                  </a:moveTo>
                  <a:lnTo>
                    <a:pt x="0" y="2715005"/>
                  </a:lnTo>
                  <a:lnTo>
                    <a:pt x="38100" y="2791205"/>
                  </a:lnTo>
                  <a:lnTo>
                    <a:pt x="69850" y="2727705"/>
                  </a:lnTo>
                  <a:lnTo>
                    <a:pt x="28575" y="2727705"/>
                  </a:lnTo>
                  <a:lnTo>
                    <a:pt x="28575" y="2715005"/>
                  </a:lnTo>
                  <a:close/>
                </a:path>
                <a:path w="76200" h="2791460">
                  <a:moveTo>
                    <a:pt x="47625" y="0"/>
                  </a:moveTo>
                  <a:lnTo>
                    <a:pt x="28575" y="0"/>
                  </a:lnTo>
                  <a:lnTo>
                    <a:pt x="28575" y="2727705"/>
                  </a:lnTo>
                  <a:lnTo>
                    <a:pt x="47625" y="2727705"/>
                  </a:lnTo>
                  <a:lnTo>
                    <a:pt x="47625" y="0"/>
                  </a:lnTo>
                  <a:close/>
                </a:path>
                <a:path w="76200" h="2791460">
                  <a:moveTo>
                    <a:pt x="76200" y="2715005"/>
                  </a:moveTo>
                  <a:lnTo>
                    <a:pt x="47625" y="2715005"/>
                  </a:lnTo>
                  <a:lnTo>
                    <a:pt x="47625" y="2727705"/>
                  </a:lnTo>
                  <a:lnTo>
                    <a:pt x="69850" y="2727705"/>
                  </a:lnTo>
                  <a:lnTo>
                    <a:pt x="76200" y="2715005"/>
                  </a:lnTo>
                  <a:close/>
                </a:path>
              </a:pathLst>
            </a:custGeom>
            <a:solidFill>
              <a:srgbClr val="000000"/>
            </a:solidFill>
          </p:spPr>
          <p:txBody>
            <a:bodyPr wrap="square" lIns="0" tIns="0" rIns="0" bIns="0" rtlCol="0"/>
            <a:lstStyle/>
            <a:p>
              <a:endParaRPr/>
            </a:p>
          </p:txBody>
        </p:sp>
        <p:sp>
          <p:nvSpPr>
            <p:cNvPr id="23" name="object 23"/>
            <p:cNvSpPr/>
            <p:nvPr/>
          </p:nvSpPr>
          <p:spPr>
            <a:xfrm>
              <a:off x="1579372" y="2483357"/>
              <a:ext cx="76200" cy="2791460"/>
            </a:xfrm>
            <a:custGeom>
              <a:avLst/>
              <a:gdLst/>
              <a:ahLst/>
              <a:cxnLst/>
              <a:rect l="l" t="t" r="r" b="b"/>
              <a:pathLst>
                <a:path w="76200" h="2791460">
                  <a:moveTo>
                    <a:pt x="28512" y="76168"/>
                  </a:moveTo>
                  <a:lnTo>
                    <a:pt x="15112" y="2791205"/>
                  </a:lnTo>
                  <a:lnTo>
                    <a:pt x="34162" y="2791332"/>
                  </a:lnTo>
                  <a:lnTo>
                    <a:pt x="47562" y="76231"/>
                  </a:lnTo>
                  <a:lnTo>
                    <a:pt x="28512" y="76168"/>
                  </a:lnTo>
                  <a:close/>
                </a:path>
                <a:path w="76200" h="2791460">
                  <a:moveTo>
                    <a:pt x="69861" y="63500"/>
                  </a:moveTo>
                  <a:lnTo>
                    <a:pt x="47625" y="63500"/>
                  </a:lnTo>
                  <a:lnTo>
                    <a:pt x="47562" y="76231"/>
                  </a:lnTo>
                  <a:lnTo>
                    <a:pt x="76200" y="76326"/>
                  </a:lnTo>
                  <a:lnTo>
                    <a:pt x="69861" y="63500"/>
                  </a:lnTo>
                  <a:close/>
                </a:path>
                <a:path w="76200" h="2791460">
                  <a:moveTo>
                    <a:pt x="47625" y="63500"/>
                  </a:moveTo>
                  <a:lnTo>
                    <a:pt x="28575" y="63500"/>
                  </a:lnTo>
                  <a:lnTo>
                    <a:pt x="28512" y="76168"/>
                  </a:lnTo>
                  <a:lnTo>
                    <a:pt x="47562" y="76231"/>
                  </a:lnTo>
                  <a:lnTo>
                    <a:pt x="47625" y="63500"/>
                  </a:lnTo>
                  <a:close/>
                </a:path>
                <a:path w="76200" h="2791460">
                  <a:moveTo>
                    <a:pt x="38481" y="0"/>
                  </a:moveTo>
                  <a:lnTo>
                    <a:pt x="0" y="76072"/>
                  </a:lnTo>
                  <a:lnTo>
                    <a:pt x="28512" y="76168"/>
                  </a:lnTo>
                  <a:lnTo>
                    <a:pt x="28575" y="63500"/>
                  </a:lnTo>
                  <a:lnTo>
                    <a:pt x="69861" y="63500"/>
                  </a:lnTo>
                  <a:lnTo>
                    <a:pt x="38481" y="0"/>
                  </a:lnTo>
                  <a:close/>
                </a:path>
              </a:pathLst>
            </a:custGeom>
            <a:solidFill>
              <a:srgbClr val="C00000"/>
            </a:solidFill>
          </p:spPr>
          <p:txBody>
            <a:bodyPr wrap="square" lIns="0" tIns="0" rIns="0" bIns="0" rtlCol="0"/>
            <a:lstStyle/>
            <a:p>
              <a:endParaRPr/>
            </a:p>
          </p:txBody>
        </p:sp>
      </p:grpSp>
      <p:sp>
        <p:nvSpPr>
          <p:cNvPr id="24" name="object 24"/>
          <p:cNvSpPr txBox="1"/>
          <p:nvPr/>
        </p:nvSpPr>
        <p:spPr>
          <a:xfrm>
            <a:off x="136652" y="3972305"/>
            <a:ext cx="944880" cy="1093470"/>
          </a:xfrm>
          <a:prstGeom prst="rect">
            <a:avLst/>
          </a:prstGeom>
        </p:spPr>
        <p:txBody>
          <a:bodyPr vert="horz" wrap="square" lIns="0" tIns="12700" rIns="0" bIns="0" rtlCol="0">
            <a:spAutoFit/>
          </a:bodyPr>
          <a:lstStyle/>
          <a:p>
            <a:pPr marR="6985" algn="r">
              <a:lnSpc>
                <a:spcPct val="100000"/>
              </a:lnSpc>
              <a:spcBef>
                <a:spcPts val="100"/>
              </a:spcBef>
            </a:pPr>
            <a:r>
              <a:rPr sz="1400" spc="-120" dirty="0">
                <a:latin typeface="Verdana"/>
                <a:cs typeface="Verdana"/>
              </a:rPr>
              <a:t>If </a:t>
            </a:r>
            <a:r>
              <a:rPr sz="1400" spc="-95" dirty="0">
                <a:latin typeface="Verdana"/>
                <a:cs typeface="Verdana"/>
              </a:rPr>
              <a:t>review</a:t>
            </a:r>
            <a:r>
              <a:rPr sz="1400" spc="-340" dirty="0">
                <a:latin typeface="Verdana"/>
                <a:cs typeface="Verdana"/>
              </a:rPr>
              <a:t> </a:t>
            </a:r>
            <a:r>
              <a:rPr sz="1400" spc="-20" dirty="0">
                <a:latin typeface="Verdana"/>
                <a:cs typeface="Verdana"/>
              </a:rPr>
              <a:t>of</a:t>
            </a:r>
            <a:endParaRPr sz="1400">
              <a:latin typeface="Verdana"/>
              <a:cs typeface="Verdana"/>
            </a:endParaRPr>
          </a:p>
          <a:p>
            <a:pPr marL="12700" marR="5080" indent="531495" algn="r">
              <a:lnSpc>
                <a:spcPct val="100000"/>
              </a:lnSpc>
            </a:pPr>
            <a:r>
              <a:rPr sz="1400" spc="-90" dirty="0">
                <a:latin typeface="Verdana"/>
                <a:cs typeface="Verdana"/>
              </a:rPr>
              <a:t>d</a:t>
            </a:r>
            <a:r>
              <a:rPr sz="1400" spc="-75" dirty="0">
                <a:latin typeface="Verdana"/>
                <a:cs typeface="Verdana"/>
              </a:rPr>
              <a:t>r</a:t>
            </a:r>
            <a:r>
              <a:rPr sz="1400" spc="-120" dirty="0">
                <a:latin typeface="Verdana"/>
                <a:cs typeface="Verdana"/>
              </a:rPr>
              <a:t>a</a:t>
            </a:r>
            <a:r>
              <a:rPr sz="1400" spc="-15" dirty="0">
                <a:latin typeface="Verdana"/>
                <a:cs typeface="Verdana"/>
              </a:rPr>
              <a:t>ft  </a:t>
            </a:r>
            <a:r>
              <a:rPr sz="1400" spc="-100" dirty="0">
                <a:latin typeface="Verdana"/>
                <a:cs typeface="Verdana"/>
              </a:rPr>
              <a:t>assessment</a:t>
            </a:r>
            <a:endParaRPr sz="1400">
              <a:latin typeface="Verdana"/>
              <a:cs typeface="Verdana"/>
            </a:endParaRPr>
          </a:p>
          <a:p>
            <a:pPr marR="6350" algn="r">
              <a:lnSpc>
                <a:spcPct val="100000"/>
              </a:lnSpc>
            </a:pPr>
            <a:r>
              <a:rPr sz="1400" spc="-80" dirty="0">
                <a:latin typeface="Verdana"/>
                <a:cs typeface="Verdana"/>
              </a:rPr>
              <a:t>order</a:t>
            </a:r>
            <a:r>
              <a:rPr sz="1400" spc="-270" dirty="0">
                <a:latin typeface="Verdana"/>
                <a:cs typeface="Verdana"/>
              </a:rPr>
              <a:t> </a:t>
            </a:r>
            <a:r>
              <a:rPr sz="1400" spc="-85" dirty="0">
                <a:latin typeface="Verdana"/>
                <a:cs typeface="Verdana"/>
              </a:rPr>
              <a:t>is</a:t>
            </a:r>
            <a:endParaRPr sz="1400">
              <a:latin typeface="Verdana"/>
              <a:cs typeface="Verdana"/>
            </a:endParaRPr>
          </a:p>
          <a:p>
            <a:pPr marR="6350" algn="r">
              <a:lnSpc>
                <a:spcPct val="100000"/>
              </a:lnSpc>
              <a:spcBef>
                <a:spcPts val="5"/>
              </a:spcBef>
            </a:pPr>
            <a:r>
              <a:rPr sz="1400" spc="-100" dirty="0">
                <a:latin typeface="Verdana"/>
                <a:cs typeface="Verdana"/>
              </a:rPr>
              <a:t>r</a:t>
            </a:r>
            <a:r>
              <a:rPr sz="1400" spc="-80" dirty="0">
                <a:latin typeface="Verdana"/>
                <a:cs typeface="Verdana"/>
              </a:rPr>
              <a:t>eq</a:t>
            </a:r>
            <a:r>
              <a:rPr sz="1400" spc="-135" dirty="0">
                <a:latin typeface="Verdana"/>
                <a:cs typeface="Verdana"/>
              </a:rPr>
              <a:t>u</a:t>
            </a:r>
            <a:r>
              <a:rPr sz="1400" spc="-80" dirty="0">
                <a:latin typeface="Verdana"/>
                <a:cs typeface="Verdana"/>
              </a:rPr>
              <a:t>ired</a:t>
            </a:r>
            <a:endParaRPr sz="1400">
              <a:latin typeface="Verdana"/>
              <a:cs typeface="Verdana"/>
            </a:endParaRPr>
          </a:p>
        </p:txBody>
      </p:sp>
      <p:sp>
        <p:nvSpPr>
          <p:cNvPr id="25" name="object 25"/>
          <p:cNvSpPr txBox="1"/>
          <p:nvPr/>
        </p:nvSpPr>
        <p:spPr>
          <a:xfrm>
            <a:off x="1663064" y="2713482"/>
            <a:ext cx="1151255" cy="1306830"/>
          </a:xfrm>
          <a:prstGeom prst="rect">
            <a:avLst/>
          </a:prstGeom>
        </p:spPr>
        <p:txBody>
          <a:bodyPr vert="horz" wrap="square" lIns="0" tIns="13335" rIns="0" bIns="0" rtlCol="0">
            <a:spAutoFit/>
          </a:bodyPr>
          <a:lstStyle/>
          <a:p>
            <a:pPr marL="12700" marR="5080">
              <a:lnSpc>
                <a:spcPct val="100000"/>
              </a:lnSpc>
              <a:spcBef>
                <a:spcPts val="105"/>
              </a:spcBef>
            </a:pPr>
            <a:r>
              <a:rPr sz="1400" spc="-90" dirty="0">
                <a:solidFill>
                  <a:srgbClr val="C00000"/>
                </a:solidFill>
                <a:latin typeface="Verdana"/>
                <a:cs typeface="Verdana"/>
              </a:rPr>
              <a:t>May </a:t>
            </a:r>
            <a:r>
              <a:rPr sz="1400" spc="-85" dirty="0">
                <a:solidFill>
                  <a:srgbClr val="C00000"/>
                </a:solidFill>
                <a:latin typeface="Verdana"/>
                <a:cs typeface="Verdana"/>
              </a:rPr>
              <a:t>suggest  </a:t>
            </a:r>
            <a:r>
              <a:rPr sz="1400" spc="-90" dirty="0">
                <a:solidFill>
                  <a:srgbClr val="C00000"/>
                </a:solidFill>
                <a:latin typeface="Verdana"/>
                <a:cs typeface="Verdana"/>
              </a:rPr>
              <a:t>changes </a:t>
            </a:r>
            <a:r>
              <a:rPr sz="1400" spc="-75" dirty="0">
                <a:solidFill>
                  <a:srgbClr val="C00000"/>
                </a:solidFill>
                <a:latin typeface="Verdana"/>
                <a:cs typeface="Verdana"/>
              </a:rPr>
              <a:t>or  </a:t>
            </a:r>
            <a:r>
              <a:rPr sz="1400" spc="-90" dirty="0">
                <a:solidFill>
                  <a:srgbClr val="C00000"/>
                </a:solidFill>
                <a:latin typeface="Verdana"/>
                <a:cs typeface="Verdana"/>
              </a:rPr>
              <a:t>give</a:t>
            </a:r>
            <a:r>
              <a:rPr sz="1400" spc="-254" dirty="0">
                <a:solidFill>
                  <a:srgbClr val="C00000"/>
                </a:solidFill>
                <a:latin typeface="Verdana"/>
                <a:cs typeface="Verdana"/>
              </a:rPr>
              <a:t> </a:t>
            </a:r>
            <a:r>
              <a:rPr sz="1400" spc="-85" dirty="0">
                <a:solidFill>
                  <a:srgbClr val="C00000"/>
                </a:solidFill>
                <a:latin typeface="Verdana"/>
                <a:cs typeface="Verdana"/>
              </a:rPr>
              <a:t>go-ahead  </a:t>
            </a:r>
            <a:r>
              <a:rPr sz="1400" spc="-65" dirty="0">
                <a:solidFill>
                  <a:srgbClr val="C00000"/>
                </a:solidFill>
                <a:latin typeface="Verdana"/>
                <a:cs typeface="Verdana"/>
              </a:rPr>
              <a:t>to draft  </a:t>
            </a:r>
            <a:r>
              <a:rPr sz="1400" spc="-100" dirty="0">
                <a:solidFill>
                  <a:srgbClr val="C00000"/>
                </a:solidFill>
                <a:latin typeface="Verdana"/>
                <a:cs typeface="Verdana"/>
              </a:rPr>
              <a:t>assessment  </a:t>
            </a:r>
            <a:r>
              <a:rPr sz="1400" spc="-80" dirty="0">
                <a:solidFill>
                  <a:srgbClr val="C00000"/>
                </a:solidFill>
                <a:latin typeface="Verdana"/>
                <a:cs typeface="Verdana"/>
              </a:rPr>
              <a:t>order</a:t>
            </a:r>
            <a:endParaRPr sz="1400">
              <a:latin typeface="Verdana"/>
              <a:cs typeface="Verdana"/>
            </a:endParaRPr>
          </a:p>
        </p:txBody>
      </p:sp>
      <p:sp>
        <p:nvSpPr>
          <p:cNvPr id="26" name="object 26"/>
          <p:cNvSpPr txBox="1"/>
          <p:nvPr/>
        </p:nvSpPr>
        <p:spPr>
          <a:xfrm>
            <a:off x="4931790" y="4644390"/>
            <a:ext cx="1806575" cy="880110"/>
          </a:xfrm>
          <a:prstGeom prst="rect">
            <a:avLst/>
          </a:prstGeom>
        </p:spPr>
        <p:txBody>
          <a:bodyPr vert="horz" wrap="square" lIns="0" tIns="12700" rIns="0" bIns="0" rtlCol="0">
            <a:spAutoFit/>
          </a:bodyPr>
          <a:lstStyle/>
          <a:p>
            <a:pPr marL="12700" marR="5080" indent="565150" algn="r">
              <a:lnSpc>
                <a:spcPct val="100000"/>
              </a:lnSpc>
              <a:spcBef>
                <a:spcPts val="100"/>
              </a:spcBef>
            </a:pPr>
            <a:r>
              <a:rPr sz="1400" spc="-90" dirty="0">
                <a:solidFill>
                  <a:srgbClr val="C00000"/>
                </a:solidFill>
                <a:latin typeface="Verdana"/>
                <a:cs typeface="Verdana"/>
              </a:rPr>
              <a:t>suggestions</a:t>
            </a:r>
            <a:r>
              <a:rPr sz="1400" spc="-210" dirty="0">
                <a:solidFill>
                  <a:srgbClr val="C00000"/>
                </a:solidFill>
                <a:latin typeface="Verdana"/>
                <a:cs typeface="Verdana"/>
              </a:rPr>
              <a:t> </a:t>
            </a:r>
            <a:r>
              <a:rPr sz="1400" spc="-45" dirty="0">
                <a:solidFill>
                  <a:srgbClr val="C00000"/>
                </a:solidFill>
                <a:latin typeface="Verdana"/>
                <a:cs typeface="Verdana"/>
              </a:rPr>
              <a:t>for </a:t>
            </a:r>
            <a:r>
              <a:rPr sz="1400" spc="-75" dirty="0">
                <a:solidFill>
                  <a:srgbClr val="C00000"/>
                </a:solidFill>
                <a:latin typeface="Verdana"/>
                <a:cs typeface="Verdana"/>
              </a:rPr>
              <a:t> modifications</a:t>
            </a:r>
            <a:r>
              <a:rPr sz="1400" spc="-225" dirty="0">
                <a:solidFill>
                  <a:srgbClr val="C00000"/>
                </a:solidFill>
                <a:latin typeface="Verdana"/>
                <a:cs typeface="Verdana"/>
              </a:rPr>
              <a:t> </a:t>
            </a:r>
            <a:r>
              <a:rPr sz="1400" spc="-80" dirty="0">
                <a:solidFill>
                  <a:srgbClr val="C00000"/>
                </a:solidFill>
                <a:latin typeface="Verdana"/>
                <a:cs typeface="Verdana"/>
              </a:rPr>
              <a:t>from</a:t>
            </a:r>
            <a:r>
              <a:rPr sz="1400" spc="-220" dirty="0">
                <a:solidFill>
                  <a:srgbClr val="C00000"/>
                </a:solidFill>
                <a:latin typeface="Verdana"/>
                <a:cs typeface="Verdana"/>
              </a:rPr>
              <a:t> </a:t>
            </a:r>
            <a:r>
              <a:rPr sz="1400" spc="-95" dirty="0">
                <a:solidFill>
                  <a:srgbClr val="C00000"/>
                </a:solidFill>
                <a:latin typeface="Verdana"/>
                <a:cs typeface="Verdana"/>
              </a:rPr>
              <a:t>the </a:t>
            </a:r>
            <a:r>
              <a:rPr sz="1400" spc="-50" dirty="0">
                <a:solidFill>
                  <a:srgbClr val="C00000"/>
                </a:solidFill>
                <a:latin typeface="Verdana"/>
                <a:cs typeface="Verdana"/>
              </a:rPr>
              <a:t> </a:t>
            </a:r>
            <a:r>
              <a:rPr sz="1400" spc="-90" dirty="0">
                <a:solidFill>
                  <a:srgbClr val="C00000"/>
                </a:solidFill>
                <a:latin typeface="Verdana"/>
                <a:cs typeface="Verdana"/>
              </a:rPr>
              <a:t>review </a:t>
            </a:r>
            <a:r>
              <a:rPr sz="1400" spc="-100" dirty="0">
                <a:solidFill>
                  <a:srgbClr val="C00000"/>
                </a:solidFill>
                <a:latin typeface="Verdana"/>
                <a:cs typeface="Verdana"/>
              </a:rPr>
              <a:t>unit</a:t>
            </a:r>
            <a:r>
              <a:rPr sz="1400" spc="-310" dirty="0">
                <a:solidFill>
                  <a:srgbClr val="C00000"/>
                </a:solidFill>
                <a:latin typeface="Verdana"/>
                <a:cs typeface="Verdana"/>
              </a:rPr>
              <a:t> </a:t>
            </a:r>
            <a:r>
              <a:rPr sz="1400" spc="-95" dirty="0">
                <a:solidFill>
                  <a:srgbClr val="C00000"/>
                </a:solidFill>
                <a:latin typeface="Verdana"/>
                <a:cs typeface="Verdana"/>
              </a:rPr>
              <a:t>on</a:t>
            </a:r>
            <a:r>
              <a:rPr sz="1400" spc="-195" dirty="0">
                <a:solidFill>
                  <a:srgbClr val="C00000"/>
                </a:solidFill>
                <a:latin typeface="Verdana"/>
                <a:cs typeface="Verdana"/>
              </a:rPr>
              <a:t> </a:t>
            </a:r>
            <a:r>
              <a:rPr sz="1400" spc="-65" dirty="0">
                <a:solidFill>
                  <a:srgbClr val="C00000"/>
                </a:solidFill>
                <a:latin typeface="Verdana"/>
                <a:cs typeface="Verdana"/>
              </a:rPr>
              <a:t>draft </a:t>
            </a:r>
            <a:r>
              <a:rPr sz="1400" spc="-15" dirty="0">
                <a:solidFill>
                  <a:srgbClr val="C00000"/>
                </a:solidFill>
                <a:latin typeface="Verdana"/>
                <a:cs typeface="Verdana"/>
              </a:rPr>
              <a:t> </a:t>
            </a:r>
            <a:r>
              <a:rPr sz="1400" spc="-100" dirty="0">
                <a:solidFill>
                  <a:srgbClr val="C00000"/>
                </a:solidFill>
                <a:latin typeface="Verdana"/>
                <a:cs typeface="Verdana"/>
              </a:rPr>
              <a:t>assessment</a:t>
            </a:r>
            <a:r>
              <a:rPr sz="1400" spc="-295" dirty="0">
                <a:solidFill>
                  <a:srgbClr val="C00000"/>
                </a:solidFill>
                <a:latin typeface="Verdana"/>
                <a:cs typeface="Verdana"/>
              </a:rPr>
              <a:t> </a:t>
            </a:r>
            <a:r>
              <a:rPr sz="1400" spc="-80" dirty="0">
                <a:solidFill>
                  <a:srgbClr val="C00000"/>
                </a:solidFill>
                <a:latin typeface="Verdana"/>
                <a:cs typeface="Verdana"/>
              </a:rPr>
              <a:t>order</a:t>
            </a:r>
            <a:endParaRPr sz="1400">
              <a:latin typeface="Verdana"/>
              <a:cs typeface="Verdana"/>
            </a:endParaRPr>
          </a:p>
        </p:txBody>
      </p:sp>
      <p:grpSp>
        <p:nvGrpSpPr>
          <p:cNvPr id="27" name="object 27"/>
          <p:cNvGrpSpPr/>
          <p:nvPr/>
        </p:nvGrpSpPr>
        <p:grpSpPr>
          <a:xfrm>
            <a:off x="1928622" y="1552194"/>
            <a:ext cx="6367780" cy="4038600"/>
            <a:chOff x="1928622" y="1552194"/>
            <a:chExt cx="6367780" cy="4038600"/>
          </a:xfrm>
        </p:grpSpPr>
        <p:sp>
          <p:nvSpPr>
            <p:cNvPr id="28" name="object 28"/>
            <p:cNvSpPr/>
            <p:nvPr/>
          </p:nvSpPr>
          <p:spPr>
            <a:xfrm>
              <a:off x="1948434" y="2261997"/>
              <a:ext cx="5015230" cy="3328670"/>
            </a:xfrm>
            <a:custGeom>
              <a:avLst/>
              <a:gdLst/>
              <a:ahLst/>
              <a:cxnLst/>
              <a:rect l="l" t="t" r="r" b="b"/>
              <a:pathLst>
                <a:path w="5015230" h="3328670">
                  <a:moveTo>
                    <a:pt x="4939030" y="3252469"/>
                  </a:moveTo>
                  <a:lnTo>
                    <a:pt x="4939030" y="3328657"/>
                  </a:lnTo>
                  <a:lnTo>
                    <a:pt x="4996173" y="3300094"/>
                  </a:lnTo>
                  <a:lnTo>
                    <a:pt x="4951730" y="3300094"/>
                  </a:lnTo>
                  <a:lnTo>
                    <a:pt x="4951730" y="3281044"/>
                  </a:lnTo>
                  <a:lnTo>
                    <a:pt x="4996180" y="3281044"/>
                  </a:lnTo>
                  <a:lnTo>
                    <a:pt x="4939030" y="3252469"/>
                  </a:lnTo>
                  <a:close/>
                </a:path>
                <a:path w="5015230" h="3328670">
                  <a:moveTo>
                    <a:pt x="2498090" y="9525"/>
                  </a:moveTo>
                  <a:lnTo>
                    <a:pt x="2498090" y="3300094"/>
                  </a:lnTo>
                  <a:lnTo>
                    <a:pt x="4939030" y="3300094"/>
                  </a:lnTo>
                  <a:lnTo>
                    <a:pt x="4939030" y="3290569"/>
                  </a:lnTo>
                  <a:lnTo>
                    <a:pt x="2517140" y="3290569"/>
                  </a:lnTo>
                  <a:lnTo>
                    <a:pt x="2507615" y="3281044"/>
                  </a:lnTo>
                  <a:lnTo>
                    <a:pt x="2517140" y="3281044"/>
                  </a:lnTo>
                  <a:lnTo>
                    <a:pt x="2517140" y="19050"/>
                  </a:lnTo>
                  <a:lnTo>
                    <a:pt x="2507615" y="19050"/>
                  </a:lnTo>
                  <a:lnTo>
                    <a:pt x="2498090" y="9525"/>
                  </a:lnTo>
                  <a:close/>
                </a:path>
                <a:path w="5015230" h="3328670">
                  <a:moveTo>
                    <a:pt x="4996180" y="3281044"/>
                  </a:moveTo>
                  <a:lnTo>
                    <a:pt x="4951730" y="3281044"/>
                  </a:lnTo>
                  <a:lnTo>
                    <a:pt x="4951730" y="3300094"/>
                  </a:lnTo>
                  <a:lnTo>
                    <a:pt x="4996173" y="3300094"/>
                  </a:lnTo>
                  <a:lnTo>
                    <a:pt x="5015230" y="3290569"/>
                  </a:lnTo>
                  <a:lnTo>
                    <a:pt x="4996180" y="3281044"/>
                  </a:lnTo>
                  <a:close/>
                </a:path>
                <a:path w="5015230" h="3328670">
                  <a:moveTo>
                    <a:pt x="2517140" y="3281044"/>
                  </a:moveTo>
                  <a:lnTo>
                    <a:pt x="2507615" y="3281044"/>
                  </a:lnTo>
                  <a:lnTo>
                    <a:pt x="2517140" y="3290569"/>
                  </a:lnTo>
                  <a:lnTo>
                    <a:pt x="2517140" y="3281044"/>
                  </a:lnTo>
                  <a:close/>
                </a:path>
                <a:path w="5015230" h="3328670">
                  <a:moveTo>
                    <a:pt x="4939030" y="3281044"/>
                  </a:moveTo>
                  <a:lnTo>
                    <a:pt x="2517140" y="3281044"/>
                  </a:lnTo>
                  <a:lnTo>
                    <a:pt x="2517140" y="3290569"/>
                  </a:lnTo>
                  <a:lnTo>
                    <a:pt x="4939030" y="3290569"/>
                  </a:lnTo>
                  <a:lnTo>
                    <a:pt x="4939030" y="3281044"/>
                  </a:lnTo>
                  <a:close/>
                </a:path>
                <a:path w="5015230" h="3328670">
                  <a:moveTo>
                    <a:pt x="2517140" y="0"/>
                  </a:moveTo>
                  <a:lnTo>
                    <a:pt x="0" y="0"/>
                  </a:lnTo>
                  <a:lnTo>
                    <a:pt x="0" y="19050"/>
                  </a:lnTo>
                  <a:lnTo>
                    <a:pt x="2498090" y="19050"/>
                  </a:lnTo>
                  <a:lnTo>
                    <a:pt x="2498090" y="9525"/>
                  </a:lnTo>
                  <a:lnTo>
                    <a:pt x="2517140" y="9525"/>
                  </a:lnTo>
                  <a:lnTo>
                    <a:pt x="2517140" y="0"/>
                  </a:lnTo>
                  <a:close/>
                </a:path>
                <a:path w="5015230" h="3328670">
                  <a:moveTo>
                    <a:pt x="2517140" y="9525"/>
                  </a:moveTo>
                  <a:lnTo>
                    <a:pt x="2498090" y="9525"/>
                  </a:lnTo>
                  <a:lnTo>
                    <a:pt x="2507615" y="19050"/>
                  </a:lnTo>
                  <a:lnTo>
                    <a:pt x="2517140" y="19050"/>
                  </a:lnTo>
                  <a:lnTo>
                    <a:pt x="2517140" y="9525"/>
                  </a:lnTo>
                  <a:close/>
                </a:path>
              </a:pathLst>
            </a:custGeom>
            <a:solidFill>
              <a:srgbClr val="C00000"/>
            </a:solidFill>
          </p:spPr>
          <p:txBody>
            <a:bodyPr wrap="square" lIns="0" tIns="0" rIns="0" bIns="0" rtlCol="0"/>
            <a:lstStyle/>
            <a:p>
              <a:endParaRPr/>
            </a:p>
          </p:txBody>
        </p:sp>
        <p:sp>
          <p:nvSpPr>
            <p:cNvPr id="29" name="object 29"/>
            <p:cNvSpPr/>
            <p:nvPr/>
          </p:nvSpPr>
          <p:spPr>
            <a:xfrm>
              <a:off x="1934718" y="1552194"/>
              <a:ext cx="6362065" cy="2024380"/>
            </a:xfrm>
            <a:custGeom>
              <a:avLst/>
              <a:gdLst/>
              <a:ahLst/>
              <a:cxnLst/>
              <a:rect l="l" t="t" r="r" b="b"/>
              <a:pathLst>
                <a:path w="6362065" h="2024379">
                  <a:moveTo>
                    <a:pt x="2948559" y="38100"/>
                  </a:moveTo>
                  <a:lnTo>
                    <a:pt x="2948559" y="2024379"/>
                  </a:lnTo>
                  <a:lnTo>
                    <a:pt x="6361683" y="2024379"/>
                  </a:lnTo>
                  <a:lnTo>
                    <a:pt x="6361683" y="2014854"/>
                  </a:lnTo>
                  <a:lnTo>
                    <a:pt x="2967609" y="2014854"/>
                  </a:lnTo>
                  <a:lnTo>
                    <a:pt x="2958084" y="2005329"/>
                  </a:lnTo>
                  <a:lnTo>
                    <a:pt x="2967609" y="2005329"/>
                  </a:lnTo>
                  <a:lnTo>
                    <a:pt x="2967609" y="47625"/>
                  </a:lnTo>
                  <a:lnTo>
                    <a:pt x="2958084" y="47625"/>
                  </a:lnTo>
                  <a:lnTo>
                    <a:pt x="2948559" y="38100"/>
                  </a:lnTo>
                  <a:close/>
                </a:path>
                <a:path w="6362065" h="2024379">
                  <a:moveTo>
                    <a:pt x="2967609" y="2005329"/>
                  </a:moveTo>
                  <a:lnTo>
                    <a:pt x="2958084" y="2005329"/>
                  </a:lnTo>
                  <a:lnTo>
                    <a:pt x="2967609" y="2014854"/>
                  </a:lnTo>
                  <a:lnTo>
                    <a:pt x="2967609" y="2005329"/>
                  </a:lnTo>
                  <a:close/>
                </a:path>
                <a:path w="6362065" h="2024379">
                  <a:moveTo>
                    <a:pt x="6342633" y="2005329"/>
                  </a:moveTo>
                  <a:lnTo>
                    <a:pt x="2967609" y="2005329"/>
                  </a:lnTo>
                  <a:lnTo>
                    <a:pt x="2967609" y="2014854"/>
                  </a:lnTo>
                  <a:lnTo>
                    <a:pt x="6342633" y="2014854"/>
                  </a:lnTo>
                  <a:lnTo>
                    <a:pt x="6342633" y="2005329"/>
                  </a:lnTo>
                  <a:close/>
                </a:path>
                <a:path w="6362065" h="2024379">
                  <a:moveTo>
                    <a:pt x="6361683" y="775080"/>
                  </a:moveTo>
                  <a:lnTo>
                    <a:pt x="6342633" y="775080"/>
                  </a:lnTo>
                  <a:lnTo>
                    <a:pt x="6342633" y="2014854"/>
                  </a:lnTo>
                  <a:lnTo>
                    <a:pt x="6352158" y="2005329"/>
                  </a:lnTo>
                  <a:lnTo>
                    <a:pt x="6361683" y="2005329"/>
                  </a:lnTo>
                  <a:lnTo>
                    <a:pt x="6361683" y="775080"/>
                  </a:lnTo>
                  <a:close/>
                </a:path>
                <a:path w="6362065" h="2024379">
                  <a:moveTo>
                    <a:pt x="6361683" y="2005329"/>
                  </a:moveTo>
                  <a:lnTo>
                    <a:pt x="6352158" y="2005329"/>
                  </a:lnTo>
                  <a:lnTo>
                    <a:pt x="6342633" y="2014854"/>
                  </a:lnTo>
                  <a:lnTo>
                    <a:pt x="6361683" y="2014854"/>
                  </a:lnTo>
                  <a:lnTo>
                    <a:pt x="6361683" y="2005329"/>
                  </a:lnTo>
                  <a:close/>
                </a:path>
                <a:path w="6362065" h="2024379">
                  <a:moveTo>
                    <a:pt x="76200" y="0"/>
                  </a:moveTo>
                  <a:lnTo>
                    <a:pt x="0" y="38100"/>
                  </a:lnTo>
                  <a:lnTo>
                    <a:pt x="76200" y="76200"/>
                  </a:lnTo>
                  <a:lnTo>
                    <a:pt x="76200" y="47625"/>
                  </a:lnTo>
                  <a:lnTo>
                    <a:pt x="63500" y="47625"/>
                  </a:lnTo>
                  <a:lnTo>
                    <a:pt x="63500" y="28575"/>
                  </a:lnTo>
                  <a:lnTo>
                    <a:pt x="76200" y="28575"/>
                  </a:lnTo>
                  <a:lnTo>
                    <a:pt x="76200" y="0"/>
                  </a:lnTo>
                  <a:close/>
                </a:path>
                <a:path w="6362065" h="2024379">
                  <a:moveTo>
                    <a:pt x="76200" y="28575"/>
                  </a:moveTo>
                  <a:lnTo>
                    <a:pt x="63500" y="28575"/>
                  </a:lnTo>
                  <a:lnTo>
                    <a:pt x="63500" y="47625"/>
                  </a:lnTo>
                  <a:lnTo>
                    <a:pt x="76200" y="47625"/>
                  </a:lnTo>
                  <a:lnTo>
                    <a:pt x="76200" y="28575"/>
                  </a:lnTo>
                  <a:close/>
                </a:path>
                <a:path w="6362065" h="2024379">
                  <a:moveTo>
                    <a:pt x="2967609" y="28575"/>
                  </a:moveTo>
                  <a:lnTo>
                    <a:pt x="76200" y="28575"/>
                  </a:lnTo>
                  <a:lnTo>
                    <a:pt x="76200" y="47625"/>
                  </a:lnTo>
                  <a:lnTo>
                    <a:pt x="2948559" y="47625"/>
                  </a:lnTo>
                  <a:lnTo>
                    <a:pt x="2948559" y="38100"/>
                  </a:lnTo>
                  <a:lnTo>
                    <a:pt x="2967609" y="38100"/>
                  </a:lnTo>
                  <a:lnTo>
                    <a:pt x="2967609" y="28575"/>
                  </a:lnTo>
                  <a:close/>
                </a:path>
                <a:path w="6362065" h="2024379">
                  <a:moveTo>
                    <a:pt x="2967609" y="38100"/>
                  </a:moveTo>
                  <a:lnTo>
                    <a:pt x="2948559" y="38100"/>
                  </a:lnTo>
                  <a:lnTo>
                    <a:pt x="2958084" y="47625"/>
                  </a:lnTo>
                  <a:lnTo>
                    <a:pt x="2967609" y="47625"/>
                  </a:lnTo>
                  <a:lnTo>
                    <a:pt x="2967609" y="38100"/>
                  </a:lnTo>
                  <a:close/>
                </a:path>
              </a:pathLst>
            </a:custGeom>
            <a:solidFill>
              <a:srgbClr val="126382"/>
            </a:solidFill>
          </p:spPr>
          <p:txBody>
            <a:bodyPr wrap="square" lIns="0" tIns="0" rIns="0" bIns="0" rtlCol="0"/>
            <a:lstStyle/>
            <a:p>
              <a:endParaRPr/>
            </a:p>
          </p:txBody>
        </p:sp>
        <p:sp>
          <p:nvSpPr>
            <p:cNvPr id="30" name="object 30"/>
            <p:cNvSpPr/>
            <p:nvPr/>
          </p:nvSpPr>
          <p:spPr>
            <a:xfrm>
              <a:off x="1928622" y="1992756"/>
              <a:ext cx="6053455" cy="76200"/>
            </a:xfrm>
            <a:custGeom>
              <a:avLst/>
              <a:gdLst/>
              <a:ahLst/>
              <a:cxnLst/>
              <a:rect l="l" t="t" r="r" b="b"/>
              <a:pathLst>
                <a:path w="6053455" h="76200">
                  <a:moveTo>
                    <a:pt x="6034088" y="28575"/>
                  </a:moveTo>
                  <a:lnTo>
                    <a:pt x="5989447" y="28575"/>
                  </a:lnTo>
                  <a:lnTo>
                    <a:pt x="5989574" y="47625"/>
                  </a:lnTo>
                  <a:lnTo>
                    <a:pt x="5976826" y="47646"/>
                  </a:lnTo>
                  <a:lnTo>
                    <a:pt x="5976874" y="76200"/>
                  </a:lnTo>
                  <a:lnTo>
                    <a:pt x="6052947" y="37972"/>
                  </a:lnTo>
                  <a:lnTo>
                    <a:pt x="6034088" y="28575"/>
                  </a:lnTo>
                  <a:close/>
                </a:path>
                <a:path w="6053455" h="76200">
                  <a:moveTo>
                    <a:pt x="5976794" y="28596"/>
                  </a:moveTo>
                  <a:lnTo>
                    <a:pt x="0" y="38607"/>
                  </a:lnTo>
                  <a:lnTo>
                    <a:pt x="0" y="57657"/>
                  </a:lnTo>
                  <a:lnTo>
                    <a:pt x="5976826" y="47646"/>
                  </a:lnTo>
                  <a:lnTo>
                    <a:pt x="5976794" y="28596"/>
                  </a:lnTo>
                  <a:close/>
                </a:path>
                <a:path w="6053455" h="76200">
                  <a:moveTo>
                    <a:pt x="5989447" y="28575"/>
                  </a:moveTo>
                  <a:lnTo>
                    <a:pt x="5976794" y="28596"/>
                  </a:lnTo>
                  <a:lnTo>
                    <a:pt x="5976826" y="47646"/>
                  </a:lnTo>
                  <a:lnTo>
                    <a:pt x="5989574" y="47625"/>
                  </a:lnTo>
                  <a:lnTo>
                    <a:pt x="5989447" y="28575"/>
                  </a:lnTo>
                  <a:close/>
                </a:path>
                <a:path w="6053455" h="76200">
                  <a:moveTo>
                    <a:pt x="5976747" y="0"/>
                  </a:moveTo>
                  <a:lnTo>
                    <a:pt x="5976794" y="28596"/>
                  </a:lnTo>
                  <a:lnTo>
                    <a:pt x="6034088" y="28575"/>
                  </a:lnTo>
                  <a:lnTo>
                    <a:pt x="5976747" y="0"/>
                  </a:lnTo>
                  <a:close/>
                </a:path>
              </a:pathLst>
            </a:custGeom>
            <a:solidFill>
              <a:srgbClr val="000000"/>
            </a:solidFill>
          </p:spPr>
          <p:txBody>
            <a:bodyPr wrap="square" lIns="0" tIns="0" rIns="0" bIns="0" rtlCol="0"/>
            <a:lstStyle/>
            <a:p>
              <a:endParaRPr/>
            </a:p>
          </p:txBody>
        </p:sp>
      </p:grpSp>
      <p:sp>
        <p:nvSpPr>
          <p:cNvPr id="31" name="object 31"/>
          <p:cNvSpPr txBox="1"/>
          <p:nvPr/>
        </p:nvSpPr>
        <p:spPr>
          <a:xfrm>
            <a:off x="4752847" y="5734608"/>
            <a:ext cx="1834514" cy="453390"/>
          </a:xfrm>
          <a:prstGeom prst="rect">
            <a:avLst/>
          </a:prstGeom>
        </p:spPr>
        <p:txBody>
          <a:bodyPr vert="horz" wrap="square" lIns="0" tIns="12700" rIns="0" bIns="0" rtlCol="0">
            <a:spAutoFit/>
          </a:bodyPr>
          <a:lstStyle/>
          <a:p>
            <a:pPr marL="12700">
              <a:lnSpc>
                <a:spcPct val="100000"/>
              </a:lnSpc>
              <a:spcBef>
                <a:spcPts val="100"/>
              </a:spcBef>
            </a:pPr>
            <a:r>
              <a:rPr sz="1400" spc="-110" dirty="0">
                <a:solidFill>
                  <a:srgbClr val="005778"/>
                </a:solidFill>
                <a:latin typeface="Verdana"/>
                <a:cs typeface="Verdana"/>
              </a:rPr>
              <a:t>Reply </a:t>
            </a:r>
            <a:r>
              <a:rPr sz="1400" spc="-20" dirty="0">
                <a:solidFill>
                  <a:srgbClr val="005778"/>
                </a:solidFill>
                <a:latin typeface="Verdana"/>
                <a:cs typeface="Verdana"/>
              </a:rPr>
              <a:t>of</a:t>
            </a:r>
            <a:r>
              <a:rPr sz="1400" spc="-405" dirty="0">
                <a:solidFill>
                  <a:srgbClr val="005778"/>
                </a:solidFill>
                <a:latin typeface="Verdana"/>
                <a:cs typeface="Verdana"/>
              </a:rPr>
              <a:t> </a:t>
            </a:r>
            <a:r>
              <a:rPr sz="1400" spc="-95" dirty="0">
                <a:solidFill>
                  <a:srgbClr val="005778"/>
                </a:solidFill>
                <a:latin typeface="Verdana"/>
                <a:cs typeface="Verdana"/>
              </a:rPr>
              <a:t>assessee on</a:t>
            </a:r>
            <a:endParaRPr sz="1400">
              <a:latin typeface="Verdana"/>
              <a:cs typeface="Verdana"/>
            </a:endParaRPr>
          </a:p>
          <a:p>
            <a:pPr marL="12700">
              <a:lnSpc>
                <a:spcPct val="100000"/>
              </a:lnSpc>
            </a:pPr>
            <a:r>
              <a:rPr sz="1400" spc="-65" dirty="0">
                <a:solidFill>
                  <a:srgbClr val="005778"/>
                </a:solidFill>
                <a:latin typeface="Verdana"/>
                <a:cs typeface="Verdana"/>
              </a:rPr>
              <a:t>draft </a:t>
            </a:r>
            <a:r>
              <a:rPr sz="1400" spc="-105" dirty="0">
                <a:solidFill>
                  <a:srgbClr val="005778"/>
                </a:solidFill>
                <a:latin typeface="Verdana"/>
                <a:cs typeface="Verdana"/>
              </a:rPr>
              <a:t>assessment</a:t>
            </a:r>
            <a:r>
              <a:rPr sz="1400" spc="-355" dirty="0">
                <a:solidFill>
                  <a:srgbClr val="005778"/>
                </a:solidFill>
                <a:latin typeface="Verdana"/>
                <a:cs typeface="Verdana"/>
              </a:rPr>
              <a:t> </a:t>
            </a:r>
            <a:r>
              <a:rPr sz="1400" spc="-80" dirty="0">
                <a:solidFill>
                  <a:srgbClr val="005778"/>
                </a:solidFill>
                <a:latin typeface="Verdana"/>
                <a:cs typeface="Verdana"/>
              </a:rPr>
              <a:t>order</a:t>
            </a:r>
            <a:endParaRPr sz="1400">
              <a:latin typeface="Verdana"/>
              <a:cs typeface="Verdana"/>
            </a:endParaRPr>
          </a:p>
        </p:txBody>
      </p:sp>
      <p:sp>
        <p:nvSpPr>
          <p:cNvPr id="32" name="object 32"/>
          <p:cNvSpPr txBox="1"/>
          <p:nvPr/>
        </p:nvSpPr>
        <p:spPr>
          <a:xfrm>
            <a:off x="5732779" y="3102101"/>
            <a:ext cx="2461260" cy="453390"/>
          </a:xfrm>
          <a:prstGeom prst="rect">
            <a:avLst/>
          </a:prstGeom>
        </p:spPr>
        <p:txBody>
          <a:bodyPr vert="horz" wrap="square" lIns="0" tIns="13335" rIns="0" bIns="0" rtlCol="0">
            <a:spAutoFit/>
          </a:bodyPr>
          <a:lstStyle/>
          <a:p>
            <a:pPr marR="5715" algn="r">
              <a:lnSpc>
                <a:spcPct val="100000"/>
              </a:lnSpc>
              <a:spcBef>
                <a:spcPts val="105"/>
              </a:spcBef>
            </a:pPr>
            <a:r>
              <a:rPr sz="1400" spc="-85" dirty="0">
                <a:solidFill>
                  <a:srgbClr val="005778"/>
                </a:solidFill>
                <a:latin typeface="Verdana"/>
                <a:cs typeface="Verdana"/>
              </a:rPr>
              <a:t>Assessee </a:t>
            </a:r>
            <a:r>
              <a:rPr sz="1400" spc="-140" dirty="0">
                <a:solidFill>
                  <a:srgbClr val="005778"/>
                </a:solidFill>
                <a:latin typeface="Verdana"/>
                <a:cs typeface="Verdana"/>
              </a:rPr>
              <a:t>may </a:t>
            </a:r>
            <a:r>
              <a:rPr sz="1400" spc="-95" dirty="0">
                <a:solidFill>
                  <a:srgbClr val="005778"/>
                </a:solidFill>
                <a:latin typeface="Verdana"/>
                <a:cs typeface="Verdana"/>
              </a:rPr>
              <a:t>furnish</a:t>
            </a:r>
            <a:r>
              <a:rPr sz="1400" spc="-340" dirty="0">
                <a:solidFill>
                  <a:srgbClr val="005778"/>
                </a:solidFill>
                <a:latin typeface="Verdana"/>
                <a:cs typeface="Verdana"/>
              </a:rPr>
              <a:t> </a:t>
            </a:r>
            <a:r>
              <a:rPr sz="1400" spc="-90" dirty="0">
                <a:solidFill>
                  <a:srgbClr val="005778"/>
                </a:solidFill>
                <a:latin typeface="Verdana"/>
                <a:cs typeface="Verdana"/>
              </a:rPr>
              <a:t>response</a:t>
            </a:r>
            <a:endParaRPr sz="1400">
              <a:latin typeface="Verdana"/>
              <a:cs typeface="Verdana"/>
            </a:endParaRPr>
          </a:p>
          <a:p>
            <a:pPr marR="5080" algn="r">
              <a:lnSpc>
                <a:spcPct val="100000"/>
              </a:lnSpc>
            </a:pPr>
            <a:r>
              <a:rPr sz="1400" spc="-65" dirty="0">
                <a:solidFill>
                  <a:srgbClr val="005778"/>
                </a:solidFill>
                <a:latin typeface="Verdana"/>
                <a:cs typeface="Verdana"/>
              </a:rPr>
              <a:t>to</a:t>
            </a:r>
            <a:r>
              <a:rPr sz="1400" spc="-195" dirty="0">
                <a:solidFill>
                  <a:srgbClr val="005778"/>
                </a:solidFill>
                <a:latin typeface="Verdana"/>
                <a:cs typeface="Verdana"/>
              </a:rPr>
              <a:t> </a:t>
            </a:r>
            <a:r>
              <a:rPr sz="1400" spc="-65" dirty="0">
                <a:solidFill>
                  <a:srgbClr val="005778"/>
                </a:solidFill>
                <a:latin typeface="Verdana"/>
                <a:cs typeface="Verdana"/>
              </a:rPr>
              <a:t>draft</a:t>
            </a:r>
            <a:r>
              <a:rPr sz="1400" spc="-175" dirty="0">
                <a:solidFill>
                  <a:srgbClr val="005778"/>
                </a:solidFill>
                <a:latin typeface="Verdana"/>
                <a:cs typeface="Verdana"/>
              </a:rPr>
              <a:t> </a:t>
            </a:r>
            <a:r>
              <a:rPr sz="1400" spc="-105" dirty="0">
                <a:solidFill>
                  <a:srgbClr val="005778"/>
                </a:solidFill>
                <a:latin typeface="Verdana"/>
                <a:cs typeface="Verdana"/>
              </a:rPr>
              <a:t>assessment</a:t>
            </a:r>
            <a:r>
              <a:rPr sz="1400" spc="-215" dirty="0">
                <a:solidFill>
                  <a:srgbClr val="005778"/>
                </a:solidFill>
                <a:latin typeface="Verdana"/>
                <a:cs typeface="Verdana"/>
              </a:rPr>
              <a:t> </a:t>
            </a:r>
            <a:r>
              <a:rPr sz="1400" spc="-80" dirty="0">
                <a:solidFill>
                  <a:srgbClr val="005778"/>
                </a:solidFill>
                <a:latin typeface="Verdana"/>
                <a:cs typeface="Verdana"/>
              </a:rPr>
              <a:t>order</a:t>
            </a:r>
            <a:endParaRPr sz="1400">
              <a:latin typeface="Verdana"/>
              <a:cs typeface="Verdana"/>
            </a:endParaRPr>
          </a:p>
        </p:txBody>
      </p:sp>
      <p:sp>
        <p:nvSpPr>
          <p:cNvPr id="33" name="object 33"/>
          <p:cNvSpPr/>
          <p:nvPr/>
        </p:nvSpPr>
        <p:spPr>
          <a:xfrm>
            <a:off x="1928622" y="2423541"/>
            <a:ext cx="5049520" cy="3324225"/>
          </a:xfrm>
          <a:custGeom>
            <a:avLst/>
            <a:gdLst/>
            <a:ahLst/>
            <a:cxnLst/>
            <a:rect l="l" t="t" r="r" b="b"/>
            <a:pathLst>
              <a:path w="5049520" h="3324225">
                <a:moveTo>
                  <a:pt x="4972938" y="3247771"/>
                </a:moveTo>
                <a:lnTo>
                  <a:pt x="4972938" y="3323971"/>
                </a:lnTo>
                <a:lnTo>
                  <a:pt x="5030088" y="3295396"/>
                </a:lnTo>
                <a:lnTo>
                  <a:pt x="4985638" y="3295396"/>
                </a:lnTo>
                <a:lnTo>
                  <a:pt x="4985638" y="3276346"/>
                </a:lnTo>
                <a:lnTo>
                  <a:pt x="5030089" y="3276346"/>
                </a:lnTo>
                <a:lnTo>
                  <a:pt x="4972938" y="3247771"/>
                </a:lnTo>
                <a:close/>
              </a:path>
              <a:path w="5049520" h="3324225">
                <a:moveTo>
                  <a:pt x="2418206" y="9525"/>
                </a:moveTo>
                <a:lnTo>
                  <a:pt x="2418206" y="3295396"/>
                </a:lnTo>
                <a:lnTo>
                  <a:pt x="4972938" y="3295396"/>
                </a:lnTo>
                <a:lnTo>
                  <a:pt x="4972938" y="3285871"/>
                </a:lnTo>
                <a:lnTo>
                  <a:pt x="2437256" y="3285871"/>
                </a:lnTo>
                <a:lnTo>
                  <a:pt x="2427732" y="3276346"/>
                </a:lnTo>
                <a:lnTo>
                  <a:pt x="2437256" y="3276346"/>
                </a:lnTo>
                <a:lnTo>
                  <a:pt x="2437256" y="19050"/>
                </a:lnTo>
                <a:lnTo>
                  <a:pt x="2427731" y="19050"/>
                </a:lnTo>
                <a:lnTo>
                  <a:pt x="2418206" y="9525"/>
                </a:lnTo>
                <a:close/>
              </a:path>
              <a:path w="5049520" h="3324225">
                <a:moveTo>
                  <a:pt x="5030089" y="3276346"/>
                </a:moveTo>
                <a:lnTo>
                  <a:pt x="4985638" y="3276346"/>
                </a:lnTo>
                <a:lnTo>
                  <a:pt x="4985638" y="3295396"/>
                </a:lnTo>
                <a:lnTo>
                  <a:pt x="5030088" y="3295396"/>
                </a:lnTo>
                <a:lnTo>
                  <a:pt x="5049138" y="3285871"/>
                </a:lnTo>
                <a:lnTo>
                  <a:pt x="5030089" y="3276346"/>
                </a:lnTo>
                <a:close/>
              </a:path>
              <a:path w="5049520" h="3324225">
                <a:moveTo>
                  <a:pt x="2437256" y="3276346"/>
                </a:moveTo>
                <a:lnTo>
                  <a:pt x="2427732" y="3276346"/>
                </a:lnTo>
                <a:lnTo>
                  <a:pt x="2437256" y="3285871"/>
                </a:lnTo>
                <a:lnTo>
                  <a:pt x="2437256" y="3276346"/>
                </a:lnTo>
                <a:close/>
              </a:path>
              <a:path w="5049520" h="3324225">
                <a:moveTo>
                  <a:pt x="4972938" y="3276346"/>
                </a:moveTo>
                <a:lnTo>
                  <a:pt x="2437256" y="3276346"/>
                </a:lnTo>
                <a:lnTo>
                  <a:pt x="2437256" y="3285871"/>
                </a:lnTo>
                <a:lnTo>
                  <a:pt x="4972938" y="3285871"/>
                </a:lnTo>
                <a:lnTo>
                  <a:pt x="4972938" y="3276346"/>
                </a:lnTo>
                <a:close/>
              </a:path>
              <a:path w="5049520" h="3324225">
                <a:moveTo>
                  <a:pt x="2437256" y="0"/>
                </a:moveTo>
                <a:lnTo>
                  <a:pt x="0" y="0"/>
                </a:lnTo>
                <a:lnTo>
                  <a:pt x="0" y="19050"/>
                </a:lnTo>
                <a:lnTo>
                  <a:pt x="2418206" y="19050"/>
                </a:lnTo>
                <a:lnTo>
                  <a:pt x="2418206" y="9525"/>
                </a:lnTo>
                <a:lnTo>
                  <a:pt x="2437256" y="9525"/>
                </a:lnTo>
                <a:lnTo>
                  <a:pt x="2437256" y="0"/>
                </a:lnTo>
                <a:close/>
              </a:path>
              <a:path w="5049520" h="3324225">
                <a:moveTo>
                  <a:pt x="2437256" y="9525"/>
                </a:moveTo>
                <a:lnTo>
                  <a:pt x="2418206" y="9525"/>
                </a:lnTo>
                <a:lnTo>
                  <a:pt x="2427731" y="19050"/>
                </a:lnTo>
                <a:lnTo>
                  <a:pt x="2437256" y="19050"/>
                </a:lnTo>
                <a:lnTo>
                  <a:pt x="2437256" y="9525"/>
                </a:lnTo>
                <a:close/>
              </a:path>
            </a:pathLst>
          </a:custGeom>
          <a:solidFill>
            <a:srgbClr val="126382"/>
          </a:solidFill>
        </p:spPr>
        <p:txBody>
          <a:bodyPr wrap="square" lIns="0" tIns="0" rIns="0" bIns="0" rtlCol="0"/>
          <a:lstStyle/>
          <a:p>
            <a:endParaRP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
            <a:ext cx="8183880" cy="914400"/>
          </a:xfrm>
        </p:spPr>
        <p:txBody>
          <a:bodyPr>
            <a:normAutofit/>
          </a:bodyPr>
          <a:lstStyle/>
          <a:p>
            <a:r>
              <a:rPr lang="en-IN" spc="-340" dirty="0" smtClean="0"/>
              <a:t>Role of AO Post e-assessment</a:t>
            </a:r>
            <a:endParaRPr lang="en-IN" spc="-340" dirty="0"/>
          </a:p>
        </p:txBody>
      </p:sp>
      <p:sp>
        <p:nvSpPr>
          <p:cNvPr id="4" name="object 9"/>
          <p:cNvSpPr>
            <a:spLocks noGrp="1"/>
          </p:cNvSpPr>
          <p:nvPr>
            <p:ph idx="1"/>
          </p:nvPr>
        </p:nvSpPr>
        <p:spPr>
          <a:xfrm>
            <a:off x="5943600" y="1752600"/>
            <a:ext cx="2743200" cy="4114800"/>
          </a:xfrm>
          <a:prstGeom prst="rect">
            <a:avLst/>
          </a:prstGeom>
          <a:blipFill>
            <a:blip r:embed="rId2" cstate="print"/>
            <a:stretch>
              <a:fillRect/>
            </a:stretch>
          </a:blipFill>
        </p:spPr>
        <p:txBody>
          <a:bodyPr wrap="square" lIns="0" tIns="0" rIns="0" bIns="0" rtlCol="0"/>
          <a:lstStyle/>
          <a:p>
            <a:pPr>
              <a:buNone/>
            </a:pPr>
            <a:endParaRPr lang="en-IN" dirty="0"/>
          </a:p>
        </p:txBody>
      </p:sp>
      <p:sp>
        <p:nvSpPr>
          <p:cNvPr id="5" name="TextBox 4"/>
          <p:cNvSpPr txBox="1"/>
          <p:nvPr/>
        </p:nvSpPr>
        <p:spPr>
          <a:xfrm>
            <a:off x="914400" y="1676400"/>
            <a:ext cx="4800600" cy="5447645"/>
          </a:xfrm>
          <a:prstGeom prst="rect">
            <a:avLst/>
          </a:prstGeom>
          <a:noFill/>
        </p:spPr>
        <p:txBody>
          <a:bodyPr wrap="square" rtlCol="0">
            <a:spAutoFit/>
          </a:bodyPr>
          <a:lstStyle/>
          <a:p>
            <a:pPr marL="527685" indent="-515620">
              <a:lnSpc>
                <a:spcPct val="100000"/>
              </a:lnSpc>
              <a:spcBef>
                <a:spcPts val="815"/>
              </a:spcBef>
              <a:buAutoNum type="alphaLcParenR"/>
              <a:tabLst>
                <a:tab pos="527685" algn="l"/>
                <a:tab pos="528320" algn="l"/>
              </a:tabLst>
            </a:pPr>
            <a:r>
              <a:rPr lang="en-IN" spc="-5" dirty="0" smtClean="0">
                <a:latin typeface="Arial"/>
                <a:cs typeface="Arial"/>
              </a:rPr>
              <a:t>collection and recovery </a:t>
            </a:r>
            <a:r>
              <a:rPr lang="en-IN" dirty="0" smtClean="0">
                <a:latin typeface="Arial"/>
                <a:cs typeface="Arial"/>
              </a:rPr>
              <a:t>of</a:t>
            </a:r>
            <a:r>
              <a:rPr lang="en-IN" spc="-30" dirty="0" smtClean="0">
                <a:latin typeface="Arial"/>
                <a:cs typeface="Arial"/>
              </a:rPr>
              <a:t> </a:t>
            </a:r>
            <a:r>
              <a:rPr lang="en-IN" spc="-5" dirty="0" smtClean="0">
                <a:latin typeface="Arial"/>
                <a:cs typeface="Arial"/>
              </a:rPr>
              <a:t>demand;</a:t>
            </a:r>
          </a:p>
          <a:p>
            <a:pPr marL="527685" indent="-515620">
              <a:spcBef>
                <a:spcPts val="815"/>
              </a:spcBef>
              <a:buFontTx/>
              <a:buAutoNum type="alphaLcParenR"/>
              <a:tabLst>
                <a:tab pos="527685" algn="l"/>
                <a:tab pos="528320" algn="l"/>
              </a:tabLst>
            </a:pPr>
            <a:r>
              <a:rPr lang="en-IN" dirty="0" smtClean="0">
                <a:latin typeface="Arial"/>
                <a:cs typeface="Arial"/>
              </a:rPr>
              <a:t>rectification of</a:t>
            </a:r>
            <a:r>
              <a:rPr lang="en-IN" spc="-70" dirty="0" smtClean="0">
                <a:latin typeface="Arial"/>
                <a:cs typeface="Arial"/>
              </a:rPr>
              <a:t> </a:t>
            </a:r>
            <a:r>
              <a:rPr lang="en-IN" dirty="0" smtClean="0">
                <a:latin typeface="Arial"/>
                <a:cs typeface="Arial"/>
              </a:rPr>
              <a:t>mistake;</a:t>
            </a:r>
          </a:p>
          <a:p>
            <a:pPr marL="527685" indent="-515620">
              <a:spcBef>
                <a:spcPts val="815"/>
              </a:spcBef>
              <a:buFontTx/>
              <a:buAutoNum type="alphaLcParenR"/>
              <a:tabLst>
                <a:tab pos="527685" algn="l"/>
                <a:tab pos="528320" algn="l"/>
              </a:tabLst>
            </a:pPr>
            <a:r>
              <a:rPr lang="en-IN" spc="-5" dirty="0" smtClean="0">
                <a:latin typeface="Arial"/>
                <a:cs typeface="Arial"/>
              </a:rPr>
              <a:t>giving effect </a:t>
            </a:r>
            <a:r>
              <a:rPr lang="en-IN" dirty="0" smtClean="0">
                <a:latin typeface="Arial"/>
                <a:cs typeface="Arial"/>
              </a:rPr>
              <a:t>to </a:t>
            </a:r>
            <a:r>
              <a:rPr lang="en-IN" spc="-5" dirty="0" smtClean="0">
                <a:latin typeface="Arial"/>
                <a:cs typeface="Arial"/>
              </a:rPr>
              <a:t>appellate</a:t>
            </a:r>
            <a:r>
              <a:rPr lang="en-IN" spc="-55" dirty="0" smtClean="0">
                <a:latin typeface="Arial"/>
                <a:cs typeface="Arial"/>
              </a:rPr>
              <a:t> </a:t>
            </a:r>
            <a:r>
              <a:rPr lang="en-IN" dirty="0" smtClean="0">
                <a:latin typeface="Arial"/>
                <a:cs typeface="Arial"/>
              </a:rPr>
              <a:t>orders;</a:t>
            </a:r>
          </a:p>
          <a:p>
            <a:pPr marL="527685" indent="-515620">
              <a:spcBef>
                <a:spcPts val="815"/>
              </a:spcBef>
              <a:buFontTx/>
              <a:buAutoNum type="alphaLcParenR"/>
              <a:tabLst>
                <a:tab pos="527685" algn="l"/>
                <a:tab pos="528320" algn="l"/>
              </a:tabLst>
            </a:pPr>
            <a:r>
              <a:rPr lang="en-IN" dirty="0" smtClean="0">
                <a:latin typeface="Arial"/>
                <a:cs typeface="Arial"/>
              </a:rPr>
              <a:t>submission of remand report, </a:t>
            </a:r>
            <a:r>
              <a:rPr lang="en-IN" spc="-5" dirty="0" smtClean="0">
                <a:latin typeface="Arial"/>
                <a:cs typeface="Arial"/>
              </a:rPr>
              <a:t>or</a:t>
            </a:r>
            <a:r>
              <a:rPr lang="en-IN" spc="-150" dirty="0" smtClean="0">
                <a:latin typeface="Arial"/>
                <a:cs typeface="Arial"/>
              </a:rPr>
              <a:t> </a:t>
            </a:r>
            <a:r>
              <a:rPr lang="en-IN" spc="-5" dirty="0" smtClean="0">
                <a:latin typeface="Arial"/>
                <a:cs typeface="Arial"/>
              </a:rPr>
              <a:t>any  </a:t>
            </a:r>
            <a:r>
              <a:rPr lang="en-IN" dirty="0" smtClean="0">
                <a:latin typeface="Arial"/>
                <a:cs typeface="Arial"/>
              </a:rPr>
              <a:t>other report to </a:t>
            </a:r>
            <a:r>
              <a:rPr lang="en-IN" spc="-5" dirty="0" smtClean="0">
                <a:latin typeface="Arial"/>
                <a:cs typeface="Arial"/>
              </a:rPr>
              <a:t>be </a:t>
            </a:r>
            <a:r>
              <a:rPr lang="en-IN" dirty="0" smtClean="0">
                <a:latin typeface="Arial"/>
                <a:cs typeface="Arial"/>
              </a:rPr>
              <a:t>furnished, </a:t>
            </a:r>
            <a:r>
              <a:rPr lang="en-IN" spc="-5" dirty="0" smtClean="0">
                <a:latin typeface="Arial"/>
                <a:cs typeface="Arial"/>
              </a:rPr>
              <a:t>or any  </a:t>
            </a:r>
            <a:r>
              <a:rPr lang="en-IN" dirty="0" smtClean="0">
                <a:latin typeface="Arial"/>
                <a:cs typeface="Arial"/>
              </a:rPr>
              <a:t>representation to </a:t>
            </a:r>
            <a:r>
              <a:rPr lang="en-IN" spc="-5" dirty="0" smtClean="0">
                <a:latin typeface="Arial"/>
                <a:cs typeface="Arial"/>
              </a:rPr>
              <a:t>be made,</a:t>
            </a:r>
            <a:r>
              <a:rPr lang="en-IN" spc="-85" dirty="0" smtClean="0">
                <a:latin typeface="Arial"/>
                <a:cs typeface="Arial"/>
              </a:rPr>
              <a:t> </a:t>
            </a:r>
            <a:r>
              <a:rPr lang="en-IN" spc="-5" dirty="0" smtClean="0">
                <a:latin typeface="Arial"/>
                <a:cs typeface="Arial"/>
              </a:rPr>
              <a:t>or</a:t>
            </a:r>
          </a:p>
          <a:p>
            <a:pPr marL="527685" lvl="0" indent="-515620">
              <a:spcBef>
                <a:spcPts val="815"/>
              </a:spcBef>
              <a:buFontTx/>
              <a:buAutoNum type="alphaLcParenR"/>
              <a:tabLst>
                <a:tab pos="527685" algn="l"/>
                <a:tab pos="528320" algn="l"/>
              </a:tabLst>
            </a:pPr>
            <a:r>
              <a:rPr lang="en-US" spc="-5" dirty="0" smtClean="0">
                <a:latin typeface="Arial"/>
                <a:cs typeface="Arial"/>
              </a:rPr>
              <a:t>an</a:t>
            </a:r>
            <a:r>
              <a:rPr lang="en-IN" spc="-5" dirty="0" smtClean="0">
                <a:latin typeface="Arial"/>
                <a:cs typeface="Arial"/>
              </a:rPr>
              <a:t>y record to be produced before the Commissioner(Appeals), Appellate  Tribunal or Courts, as the case may  be; </a:t>
            </a:r>
          </a:p>
          <a:p>
            <a:pPr marL="527685" indent="-515620">
              <a:spcBef>
                <a:spcPts val="815"/>
              </a:spcBef>
              <a:buFontTx/>
              <a:buAutoNum type="alphaLcParenR"/>
              <a:tabLst>
                <a:tab pos="527685" algn="l"/>
                <a:tab pos="528320" algn="l"/>
              </a:tabLst>
            </a:pPr>
            <a:r>
              <a:rPr lang="en-IN" spc="-5" dirty="0" smtClean="0">
                <a:latin typeface="Arial"/>
                <a:cs typeface="Arial"/>
              </a:rPr>
              <a:t>proposal seeking sanction for launch  of prosecution and filing of complaint  before the Court;</a:t>
            </a:r>
          </a:p>
          <a:p>
            <a:pPr marL="527685" indent="-515620">
              <a:spcBef>
                <a:spcPts val="815"/>
              </a:spcBef>
              <a:buFontTx/>
              <a:buAutoNum type="alphaLcParenR"/>
              <a:tabLst>
                <a:tab pos="527685" algn="l"/>
                <a:tab pos="528320" algn="l"/>
              </a:tabLst>
            </a:pPr>
            <a:endParaRPr lang="en-IN" spc="-5" dirty="0" smtClean="0">
              <a:latin typeface="Arial"/>
              <a:cs typeface="Arial"/>
            </a:endParaRPr>
          </a:p>
          <a:p>
            <a:pPr marL="527685" indent="-515620">
              <a:spcBef>
                <a:spcPts val="815"/>
              </a:spcBef>
              <a:buFontTx/>
              <a:buAutoNum type="alphaLcParenR"/>
              <a:tabLst>
                <a:tab pos="527685" algn="l"/>
                <a:tab pos="528320" algn="l"/>
              </a:tabLst>
            </a:pPr>
            <a:endParaRPr lang="en-IN" dirty="0" smtClean="0">
              <a:latin typeface="Arial"/>
              <a:cs typeface="Arial"/>
            </a:endParaRPr>
          </a:p>
          <a:p>
            <a:pPr marL="527685" indent="-515620">
              <a:spcBef>
                <a:spcPts val="815"/>
              </a:spcBef>
              <a:buFontTx/>
              <a:buAutoNum type="alphaLcParenR"/>
              <a:tabLst>
                <a:tab pos="527685" algn="l"/>
                <a:tab pos="528320" algn="l"/>
              </a:tabLst>
            </a:pPr>
            <a:endParaRPr lang="en-IN" dirty="0" smtClean="0">
              <a:latin typeface="Arial"/>
              <a:cs typeface="Arial"/>
            </a:endParaRPr>
          </a:p>
          <a:p>
            <a:pPr marL="527685" indent="-515620">
              <a:lnSpc>
                <a:spcPct val="100000"/>
              </a:lnSpc>
              <a:spcBef>
                <a:spcPts val="815"/>
              </a:spcBef>
              <a:buAutoNum type="alphaLcParenR"/>
              <a:tabLst>
                <a:tab pos="527685" algn="l"/>
                <a:tab pos="528320" algn="l"/>
              </a:tabLst>
            </a:pPr>
            <a:endParaRPr lang="en-IN" dirty="0">
              <a:latin typeface="Arial"/>
              <a:cs typeface="Arial"/>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708760" y="580136"/>
            <a:ext cx="2872639" cy="1415131"/>
          </a:xfrm>
          <a:prstGeom prst="rect">
            <a:avLst/>
          </a:prstGeom>
        </p:spPr>
        <p:txBody>
          <a:bodyPr vert="horz" wrap="square" lIns="0" tIns="67945" rIns="0" bIns="0" rtlCol="0">
            <a:spAutoFit/>
          </a:bodyPr>
          <a:lstStyle/>
          <a:p>
            <a:pPr marL="12700" marR="5080">
              <a:lnSpc>
                <a:spcPts val="3460"/>
              </a:lnSpc>
              <a:spcBef>
                <a:spcPts val="535"/>
              </a:spcBef>
            </a:pPr>
            <a:r>
              <a:rPr spc="-340"/>
              <a:t>Transfer </a:t>
            </a:r>
            <a:r>
              <a:rPr lang="en-US" spc="-340" dirty="0" smtClean="0"/>
              <a:t> </a:t>
            </a:r>
            <a:r>
              <a:rPr spc="-340" smtClean="0"/>
              <a:t>of  case</a:t>
            </a:r>
            <a:r>
              <a:rPr lang="en-US" spc="-340" dirty="0" smtClean="0"/>
              <a:t> </a:t>
            </a:r>
            <a:r>
              <a:rPr spc="-340" smtClean="0"/>
              <a:t> </a:t>
            </a:r>
            <a:r>
              <a:rPr spc="-340"/>
              <a:t>to </a:t>
            </a:r>
            <a:r>
              <a:rPr lang="en-US" spc="-340" dirty="0" smtClean="0"/>
              <a:t> </a:t>
            </a:r>
            <a:r>
              <a:rPr spc="-340" smtClean="0"/>
              <a:t>AO </a:t>
            </a:r>
            <a:r>
              <a:rPr spc="-340"/>
              <a:t>by  </a:t>
            </a:r>
            <a:r>
              <a:rPr lang="en-US" spc="-340" dirty="0" smtClean="0"/>
              <a:t> </a:t>
            </a:r>
            <a:r>
              <a:rPr spc="-340" smtClean="0"/>
              <a:t>NeAC</a:t>
            </a:r>
            <a:endParaRPr spc="-340" dirty="0"/>
          </a:p>
        </p:txBody>
      </p:sp>
      <p:sp>
        <p:nvSpPr>
          <p:cNvPr id="7" name="object 7"/>
          <p:cNvSpPr txBox="1"/>
          <p:nvPr/>
        </p:nvSpPr>
        <p:spPr>
          <a:xfrm>
            <a:off x="3966717" y="1524761"/>
            <a:ext cx="4443730" cy="4284345"/>
          </a:xfrm>
          <a:prstGeom prst="rect">
            <a:avLst/>
          </a:prstGeom>
        </p:spPr>
        <p:txBody>
          <a:bodyPr vert="horz" wrap="square" lIns="0" tIns="64135" rIns="0" bIns="0" rtlCol="0">
            <a:spAutoFit/>
          </a:bodyPr>
          <a:lstStyle/>
          <a:p>
            <a:pPr marL="12700" marR="5080">
              <a:lnSpc>
                <a:spcPts val="3240"/>
              </a:lnSpc>
              <a:spcBef>
                <a:spcPts val="505"/>
              </a:spcBef>
            </a:pPr>
            <a:r>
              <a:rPr sz="3000" spc="-190" dirty="0">
                <a:latin typeface="Verdana"/>
                <a:cs typeface="Verdana"/>
              </a:rPr>
              <a:t>the </a:t>
            </a:r>
            <a:r>
              <a:rPr sz="3000" spc="-204" dirty="0">
                <a:latin typeface="Verdana"/>
                <a:cs typeface="Verdana"/>
              </a:rPr>
              <a:t>National</a:t>
            </a:r>
            <a:r>
              <a:rPr sz="3000" spc="-630" dirty="0">
                <a:latin typeface="Verdana"/>
                <a:cs typeface="Verdana"/>
              </a:rPr>
              <a:t> </a:t>
            </a:r>
            <a:r>
              <a:rPr sz="3000" spc="-204" dirty="0">
                <a:latin typeface="Verdana"/>
                <a:cs typeface="Verdana"/>
              </a:rPr>
              <a:t>e-assessment  </a:t>
            </a:r>
            <a:r>
              <a:rPr sz="3000" spc="-145" dirty="0">
                <a:latin typeface="Verdana"/>
                <a:cs typeface="Verdana"/>
              </a:rPr>
              <a:t>Centre</a:t>
            </a:r>
            <a:r>
              <a:rPr sz="3000" spc="-400" dirty="0">
                <a:latin typeface="Verdana"/>
                <a:cs typeface="Verdana"/>
              </a:rPr>
              <a:t> </a:t>
            </a:r>
            <a:r>
              <a:rPr sz="3000" spc="-305" dirty="0">
                <a:latin typeface="Verdana"/>
                <a:cs typeface="Verdana"/>
              </a:rPr>
              <a:t>may</a:t>
            </a:r>
            <a:endParaRPr sz="3000">
              <a:latin typeface="Verdana"/>
              <a:cs typeface="Verdana"/>
            </a:endParaRPr>
          </a:p>
          <a:p>
            <a:pPr marL="241300" marR="1114425" indent="-228600">
              <a:lnSpc>
                <a:spcPts val="3240"/>
              </a:lnSpc>
              <a:spcBef>
                <a:spcPts val="1010"/>
              </a:spcBef>
              <a:buFont typeface="Arial"/>
              <a:buChar char="•"/>
              <a:tabLst>
                <a:tab pos="241300" algn="l"/>
              </a:tabLst>
            </a:pPr>
            <a:r>
              <a:rPr sz="3000" spc="-200" dirty="0">
                <a:latin typeface="Verdana"/>
                <a:cs typeface="Verdana"/>
              </a:rPr>
              <a:t>at</a:t>
            </a:r>
            <a:r>
              <a:rPr sz="3000" spc="-415" dirty="0">
                <a:latin typeface="Verdana"/>
                <a:cs typeface="Verdana"/>
              </a:rPr>
              <a:t> </a:t>
            </a:r>
            <a:r>
              <a:rPr sz="3000" spc="-275" dirty="0">
                <a:latin typeface="Verdana"/>
                <a:cs typeface="Verdana"/>
              </a:rPr>
              <a:t>any</a:t>
            </a:r>
            <a:r>
              <a:rPr sz="3000" spc="-409" dirty="0">
                <a:latin typeface="Verdana"/>
                <a:cs typeface="Verdana"/>
              </a:rPr>
              <a:t> </a:t>
            </a:r>
            <a:r>
              <a:rPr sz="3000" spc="-185" dirty="0">
                <a:latin typeface="Verdana"/>
                <a:cs typeface="Verdana"/>
              </a:rPr>
              <a:t>stage</a:t>
            </a:r>
            <a:r>
              <a:rPr sz="3000" spc="-434" dirty="0">
                <a:latin typeface="Verdana"/>
                <a:cs typeface="Verdana"/>
              </a:rPr>
              <a:t> </a:t>
            </a:r>
            <a:r>
              <a:rPr sz="3000" spc="-50" dirty="0">
                <a:latin typeface="Verdana"/>
                <a:cs typeface="Verdana"/>
              </a:rPr>
              <a:t>of</a:t>
            </a:r>
            <a:r>
              <a:rPr sz="3000" spc="-409" dirty="0">
                <a:latin typeface="Verdana"/>
                <a:cs typeface="Verdana"/>
              </a:rPr>
              <a:t> </a:t>
            </a:r>
            <a:r>
              <a:rPr sz="3000" spc="-190" dirty="0">
                <a:latin typeface="Verdana"/>
                <a:cs typeface="Verdana"/>
              </a:rPr>
              <a:t>the  </a:t>
            </a:r>
            <a:r>
              <a:rPr sz="3000" spc="-235" dirty="0">
                <a:latin typeface="Verdana"/>
                <a:cs typeface="Verdana"/>
              </a:rPr>
              <a:t>assessment,</a:t>
            </a:r>
            <a:endParaRPr sz="3000">
              <a:latin typeface="Verdana"/>
              <a:cs typeface="Verdana"/>
            </a:endParaRPr>
          </a:p>
          <a:p>
            <a:pPr marL="241300" indent="-228600">
              <a:lnSpc>
                <a:spcPct val="100000"/>
              </a:lnSpc>
              <a:spcBef>
                <a:spcPts val="590"/>
              </a:spcBef>
              <a:buFont typeface="Arial"/>
              <a:buChar char="•"/>
              <a:tabLst>
                <a:tab pos="241300" algn="l"/>
              </a:tabLst>
            </a:pPr>
            <a:r>
              <a:rPr sz="3000" spc="-60" dirty="0">
                <a:latin typeface="Verdana"/>
                <a:cs typeface="Verdana"/>
              </a:rPr>
              <a:t>if </a:t>
            </a:r>
            <a:r>
              <a:rPr sz="3000" spc="-160" dirty="0">
                <a:latin typeface="Verdana"/>
                <a:cs typeface="Verdana"/>
              </a:rPr>
              <a:t>considered</a:t>
            </a:r>
            <a:r>
              <a:rPr sz="3000" spc="-795" dirty="0">
                <a:latin typeface="Verdana"/>
                <a:cs typeface="Verdana"/>
              </a:rPr>
              <a:t> </a:t>
            </a:r>
            <a:r>
              <a:rPr sz="3000" spc="-215" dirty="0">
                <a:latin typeface="Verdana"/>
                <a:cs typeface="Verdana"/>
              </a:rPr>
              <a:t>necessary,</a:t>
            </a:r>
            <a:endParaRPr sz="3000">
              <a:latin typeface="Verdana"/>
              <a:cs typeface="Verdana"/>
            </a:endParaRPr>
          </a:p>
          <a:p>
            <a:pPr marL="241300" indent="-228600">
              <a:lnSpc>
                <a:spcPct val="100000"/>
              </a:lnSpc>
              <a:spcBef>
                <a:spcPts val="640"/>
              </a:spcBef>
              <a:buFont typeface="Arial"/>
              <a:buChar char="•"/>
              <a:tabLst>
                <a:tab pos="241300" algn="l"/>
              </a:tabLst>
            </a:pPr>
            <a:r>
              <a:rPr sz="3000" spc="-170" dirty="0">
                <a:latin typeface="Verdana"/>
                <a:cs typeface="Verdana"/>
              </a:rPr>
              <a:t>transfer </a:t>
            </a:r>
            <a:r>
              <a:rPr sz="3000" spc="-190" dirty="0">
                <a:latin typeface="Verdana"/>
                <a:cs typeface="Verdana"/>
              </a:rPr>
              <a:t>the</a:t>
            </a:r>
            <a:r>
              <a:rPr sz="3000" spc="-665" dirty="0">
                <a:latin typeface="Verdana"/>
                <a:cs typeface="Verdana"/>
              </a:rPr>
              <a:t> </a:t>
            </a:r>
            <a:r>
              <a:rPr sz="3000" spc="-165" dirty="0">
                <a:latin typeface="Verdana"/>
                <a:cs typeface="Verdana"/>
              </a:rPr>
              <a:t>case</a:t>
            </a:r>
            <a:endParaRPr sz="3000">
              <a:latin typeface="Verdana"/>
              <a:cs typeface="Verdana"/>
            </a:endParaRPr>
          </a:p>
          <a:p>
            <a:pPr marL="241300" marR="173355" indent="-228600">
              <a:lnSpc>
                <a:spcPct val="90000"/>
              </a:lnSpc>
              <a:spcBef>
                <a:spcPts val="1005"/>
              </a:spcBef>
              <a:buFont typeface="Arial"/>
              <a:buChar char="•"/>
              <a:tabLst>
                <a:tab pos="241300" algn="l"/>
              </a:tabLst>
            </a:pPr>
            <a:r>
              <a:rPr sz="3000" spc="-135" dirty="0">
                <a:latin typeface="Verdana"/>
                <a:cs typeface="Verdana"/>
              </a:rPr>
              <a:t>to</a:t>
            </a:r>
            <a:r>
              <a:rPr sz="3000" spc="-850" dirty="0">
                <a:latin typeface="Verdana"/>
                <a:cs typeface="Verdana"/>
              </a:rPr>
              <a:t> </a:t>
            </a:r>
            <a:r>
              <a:rPr sz="3000" spc="-195" dirty="0">
                <a:latin typeface="Verdana"/>
                <a:cs typeface="Verdana"/>
              </a:rPr>
              <a:t>the </a:t>
            </a:r>
            <a:r>
              <a:rPr sz="3000" spc="-180" dirty="0">
                <a:latin typeface="Verdana"/>
                <a:cs typeface="Verdana"/>
              </a:rPr>
              <a:t>Assessing </a:t>
            </a:r>
            <a:r>
              <a:rPr sz="3000" spc="-55" dirty="0">
                <a:latin typeface="Verdana"/>
                <a:cs typeface="Verdana"/>
              </a:rPr>
              <a:t>Officer  </a:t>
            </a:r>
            <a:r>
              <a:rPr sz="3000" spc="-235" dirty="0">
                <a:latin typeface="Verdana"/>
                <a:cs typeface="Verdana"/>
              </a:rPr>
              <a:t>having </a:t>
            </a:r>
            <a:r>
              <a:rPr sz="3000" spc="-185" dirty="0">
                <a:latin typeface="Verdana"/>
                <a:cs typeface="Verdana"/>
              </a:rPr>
              <a:t>jurisdiction </a:t>
            </a:r>
            <a:r>
              <a:rPr sz="3000" spc="-200" dirty="0">
                <a:latin typeface="Verdana"/>
                <a:cs typeface="Verdana"/>
              </a:rPr>
              <a:t>over  </a:t>
            </a:r>
            <a:r>
              <a:rPr sz="3000" spc="-185" dirty="0">
                <a:latin typeface="Verdana"/>
                <a:cs typeface="Verdana"/>
              </a:rPr>
              <a:t>such</a:t>
            </a:r>
            <a:r>
              <a:rPr sz="3000" spc="-415" dirty="0">
                <a:latin typeface="Verdana"/>
                <a:cs typeface="Verdana"/>
              </a:rPr>
              <a:t> </a:t>
            </a:r>
            <a:r>
              <a:rPr sz="3000" spc="-210" dirty="0">
                <a:latin typeface="Verdana"/>
                <a:cs typeface="Verdana"/>
              </a:rPr>
              <a:t>case.</a:t>
            </a:r>
            <a:endParaRPr sz="3000">
              <a:latin typeface="Verdana"/>
              <a:cs typeface="Verdana"/>
            </a:endParaRPr>
          </a:p>
        </p:txBody>
      </p:sp>
      <p:grpSp>
        <p:nvGrpSpPr>
          <p:cNvPr id="8" name="object 8"/>
          <p:cNvGrpSpPr/>
          <p:nvPr/>
        </p:nvGrpSpPr>
        <p:grpSpPr>
          <a:xfrm>
            <a:off x="743712" y="2697479"/>
            <a:ext cx="2181225" cy="1953895"/>
            <a:chOff x="743712" y="2697479"/>
            <a:chExt cx="2181225" cy="1953895"/>
          </a:xfrm>
        </p:grpSpPr>
        <p:sp>
          <p:nvSpPr>
            <p:cNvPr id="9" name="object 9"/>
            <p:cNvSpPr/>
            <p:nvPr/>
          </p:nvSpPr>
          <p:spPr>
            <a:xfrm>
              <a:off x="756666" y="2710433"/>
              <a:ext cx="2155190" cy="1927860"/>
            </a:xfrm>
            <a:custGeom>
              <a:avLst/>
              <a:gdLst/>
              <a:ahLst/>
              <a:cxnLst/>
              <a:rect l="l" t="t" r="r" b="b"/>
              <a:pathLst>
                <a:path w="2155190" h="1927860">
                  <a:moveTo>
                    <a:pt x="0" y="114935"/>
                  </a:moveTo>
                  <a:lnTo>
                    <a:pt x="7010" y="72898"/>
                  </a:lnTo>
                  <a:lnTo>
                    <a:pt x="26263" y="37718"/>
                  </a:lnTo>
                  <a:lnTo>
                    <a:pt x="55067" y="12700"/>
                  </a:lnTo>
                  <a:lnTo>
                    <a:pt x="2053589" y="0"/>
                  </a:lnTo>
                  <a:lnTo>
                    <a:pt x="2066416" y="888"/>
                  </a:lnTo>
                  <a:lnTo>
                    <a:pt x="2101723" y="13842"/>
                  </a:lnTo>
                  <a:lnTo>
                    <a:pt x="2130044" y="39624"/>
                  </a:lnTo>
                  <a:lnTo>
                    <a:pt x="2148586" y="75311"/>
                  </a:lnTo>
                  <a:lnTo>
                    <a:pt x="2154809" y="1812543"/>
                  </a:lnTo>
                  <a:lnTo>
                    <a:pt x="2154047" y="1827148"/>
                  </a:lnTo>
                  <a:lnTo>
                    <a:pt x="2142616" y="1867280"/>
                  </a:lnTo>
                  <a:lnTo>
                    <a:pt x="2119884" y="1899411"/>
                  </a:lnTo>
                  <a:lnTo>
                    <a:pt x="2088514" y="1920493"/>
                  </a:lnTo>
                  <a:lnTo>
                    <a:pt x="101231" y="1927478"/>
                  </a:lnTo>
                  <a:lnTo>
                    <a:pt x="88366" y="1926589"/>
                  </a:lnTo>
                  <a:lnTo>
                    <a:pt x="53047" y="1913635"/>
                  </a:lnTo>
                  <a:lnTo>
                    <a:pt x="24752" y="1887854"/>
                  </a:lnTo>
                  <a:lnTo>
                    <a:pt x="6184" y="1852167"/>
                  </a:lnTo>
                  <a:lnTo>
                    <a:pt x="0" y="114935"/>
                  </a:lnTo>
                  <a:close/>
                </a:path>
              </a:pathLst>
            </a:custGeom>
            <a:ln w="25908">
              <a:solidFill>
                <a:srgbClr val="088BC7"/>
              </a:solidFill>
            </a:ln>
          </p:spPr>
          <p:txBody>
            <a:bodyPr wrap="square" lIns="0" tIns="0" rIns="0" bIns="0" rtlCol="0"/>
            <a:lstStyle/>
            <a:p>
              <a:endParaRPr/>
            </a:p>
          </p:txBody>
        </p:sp>
        <p:sp>
          <p:nvSpPr>
            <p:cNvPr id="10" name="object 10"/>
            <p:cNvSpPr/>
            <p:nvPr/>
          </p:nvSpPr>
          <p:spPr>
            <a:xfrm>
              <a:off x="1543812" y="2923031"/>
              <a:ext cx="534924" cy="608076"/>
            </a:xfrm>
            <a:prstGeom prst="rect">
              <a:avLst/>
            </a:prstGeom>
            <a:blipFill>
              <a:blip r:embed="rId2" cstate="print"/>
              <a:stretch>
                <a:fillRect/>
              </a:stretch>
            </a:blipFill>
          </p:spPr>
          <p:txBody>
            <a:bodyPr wrap="square" lIns="0" tIns="0" rIns="0" bIns="0" rtlCol="0"/>
            <a:lstStyle/>
            <a:p>
              <a:endParaRPr/>
            </a:p>
          </p:txBody>
        </p:sp>
      </p:grpSp>
      <p:sp>
        <p:nvSpPr>
          <p:cNvPr id="11" name="object 11"/>
          <p:cNvSpPr txBox="1"/>
          <p:nvPr/>
        </p:nvSpPr>
        <p:spPr>
          <a:xfrm>
            <a:off x="1136091" y="3663822"/>
            <a:ext cx="1400175" cy="756920"/>
          </a:xfrm>
          <a:prstGeom prst="rect">
            <a:avLst/>
          </a:prstGeom>
        </p:spPr>
        <p:txBody>
          <a:bodyPr vert="horz" wrap="square" lIns="0" tIns="12065" rIns="0" bIns="0" rtlCol="0">
            <a:spAutoFit/>
          </a:bodyPr>
          <a:lstStyle/>
          <a:p>
            <a:pPr marL="12700" marR="5080" indent="-1270" algn="ctr">
              <a:lnSpc>
                <a:spcPct val="100000"/>
              </a:lnSpc>
              <a:spcBef>
                <a:spcPts val="95"/>
              </a:spcBef>
            </a:pPr>
            <a:r>
              <a:rPr sz="1600" b="1" spc="-190" dirty="0">
                <a:solidFill>
                  <a:srgbClr val="0085C5"/>
                </a:solidFill>
                <a:latin typeface="Verdana"/>
                <a:cs typeface="Verdana"/>
              </a:rPr>
              <a:t>National </a:t>
            </a:r>
            <a:r>
              <a:rPr sz="1600" b="1" spc="-120" dirty="0">
                <a:solidFill>
                  <a:srgbClr val="0085C5"/>
                </a:solidFill>
                <a:latin typeface="Verdana"/>
                <a:cs typeface="Verdana"/>
              </a:rPr>
              <a:t>e-  </a:t>
            </a:r>
            <a:r>
              <a:rPr sz="1600" b="1" spc="-195" dirty="0">
                <a:solidFill>
                  <a:srgbClr val="0085C5"/>
                </a:solidFill>
                <a:latin typeface="Verdana"/>
                <a:cs typeface="Verdana"/>
              </a:rPr>
              <a:t>Assessment  </a:t>
            </a:r>
            <a:r>
              <a:rPr sz="1600" b="1" spc="-150" dirty="0">
                <a:solidFill>
                  <a:srgbClr val="0085C5"/>
                </a:solidFill>
                <a:latin typeface="Verdana"/>
                <a:cs typeface="Verdana"/>
              </a:rPr>
              <a:t>Centre</a:t>
            </a:r>
            <a:r>
              <a:rPr sz="1600" b="1" spc="-290" dirty="0">
                <a:solidFill>
                  <a:srgbClr val="0085C5"/>
                </a:solidFill>
                <a:latin typeface="Verdana"/>
                <a:cs typeface="Verdana"/>
              </a:rPr>
              <a:t> </a:t>
            </a:r>
            <a:r>
              <a:rPr sz="1600" b="1" spc="-195" dirty="0">
                <a:solidFill>
                  <a:srgbClr val="0085C5"/>
                </a:solidFill>
                <a:latin typeface="Verdana"/>
                <a:cs typeface="Verdana"/>
              </a:rPr>
              <a:t>(NeAC)</a:t>
            </a:r>
            <a:endParaRPr sz="16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62000" y="1828800"/>
            <a:ext cx="3581400" cy="1489510"/>
          </a:xfrm>
          <a:prstGeom prst="rect">
            <a:avLst/>
          </a:prstGeom>
          <a:solidFill>
            <a:schemeClr val="accent6">
              <a:lumMod val="60000"/>
              <a:lumOff val="40000"/>
            </a:schemeClr>
          </a:solidFill>
        </p:spPr>
        <p:txBody>
          <a:bodyPr vert="horz" wrap="square" lIns="0" tIns="12065" rIns="0" bIns="0" rtlCol="0">
            <a:spAutoFit/>
          </a:bodyPr>
          <a:lstStyle/>
          <a:p>
            <a:pPr marL="12700">
              <a:lnSpc>
                <a:spcPct val="100000"/>
              </a:lnSpc>
              <a:spcBef>
                <a:spcPts val="95"/>
              </a:spcBef>
            </a:pPr>
            <a:r>
              <a:rPr lang="en-US" sz="4800" spc="-495" dirty="0" smtClean="0">
                <a:solidFill>
                  <a:srgbClr val="FFFFFF"/>
                </a:solidFill>
              </a:rPr>
              <a:t>Personal appearance</a:t>
            </a:r>
            <a:endParaRPr sz="4800"/>
          </a:p>
        </p:txBody>
      </p:sp>
      <p:pic>
        <p:nvPicPr>
          <p:cNvPr id="4" name="Picture 3" descr="unnamed(1).jpg"/>
          <p:cNvPicPr>
            <a:picLocks noChangeAspect="1"/>
          </p:cNvPicPr>
          <p:nvPr/>
        </p:nvPicPr>
        <p:blipFill>
          <a:blip r:embed="rId2"/>
          <a:stretch>
            <a:fillRect/>
          </a:stretch>
        </p:blipFill>
        <p:spPr>
          <a:xfrm>
            <a:off x="5029200" y="457200"/>
            <a:ext cx="3619500" cy="5562600"/>
          </a:xfrm>
          <a:prstGeom prst="rect">
            <a:avLst/>
          </a:prstGeom>
        </p:spPr>
      </p:pic>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474370" y="337469"/>
            <a:ext cx="7379334" cy="1415131"/>
          </a:xfrm>
          <a:prstGeom prst="rect">
            <a:avLst/>
          </a:prstGeom>
        </p:spPr>
        <p:txBody>
          <a:bodyPr vert="horz" wrap="square" lIns="0" tIns="67945" rIns="0" bIns="0" rtlCol="0">
            <a:spAutoFit/>
          </a:bodyPr>
          <a:lstStyle/>
          <a:p>
            <a:pPr marL="12700" marR="5080">
              <a:lnSpc>
                <a:spcPts val="3460"/>
              </a:lnSpc>
              <a:spcBef>
                <a:spcPts val="535"/>
              </a:spcBef>
            </a:pPr>
            <a:r>
              <a:rPr lang="en-US" spc="-465" dirty="0" smtClean="0"/>
              <a:t> </a:t>
            </a:r>
            <a:br>
              <a:rPr lang="en-US" spc="-465" dirty="0" smtClean="0"/>
            </a:br>
            <a:r>
              <a:rPr spc="-465" smtClean="0"/>
              <a:t>No </a:t>
            </a:r>
            <a:r>
              <a:rPr spc="-380" dirty="0"/>
              <a:t>personal </a:t>
            </a:r>
            <a:r>
              <a:rPr spc="-370" dirty="0"/>
              <a:t>appearance </a:t>
            </a:r>
            <a:r>
              <a:rPr spc="-415" dirty="0"/>
              <a:t>in </a:t>
            </a:r>
            <a:r>
              <a:rPr spc="-325" dirty="0"/>
              <a:t>the </a:t>
            </a:r>
            <a:r>
              <a:rPr spc="-335" dirty="0"/>
              <a:t>Centres  </a:t>
            </a:r>
            <a:r>
              <a:rPr spc="-400" dirty="0"/>
              <a:t>or</a:t>
            </a:r>
            <a:r>
              <a:rPr spc="-250" dirty="0"/>
              <a:t> </a:t>
            </a:r>
            <a:r>
              <a:rPr spc="-340" dirty="0"/>
              <a:t>Units</a:t>
            </a:r>
          </a:p>
        </p:txBody>
      </p:sp>
      <p:sp>
        <p:nvSpPr>
          <p:cNvPr id="6" name="object 6"/>
          <p:cNvSpPr txBox="1"/>
          <p:nvPr/>
        </p:nvSpPr>
        <p:spPr>
          <a:xfrm>
            <a:off x="474370" y="1230651"/>
            <a:ext cx="8212430" cy="4528804"/>
          </a:xfrm>
          <a:prstGeom prst="rect">
            <a:avLst/>
          </a:prstGeom>
        </p:spPr>
        <p:txBody>
          <a:bodyPr vert="horz" wrap="square" lIns="0" tIns="95885" rIns="0" bIns="0" rtlCol="0">
            <a:spAutoFit/>
          </a:bodyPr>
          <a:lstStyle/>
          <a:p>
            <a:pPr marL="12700">
              <a:lnSpc>
                <a:spcPct val="100000"/>
              </a:lnSpc>
              <a:spcBef>
                <a:spcPts val="755"/>
              </a:spcBef>
            </a:pPr>
            <a:endParaRPr lang="en-US" sz="2800" spc="-50" dirty="0" smtClean="0">
              <a:latin typeface="Verdana"/>
              <a:cs typeface="Verdana"/>
            </a:endParaRPr>
          </a:p>
          <a:p>
            <a:pPr marL="12700">
              <a:lnSpc>
                <a:spcPct val="100000"/>
              </a:lnSpc>
              <a:spcBef>
                <a:spcPts val="755"/>
              </a:spcBef>
            </a:pPr>
            <a:r>
              <a:rPr sz="3000" spc="-275" smtClean="0">
                <a:latin typeface="Verdana"/>
                <a:cs typeface="Verdana"/>
              </a:rPr>
              <a:t>A </a:t>
            </a:r>
            <a:r>
              <a:rPr sz="3000" spc="-275" dirty="0">
                <a:latin typeface="Verdana"/>
                <a:cs typeface="Verdana"/>
              </a:rPr>
              <a:t>person shall not be required</a:t>
            </a:r>
            <a:endParaRPr sz="3000" spc="-275">
              <a:latin typeface="Verdana"/>
              <a:cs typeface="Verdana"/>
            </a:endParaRPr>
          </a:p>
          <a:p>
            <a:pPr marL="241300" marR="5080" indent="-228600">
              <a:lnSpc>
                <a:spcPts val="3030"/>
              </a:lnSpc>
              <a:spcBef>
                <a:spcPts val="1035"/>
              </a:spcBef>
              <a:buFont typeface="Arial"/>
              <a:buChar char="•"/>
              <a:tabLst>
                <a:tab pos="241300" algn="l"/>
              </a:tabLst>
            </a:pPr>
            <a:r>
              <a:rPr sz="3000" spc="-275" dirty="0">
                <a:latin typeface="Verdana"/>
                <a:cs typeface="Verdana"/>
              </a:rPr>
              <a:t>to appear either personally or through authorised  representative</a:t>
            </a:r>
            <a:endParaRPr sz="3000" spc="-275">
              <a:latin typeface="Verdana"/>
              <a:cs typeface="Verdana"/>
            </a:endParaRPr>
          </a:p>
          <a:p>
            <a:pPr marL="241300" marR="487045" indent="-228600">
              <a:lnSpc>
                <a:spcPts val="3020"/>
              </a:lnSpc>
              <a:spcBef>
                <a:spcPts val="994"/>
              </a:spcBef>
              <a:buFont typeface="Arial"/>
              <a:buChar char="•"/>
              <a:tabLst>
                <a:tab pos="241300" algn="l"/>
              </a:tabLst>
            </a:pPr>
            <a:r>
              <a:rPr sz="3000" spc="-275" dirty="0">
                <a:latin typeface="Verdana"/>
                <a:cs typeface="Verdana"/>
              </a:rPr>
              <a:t>in connection with any proceedings under this  Scheme before the income-tax authority</a:t>
            </a:r>
            <a:endParaRPr sz="3000" spc="-275">
              <a:latin typeface="Verdana"/>
              <a:cs typeface="Verdana"/>
            </a:endParaRPr>
          </a:p>
          <a:p>
            <a:pPr marL="241300" indent="-228600">
              <a:lnSpc>
                <a:spcPct val="100000"/>
              </a:lnSpc>
              <a:spcBef>
                <a:spcPts val="635"/>
              </a:spcBef>
              <a:buFont typeface="Arial"/>
              <a:buChar char="•"/>
              <a:tabLst>
                <a:tab pos="241300" algn="l"/>
              </a:tabLst>
            </a:pPr>
            <a:r>
              <a:rPr sz="3000" spc="-275" dirty="0">
                <a:latin typeface="Verdana"/>
                <a:cs typeface="Verdana"/>
              </a:rPr>
              <a:t>at the National e-assessment Centre or</a:t>
            </a:r>
            <a:endParaRPr sz="3000" spc="-275">
              <a:latin typeface="Verdana"/>
              <a:cs typeface="Verdana"/>
            </a:endParaRPr>
          </a:p>
          <a:p>
            <a:pPr marL="241300" indent="-228600">
              <a:lnSpc>
                <a:spcPct val="100000"/>
              </a:lnSpc>
              <a:spcBef>
                <a:spcPts val="660"/>
              </a:spcBef>
              <a:buFont typeface="Arial"/>
              <a:buChar char="•"/>
              <a:tabLst>
                <a:tab pos="241300" algn="l"/>
              </a:tabLst>
            </a:pPr>
            <a:r>
              <a:rPr sz="3000" spc="-275" dirty="0">
                <a:latin typeface="Verdana"/>
                <a:cs typeface="Verdana"/>
              </a:rPr>
              <a:t>at the Regional e-assessment Centre or</a:t>
            </a:r>
            <a:endParaRPr sz="3000" spc="-275">
              <a:latin typeface="Verdana"/>
              <a:cs typeface="Verdana"/>
            </a:endParaRPr>
          </a:p>
          <a:p>
            <a:pPr marL="241300" indent="-228600">
              <a:lnSpc>
                <a:spcPct val="100000"/>
              </a:lnSpc>
              <a:spcBef>
                <a:spcPts val="660"/>
              </a:spcBef>
              <a:buFont typeface="Arial"/>
              <a:buChar char="•"/>
              <a:tabLst>
                <a:tab pos="241300" algn="l"/>
              </a:tabLst>
            </a:pPr>
            <a:r>
              <a:rPr sz="3000" spc="-275" dirty="0">
                <a:latin typeface="Verdana"/>
                <a:cs typeface="Verdana"/>
              </a:rPr>
              <a:t>at any unit set up under this Scheme</a:t>
            </a:r>
            <a:endParaRPr sz="3000" spc="-275">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533400"/>
            <a:ext cx="3107030" cy="566822"/>
          </a:xfrm>
          <a:prstGeom prst="rect">
            <a:avLst/>
          </a:prstGeom>
        </p:spPr>
        <p:txBody>
          <a:bodyPr vert="horz" wrap="square" lIns="0" tIns="12700" rIns="0" bIns="0" rtlCol="0">
            <a:spAutoFit/>
          </a:bodyPr>
          <a:lstStyle/>
          <a:p>
            <a:pPr marL="12700">
              <a:lnSpc>
                <a:spcPct val="100000"/>
              </a:lnSpc>
              <a:spcBef>
                <a:spcPts val="100"/>
              </a:spcBef>
            </a:pPr>
            <a:r>
              <a:rPr sz="3600" spc="-335" dirty="0">
                <a:latin typeface="Georgia"/>
                <a:cs typeface="Georgia"/>
              </a:rPr>
              <a:t>Unless…</a:t>
            </a:r>
            <a:endParaRPr sz="3600">
              <a:latin typeface="Georgia"/>
              <a:cs typeface="Georgia"/>
            </a:endParaRPr>
          </a:p>
        </p:txBody>
      </p:sp>
      <p:sp>
        <p:nvSpPr>
          <p:cNvPr id="4" name="object 4"/>
          <p:cNvSpPr txBox="1"/>
          <p:nvPr/>
        </p:nvSpPr>
        <p:spPr>
          <a:xfrm>
            <a:off x="474370" y="1314704"/>
            <a:ext cx="8364830" cy="3852337"/>
          </a:xfrm>
          <a:prstGeom prst="rect">
            <a:avLst/>
          </a:prstGeom>
        </p:spPr>
        <p:txBody>
          <a:bodyPr vert="horz" wrap="square" lIns="0" tIns="60960" rIns="0" bIns="0" rtlCol="0">
            <a:spAutoFit/>
          </a:bodyPr>
          <a:lstStyle/>
          <a:p>
            <a:pPr marL="527685" indent="-515620">
              <a:lnSpc>
                <a:spcPct val="100000"/>
              </a:lnSpc>
              <a:spcBef>
                <a:spcPts val="620"/>
              </a:spcBef>
              <a:buAutoNum type="arabicPeriod"/>
              <a:tabLst>
                <a:tab pos="527685" algn="l"/>
                <a:tab pos="528320" algn="l"/>
              </a:tabLst>
            </a:pPr>
            <a:endParaRPr lang="en-US" sz="2800" spc="-195" dirty="0" smtClean="0">
              <a:latin typeface="Verdana"/>
              <a:cs typeface="Verdana"/>
            </a:endParaRPr>
          </a:p>
          <a:p>
            <a:pPr marL="527685" indent="-515620">
              <a:lnSpc>
                <a:spcPct val="100000"/>
              </a:lnSpc>
              <a:spcBef>
                <a:spcPts val="620"/>
              </a:spcBef>
              <a:buAutoNum type="arabicPeriod"/>
              <a:tabLst>
                <a:tab pos="527685" algn="l"/>
                <a:tab pos="528320" algn="l"/>
              </a:tabLst>
            </a:pPr>
            <a:r>
              <a:rPr sz="3000" spc="-275" smtClean="0">
                <a:latin typeface="Verdana"/>
                <a:cs typeface="Verdana"/>
              </a:rPr>
              <a:t>Where </a:t>
            </a:r>
            <a:r>
              <a:rPr sz="3000" spc="-275" dirty="0">
                <a:latin typeface="Verdana"/>
                <a:cs typeface="Verdana"/>
              </a:rPr>
              <a:t>books of accounts have to be examined.</a:t>
            </a:r>
            <a:endParaRPr sz="3000" spc="-275">
              <a:latin typeface="Verdana"/>
              <a:cs typeface="Verdana"/>
            </a:endParaRPr>
          </a:p>
          <a:p>
            <a:pPr marL="527685" marR="138430" indent="-515620">
              <a:lnSpc>
                <a:spcPts val="3020"/>
              </a:lnSpc>
              <a:spcBef>
                <a:spcPts val="1045"/>
              </a:spcBef>
              <a:buAutoNum type="arabicPeriod"/>
              <a:tabLst>
                <a:tab pos="527685" algn="l"/>
                <a:tab pos="528320" algn="l"/>
              </a:tabLst>
            </a:pPr>
            <a:endParaRPr lang="en-US" sz="3000" spc="-275" dirty="0" smtClean="0">
              <a:latin typeface="Verdana"/>
              <a:cs typeface="Verdana"/>
            </a:endParaRPr>
          </a:p>
          <a:p>
            <a:pPr marL="527685" marR="138430" indent="-515620">
              <a:lnSpc>
                <a:spcPts val="3020"/>
              </a:lnSpc>
              <a:spcBef>
                <a:spcPts val="1045"/>
              </a:spcBef>
              <a:buAutoNum type="arabicPeriod"/>
              <a:tabLst>
                <a:tab pos="527685" algn="l"/>
                <a:tab pos="528320" algn="l"/>
              </a:tabLst>
            </a:pPr>
            <a:r>
              <a:rPr sz="3000" spc="-275" smtClean="0">
                <a:latin typeface="Verdana"/>
                <a:cs typeface="Verdana"/>
              </a:rPr>
              <a:t>Where </a:t>
            </a:r>
            <a:r>
              <a:rPr sz="3000" spc="-275" dirty="0">
                <a:latin typeface="Verdana"/>
                <a:cs typeface="Verdana"/>
              </a:rPr>
              <a:t>Assessing Officer invokes provisions of  section 131 of the Act.</a:t>
            </a:r>
            <a:endParaRPr sz="3000" spc="-275">
              <a:latin typeface="Verdana"/>
              <a:cs typeface="Verdana"/>
            </a:endParaRPr>
          </a:p>
          <a:p>
            <a:pPr marL="527685" marR="71755" indent="-515620">
              <a:lnSpc>
                <a:spcPts val="3020"/>
              </a:lnSpc>
              <a:spcBef>
                <a:spcPts val="1020"/>
              </a:spcBef>
              <a:buAutoNum type="arabicPeriod"/>
              <a:tabLst>
                <a:tab pos="527685" algn="l"/>
                <a:tab pos="528320" algn="l"/>
              </a:tabLst>
            </a:pPr>
            <a:endParaRPr lang="en-US" sz="3000" spc="-275" dirty="0" smtClean="0">
              <a:latin typeface="Verdana"/>
              <a:cs typeface="Verdana"/>
            </a:endParaRPr>
          </a:p>
          <a:p>
            <a:pPr marL="527685" marR="71755" indent="-515620">
              <a:lnSpc>
                <a:spcPts val="3020"/>
              </a:lnSpc>
              <a:spcBef>
                <a:spcPts val="1020"/>
              </a:spcBef>
              <a:buAutoNum type="arabicPeriod"/>
              <a:tabLst>
                <a:tab pos="527685" algn="l"/>
                <a:tab pos="528320" algn="l"/>
              </a:tabLst>
            </a:pPr>
            <a:r>
              <a:rPr sz="3000" spc="-275" smtClean="0">
                <a:latin typeface="Verdana"/>
                <a:cs typeface="Verdana"/>
              </a:rPr>
              <a:t>Where </a:t>
            </a:r>
            <a:r>
              <a:rPr sz="3000" spc="-275" dirty="0">
                <a:latin typeface="Verdana"/>
                <a:cs typeface="Verdana"/>
              </a:rPr>
              <a:t>examination of witness is required to be  made by the assessee or the Department.</a:t>
            </a:r>
            <a:endParaRPr sz="3000" spc="-275">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707542" y="410921"/>
            <a:ext cx="3864458" cy="566822"/>
          </a:xfrm>
          <a:prstGeom prst="rect">
            <a:avLst/>
          </a:prstGeom>
        </p:spPr>
        <p:txBody>
          <a:bodyPr vert="horz" wrap="square" lIns="0" tIns="12700" rIns="0" bIns="0" rtlCol="0">
            <a:spAutoFit/>
          </a:bodyPr>
          <a:lstStyle/>
          <a:p>
            <a:pPr marL="12700">
              <a:lnSpc>
                <a:spcPct val="100000"/>
              </a:lnSpc>
              <a:spcBef>
                <a:spcPts val="100"/>
              </a:spcBef>
            </a:pPr>
            <a:r>
              <a:rPr sz="3600" spc="-445" dirty="0"/>
              <a:t>Personal</a:t>
            </a:r>
            <a:r>
              <a:rPr sz="3600" spc="-325" dirty="0"/>
              <a:t> </a:t>
            </a:r>
            <a:r>
              <a:rPr sz="3600" spc="-409" dirty="0"/>
              <a:t>hearing</a:t>
            </a:r>
            <a:endParaRPr sz="3600"/>
          </a:p>
        </p:txBody>
      </p:sp>
      <p:sp>
        <p:nvSpPr>
          <p:cNvPr id="5" name="object 5"/>
          <p:cNvSpPr txBox="1"/>
          <p:nvPr/>
        </p:nvSpPr>
        <p:spPr>
          <a:xfrm>
            <a:off x="444500" y="1487169"/>
            <a:ext cx="3990340" cy="4370705"/>
          </a:xfrm>
          <a:prstGeom prst="rect">
            <a:avLst/>
          </a:prstGeom>
        </p:spPr>
        <p:txBody>
          <a:bodyPr vert="horz" wrap="square" lIns="0" tIns="78740" rIns="0" bIns="0" rtlCol="0">
            <a:spAutoFit/>
          </a:bodyPr>
          <a:lstStyle/>
          <a:p>
            <a:pPr marL="241300" marR="5080" indent="-228600">
              <a:lnSpc>
                <a:spcPct val="80000"/>
              </a:lnSpc>
              <a:spcBef>
                <a:spcPts val="620"/>
              </a:spcBef>
              <a:buFont typeface="Arial"/>
              <a:buChar char="•"/>
              <a:tabLst>
                <a:tab pos="240665" algn="l"/>
                <a:tab pos="241300" algn="l"/>
              </a:tabLst>
            </a:pPr>
            <a:r>
              <a:rPr sz="2200" spc="-135" dirty="0">
                <a:latin typeface="Verdana"/>
                <a:cs typeface="Verdana"/>
              </a:rPr>
              <a:t>Assessee </a:t>
            </a:r>
            <a:r>
              <a:rPr sz="2200" spc="-125" dirty="0">
                <a:latin typeface="Verdana"/>
                <a:cs typeface="Verdana"/>
              </a:rPr>
              <a:t>or </a:t>
            </a:r>
            <a:r>
              <a:rPr sz="2200" spc="-160" dirty="0">
                <a:latin typeface="Verdana"/>
                <a:cs typeface="Verdana"/>
              </a:rPr>
              <a:t>his </a:t>
            </a:r>
            <a:r>
              <a:rPr sz="2200" spc="-150" dirty="0">
                <a:latin typeface="Verdana"/>
                <a:cs typeface="Verdana"/>
              </a:rPr>
              <a:t>authorised  </a:t>
            </a:r>
            <a:r>
              <a:rPr sz="2200" spc="-145" dirty="0">
                <a:latin typeface="Verdana"/>
                <a:cs typeface="Verdana"/>
              </a:rPr>
              <a:t>representative </a:t>
            </a:r>
            <a:r>
              <a:rPr sz="2200" spc="-180" dirty="0">
                <a:latin typeface="Verdana"/>
                <a:cs typeface="Verdana"/>
              </a:rPr>
              <a:t>shall </a:t>
            </a:r>
            <a:r>
              <a:rPr sz="2200" spc="-120" dirty="0">
                <a:latin typeface="Verdana"/>
                <a:cs typeface="Verdana"/>
              </a:rPr>
              <a:t>be</a:t>
            </a:r>
            <a:r>
              <a:rPr sz="2200" spc="-550" dirty="0">
                <a:latin typeface="Verdana"/>
                <a:cs typeface="Verdana"/>
              </a:rPr>
              <a:t> </a:t>
            </a:r>
            <a:r>
              <a:rPr sz="2200" spc="-130" dirty="0">
                <a:latin typeface="Verdana"/>
                <a:cs typeface="Verdana"/>
              </a:rPr>
              <a:t>entitled  </a:t>
            </a:r>
            <a:r>
              <a:rPr sz="2200" spc="-100" dirty="0">
                <a:latin typeface="Verdana"/>
                <a:cs typeface="Verdana"/>
              </a:rPr>
              <a:t>to </a:t>
            </a:r>
            <a:r>
              <a:rPr sz="2200" spc="-155" dirty="0">
                <a:latin typeface="Verdana"/>
                <a:cs typeface="Verdana"/>
              </a:rPr>
              <a:t>personal </a:t>
            </a:r>
            <a:r>
              <a:rPr sz="2200" spc="-165" dirty="0">
                <a:latin typeface="Verdana"/>
                <a:cs typeface="Verdana"/>
              </a:rPr>
              <a:t>hearing </a:t>
            </a:r>
            <a:r>
              <a:rPr sz="2200" spc="-80" dirty="0">
                <a:latin typeface="Verdana"/>
                <a:cs typeface="Verdana"/>
              </a:rPr>
              <a:t>for </a:t>
            </a:r>
            <a:r>
              <a:rPr sz="2200" spc="-155" dirty="0">
                <a:latin typeface="Verdana"/>
                <a:cs typeface="Verdana"/>
              </a:rPr>
              <a:t>oral  </a:t>
            </a:r>
            <a:r>
              <a:rPr sz="2200" spc="-160" dirty="0">
                <a:latin typeface="Verdana"/>
                <a:cs typeface="Verdana"/>
              </a:rPr>
              <a:t>submissions</a:t>
            </a:r>
            <a:endParaRPr sz="2200">
              <a:latin typeface="Verdana"/>
              <a:cs typeface="Verdana"/>
            </a:endParaRPr>
          </a:p>
          <a:p>
            <a:pPr marL="241300" marR="20320" indent="-228600">
              <a:lnSpc>
                <a:spcPct val="80000"/>
              </a:lnSpc>
              <a:spcBef>
                <a:spcPts val="1000"/>
              </a:spcBef>
              <a:buFont typeface="Arial"/>
              <a:buChar char="•"/>
              <a:tabLst>
                <a:tab pos="240665" algn="l"/>
                <a:tab pos="241300" algn="l"/>
              </a:tabLst>
            </a:pPr>
            <a:r>
              <a:rPr sz="2200" spc="-140" dirty="0">
                <a:latin typeface="Verdana"/>
                <a:cs typeface="Verdana"/>
              </a:rPr>
              <a:t>such </a:t>
            </a:r>
            <a:r>
              <a:rPr sz="2200" spc="-165" dirty="0">
                <a:latin typeface="Verdana"/>
                <a:cs typeface="Verdana"/>
              </a:rPr>
              <a:t>hearing </a:t>
            </a:r>
            <a:r>
              <a:rPr sz="2200" spc="-175" dirty="0">
                <a:latin typeface="Verdana"/>
                <a:cs typeface="Verdana"/>
              </a:rPr>
              <a:t>shall </a:t>
            </a:r>
            <a:r>
              <a:rPr sz="2200" spc="-120" dirty="0">
                <a:latin typeface="Verdana"/>
                <a:cs typeface="Verdana"/>
              </a:rPr>
              <a:t>be  </a:t>
            </a:r>
            <a:r>
              <a:rPr sz="2200" spc="-110" dirty="0">
                <a:latin typeface="Verdana"/>
                <a:cs typeface="Verdana"/>
              </a:rPr>
              <a:t>conducted </a:t>
            </a:r>
            <a:r>
              <a:rPr sz="2200" spc="-160" dirty="0">
                <a:latin typeface="Verdana"/>
                <a:cs typeface="Verdana"/>
              </a:rPr>
              <a:t>exclusively</a:t>
            </a:r>
            <a:r>
              <a:rPr sz="2200" spc="-470" dirty="0">
                <a:latin typeface="Verdana"/>
                <a:cs typeface="Verdana"/>
              </a:rPr>
              <a:t> </a:t>
            </a:r>
            <a:r>
              <a:rPr sz="2200" spc="-155" dirty="0">
                <a:latin typeface="Verdana"/>
                <a:cs typeface="Verdana"/>
              </a:rPr>
              <a:t>through  </a:t>
            </a:r>
            <a:r>
              <a:rPr sz="2200" spc="-140" dirty="0">
                <a:latin typeface="Verdana"/>
                <a:cs typeface="Verdana"/>
              </a:rPr>
              <a:t>video </a:t>
            </a:r>
            <a:r>
              <a:rPr sz="2200" spc="-125" dirty="0">
                <a:latin typeface="Verdana"/>
                <a:cs typeface="Verdana"/>
              </a:rPr>
              <a:t>conferencing, </a:t>
            </a:r>
            <a:r>
              <a:rPr sz="2200" spc="-140" dirty="0">
                <a:latin typeface="Verdana"/>
                <a:cs typeface="Verdana"/>
              </a:rPr>
              <a:t>including  </a:t>
            </a:r>
            <a:r>
              <a:rPr sz="2200" spc="-165" dirty="0">
                <a:latin typeface="Verdana"/>
                <a:cs typeface="Verdana"/>
              </a:rPr>
              <a:t>use </a:t>
            </a:r>
            <a:r>
              <a:rPr sz="2200" spc="-40" dirty="0">
                <a:latin typeface="Verdana"/>
                <a:cs typeface="Verdana"/>
              </a:rPr>
              <a:t>of </a:t>
            </a:r>
            <a:r>
              <a:rPr sz="2200" spc="-204" dirty="0">
                <a:latin typeface="Verdana"/>
                <a:cs typeface="Verdana"/>
              </a:rPr>
              <a:t>any </a:t>
            </a:r>
            <a:r>
              <a:rPr sz="2200" spc="-145" dirty="0">
                <a:latin typeface="Verdana"/>
                <a:cs typeface="Verdana"/>
              </a:rPr>
              <a:t>telecommunication  </a:t>
            </a:r>
            <a:r>
              <a:rPr sz="2200" spc="-135" dirty="0">
                <a:latin typeface="Verdana"/>
                <a:cs typeface="Verdana"/>
              </a:rPr>
              <a:t>application </a:t>
            </a:r>
            <a:r>
              <a:rPr sz="2200" spc="-120" dirty="0">
                <a:latin typeface="Verdana"/>
                <a:cs typeface="Verdana"/>
              </a:rPr>
              <a:t>software </a:t>
            </a:r>
            <a:r>
              <a:rPr sz="2200" spc="-135" dirty="0">
                <a:latin typeface="Verdana"/>
                <a:cs typeface="Verdana"/>
              </a:rPr>
              <a:t>which  supports </a:t>
            </a:r>
            <a:r>
              <a:rPr sz="2200" spc="-140" dirty="0">
                <a:latin typeface="Verdana"/>
                <a:cs typeface="Verdana"/>
              </a:rPr>
              <a:t>video </a:t>
            </a:r>
            <a:r>
              <a:rPr sz="2200" spc="-165" dirty="0">
                <a:latin typeface="Verdana"/>
                <a:cs typeface="Verdana"/>
              </a:rPr>
              <a:t>telephony, in  </a:t>
            </a:r>
            <a:r>
              <a:rPr sz="2200" i="1" spc="-135" dirty="0">
                <a:latin typeface="Verdana"/>
                <a:cs typeface="Verdana"/>
              </a:rPr>
              <a:t>accordance </a:t>
            </a:r>
            <a:r>
              <a:rPr sz="2200" i="1" spc="-185" dirty="0">
                <a:latin typeface="Verdana"/>
                <a:cs typeface="Verdana"/>
              </a:rPr>
              <a:t>with </a:t>
            </a:r>
            <a:r>
              <a:rPr sz="2200" i="1" spc="-200" dirty="0">
                <a:latin typeface="Verdana"/>
                <a:cs typeface="Verdana"/>
              </a:rPr>
              <a:t>the  </a:t>
            </a:r>
            <a:r>
              <a:rPr sz="2200" i="1" spc="-125" dirty="0">
                <a:latin typeface="Verdana"/>
                <a:cs typeface="Verdana"/>
              </a:rPr>
              <a:t>procedure </a:t>
            </a:r>
            <a:r>
              <a:rPr sz="2200" i="1" spc="-155" dirty="0">
                <a:latin typeface="Verdana"/>
                <a:cs typeface="Verdana"/>
              </a:rPr>
              <a:t>laid </a:t>
            </a:r>
            <a:r>
              <a:rPr sz="2200" i="1" spc="-185" dirty="0">
                <a:latin typeface="Verdana"/>
                <a:cs typeface="Verdana"/>
              </a:rPr>
              <a:t>down </a:t>
            </a:r>
            <a:r>
              <a:rPr sz="2200" i="1" spc="-160" dirty="0">
                <a:latin typeface="Verdana"/>
                <a:cs typeface="Verdana"/>
              </a:rPr>
              <a:t>by </a:t>
            </a:r>
            <a:r>
              <a:rPr sz="2200" i="1" spc="-195" dirty="0">
                <a:latin typeface="Verdana"/>
                <a:cs typeface="Verdana"/>
              </a:rPr>
              <a:t>the  </a:t>
            </a:r>
            <a:r>
              <a:rPr sz="2200" i="1" spc="-155" dirty="0">
                <a:latin typeface="Verdana"/>
                <a:cs typeface="Verdana"/>
              </a:rPr>
              <a:t>Board</a:t>
            </a:r>
            <a:endParaRPr sz="2200">
              <a:latin typeface="Verdana"/>
              <a:cs typeface="Verdana"/>
            </a:endParaRPr>
          </a:p>
          <a:p>
            <a:pPr marL="241300" marR="157480" indent="-228600">
              <a:lnSpc>
                <a:spcPct val="80000"/>
              </a:lnSpc>
              <a:spcBef>
                <a:spcPts val="1005"/>
              </a:spcBef>
              <a:buFont typeface="Arial"/>
              <a:buChar char="•"/>
              <a:tabLst>
                <a:tab pos="240665" algn="l"/>
                <a:tab pos="241300" algn="l"/>
              </a:tabLst>
            </a:pPr>
            <a:r>
              <a:rPr sz="2200" i="1" spc="-220" dirty="0">
                <a:solidFill>
                  <a:srgbClr val="C00000"/>
                </a:solidFill>
                <a:latin typeface="Verdana"/>
                <a:cs typeface="Verdana"/>
              </a:rPr>
              <a:t>Such </a:t>
            </a:r>
            <a:r>
              <a:rPr sz="2200" i="1" spc="-140" dirty="0">
                <a:solidFill>
                  <a:srgbClr val="C00000"/>
                </a:solidFill>
                <a:latin typeface="Verdana"/>
                <a:cs typeface="Verdana"/>
              </a:rPr>
              <a:t>video </a:t>
            </a:r>
            <a:r>
              <a:rPr sz="2200" i="1" spc="-130" dirty="0">
                <a:solidFill>
                  <a:srgbClr val="C00000"/>
                </a:solidFill>
                <a:latin typeface="Verdana"/>
                <a:cs typeface="Verdana"/>
              </a:rPr>
              <a:t>conferencing </a:t>
            </a:r>
            <a:r>
              <a:rPr sz="2200" i="1" spc="-195" dirty="0">
                <a:solidFill>
                  <a:srgbClr val="C00000"/>
                </a:solidFill>
                <a:latin typeface="Verdana"/>
                <a:cs typeface="Verdana"/>
              </a:rPr>
              <a:t>can  </a:t>
            </a:r>
            <a:r>
              <a:rPr sz="2200" i="1" spc="-155" dirty="0">
                <a:solidFill>
                  <a:srgbClr val="C00000"/>
                </a:solidFill>
                <a:latin typeface="Verdana"/>
                <a:cs typeface="Verdana"/>
              </a:rPr>
              <a:t>be </a:t>
            </a:r>
            <a:r>
              <a:rPr sz="2200" i="1" spc="-195" dirty="0">
                <a:solidFill>
                  <a:srgbClr val="C00000"/>
                </a:solidFill>
                <a:latin typeface="Verdana"/>
                <a:cs typeface="Verdana"/>
              </a:rPr>
              <a:t>from </a:t>
            </a:r>
            <a:r>
              <a:rPr sz="2200" i="1" spc="-170" dirty="0">
                <a:solidFill>
                  <a:srgbClr val="C00000"/>
                </a:solidFill>
                <a:latin typeface="Verdana"/>
                <a:cs typeface="Verdana"/>
              </a:rPr>
              <a:t>your </a:t>
            </a:r>
            <a:r>
              <a:rPr sz="2200" i="1" spc="-215" dirty="0">
                <a:solidFill>
                  <a:srgbClr val="C00000"/>
                </a:solidFill>
                <a:latin typeface="Verdana"/>
                <a:cs typeface="Verdana"/>
              </a:rPr>
              <a:t>own</a:t>
            </a:r>
            <a:r>
              <a:rPr sz="2200" i="1" spc="-65" dirty="0">
                <a:solidFill>
                  <a:srgbClr val="C00000"/>
                </a:solidFill>
                <a:latin typeface="Verdana"/>
                <a:cs typeface="Verdana"/>
              </a:rPr>
              <a:t> </a:t>
            </a:r>
            <a:r>
              <a:rPr sz="2200" i="1" spc="-55" dirty="0">
                <a:solidFill>
                  <a:srgbClr val="C00000"/>
                </a:solidFill>
                <a:latin typeface="Verdana"/>
                <a:cs typeface="Verdana"/>
              </a:rPr>
              <a:t>office</a:t>
            </a:r>
            <a:endParaRPr sz="2200">
              <a:latin typeface="Verdana"/>
              <a:cs typeface="Verdana"/>
            </a:endParaRPr>
          </a:p>
        </p:txBody>
      </p:sp>
      <p:grpSp>
        <p:nvGrpSpPr>
          <p:cNvPr id="6" name="object 6"/>
          <p:cNvGrpSpPr/>
          <p:nvPr/>
        </p:nvGrpSpPr>
        <p:grpSpPr>
          <a:xfrm>
            <a:off x="4705604" y="2306342"/>
            <a:ext cx="3957954" cy="2259330"/>
            <a:chOff x="4705604" y="2306342"/>
            <a:chExt cx="3957954" cy="2259330"/>
          </a:xfrm>
        </p:grpSpPr>
        <p:sp>
          <p:nvSpPr>
            <p:cNvPr id="7" name="object 7"/>
            <p:cNvSpPr/>
            <p:nvPr/>
          </p:nvSpPr>
          <p:spPr>
            <a:xfrm>
              <a:off x="5398785" y="3710172"/>
              <a:ext cx="2375535" cy="847090"/>
            </a:xfrm>
            <a:custGeom>
              <a:avLst/>
              <a:gdLst/>
              <a:ahLst/>
              <a:cxnLst/>
              <a:rect l="l" t="t" r="r" b="b"/>
              <a:pathLst>
                <a:path w="2375534" h="847089">
                  <a:moveTo>
                    <a:pt x="2294398" y="0"/>
                  </a:moveTo>
                  <a:lnTo>
                    <a:pt x="429578" y="0"/>
                  </a:lnTo>
                  <a:lnTo>
                    <a:pt x="24151" y="781861"/>
                  </a:lnTo>
                  <a:lnTo>
                    <a:pt x="0" y="846485"/>
                  </a:lnTo>
                  <a:lnTo>
                    <a:pt x="2375318" y="846485"/>
                  </a:lnTo>
                  <a:lnTo>
                    <a:pt x="2294398" y="0"/>
                  </a:lnTo>
                  <a:close/>
                </a:path>
              </a:pathLst>
            </a:custGeom>
            <a:solidFill>
              <a:srgbClr val="BABABA"/>
            </a:solidFill>
          </p:spPr>
          <p:txBody>
            <a:bodyPr wrap="square" lIns="0" tIns="0" rIns="0" bIns="0" rtlCol="0"/>
            <a:lstStyle/>
            <a:p>
              <a:endParaRPr/>
            </a:p>
          </p:txBody>
        </p:sp>
        <p:sp>
          <p:nvSpPr>
            <p:cNvPr id="8" name="object 8"/>
            <p:cNvSpPr/>
            <p:nvPr/>
          </p:nvSpPr>
          <p:spPr>
            <a:xfrm>
              <a:off x="4705604" y="2306342"/>
              <a:ext cx="3957663" cy="2258836"/>
            </a:xfrm>
            <a:prstGeom prst="rect">
              <a:avLst/>
            </a:prstGeom>
            <a:blipFill>
              <a:blip r:embed="rId2" cstate="print"/>
              <a:stretch>
                <a:fillRect/>
              </a:stretch>
            </a:blipFill>
          </p:spPr>
          <p:txBody>
            <a:bodyPr wrap="square" lIns="0" tIns="0" rIns="0" bIns="0" rtlCol="0"/>
            <a:lstStyle/>
            <a:p>
              <a:endParaRPr/>
            </a:p>
          </p:txBody>
        </p:sp>
      </p:gr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rot="10800000" flipV="1">
            <a:off x="474370" y="664051"/>
            <a:ext cx="5020310" cy="566822"/>
          </a:xfrm>
          <a:prstGeom prst="rect">
            <a:avLst/>
          </a:prstGeom>
        </p:spPr>
        <p:txBody>
          <a:bodyPr vert="horz" wrap="square" lIns="0" tIns="12700" rIns="0" bIns="0" rtlCol="0">
            <a:spAutoFit/>
          </a:bodyPr>
          <a:lstStyle/>
          <a:p>
            <a:pPr marL="12700">
              <a:lnSpc>
                <a:spcPct val="100000"/>
              </a:lnSpc>
              <a:spcBef>
                <a:spcPts val="100"/>
              </a:spcBef>
            </a:pPr>
            <a:r>
              <a:rPr sz="3600" spc="-340" dirty="0"/>
              <a:t>E-conferencing</a:t>
            </a:r>
            <a:r>
              <a:rPr sz="3600" spc="-330" dirty="0"/>
              <a:t> </a:t>
            </a:r>
            <a:r>
              <a:rPr sz="3600" spc="-340" dirty="0"/>
              <a:t>centres</a:t>
            </a:r>
            <a:endParaRPr sz="3600"/>
          </a:p>
        </p:txBody>
      </p:sp>
      <p:sp>
        <p:nvSpPr>
          <p:cNvPr id="7" name="object 7"/>
          <p:cNvSpPr txBox="1"/>
          <p:nvPr/>
        </p:nvSpPr>
        <p:spPr>
          <a:xfrm>
            <a:off x="474370" y="1314704"/>
            <a:ext cx="8197215" cy="3777615"/>
          </a:xfrm>
          <a:prstGeom prst="rect">
            <a:avLst/>
          </a:prstGeom>
        </p:spPr>
        <p:txBody>
          <a:bodyPr vert="horz" wrap="square" lIns="0" tIns="60960" rIns="0" bIns="0" rtlCol="0">
            <a:spAutoFit/>
          </a:bodyPr>
          <a:lstStyle/>
          <a:p>
            <a:pPr marL="241300" marR="5080" indent="-228600" algn="just">
              <a:lnSpc>
                <a:spcPts val="3020"/>
              </a:lnSpc>
              <a:spcBef>
                <a:spcPts val="480"/>
              </a:spcBef>
              <a:buFont typeface="Arial"/>
              <a:buChar char="•"/>
              <a:tabLst>
                <a:tab pos="241300" algn="l"/>
              </a:tabLst>
            </a:pPr>
            <a:r>
              <a:rPr sz="2800" spc="-155" dirty="0">
                <a:latin typeface="Verdana"/>
                <a:cs typeface="Verdana"/>
              </a:rPr>
              <a:t>CBDT </a:t>
            </a:r>
            <a:r>
              <a:rPr sz="2800" spc="-220">
                <a:latin typeface="Verdana"/>
                <a:cs typeface="Verdana"/>
              </a:rPr>
              <a:t>shall </a:t>
            </a:r>
            <a:r>
              <a:rPr sz="2800" spc="-185" smtClean="0">
                <a:latin typeface="Verdana"/>
                <a:cs typeface="Verdana"/>
              </a:rPr>
              <a:t>establish </a:t>
            </a:r>
            <a:r>
              <a:rPr sz="2800" spc="-185" dirty="0">
                <a:latin typeface="Verdana"/>
                <a:cs typeface="Verdana"/>
              </a:rPr>
              <a:t>suitable </a:t>
            </a:r>
            <a:r>
              <a:rPr sz="2800" spc="-175" dirty="0">
                <a:latin typeface="Verdana"/>
                <a:cs typeface="Verdana"/>
              </a:rPr>
              <a:t>video </a:t>
            </a:r>
            <a:r>
              <a:rPr sz="2800" spc="-140" dirty="0">
                <a:latin typeface="Verdana"/>
                <a:cs typeface="Verdana"/>
              </a:rPr>
              <a:t>conferencing  </a:t>
            </a:r>
            <a:r>
              <a:rPr sz="2800" spc="-155" dirty="0">
                <a:latin typeface="Verdana"/>
                <a:cs typeface="Verdana"/>
              </a:rPr>
              <a:t>centres</a:t>
            </a:r>
            <a:endParaRPr sz="2800">
              <a:latin typeface="Verdana"/>
              <a:cs typeface="Verdana"/>
            </a:endParaRPr>
          </a:p>
          <a:p>
            <a:pPr marL="241300" marR="6350" indent="-228600" algn="just">
              <a:lnSpc>
                <a:spcPct val="90000"/>
              </a:lnSpc>
              <a:spcBef>
                <a:spcPts val="955"/>
              </a:spcBef>
              <a:buFont typeface="Arial"/>
              <a:buChar char="•"/>
              <a:tabLst>
                <a:tab pos="241300" algn="l"/>
              </a:tabLst>
            </a:pPr>
            <a:r>
              <a:rPr sz="2800" spc="-204" dirty="0">
                <a:latin typeface="Verdana"/>
                <a:cs typeface="Verdana"/>
              </a:rPr>
              <a:t>This </a:t>
            </a:r>
            <a:r>
              <a:rPr sz="2800" spc="-175" dirty="0">
                <a:latin typeface="Verdana"/>
                <a:cs typeface="Verdana"/>
              </a:rPr>
              <a:t>is </a:t>
            </a:r>
            <a:r>
              <a:rPr sz="2800" spc="-130" dirty="0">
                <a:latin typeface="Verdana"/>
                <a:cs typeface="Verdana"/>
              </a:rPr>
              <a:t>to </a:t>
            </a:r>
            <a:r>
              <a:rPr sz="2800" spc="-204" dirty="0">
                <a:latin typeface="Verdana"/>
                <a:cs typeface="Verdana"/>
              </a:rPr>
              <a:t>ensure </a:t>
            </a:r>
            <a:r>
              <a:rPr sz="2800" spc="-190" dirty="0">
                <a:latin typeface="Verdana"/>
                <a:cs typeface="Verdana"/>
              </a:rPr>
              <a:t>that  </a:t>
            </a:r>
            <a:r>
              <a:rPr sz="2800" spc="-180" dirty="0">
                <a:latin typeface="Verdana"/>
                <a:cs typeface="Verdana"/>
              </a:rPr>
              <a:t>the </a:t>
            </a:r>
            <a:r>
              <a:rPr sz="2800" spc="-210" dirty="0">
                <a:latin typeface="Verdana"/>
                <a:cs typeface="Verdana"/>
              </a:rPr>
              <a:t>assessee, </a:t>
            </a:r>
            <a:r>
              <a:rPr sz="2800" spc="-165" dirty="0">
                <a:latin typeface="Verdana"/>
                <a:cs typeface="Verdana"/>
              </a:rPr>
              <a:t>or </a:t>
            </a:r>
            <a:r>
              <a:rPr sz="2800" spc="-204" dirty="0">
                <a:latin typeface="Verdana"/>
                <a:cs typeface="Verdana"/>
              </a:rPr>
              <a:t>his  </a:t>
            </a:r>
            <a:r>
              <a:rPr sz="2800" spc="-190" dirty="0">
                <a:latin typeface="Verdana"/>
                <a:cs typeface="Verdana"/>
              </a:rPr>
              <a:t>authorised </a:t>
            </a:r>
            <a:r>
              <a:rPr sz="2800" spc="-195" dirty="0">
                <a:latin typeface="Verdana"/>
                <a:cs typeface="Verdana"/>
              </a:rPr>
              <a:t>representative, </a:t>
            </a:r>
            <a:r>
              <a:rPr sz="2800" spc="-165" dirty="0">
                <a:latin typeface="Verdana"/>
                <a:cs typeface="Verdana"/>
              </a:rPr>
              <a:t>etc. </a:t>
            </a:r>
            <a:r>
              <a:rPr sz="2800" spc="-175" dirty="0">
                <a:latin typeface="Verdana"/>
                <a:cs typeface="Verdana"/>
              </a:rPr>
              <a:t>is </a:t>
            </a:r>
            <a:r>
              <a:rPr sz="2800" spc="-170" dirty="0">
                <a:latin typeface="Verdana"/>
                <a:cs typeface="Verdana"/>
              </a:rPr>
              <a:t>not denied </a:t>
            </a:r>
            <a:r>
              <a:rPr sz="2800" spc="-185" dirty="0">
                <a:latin typeface="Verdana"/>
                <a:cs typeface="Verdana"/>
              </a:rPr>
              <a:t>the  </a:t>
            </a:r>
            <a:r>
              <a:rPr sz="2800" spc="-140" dirty="0">
                <a:latin typeface="Verdana"/>
                <a:cs typeface="Verdana"/>
              </a:rPr>
              <a:t>benefit </a:t>
            </a:r>
            <a:r>
              <a:rPr sz="2800" spc="-50" dirty="0">
                <a:latin typeface="Verdana"/>
                <a:cs typeface="Verdana"/>
              </a:rPr>
              <a:t>of</a:t>
            </a:r>
            <a:r>
              <a:rPr sz="2800" spc="-755" dirty="0">
                <a:latin typeface="Verdana"/>
                <a:cs typeface="Verdana"/>
              </a:rPr>
              <a:t> </a:t>
            </a:r>
            <a:r>
              <a:rPr sz="2800" spc="-180" dirty="0">
                <a:latin typeface="Verdana"/>
                <a:cs typeface="Verdana"/>
              </a:rPr>
              <a:t>this </a:t>
            </a:r>
            <a:r>
              <a:rPr sz="2800" spc="-190" dirty="0">
                <a:latin typeface="Verdana"/>
                <a:cs typeface="Verdana"/>
              </a:rPr>
              <a:t>scheme </a:t>
            </a:r>
            <a:r>
              <a:rPr sz="2800" spc="-220" dirty="0">
                <a:latin typeface="Verdana"/>
                <a:cs typeface="Verdana"/>
              </a:rPr>
              <a:t>merely </a:t>
            </a:r>
            <a:r>
              <a:rPr sz="2800" spc="-204" dirty="0">
                <a:latin typeface="Verdana"/>
                <a:cs typeface="Verdana"/>
              </a:rPr>
              <a:t>on </a:t>
            </a:r>
            <a:r>
              <a:rPr sz="2800" spc="-185" dirty="0">
                <a:latin typeface="Verdana"/>
                <a:cs typeface="Verdana"/>
              </a:rPr>
              <a:t>the </a:t>
            </a:r>
            <a:r>
              <a:rPr sz="2800" spc="-165" dirty="0">
                <a:latin typeface="Verdana"/>
                <a:cs typeface="Verdana"/>
              </a:rPr>
              <a:t>consideration  </a:t>
            </a:r>
            <a:r>
              <a:rPr sz="2800" spc="-190" dirty="0">
                <a:latin typeface="Verdana"/>
                <a:cs typeface="Verdana"/>
              </a:rPr>
              <a:t>that </a:t>
            </a:r>
            <a:r>
              <a:rPr sz="2800" spc="-175" dirty="0">
                <a:latin typeface="Verdana"/>
                <a:cs typeface="Verdana"/>
              </a:rPr>
              <a:t>such </a:t>
            </a:r>
            <a:r>
              <a:rPr sz="2800" spc="-190" dirty="0">
                <a:latin typeface="Verdana"/>
                <a:cs typeface="Verdana"/>
              </a:rPr>
              <a:t>assessee </a:t>
            </a:r>
            <a:r>
              <a:rPr sz="2800" spc="-165" dirty="0">
                <a:latin typeface="Verdana"/>
                <a:cs typeface="Verdana"/>
              </a:rPr>
              <a:t>etc. </a:t>
            </a:r>
            <a:r>
              <a:rPr sz="2800" spc="-160" dirty="0">
                <a:latin typeface="Verdana"/>
                <a:cs typeface="Verdana"/>
              </a:rPr>
              <a:t>does </a:t>
            </a:r>
            <a:r>
              <a:rPr sz="2800" spc="-175" dirty="0">
                <a:latin typeface="Verdana"/>
                <a:cs typeface="Verdana"/>
              </a:rPr>
              <a:t>not </a:t>
            </a:r>
            <a:r>
              <a:rPr sz="2800" spc="-235" dirty="0">
                <a:latin typeface="Verdana"/>
                <a:cs typeface="Verdana"/>
              </a:rPr>
              <a:t>have </a:t>
            </a:r>
            <a:r>
              <a:rPr sz="2800" spc="-135" dirty="0">
                <a:latin typeface="Verdana"/>
                <a:cs typeface="Verdana"/>
              </a:rPr>
              <a:t>access to  </a:t>
            </a:r>
            <a:r>
              <a:rPr sz="2800" spc="-175" dirty="0">
                <a:latin typeface="Verdana"/>
                <a:cs typeface="Verdana"/>
              </a:rPr>
              <a:t>video</a:t>
            </a:r>
            <a:r>
              <a:rPr sz="2800" spc="-375" dirty="0">
                <a:latin typeface="Verdana"/>
                <a:cs typeface="Verdana"/>
              </a:rPr>
              <a:t> </a:t>
            </a:r>
            <a:r>
              <a:rPr sz="2800" spc="-140" dirty="0">
                <a:latin typeface="Verdana"/>
                <a:cs typeface="Verdana"/>
              </a:rPr>
              <a:t>conferencing</a:t>
            </a:r>
            <a:r>
              <a:rPr sz="2800" spc="-375" dirty="0">
                <a:latin typeface="Verdana"/>
                <a:cs typeface="Verdana"/>
              </a:rPr>
              <a:t> </a:t>
            </a:r>
            <a:r>
              <a:rPr sz="2800" spc="-185" dirty="0">
                <a:latin typeface="Verdana"/>
                <a:cs typeface="Verdana"/>
              </a:rPr>
              <a:t>at</a:t>
            </a:r>
            <a:r>
              <a:rPr sz="2800" spc="-380" dirty="0">
                <a:latin typeface="Verdana"/>
                <a:cs typeface="Verdana"/>
              </a:rPr>
              <a:t> </a:t>
            </a:r>
            <a:r>
              <a:rPr sz="2800" spc="-204" dirty="0">
                <a:latin typeface="Verdana"/>
                <a:cs typeface="Verdana"/>
              </a:rPr>
              <a:t>his</a:t>
            </a:r>
            <a:r>
              <a:rPr sz="2800" spc="-375" dirty="0">
                <a:latin typeface="Verdana"/>
                <a:cs typeface="Verdana"/>
              </a:rPr>
              <a:t> </a:t>
            </a:r>
            <a:r>
              <a:rPr sz="2800" spc="-235" dirty="0">
                <a:latin typeface="Verdana"/>
                <a:cs typeface="Verdana"/>
              </a:rPr>
              <a:t>end.</a:t>
            </a:r>
            <a:endParaRPr sz="2800">
              <a:latin typeface="Verdana"/>
              <a:cs typeface="Verdana"/>
            </a:endParaRPr>
          </a:p>
          <a:p>
            <a:pPr marL="241300" marR="8255" indent="-228600" algn="just">
              <a:lnSpc>
                <a:spcPts val="3020"/>
              </a:lnSpc>
              <a:spcBef>
                <a:spcPts val="1045"/>
              </a:spcBef>
              <a:buFont typeface="Arial"/>
              <a:buChar char="•"/>
              <a:tabLst>
                <a:tab pos="241300" algn="l"/>
              </a:tabLst>
            </a:pPr>
            <a:r>
              <a:rPr sz="2800" spc="-120" dirty="0">
                <a:latin typeface="Verdana"/>
                <a:cs typeface="Verdana"/>
              </a:rPr>
              <a:t>As </a:t>
            </a:r>
            <a:r>
              <a:rPr sz="2800" spc="-50" dirty="0">
                <a:latin typeface="Verdana"/>
                <a:cs typeface="Verdana"/>
              </a:rPr>
              <a:t>of </a:t>
            </a:r>
            <a:r>
              <a:rPr sz="2800" spc="-215" dirty="0">
                <a:latin typeface="Verdana"/>
                <a:cs typeface="Verdana"/>
              </a:rPr>
              <a:t>today, </a:t>
            </a:r>
            <a:r>
              <a:rPr sz="2800" spc="-180" dirty="0">
                <a:latin typeface="Verdana"/>
                <a:cs typeface="Verdana"/>
              </a:rPr>
              <a:t>there </a:t>
            </a:r>
            <a:r>
              <a:rPr sz="2800" spc="-175" dirty="0">
                <a:latin typeface="Verdana"/>
                <a:cs typeface="Verdana"/>
              </a:rPr>
              <a:t>is </a:t>
            </a:r>
            <a:r>
              <a:rPr sz="2800" spc="-200" dirty="0">
                <a:latin typeface="Verdana"/>
                <a:cs typeface="Verdana"/>
              </a:rPr>
              <a:t>no </a:t>
            </a:r>
            <a:r>
              <a:rPr sz="2800" spc="-160" dirty="0">
                <a:latin typeface="Verdana"/>
                <a:cs typeface="Verdana"/>
              </a:rPr>
              <a:t>word from </a:t>
            </a:r>
            <a:r>
              <a:rPr sz="2800" spc="-155" dirty="0">
                <a:latin typeface="Verdana"/>
                <a:cs typeface="Verdana"/>
              </a:rPr>
              <a:t>CBDT </a:t>
            </a:r>
            <a:r>
              <a:rPr sz="2800" spc="-210" dirty="0">
                <a:latin typeface="Verdana"/>
                <a:cs typeface="Verdana"/>
              </a:rPr>
              <a:t>on  </a:t>
            </a:r>
            <a:r>
              <a:rPr sz="2800" spc="-160" dirty="0">
                <a:latin typeface="Verdana"/>
                <a:cs typeface="Verdana"/>
              </a:rPr>
              <a:t>locations </a:t>
            </a:r>
            <a:r>
              <a:rPr sz="2800" spc="-50" dirty="0">
                <a:latin typeface="Verdana"/>
                <a:cs typeface="Verdana"/>
              </a:rPr>
              <a:t>of</a:t>
            </a:r>
            <a:r>
              <a:rPr sz="2800" spc="-790" dirty="0">
                <a:latin typeface="Verdana"/>
                <a:cs typeface="Verdana"/>
              </a:rPr>
              <a:t> </a:t>
            </a:r>
            <a:r>
              <a:rPr sz="2800" spc="-175" dirty="0">
                <a:latin typeface="Verdana"/>
                <a:cs typeface="Verdana"/>
              </a:rPr>
              <a:t>such </a:t>
            </a:r>
            <a:r>
              <a:rPr sz="2800" spc="-185" dirty="0">
                <a:latin typeface="Verdana"/>
                <a:cs typeface="Verdana"/>
              </a:rPr>
              <a:t>centres.</a:t>
            </a:r>
            <a:endParaRPr sz="28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306194" y="4249928"/>
            <a:ext cx="5140960" cy="635000"/>
          </a:xfrm>
          <a:prstGeom prst="rect">
            <a:avLst/>
          </a:prstGeom>
        </p:spPr>
        <p:txBody>
          <a:bodyPr vert="horz" wrap="square" lIns="0" tIns="12065" rIns="0" bIns="0" rtlCol="0">
            <a:spAutoFit/>
          </a:bodyPr>
          <a:lstStyle/>
          <a:p>
            <a:pPr marL="12700">
              <a:lnSpc>
                <a:spcPct val="100000"/>
              </a:lnSpc>
              <a:spcBef>
                <a:spcPts val="95"/>
              </a:spcBef>
            </a:pPr>
            <a:r>
              <a:rPr sz="4000" spc="-445" dirty="0">
                <a:solidFill>
                  <a:srgbClr val="FFFFFF"/>
                </a:solidFill>
              </a:rPr>
              <a:t>Appeals </a:t>
            </a:r>
            <a:r>
              <a:rPr sz="4000" spc="-525" dirty="0">
                <a:solidFill>
                  <a:srgbClr val="FFFFFF"/>
                </a:solidFill>
              </a:rPr>
              <a:t>and</a:t>
            </a:r>
            <a:r>
              <a:rPr sz="4000" spc="-114" dirty="0">
                <a:solidFill>
                  <a:srgbClr val="FFFFFF"/>
                </a:solidFill>
              </a:rPr>
              <a:t> </a:t>
            </a:r>
            <a:r>
              <a:rPr sz="4000" spc="-440" dirty="0">
                <a:solidFill>
                  <a:srgbClr val="FFFFFF"/>
                </a:solidFill>
              </a:rPr>
              <a:t>penalties</a:t>
            </a:r>
            <a:endParaRPr sz="4000"/>
          </a:p>
        </p:txBody>
      </p:sp>
      <p:pic>
        <p:nvPicPr>
          <p:cNvPr id="4" name="Picture 3" descr="eAppeal.jpg"/>
          <p:cNvPicPr>
            <a:picLocks noChangeAspect="1"/>
          </p:cNvPicPr>
          <p:nvPr/>
        </p:nvPicPr>
        <p:blipFill>
          <a:blip r:embed="rId3"/>
          <a:stretch>
            <a:fillRect/>
          </a:stretch>
        </p:blipFill>
        <p:spPr>
          <a:xfrm>
            <a:off x="0" y="0"/>
            <a:ext cx="9144000" cy="6858000"/>
          </a:xfrm>
          <a:prstGeom prst="rect">
            <a:avLst/>
          </a:prstGeom>
        </p:spPr>
      </p:pic>
      <p:sp>
        <p:nvSpPr>
          <p:cNvPr id="5" name="TextBox 4"/>
          <p:cNvSpPr txBox="1"/>
          <p:nvPr/>
        </p:nvSpPr>
        <p:spPr>
          <a:xfrm>
            <a:off x="5334000" y="609600"/>
            <a:ext cx="3810000" cy="2585323"/>
          </a:xfrm>
          <a:prstGeom prst="rect">
            <a:avLst/>
          </a:prstGeom>
          <a:solidFill>
            <a:schemeClr val="accent6">
              <a:lumMod val="60000"/>
              <a:lumOff val="40000"/>
            </a:schemeClr>
          </a:solidFill>
        </p:spPr>
        <p:txBody>
          <a:bodyPr wrap="square" rtlCol="0">
            <a:spAutoFit/>
          </a:bodyPr>
          <a:lstStyle/>
          <a:p>
            <a:r>
              <a:rPr lang="en-US" sz="5400" b="1" dirty="0" smtClean="0"/>
              <a:t>Appeals and Penalties</a:t>
            </a:r>
            <a:endParaRPr lang="en-IN" sz="5400" b="1" dirty="0"/>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09600"/>
            <a:ext cx="8183880" cy="1066800"/>
          </a:xfrm>
        </p:spPr>
        <p:txBody>
          <a:bodyPr>
            <a:normAutofit/>
          </a:bodyPr>
          <a:lstStyle/>
          <a:p>
            <a:r>
              <a:rPr lang="en-US" sz="4400" dirty="0" smtClean="0"/>
              <a:t>Appeal</a:t>
            </a:r>
            <a:endParaRPr lang="en-IN" sz="4400" dirty="0"/>
          </a:p>
        </p:txBody>
      </p:sp>
      <p:sp>
        <p:nvSpPr>
          <p:cNvPr id="3" name="Content Placeholder 2"/>
          <p:cNvSpPr>
            <a:spLocks noGrp="1"/>
          </p:cNvSpPr>
          <p:nvPr>
            <p:ph idx="1"/>
          </p:nvPr>
        </p:nvSpPr>
        <p:spPr>
          <a:xfrm>
            <a:off x="228600" y="2133600"/>
            <a:ext cx="8686800" cy="2584704"/>
          </a:xfrm>
        </p:spPr>
        <p:txBody>
          <a:bodyPr>
            <a:normAutofit/>
          </a:bodyPr>
          <a:lstStyle/>
          <a:p>
            <a:pPr>
              <a:buNone/>
            </a:pPr>
            <a:r>
              <a:rPr lang="en-IN" spc="-180" dirty="0" smtClean="0">
                <a:latin typeface="Verdana"/>
                <a:cs typeface="Verdana"/>
              </a:rPr>
              <a:t>Appeal against e-assessment  order shall lie with </a:t>
            </a:r>
          </a:p>
          <a:p>
            <a:pPr>
              <a:buNone/>
            </a:pPr>
            <a:endParaRPr lang="en-US" spc="-180" dirty="0" smtClean="0">
              <a:latin typeface="Verdana"/>
              <a:cs typeface="Verdana"/>
            </a:endParaRPr>
          </a:p>
          <a:p>
            <a:pPr>
              <a:buNone/>
            </a:pPr>
            <a:r>
              <a:rPr lang="en-US" b="1" spc="-180" dirty="0" smtClean="0">
                <a:latin typeface="Verdana"/>
                <a:cs typeface="Verdana"/>
              </a:rPr>
              <a:t>CIT(Appeals)</a:t>
            </a:r>
            <a:r>
              <a:rPr lang="en-US" spc="-180" dirty="0" smtClean="0">
                <a:latin typeface="Verdana"/>
                <a:cs typeface="Verdana"/>
              </a:rPr>
              <a:t>under Faceless Appeal Scheme,2020</a:t>
            </a:r>
            <a:endParaRPr lang="en-IN" spc="-180" dirty="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09600"/>
            <a:ext cx="8183880" cy="5425440"/>
          </a:xfrm>
        </p:spPr>
        <p:txBody>
          <a:bodyPr/>
          <a:lstStyle/>
          <a:p>
            <a:endParaRPr lang="en-IN" dirty="0"/>
          </a:p>
        </p:txBody>
      </p:sp>
      <p:sp>
        <p:nvSpPr>
          <p:cNvPr id="3" name="Content Placeholder 2"/>
          <p:cNvSpPr>
            <a:spLocks noGrp="1"/>
          </p:cNvSpPr>
          <p:nvPr>
            <p:ph idx="1"/>
          </p:nvPr>
        </p:nvSpPr>
        <p:spPr>
          <a:xfrm>
            <a:off x="502920" y="530352"/>
            <a:ext cx="8183880" cy="5337048"/>
          </a:xfrm>
        </p:spPr>
        <p:txBody>
          <a:bodyPr>
            <a:normAutofit fontScale="92500" lnSpcReduction="10000"/>
          </a:bodyPr>
          <a:lstStyle/>
          <a:p>
            <a:pPr>
              <a:buClrTx/>
            </a:pPr>
            <a:r>
              <a:rPr lang="en-US" sz="2700" dirty="0" smtClean="0"/>
              <a:t>The big roll out of “</a:t>
            </a:r>
            <a:r>
              <a:rPr lang="en-US" sz="2700" b="1" i="1" dirty="0" smtClean="0"/>
              <a:t>faceless assessment</a:t>
            </a:r>
            <a:r>
              <a:rPr lang="en-US" sz="2700" dirty="0" smtClean="0"/>
              <a:t>” was announced by the </a:t>
            </a:r>
            <a:r>
              <a:rPr lang="en-US" sz="2700" dirty="0" err="1" smtClean="0"/>
              <a:t>Hon’ble</a:t>
            </a:r>
            <a:r>
              <a:rPr lang="en-US" sz="2700" dirty="0" smtClean="0"/>
              <a:t> PM on 13</a:t>
            </a:r>
            <a:r>
              <a:rPr lang="en-US" sz="2700" baseline="30000" dirty="0" smtClean="0"/>
              <a:t>th</a:t>
            </a:r>
            <a:r>
              <a:rPr lang="en-US" sz="2700" dirty="0" smtClean="0"/>
              <a:t> August, 2020 as he announced FLAs, </a:t>
            </a:r>
            <a:r>
              <a:rPr lang="en-US" sz="2700" dirty="0" err="1" smtClean="0"/>
              <a:t>FLAp</a:t>
            </a:r>
            <a:r>
              <a:rPr lang="en-US" sz="2700" dirty="0" smtClean="0"/>
              <a:t>, and Tax Payer Charter</a:t>
            </a:r>
          </a:p>
          <a:p>
            <a:endParaRPr lang="en-US" sz="2700" dirty="0" smtClean="0"/>
          </a:p>
          <a:p>
            <a:pPr>
              <a:buClrTx/>
            </a:pPr>
            <a:r>
              <a:rPr lang="en-US" sz="2700" dirty="0" smtClean="0"/>
              <a:t>E-Assessment renamed as </a:t>
            </a:r>
            <a:r>
              <a:rPr lang="en-US" sz="2700" dirty="0" smtClean="0"/>
              <a:t>F</a:t>
            </a:r>
            <a:r>
              <a:rPr lang="en-US" sz="2700" dirty="0" smtClean="0"/>
              <a:t>aceless Assessment </a:t>
            </a:r>
          </a:p>
          <a:p>
            <a:endParaRPr lang="en-US" sz="2700" dirty="0" smtClean="0"/>
          </a:p>
          <a:p>
            <a:pPr>
              <a:buClrTx/>
            </a:pPr>
            <a:r>
              <a:rPr lang="en-US" sz="2700" dirty="0" smtClean="0"/>
              <a:t>The intent behind the scheme is to create a unified taxation system</a:t>
            </a:r>
          </a:p>
          <a:p>
            <a:endParaRPr lang="en-US" sz="2700" dirty="0" smtClean="0"/>
          </a:p>
          <a:p>
            <a:pPr>
              <a:buClrTx/>
            </a:pPr>
            <a:r>
              <a:rPr lang="en-US" sz="2700" dirty="0" smtClean="0"/>
              <a:t>No particular officer shall have power to interpret/ implement the law based on his own understanding. </a:t>
            </a:r>
            <a:endParaRPr lang="en-IN" sz="2700" dirty="0"/>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381000"/>
            <a:ext cx="2726030" cy="566822"/>
          </a:xfrm>
          <a:prstGeom prst="rect">
            <a:avLst/>
          </a:prstGeom>
        </p:spPr>
        <p:txBody>
          <a:bodyPr vert="horz" wrap="square" lIns="0" tIns="12700" rIns="0" bIns="0" rtlCol="0">
            <a:spAutoFit/>
          </a:bodyPr>
          <a:lstStyle/>
          <a:p>
            <a:pPr marL="12700">
              <a:lnSpc>
                <a:spcPct val="100000"/>
              </a:lnSpc>
              <a:spcBef>
                <a:spcPts val="100"/>
              </a:spcBef>
            </a:pPr>
            <a:r>
              <a:rPr sz="3600" spc="-475" dirty="0"/>
              <a:t>Pen</a:t>
            </a:r>
            <a:r>
              <a:rPr sz="3600" spc="-450" dirty="0"/>
              <a:t>a</a:t>
            </a:r>
            <a:r>
              <a:rPr sz="3600" spc="-330" dirty="0"/>
              <a:t>lties</a:t>
            </a:r>
            <a:endParaRPr sz="3600"/>
          </a:p>
        </p:txBody>
      </p:sp>
      <p:grpSp>
        <p:nvGrpSpPr>
          <p:cNvPr id="4" name="object 4"/>
          <p:cNvGrpSpPr/>
          <p:nvPr/>
        </p:nvGrpSpPr>
        <p:grpSpPr>
          <a:xfrm>
            <a:off x="383984" y="1127696"/>
            <a:ext cx="2333625" cy="4979035"/>
            <a:chOff x="383984" y="1127696"/>
            <a:chExt cx="2333625" cy="4979035"/>
          </a:xfrm>
        </p:grpSpPr>
        <p:sp>
          <p:nvSpPr>
            <p:cNvPr id="5" name="object 5"/>
            <p:cNvSpPr/>
            <p:nvPr/>
          </p:nvSpPr>
          <p:spPr>
            <a:xfrm>
              <a:off x="549402" y="1293113"/>
              <a:ext cx="2155190" cy="4800600"/>
            </a:xfrm>
            <a:custGeom>
              <a:avLst/>
              <a:gdLst/>
              <a:ahLst/>
              <a:cxnLst/>
              <a:rect l="l" t="t" r="r" b="b"/>
              <a:pathLst>
                <a:path w="2155190" h="4800600">
                  <a:moveTo>
                    <a:pt x="0" y="4800600"/>
                  </a:moveTo>
                  <a:lnTo>
                    <a:pt x="2154682" y="4800600"/>
                  </a:lnTo>
                  <a:lnTo>
                    <a:pt x="2154682" y="0"/>
                  </a:lnTo>
                  <a:lnTo>
                    <a:pt x="0" y="0"/>
                  </a:lnTo>
                  <a:lnTo>
                    <a:pt x="0" y="4800600"/>
                  </a:lnTo>
                  <a:close/>
                </a:path>
              </a:pathLst>
            </a:custGeom>
            <a:ln w="25908">
              <a:solidFill>
                <a:srgbClr val="385D88"/>
              </a:solidFill>
              <a:prstDash val="lgDash"/>
            </a:ln>
          </p:spPr>
          <p:txBody>
            <a:bodyPr wrap="square" lIns="0" tIns="0" rIns="0" bIns="0" rtlCol="0"/>
            <a:lstStyle/>
            <a:p>
              <a:endParaRPr/>
            </a:p>
          </p:txBody>
        </p:sp>
        <p:sp>
          <p:nvSpPr>
            <p:cNvPr id="6" name="object 6"/>
            <p:cNvSpPr/>
            <p:nvPr/>
          </p:nvSpPr>
          <p:spPr>
            <a:xfrm>
              <a:off x="396240" y="1139951"/>
              <a:ext cx="2155190" cy="4814570"/>
            </a:xfrm>
            <a:custGeom>
              <a:avLst/>
              <a:gdLst/>
              <a:ahLst/>
              <a:cxnLst/>
              <a:rect l="l" t="t" r="r" b="b"/>
              <a:pathLst>
                <a:path w="2155190" h="4814570">
                  <a:moveTo>
                    <a:pt x="2154682" y="0"/>
                  </a:moveTo>
                  <a:lnTo>
                    <a:pt x="0" y="0"/>
                  </a:lnTo>
                  <a:lnTo>
                    <a:pt x="0" y="4814062"/>
                  </a:lnTo>
                  <a:lnTo>
                    <a:pt x="2154682" y="4814062"/>
                  </a:lnTo>
                  <a:lnTo>
                    <a:pt x="2154682" y="0"/>
                  </a:lnTo>
                  <a:close/>
                </a:path>
              </a:pathLst>
            </a:custGeom>
            <a:solidFill>
              <a:srgbClr val="FFFFFF"/>
            </a:solidFill>
          </p:spPr>
          <p:txBody>
            <a:bodyPr wrap="square" lIns="0" tIns="0" rIns="0" bIns="0" rtlCol="0"/>
            <a:lstStyle/>
            <a:p>
              <a:endParaRPr/>
            </a:p>
          </p:txBody>
        </p:sp>
        <p:sp>
          <p:nvSpPr>
            <p:cNvPr id="7" name="object 7"/>
            <p:cNvSpPr/>
            <p:nvPr/>
          </p:nvSpPr>
          <p:spPr>
            <a:xfrm>
              <a:off x="397002" y="1140713"/>
              <a:ext cx="2155190" cy="4814570"/>
            </a:xfrm>
            <a:custGeom>
              <a:avLst/>
              <a:gdLst/>
              <a:ahLst/>
              <a:cxnLst/>
              <a:rect l="l" t="t" r="r" b="b"/>
              <a:pathLst>
                <a:path w="2155190" h="4814570">
                  <a:moveTo>
                    <a:pt x="0" y="4814062"/>
                  </a:moveTo>
                  <a:lnTo>
                    <a:pt x="2154682" y="4814062"/>
                  </a:lnTo>
                  <a:lnTo>
                    <a:pt x="2154682" y="0"/>
                  </a:lnTo>
                  <a:lnTo>
                    <a:pt x="0" y="0"/>
                  </a:lnTo>
                  <a:lnTo>
                    <a:pt x="0" y="4814062"/>
                  </a:lnTo>
                  <a:close/>
                </a:path>
              </a:pathLst>
            </a:custGeom>
            <a:ln w="25908">
              <a:solidFill>
                <a:srgbClr val="385D88"/>
              </a:solidFill>
            </a:ln>
          </p:spPr>
          <p:txBody>
            <a:bodyPr wrap="square" lIns="0" tIns="0" rIns="0" bIns="0" rtlCol="0"/>
            <a:lstStyle/>
            <a:p>
              <a:endParaRPr/>
            </a:p>
          </p:txBody>
        </p:sp>
      </p:grpSp>
      <p:sp>
        <p:nvSpPr>
          <p:cNvPr id="8" name="object 8"/>
          <p:cNvSpPr txBox="1"/>
          <p:nvPr/>
        </p:nvSpPr>
        <p:spPr>
          <a:xfrm>
            <a:off x="788619" y="1258569"/>
            <a:ext cx="1372870" cy="756920"/>
          </a:xfrm>
          <a:prstGeom prst="rect">
            <a:avLst/>
          </a:prstGeom>
        </p:spPr>
        <p:txBody>
          <a:bodyPr vert="horz" wrap="square" lIns="0" tIns="12065" rIns="0" bIns="0" rtlCol="0">
            <a:spAutoFit/>
          </a:bodyPr>
          <a:lstStyle/>
          <a:p>
            <a:pPr marL="635" algn="ctr">
              <a:lnSpc>
                <a:spcPct val="100000"/>
              </a:lnSpc>
              <a:spcBef>
                <a:spcPts val="95"/>
              </a:spcBef>
            </a:pPr>
            <a:r>
              <a:rPr sz="1600" b="1" spc="-210" dirty="0">
                <a:solidFill>
                  <a:srgbClr val="1F477B"/>
                </a:solidFill>
                <a:latin typeface="Verdana"/>
                <a:cs typeface="Verdana"/>
              </a:rPr>
              <a:t>Regional</a:t>
            </a:r>
            <a:endParaRPr sz="1600">
              <a:latin typeface="Verdana"/>
              <a:cs typeface="Verdana"/>
            </a:endParaRPr>
          </a:p>
          <a:p>
            <a:pPr marL="12700" marR="5080" indent="3810" algn="ctr">
              <a:lnSpc>
                <a:spcPct val="100000"/>
              </a:lnSpc>
              <a:spcBef>
                <a:spcPts val="5"/>
              </a:spcBef>
            </a:pPr>
            <a:r>
              <a:rPr sz="1600" b="1" spc="-180" dirty="0">
                <a:solidFill>
                  <a:srgbClr val="1F477B"/>
                </a:solidFill>
                <a:latin typeface="Verdana"/>
                <a:cs typeface="Verdana"/>
              </a:rPr>
              <a:t>e</a:t>
            </a:r>
            <a:r>
              <a:rPr sz="1600" b="1" spc="-50" dirty="0">
                <a:solidFill>
                  <a:srgbClr val="1F477B"/>
                </a:solidFill>
                <a:latin typeface="Verdana"/>
                <a:cs typeface="Verdana"/>
              </a:rPr>
              <a:t>-</a:t>
            </a:r>
            <a:r>
              <a:rPr sz="1600" b="1" spc="-114" dirty="0">
                <a:solidFill>
                  <a:srgbClr val="1F477B"/>
                </a:solidFill>
                <a:latin typeface="Verdana"/>
                <a:cs typeface="Verdana"/>
              </a:rPr>
              <a:t>A</a:t>
            </a:r>
            <a:r>
              <a:rPr sz="1600" b="1" spc="-195" dirty="0">
                <a:solidFill>
                  <a:srgbClr val="1F477B"/>
                </a:solidFill>
                <a:latin typeface="Verdana"/>
                <a:cs typeface="Verdana"/>
              </a:rPr>
              <a:t>ssess</a:t>
            </a:r>
            <a:r>
              <a:rPr sz="1600" b="1" spc="-305" dirty="0">
                <a:solidFill>
                  <a:srgbClr val="1F477B"/>
                </a:solidFill>
                <a:latin typeface="Verdana"/>
                <a:cs typeface="Verdana"/>
              </a:rPr>
              <a:t>m</a:t>
            </a:r>
            <a:r>
              <a:rPr sz="1600" b="1" spc="-195" dirty="0">
                <a:solidFill>
                  <a:srgbClr val="1F477B"/>
                </a:solidFill>
                <a:latin typeface="Verdana"/>
                <a:cs typeface="Verdana"/>
              </a:rPr>
              <a:t>e</a:t>
            </a:r>
            <a:r>
              <a:rPr sz="1600" b="1" spc="-270" dirty="0">
                <a:solidFill>
                  <a:srgbClr val="1F477B"/>
                </a:solidFill>
                <a:latin typeface="Verdana"/>
                <a:cs typeface="Verdana"/>
              </a:rPr>
              <a:t>n</a:t>
            </a:r>
            <a:r>
              <a:rPr sz="1600" b="1" spc="-75" dirty="0">
                <a:solidFill>
                  <a:srgbClr val="1F477B"/>
                </a:solidFill>
                <a:latin typeface="Verdana"/>
                <a:cs typeface="Verdana"/>
              </a:rPr>
              <a:t>t  </a:t>
            </a:r>
            <a:r>
              <a:rPr sz="1600" b="1" spc="-155" dirty="0">
                <a:solidFill>
                  <a:srgbClr val="1F477B"/>
                </a:solidFill>
                <a:latin typeface="Verdana"/>
                <a:cs typeface="Verdana"/>
              </a:rPr>
              <a:t>Centre</a:t>
            </a:r>
            <a:r>
              <a:rPr sz="1600" b="1" spc="-280" dirty="0">
                <a:solidFill>
                  <a:srgbClr val="1F477B"/>
                </a:solidFill>
                <a:latin typeface="Verdana"/>
                <a:cs typeface="Verdana"/>
              </a:rPr>
              <a:t> </a:t>
            </a:r>
            <a:r>
              <a:rPr sz="1600" b="1" spc="-210" dirty="0">
                <a:solidFill>
                  <a:srgbClr val="1F477B"/>
                </a:solidFill>
                <a:latin typeface="Verdana"/>
                <a:cs typeface="Verdana"/>
              </a:rPr>
              <a:t>(ReAC)</a:t>
            </a:r>
            <a:endParaRPr sz="1600">
              <a:latin typeface="Verdana"/>
              <a:cs typeface="Verdana"/>
            </a:endParaRPr>
          </a:p>
        </p:txBody>
      </p:sp>
      <p:sp>
        <p:nvSpPr>
          <p:cNvPr id="9" name="object 9"/>
          <p:cNvSpPr/>
          <p:nvPr/>
        </p:nvSpPr>
        <p:spPr>
          <a:xfrm>
            <a:off x="549401" y="2090166"/>
            <a:ext cx="1897380" cy="905510"/>
          </a:xfrm>
          <a:custGeom>
            <a:avLst/>
            <a:gdLst/>
            <a:ahLst/>
            <a:cxnLst/>
            <a:rect l="l" t="t" r="r" b="b"/>
            <a:pathLst>
              <a:path w="1897380" h="905510">
                <a:moveTo>
                  <a:pt x="0" y="905001"/>
                </a:moveTo>
                <a:lnTo>
                  <a:pt x="1897380" y="905001"/>
                </a:lnTo>
                <a:lnTo>
                  <a:pt x="1897380" y="0"/>
                </a:lnTo>
                <a:lnTo>
                  <a:pt x="0" y="0"/>
                </a:lnTo>
                <a:lnTo>
                  <a:pt x="0" y="905001"/>
                </a:lnTo>
                <a:close/>
              </a:path>
            </a:pathLst>
          </a:custGeom>
          <a:ln w="25908">
            <a:solidFill>
              <a:srgbClr val="385D88"/>
            </a:solidFill>
          </a:ln>
        </p:spPr>
        <p:txBody>
          <a:bodyPr wrap="square" lIns="0" tIns="0" rIns="0" bIns="0" rtlCol="0"/>
          <a:lstStyle/>
          <a:p>
            <a:endParaRPr/>
          </a:p>
        </p:txBody>
      </p:sp>
      <p:sp>
        <p:nvSpPr>
          <p:cNvPr id="10" name="object 10"/>
          <p:cNvSpPr txBox="1"/>
          <p:nvPr/>
        </p:nvSpPr>
        <p:spPr>
          <a:xfrm>
            <a:off x="562355" y="2648457"/>
            <a:ext cx="1868170" cy="269240"/>
          </a:xfrm>
          <a:prstGeom prst="rect">
            <a:avLst/>
          </a:prstGeom>
        </p:spPr>
        <p:txBody>
          <a:bodyPr vert="horz" wrap="square" lIns="0" tIns="12065" rIns="0" bIns="0" rtlCol="0">
            <a:spAutoFit/>
          </a:bodyPr>
          <a:lstStyle/>
          <a:p>
            <a:pPr marL="157480">
              <a:lnSpc>
                <a:spcPct val="100000"/>
              </a:lnSpc>
              <a:spcBef>
                <a:spcPts val="95"/>
              </a:spcBef>
            </a:pPr>
            <a:r>
              <a:rPr sz="1600" b="1" spc="-195" dirty="0">
                <a:solidFill>
                  <a:srgbClr val="1F477B"/>
                </a:solidFill>
                <a:latin typeface="Verdana"/>
                <a:cs typeface="Verdana"/>
              </a:rPr>
              <a:t>Assessment</a:t>
            </a:r>
            <a:r>
              <a:rPr sz="1600" b="1" spc="-170" dirty="0">
                <a:solidFill>
                  <a:srgbClr val="1F477B"/>
                </a:solidFill>
                <a:latin typeface="Verdana"/>
                <a:cs typeface="Verdana"/>
              </a:rPr>
              <a:t> </a:t>
            </a:r>
            <a:r>
              <a:rPr sz="1600" b="1" spc="-185" dirty="0">
                <a:solidFill>
                  <a:srgbClr val="1F477B"/>
                </a:solidFill>
                <a:latin typeface="Verdana"/>
                <a:cs typeface="Verdana"/>
              </a:rPr>
              <a:t>Unit</a:t>
            </a:r>
            <a:endParaRPr sz="1600">
              <a:latin typeface="Verdana"/>
              <a:cs typeface="Verdana"/>
            </a:endParaRPr>
          </a:p>
        </p:txBody>
      </p:sp>
      <p:grpSp>
        <p:nvGrpSpPr>
          <p:cNvPr id="11" name="object 11"/>
          <p:cNvGrpSpPr/>
          <p:nvPr/>
        </p:nvGrpSpPr>
        <p:grpSpPr>
          <a:xfrm>
            <a:off x="528764" y="2193035"/>
            <a:ext cx="1923414" cy="1779905"/>
            <a:chOff x="528764" y="2193035"/>
            <a:chExt cx="1923414" cy="1779905"/>
          </a:xfrm>
        </p:grpSpPr>
        <p:sp>
          <p:nvSpPr>
            <p:cNvPr id="12" name="object 12"/>
            <p:cNvSpPr/>
            <p:nvPr/>
          </p:nvSpPr>
          <p:spPr>
            <a:xfrm>
              <a:off x="972311" y="2199131"/>
              <a:ext cx="452628" cy="452627"/>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1400555" y="2193035"/>
              <a:ext cx="451104" cy="452627"/>
            </a:xfrm>
            <a:prstGeom prst="rect">
              <a:avLst/>
            </a:prstGeom>
            <a:blipFill>
              <a:blip r:embed="rId2" cstate="print"/>
              <a:stretch>
                <a:fillRect/>
              </a:stretch>
            </a:blipFill>
          </p:spPr>
          <p:txBody>
            <a:bodyPr wrap="square" lIns="0" tIns="0" rIns="0" bIns="0" rtlCol="0"/>
            <a:lstStyle/>
            <a:p>
              <a:endParaRPr/>
            </a:p>
          </p:txBody>
        </p:sp>
        <p:sp>
          <p:nvSpPr>
            <p:cNvPr id="14" name="object 14"/>
            <p:cNvSpPr/>
            <p:nvPr/>
          </p:nvSpPr>
          <p:spPr>
            <a:xfrm>
              <a:off x="541781" y="3054857"/>
              <a:ext cx="1897380" cy="905510"/>
            </a:xfrm>
            <a:custGeom>
              <a:avLst/>
              <a:gdLst/>
              <a:ahLst/>
              <a:cxnLst/>
              <a:rect l="l" t="t" r="r" b="b"/>
              <a:pathLst>
                <a:path w="1897380" h="905510">
                  <a:moveTo>
                    <a:pt x="0" y="905001"/>
                  </a:moveTo>
                  <a:lnTo>
                    <a:pt x="1897380" y="905001"/>
                  </a:lnTo>
                  <a:lnTo>
                    <a:pt x="1897380" y="0"/>
                  </a:lnTo>
                  <a:lnTo>
                    <a:pt x="0" y="0"/>
                  </a:lnTo>
                  <a:lnTo>
                    <a:pt x="0" y="905001"/>
                  </a:lnTo>
                  <a:close/>
                </a:path>
              </a:pathLst>
            </a:custGeom>
            <a:ln w="25908">
              <a:solidFill>
                <a:srgbClr val="385D88"/>
              </a:solidFill>
            </a:ln>
          </p:spPr>
          <p:txBody>
            <a:bodyPr wrap="square" lIns="0" tIns="0" rIns="0" bIns="0" rtlCol="0"/>
            <a:lstStyle/>
            <a:p>
              <a:endParaRPr/>
            </a:p>
          </p:txBody>
        </p:sp>
      </p:grpSp>
      <p:sp>
        <p:nvSpPr>
          <p:cNvPr id="15" name="object 15"/>
          <p:cNvSpPr txBox="1"/>
          <p:nvPr/>
        </p:nvSpPr>
        <p:spPr>
          <a:xfrm>
            <a:off x="566166" y="3613784"/>
            <a:ext cx="1864360" cy="269240"/>
          </a:xfrm>
          <a:prstGeom prst="rect">
            <a:avLst/>
          </a:prstGeom>
        </p:spPr>
        <p:txBody>
          <a:bodyPr vert="horz" wrap="square" lIns="0" tIns="12065" rIns="0" bIns="0" rtlCol="0">
            <a:spAutoFit/>
          </a:bodyPr>
          <a:lstStyle/>
          <a:p>
            <a:pPr marL="158115">
              <a:lnSpc>
                <a:spcPct val="100000"/>
              </a:lnSpc>
              <a:spcBef>
                <a:spcPts val="95"/>
              </a:spcBef>
            </a:pPr>
            <a:r>
              <a:rPr sz="1600" b="1" spc="-165" dirty="0">
                <a:solidFill>
                  <a:srgbClr val="1F477B"/>
                </a:solidFill>
                <a:latin typeface="Verdana"/>
                <a:cs typeface="Verdana"/>
              </a:rPr>
              <a:t>Verification</a:t>
            </a:r>
            <a:r>
              <a:rPr sz="1600" b="1" spc="-215" dirty="0">
                <a:solidFill>
                  <a:srgbClr val="1F477B"/>
                </a:solidFill>
                <a:latin typeface="Verdana"/>
                <a:cs typeface="Verdana"/>
              </a:rPr>
              <a:t> </a:t>
            </a:r>
            <a:r>
              <a:rPr sz="1600" b="1" spc="-185" dirty="0">
                <a:solidFill>
                  <a:srgbClr val="1F477B"/>
                </a:solidFill>
                <a:latin typeface="Verdana"/>
                <a:cs typeface="Verdana"/>
              </a:rPr>
              <a:t>Unit</a:t>
            </a:r>
            <a:endParaRPr sz="1600">
              <a:latin typeface="Verdana"/>
              <a:cs typeface="Verdana"/>
            </a:endParaRPr>
          </a:p>
        </p:txBody>
      </p:sp>
      <p:grpSp>
        <p:nvGrpSpPr>
          <p:cNvPr id="16" name="object 16"/>
          <p:cNvGrpSpPr/>
          <p:nvPr/>
        </p:nvGrpSpPr>
        <p:grpSpPr>
          <a:xfrm>
            <a:off x="528764" y="3163823"/>
            <a:ext cx="1923414" cy="1773555"/>
            <a:chOff x="528764" y="3163823"/>
            <a:chExt cx="1923414" cy="1773555"/>
          </a:xfrm>
        </p:grpSpPr>
        <p:sp>
          <p:nvSpPr>
            <p:cNvPr id="17" name="object 17"/>
            <p:cNvSpPr/>
            <p:nvPr/>
          </p:nvSpPr>
          <p:spPr>
            <a:xfrm>
              <a:off x="972311" y="3163823"/>
              <a:ext cx="452628" cy="452627"/>
            </a:xfrm>
            <a:prstGeom prst="rect">
              <a:avLst/>
            </a:prstGeom>
            <a:blipFill>
              <a:blip r:embed="rId2" cstate="print"/>
              <a:stretch>
                <a:fillRect/>
              </a:stretch>
            </a:blipFill>
          </p:spPr>
          <p:txBody>
            <a:bodyPr wrap="square" lIns="0" tIns="0" rIns="0" bIns="0" rtlCol="0"/>
            <a:lstStyle/>
            <a:p>
              <a:endParaRPr/>
            </a:p>
          </p:txBody>
        </p:sp>
        <p:sp>
          <p:nvSpPr>
            <p:cNvPr id="18" name="object 18"/>
            <p:cNvSpPr/>
            <p:nvPr/>
          </p:nvSpPr>
          <p:spPr>
            <a:xfrm>
              <a:off x="1376171" y="3168395"/>
              <a:ext cx="451103" cy="452627"/>
            </a:xfrm>
            <a:prstGeom prst="rect">
              <a:avLst/>
            </a:prstGeom>
            <a:blipFill>
              <a:blip r:embed="rId2" cstate="print"/>
              <a:stretch>
                <a:fillRect/>
              </a:stretch>
            </a:blipFill>
          </p:spPr>
          <p:txBody>
            <a:bodyPr wrap="square" lIns="0" tIns="0" rIns="0" bIns="0" rtlCol="0"/>
            <a:lstStyle/>
            <a:p>
              <a:endParaRPr/>
            </a:p>
          </p:txBody>
        </p:sp>
        <p:sp>
          <p:nvSpPr>
            <p:cNvPr id="19" name="object 19"/>
            <p:cNvSpPr/>
            <p:nvPr/>
          </p:nvSpPr>
          <p:spPr>
            <a:xfrm>
              <a:off x="541781" y="4019549"/>
              <a:ext cx="1897380" cy="904875"/>
            </a:xfrm>
            <a:custGeom>
              <a:avLst/>
              <a:gdLst/>
              <a:ahLst/>
              <a:cxnLst/>
              <a:rect l="l" t="t" r="r" b="b"/>
              <a:pathLst>
                <a:path w="1897380" h="904875">
                  <a:moveTo>
                    <a:pt x="0" y="904748"/>
                  </a:moveTo>
                  <a:lnTo>
                    <a:pt x="1897380" y="904748"/>
                  </a:lnTo>
                  <a:lnTo>
                    <a:pt x="1897380" y="0"/>
                  </a:lnTo>
                  <a:lnTo>
                    <a:pt x="0" y="0"/>
                  </a:lnTo>
                  <a:lnTo>
                    <a:pt x="0" y="904748"/>
                  </a:lnTo>
                  <a:close/>
                </a:path>
              </a:pathLst>
            </a:custGeom>
            <a:ln w="25908">
              <a:solidFill>
                <a:srgbClr val="385D88"/>
              </a:solidFill>
            </a:ln>
          </p:spPr>
          <p:txBody>
            <a:bodyPr wrap="square" lIns="0" tIns="0" rIns="0" bIns="0" rtlCol="0"/>
            <a:lstStyle/>
            <a:p>
              <a:endParaRPr/>
            </a:p>
          </p:txBody>
        </p:sp>
      </p:grpSp>
      <p:sp>
        <p:nvSpPr>
          <p:cNvPr id="20" name="object 20"/>
          <p:cNvSpPr txBox="1"/>
          <p:nvPr/>
        </p:nvSpPr>
        <p:spPr>
          <a:xfrm>
            <a:off x="566166" y="4577588"/>
            <a:ext cx="1864360" cy="269240"/>
          </a:xfrm>
          <a:prstGeom prst="rect">
            <a:avLst/>
          </a:prstGeom>
        </p:spPr>
        <p:txBody>
          <a:bodyPr vert="horz" wrap="square" lIns="0" tIns="12065" rIns="0" bIns="0" rtlCol="0">
            <a:spAutoFit/>
          </a:bodyPr>
          <a:lstStyle/>
          <a:p>
            <a:pPr marL="256540">
              <a:lnSpc>
                <a:spcPct val="100000"/>
              </a:lnSpc>
              <a:spcBef>
                <a:spcPts val="95"/>
              </a:spcBef>
            </a:pPr>
            <a:r>
              <a:rPr sz="1600" b="1" spc="-195" dirty="0">
                <a:solidFill>
                  <a:srgbClr val="1F477B"/>
                </a:solidFill>
                <a:latin typeface="Verdana"/>
                <a:cs typeface="Verdana"/>
              </a:rPr>
              <a:t>Technical</a:t>
            </a:r>
            <a:r>
              <a:rPr sz="1600" b="1" spc="-190" dirty="0">
                <a:solidFill>
                  <a:srgbClr val="1F477B"/>
                </a:solidFill>
                <a:latin typeface="Verdana"/>
                <a:cs typeface="Verdana"/>
              </a:rPr>
              <a:t> </a:t>
            </a:r>
            <a:r>
              <a:rPr sz="1600" b="1" spc="-185" dirty="0">
                <a:solidFill>
                  <a:srgbClr val="1F477B"/>
                </a:solidFill>
                <a:latin typeface="Verdana"/>
                <a:cs typeface="Verdana"/>
              </a:rPr>
              <a:t>Unit</a:t>
            </a:r>
            <a:endParaRPr sz="1600">
              <a:latin typeface="Verdana"/>
              <a:cs typeface="Verdana"/>
            </a:endParaRPr>
          </a:p>
        </p:txBody>
      </p:sp>
      <p:grpSp>
        <p:nvGrpSpPr>
          <p:cNvPr id="21" name="object 21"/>
          <p:cNvGrpSpPr/>
          <p:nvPr/>
        </p:nvGrpSpPr>
        <p:grpSpPr>
          <a:xfrm>
            <a:off x="528764" y="4126991"/>
            <a:ext cx="1923414" cy="1766570"/>
            <a:chOff x="528764" y="4126991"/>
            <a:chExt cx="1923414" cy="1766570"/>
          </a:xfrm>
        </p:grpSpPr>
        <p:sp>
          <p:nvSpPr>
            <p:cNvPr id="22" name="object 22"/>
            <p:cNvSpPr/>
            <p:nvPr/>
          </p:nvSpPr>
          <p:spPr>
            <a:xfrm>
              <a:off x="970787" y="4126991"/>
              <a:ext cx="452628" cy="452628"/>
            </a:xfrm>
            <a:prstGeom prst="rect">
              <a:avLst/>
            </a:prstGeom>
            <a:blipFill>
              <a:blip r:embed="rId2" cstate="print"/>
              <a:stretch>
                <a:fillRect/>
              </a:stretch>
            </a:blipFill>
          </p:spPr>
          <p:txBody>
            <a:bodyPr wrap="square" lIns="0" tIns="0" rIns="0" bIns="0" rtlCol="0"/>
            <a:lstStyle/>
            <a:p>
              <a:endParaRPr/>
            </a:p>
          </p:txBody>
        </p:sp>
        <p:sp>
          <p:nvSpPr>
            <p:cNvPr id="23" name="object 23"/>
            <p:cNvSpPr/>
            <p:nvPr/>
          </p:nvSpPr>
          <p:spPr>
            <a:xfrm>
              <a:off x="1376171" y="4131563"/>
              <a:ext cx="451103" cy="452628"/>
            </a:xfrm>
            <a:prstGeom prst="rect">
              <a:avLst/>
            </a:prstGeom>
            <a:blipFill>
              <a:blip r:embed="rId2" cstate="print"/>
              <a:stretch>
                <a:fillRect/>
              </a:stretch>
            </a:blipFill>
          </p:spPr>
          <p:txBody>
            <a:bodyPr wrap="square" lIns="0" tIns="0" rIns="0" bIns="0" rtlCol="0"/>
            <a:lstStyle/>
            <a:p>
              <a:endParaRPr/>
            </a:p>
          </p:txBody>
        </p:sp>
        <p:sp>
          <p:nvSpPr>
            <p:cNvPr id="24" name="object 24"/>
            <p:cNvSpPr/>
            <p:nvPr/>
          </p:nvSpPr>
          <p:spPr>
            <a:xfrm>
              <a:off x="541781" y="4975097"/>
              <a:ext cx="1897380" cy="905510"/>
            </a:xfrm>
            <a:custGeom>
              <a:avLst/>
              <a:gdLst/>
              <a:ahLst/>
              <a:cxnLst/>
              <a:rect l="l" t="t" r="r" b="b"/>
              <a:pathLst>
                <a:path w="1897380" h="905510">
                  <a:moveTo>
                    <a:pt x="0" y="905001"/>
                  </a:moveTo>
                  <a:lnTo>
                    <a:pt x="1897380" y="905001"/>
                  </a:lnTo>
                  <a:lnTo>
                    <a:pt x="1897380" y="0"/>
                  </a:lnTo>
                  <a:lnTo>
                    <a:pt x="0" y="0"/>
                  </a:lnTo>
                  <a:lnTo>
                    <a:pt x="0" y="905001"/>
                  </a:lnTo>
                  <a:close/>
                </a:path>
              </a:pathLst>
            </a:custGeom>
            <a:ln w="25908">
              <a:solidFill>
                <a:srgbClr val="385D88"/>
              </a:solidFill>
            </a:ln>
          </p:spPr>
          <p:txBody>
            <a:bodyPr wrap="square" lIns="0" tIns="0" rIns="0" bIns="0" rtlCol="0"/>
            <a:lstStyle/>
            <a:p>
              <a:endParaRPr/>
            </a:p>
          </p:txBody>
        </p:sp>
      </p:grpSp>
      <p:sp>
        <p:nvSpPr>
          <p:cNvPr id="25" name="object 25"/>
          <p:cNvSpPr txBox="1"/>
          <p:nvPr/>
        </p:nvSpPr>
        <p:spPr>
          <a:xfrm>
            <a:off x="566166" y="5534355"/>
            <a:ext cx="1864360" cy="269240"/>
          </a:xfrm>
          <a:prstGeom prst="rect">
            <a:avLst/>
          </a:prstGeom>
        </p:spPr>
        <p:txBody>
          <a:bodyPr vert="horz" wrap="square" lIns="0" tIns="12065" rIns="0" bIns="0" rtlCol="0">
            <a:spAutoFit/>
          </a:bodyPr>
          <a:lstStyle/>
          <a:p>
            <a:pPr marL="338455">
              <a:lnSpc>
                <a:spcPct val="100000"/>
              </a:lnSpc>
              <a:spcBef>
                <a:spcPts val="95"/>
              </a:spcBef>
            </a:pPr>
            <a:r>
              <a:rPr sz="1600" b="1" spc="-220" dirty="0">
                <a:solidFill>
                  <a:srgbClr val="1F477B"/>
                </a:solidFill>
                <a:latin typeface="Verdana"/>
                <a:cs typeface="Verdana"/>
              </a:rPr>
              <a:t>Review</a:t>
            </a:r>
            <a:r>
              <a:rPr sz="1600" b="1" spc="-225" dirty="0">
                <a:solidFill>
                  <a:srgbClr val="1F477B"/>
                </a:solidFill>
                <a:latin typeface="Verdana"/>
                <a:cs typeface="Verdana"/>
              </a:rPr>
              <a:t> </a:t>
            </a:r>
            <a:r>
              <a:rPr sz="1600" b="1" spc="-185" dirty="0">
                <a:solidFill>
                  <a:srgbClr val="1F477B"/>
                </a:solidFill>
                <a:latin typeface="Verdana"/>
                <a:cs typeface="Verdana"/>
              </a:rPr>
              <a:t>Unit</a:t>
            </a:r>
            <a:endParaRPr sz="1600">
              <a:latin typeface="Verdana"/>
              <a:cs typeface="Verdana"/>
            </a:endParaRPr>
          </a:p>
        </p:txBody>
      </p:sp>
      <p:grpSp>
        <p:nvGrpSpPr>
          <p:cNvPr id="26" name="object 26"/>
          <p:cNvGrpSpPr/>
          <p:nvPr/>
        </p:nvGrpSpPr>
        <p:grpSpPr>
          <a:xfrm>
            <a:off x="972311" y="2788856"/>
            <a:ext cx="5104130" cy="2751455"/>
            <a:chOff x="972311" y="2788856"/>
            <a:chExt cx="5104130" cy="2751455"/>
          </a:xfrm>
        </p:grpSpPr>
        <p:sp>
          <p:nvSpPr>
            <p:cNvPr id="27" name="object 27"/>
            <p:cNvSpPr/>
            <p:nvPr/>
          </p:nvSpPr>
          <p:spPr>
            <a:xfrm>
              <a:off x="972311" y="5082539"/>
              <a:ext cx="452628" cy="451104"/>
            </a:xfrm>
            <a:prstGeom prst="rect">
              <a:avLst/>
            </a:prstGeom>
            <a:blipFill>
              <a:blip r:embed="rId2" cstate="print"/>
              <a:stretch>
                <a:fillRect/>
              </a:stretch>
            </a:blipFill>
          </p:spPr>
          <p:txBody>
            <a:bodyPr wrap="square" lIns="0" tIns="0" rIns="0" bIns="0" rtlCol="0"/>
            <a:lstStyle/>
            <a:p>
              <a:endParaRPr/>
            </a:p>
          </p:txBody>
        </p:sp>
        <p:sp>
          <p:nvSpPr>
            <p:cNvPr id="28" name="object 28"/>
            <p:cNvSpPr/>
            <p:nvPr/>
          </p:nvSpPr>
          <p:spPr>
            <a:xfrm>
              <a:off x="1376171" y="5088636"/>
              <a:ext cx="451103" cy="451103"/>
            </a:xfrm>
            <a:prstGeom prst="rect">
              <a:avLst/>
            </a:prstGeom>
            <a:blipFill>
              <a:blip r:embed="rId2" cstate="print"/>
              <a:stretch>
                <a:fillRect/>
              </a:stretch>
            </a:blipFill>
          </p:spPr>
          <p:txBody>
            <a:bodyPr wrap="square" lIns="0" tIns="0" rIns="0" bIns="0" rtlCol="0"/>
            <a:lstStyle/>
            <a:p>
              <a:endParaRPr/>
            </a:p>
          </p:txBody>
        </p:sp>
        <p:sp>
          <p:nvSpPr>
            <p:cNvPr id="29" name="object 29"/>
            <p:cNvSpPr/>
            <p:nvPr/>
          </p:nvSpPr>
          <p:spPr>
            <a:xfrm>
              <a:off x="4716017" y="2801874"/>
              <a:ext cx="1347470" cy="1080770"/>
            </a:xfrm>
            <a:custGeom>
              <a:avLst/>
              <a:gdLst/>
              <a:ahLst/>
              <a:cxnLst/>
              <a:rect l="l" t="t" r="r" b="b"/>
              <a:pathLst>
                <a:path w="1347470" h="1080770">
                  <a:moveTo>
                    <a:pt x="0" y="64388"/>
                  </a:moveTo>
                  <a:lnTo>
                    <a:pt x="16383" y="21209"/>
                  </a:lnTo>
                  <a:lnTo>
                    <a:pt x="56769" y="380"/>
                  </a:lnTo>
                  <a:lnTo>
                    <a:pt x="1283843" y="0"/>
                  </a:lnTo>
                  <a:lnTo>
                    <a:pt x="1291844" y="508"/>
                  </a:lnTo>
                  <a:lnTo>
                    <a:pt x="1313942" y="7747"/>
                  </a:lnTo>
                  <a:lnTo>
                    <a:pt x="1331722" y="22225"/>
                  </a:lnTo>
                  <a:lnTo>
                    <a:pt x="1343279" y="42163"/>
                  </a:lnTo>
                  <a:lnTo>
                    <a:pt x="1347089" y="1015873"/>
                  </a:lnTo>
                  <a:lnTo>
                    <a:pt x="1346581" y="1024127"/>
                  </a:lnTo>
                  <a:lnTo>
                    <a:pt x="1339469" y="1046607"/>
                  </a:lnTo>
                  <a:lnTo>
                    <a:pt x="1325245" y="1064514"/>
                  </a:lnTo>
                  <a:lnTo>
                    <a:pt x="1305687" y="1076325"/>
                  </a:lnTo>
                  <a:lnTo>
                    <a:pt x="63246" y="1080262"/>
                  </a:lnTo>
                  <a:lnTo>
                    <a:pt x="55245" y="1079753"/>
                  </a:lnTo>
                  <a:lnTo>
                    <a:pt x="33147" y="1072514"/>
                  </a:lnTo>
                  <a:lnTo>
                    <a:pt x="15494" y="1058037"/>
                  </a:lnTo>
                  <a:lnTo>
                    <a:pt x="3810" y="1038098"/>
                  </a:lnTo>
                  <a:lnTo>
                    <a:pt x="0" y="64388"/>
                  </a:lnTo>
                  <a:close/>
                </a:path>
              </a:pathLst>
            </a:custGeom>
            <a:ln w="25908">
              <a:solidFill>
                <a:srgbClr val="088BC7"/>
              </a:solidFill>
            </a:ln>
          </p:spPr>
          <p:txBody>
            <a:bodyPr wrap="square" lIns="0" tIns="0" rIns="0" bIns="0" rtlCol="0"/>
            <a:lstStyle/>
            <a:p>
              <a:endParaRPr/>
            </a:p>
          </p:txBody>
        </p:sp>
        <p:sp>
          <p:nvSpPr>
            <p:cNvPr id="30" name="object 30"/>
            <p:cNvSpPr/>
            <p:nvPr/>
          </p:nvSpPr>
          <p:spPr>
            <a:xfrm>
              <a:off x="5120640" y="2941320"/>
              <a:ext cx="502920" cy="502920"/>
            </a:xfrm>
            <a:prstGeom prst="rect">
              <a:avLst/>
            </a:prstGeom>
            <a:blipFill>
              <a:blip r:embed="rId3" cstate="print"/>
              <a:stretch>
                <a:fillRect/>
              </a:stretch>
            </a:blipFill>
          </p:spPr>
          <p:txBody>
            <a:bodyPr wrap="square" lIns="0" tIns="0" rIns="0" bIns="0" rtlCol="0"/>
            <a:lstStyle/>
            <a:p>
              <a:endParaRPr/>
            </a:p>
          </p:txBody>
        </p:sp>
      </p:grpSp>
      <p:sp>
        <p:nvSpPr>
          <p:cNvPr id="31" name="object 31"/>
          <p:cNvSpPr txBox="1"/>
          <p:nvPr/>
        </p:nvSpPr>
        <p:spPr>
          <a:xfrm>
            <a:off x="5146675" y="3551046"/>
            <a:ext cx="498475" cy="193675"/>
          </a:xfrm>
          <a:prstGeom prst="rect">
            <a:avLst/>
          </a:prstGeom>
        </p:spPr>
        <p:txBody>
          <a:bodyPr vert="horz" wrap="square" lIns="0" tIns="13335" rIns="0" bIns="0" rtlCol="0">
            <a:spAutoFit/>
          </a:bodyPr>
          <a:lstStyle/>
          <a:p>
            <a:pPr marL="12700">
              <a:lnSpc>
                <a:spcPct val="100000"/>
              </a:lnSpc>
              <a:spcBef>
                <a:spcPts val="105"/>
              </a:spcBef>
            </a:pPr>
            <a:r>
              <a:rPr sz="1100" b="1" spc="-220" dirty="0">
                <a:solidFill>
                  <a:srgbClr val="0085C5"/>
                </a:solidFill>
                <a:latin typeface="Verdana"/>
                <a:cs typeface="Verdana"/>
              </a:rPr>
              <a:t>(</a:t>
            </a:r>
            <a:r>
              <a:rPr sz="1100" b="1" spc="-150" dirty="0">
                <a:solidFill>
                  <a:srgbClr val="0085C5"/>
                </a:solidFill>
                <a:latin typeface="Verdana"/>
                <a:cs typeface="Verdana"/>
              </a:rPr>
              <a:t>N</a:t>
            </a:r>
            <a:r>
              <a:rPr sz="1100" b="1" spc="-125" dirty="0">
                <a:solidFill>
                  <a:srgbClr val="0085C5"/>
                </a:solidFill>
                <a:latin typeface="Verdana"/>
                <a:cs typeface="Verdana"/>
              </a:rPr>
              <a:t>e</a:t>
            </a:r>
            <a:r>
              <a:rPr sz="1100" b="1" spc="-100" dirty="0">
                <a:solidFill>
                  <a:srgbClr val="0085C5"/>
                </a:solidFill>
                <a:latin typeface="Verdana"/>
                <a:cs typeface="Verdana"/>
              </a:rPr>
              <a:t>A</a:t>
            </a:r>
            <a:r>
              <a:rPr sz="1100" b="1" spc="-10" dirty="0">
                <a:solidFill>
                  <a:srgbClr val="0085C5"/>
                </a:solidFill>
                <a:latin typeface="Verdana"/>
                <a:cs typeface="Verdana"/>
              </a:rPr>
              <a:t>C</a:t>
            </a:r>
            <a:r>
              <a:rPr sz="1100" b="1" spc="-204" dirty="0">
                <a:solidFill>
                  <a:srgbClr val="0085C5"/>
                </a:solidFill>
                <a:latin typeface="Verdana"/>
                <a:cs typeface="Verdana"/>
              </a:rPr>
              <a:t>)</a:t>
            </a:r>
            <a:endParaRPr sz="1100">
              <a:latin typeface="Verdana"/>
              <a:cs typeface="Verdana"/>
            </a:endParaRPr>
          </a:p>
        </p:txBody>
      </p:sp>
      <p:sp>
        <p:nvSpPr>
          <p:cNvPr id="32" name="object 32"/>
          <p:cNvSpPr/>
          <p:nvPr/>
        </p:nvSpPr>
        <p:spPr>
          <a:xfrm>
            <a:off x="7572662" y="5389816"/>
            <a:ext cx="822381" cy="209260"/>
          </a:xfrm>
          <a:prstGeom prst="rect">
            <a:avLst/>
          </a:prstGeom>
          <a:blipFill>
            <a:blip r:embed="rId4" cstate="print"/>
            <a:stretch>
              <a:fillRect/>
            </a:stretch>
          </a:blipFill>
        </p:spPr>
        <p:txBody>
          <a:bodyPr wrap="square" lIns="0" tIns="0" rIns="0" bIns="0" rtlCol="0"/>
          <a:lstStyle/>
          <a:p>
            <a:endParaRPr/>
          </a:p>
        </p:txBody>
      </p:sp>
      <p:sp>
        <p:nvSpPr>
          <p:cNvPr id="33" name="object 33"/>
          <p:cNvSpPr txBox="1"/>
          <p:nvPr/>
        </p:nvSpPr>
        <p:spPr>
          <a:xfrm>
            <a:off x="7565897" y="5321046"/>
            <a:ext cx="836930" cy="269240"/>
          </a:xfrm>
          <a:prstGeom prst="rect">
            <a:avLst/>
          </a:prstGeom>
        </p:spPr>
        <p:txBody>
          <a:bodyPr vert="horz" wrap="square" lIns="0" tIns="12065" rIns="0" bIns="0" rtlCol="0">
            <a:spAutoFit/>
          </a:bodyPr>
          <a:lstStyle/>
          <a:p>
            <a:pPr marL="12700">
              <a:lnSpc>
                <a:spcPct val="100000"/>
              </a:lnSpc>
              <a:spcBef>
                <a:spcPts val="95"/>
              </a:spcBef>
            </a:pPr>
            <a:r>
              <a:rPr sz="1600" spc="-155" dirty="0">
                <a:solidFill>
                  <a:srgbClr val="C00000"/>
                </a:solidFill>
                <a:latin typeface="Verdana"/>
                <a:cs typeface="Verdana"/>
              </a:rPr>
              <a:t>Tax</a:t>
            </a:r>
            <a:r>
              <a:rPr sz="1600" spc="-125" dirty="0">
                <a:solidFill>
                  <a:srgbClr val="C00000"/>
                </a:solidFill>
                <a:latin typeface="Verdana"/>
                <a:cs typeface="Verdana"/>
              </a:rPr>
              <a:t>paye</a:t>
            </a:r>
            <a:r>
              <a:rPr sz="1600" spc="-105" dirty="0">
                <a:solidFill>
                  <a:srgbClr val="C00000"/>
                </a:solidFill>
                <a:latin typeface="Verdana"/>
                <a:cs typeface="Verdana"/>
              </a:rPr>
              <a:t>r</a:t>
            </a:r>
            <a:endParaRPr sz="1600">
              <a:latin typeface="Verdana"/>
              <a:cs typeface="Verdana"/>
            </a:endParaRPr>
          </a:p>
        </p:txBody>
      </p:sp>
      <p:grpSp>
        <p:nvGrpSpPr>
          <p:cNvPr id="34" name="object 34"/>
          <p:cNvGrpSpPr/>
          <p:nvPr/>
        </p:nvGrpSpPr>
        <p:grpSpPr>
          <a:xfrm>
            <a:off x="2703576" y="1286002"/>
            <a:ext cx="5523230" cy="4016375"/>
            <a:chOff x="2703576" y="1286002"/>
            <a:chExt cx="5523230" cy="4016375"/>
          </a:xfrm>
        </p:grpSpPr>
        <p:sp>
          <p:nvSpPr>
            <p:cNvPr id="35" name="object 35"/>
            <p:cNvSpPr/>
            <p:nvPr/>
          </p:nvSpPr>
          <p:spPr>
            <a:xfrm>
              <a:off x="2703576" y="1286002"/>
              <a:ext cx="2716530" cy="1506855"/>
            </a:xfrm>
            <a:custGeom>
              <a:avLst/>
              <a:gdLst/>
              <a:ahLst/>
              <a:cxnLst/>
              <a:rect l="l" t="t" r="r" b="b"/>
              <a:pathLst>
                <a:path w="2716529" h="1506855">
                  <a:moveTo>
                    <a:pt x="2673338" y="1431232"/>
                  </a:moveTo>
                  <a:lnTo>
                    <a:pt x="2640457" y="1434592"/>
                  </a:lnTo>
                  <a:lnTo>
                    <a:pt x="2686177" y="1506474"/>
                  </a:lnTo>
                  <a:lnTo>
                    <a:pt x="2710035" y="1443355"/>
                  </a:lnTo>
                  <a:lnTo>
                    <a:pt x="2673350" y="1443355"/>
                  </a:lnTo>
                  <a:lnTo>
                    <a:pt x="2673338" y="1431232"/>
                  </a:lnTo>
                  <a:close/>
                </a:path>
                <a:path w="2716529" h="1506855">
                  <a:moveTo>
                    <a:pt x="2686037" y="1429934"/>
                  </a:moveTo>
                  <a:lnTo>
                    <a:pt x="2673338" y="1431232"/>
                  </a:lnTo>
                  <a:lnTo>
                    <a:pt x="2673350" y="1443355"/>
                  </a:lnTo>
                  <a:lnTo>
                    <a:pt x="2686050" y="1443355"/>
                  </a:lnTo>
                  <a:lnTo>
                    <a:pt x="2686037" y="1429934"/>
                  </a:lnTo>
                  <a:close/>
                </a:path>
                <a:path w="2716529" h="1506855">
                  <a:moveTo>
                    <a:pt x="2716276" y="1426845"/>
                  </a:moveTo>
                  <a:lnTo>
                    <a:pt x="2686037" y="1429934"/>
                  </a:lnTo>
                  <a:lnTo>
                    <a:pt x="2686050" y="1443355"/>
                  </a:lnTo>
                  <a:lnTo>
                    <a:pt x="2710035" y="1443355"/>
                  </a:lnTo>
                  <a:lnTo>
                    <a:pt x="2716276" y="1426845"/>
                  </a:lnTo>
                  <a:close/>
                </a:path>
                <a:path w="2716529" h="1506855">
                  <a:moveTo>
                    <a:pt x="2684659" y="6350"/>
                  </a:moveTo>
                  <a:lnTo>
                    <a:pt x="2671953" y="6350"/>
                  </a:lnTo>
                  <a:lnTo>
                    <a:pt x="2678303" y="12700"/>
                  </a:lnTo>
                  <a:lnTo>
                    <a:pt x="2671959" y="12700"/>
                  </a:lnTo>
                  <a:lnTo>
                    <a:pt x="2673338" y="1431232"/>
                  </a:lnTo>
                  <a:lnTo>
                    <a:pt x="2686037" y="1429934"/>
                  </a:lnTo>
                  <a:lnTo>
                    <a:pt x="2684665" y="12700"/>
                  </a:lnTo>
                  <a:lnTo>
                    <a:pt x="2678303" y="12700"/>
                  </a:lnTo>
                  <a:lnTo>
                    <a:pt x="2671953" y="6350"/>
                  </a:lnTo>
                  <a:lnTo>
                    <a:pt x="2684659" y="6350"/>
                  </a:lnTo>
                  <a:close/>
                </a:path>
                <a:path w="2716529" h="1506855">
                  <a:moveTo>
                    <a:pt x="2684653" y="0"/>
                  </a:moveTo>
                  <a:lnTo>
                    <a:pt x="0" y="0"/>
                  </a:lnTo>
                  <a:lnTo>
                    <a:pt x="0" y="12700"/>
                  </a:lnTo>
                  <a:lnTo>
                    <a:pt x="2671959" y="12700"/>
                  </a:lnTo>
                  <a:lnTo>
                    <a:pt x="2671953" y="6350"/>
                  </a:lnTo>
                  <a:lnTo>
                    <a:pt x="2684659" y="6350"/>
                  </a:lnTo>
                  <a:lnTo>
                    <a:pt x="2684653" y="0"/>
                  </a:lnTo>
                  <a:close/>
                </a:path>
              </a:pathLst>
            </a:custGeom>
            <a:solidFill>
              <a:srgbClr val="000000"/>
            </a:solidFill>
          </p:spPr>
          <p:txBody>
            <a:bodyPr wrap="square" lIns="0" tIns="0" rIns="0" bIns="0" rtlCol="0"/>
            <a:lstStyle/>
            <a:p>
              <a:endParaRPr/>
            </a:p>
          </p:txBody>
        </p:sp>
        <p:sp>
          <p:nvSpPr>
            <p:cNvPr id="36" name="object 36"/>
            <p:cNvSpPr/>
            <p:nvPr/>
          </p:nvSpPr>
          <p:spPr>
            <a:xfrm>
              <a:off x="7775447" y="4850892"/>
              <a:ext cx="451103" cy="451103"/>
            </a:xfrm>
            <a:prstGeom prst="rect">
              <a:avLst/>
            </a:prstGeom>
            <a:blipFill>
              <a:blip r:embed="rId5" cstate="print"/>
              <a:stretch>
                <a:fillRect/>
              </a:stretch>
            </a:blipFill>
          </p:spPr>
          <p:txBody>
            <a:bodyPr wrap="square" lIns="0" tIns="0" rIns="0" bIns="0" rtlCol="0"/>
            <a:lstStyle/>
            <a:p>
              <a:endParaRPr/>
            </a:p>
          </p:txBody>
        </p:sp>
      </p:grpSp>
      <p:sp>
        <p:nvSpPr>
          <p:cNvPr id="37" name="object 37"/>
          <p:cNvSpPr txBox="1"/>
          <p:nvPr/>
        </p:nvSpPr>
        <p:spPr>
          <a:xfrm>
            <a:off x="3487292" y="1302765"/>
            <a:ext cx="1406525" cy="666115"/>
          </a:xfrm>
          <a:prstGeom prst="rect">
            <a:avLst/>
          </a:prstGeom>
        </p:spPr>
        <p:txBody>
          <a:bodyPr vert="horz" wrap="square" lIns="0" tIns="13335" rIns="0" bIns="0" rtlCol="0">
            <a:spAutoFit/>
          </a:bodyPr>
          <a:lstStyle/>
          <a:p>
            <a:pPr marL="12700" marR="5080">
              <a:lnSpc>
                <a:spcPct val="100000"/>
              </a:lnSpc>
              <a:spcBef>
                <a:spcPts val="105"/>
              </a:spcBef>
            </a:pPr>
            <a:r>
              <a:rPr sz="1400" spc="-165" dirty="0">
                <a:latin typeface="Verdana"/>
                <a:cs typeface="Verdana"/>
              </a:rPr>
              <a:t>R</a:t>
            </a:r>
            <a:r>
              <a:rPr sz="1400" spc="-50" dirty="0">
                <a:latin typeface="Verdana"/>
                <a:cs typeface="Verdana"/>
              </a:rPr>
              <a:t>ec</a:t>
            </a:r>
            <a:r>
              <a:rPr sz="1400" spc="-45" dirty="0">
                <a:latin typeface="Verdana"/>
                <a:cs typeface="Verdana"/>
              </a:rPr>
              <a:t>o</a:t>
            </a:r>
            <a:r>
              <a:rPr sz="1400" spc="-170" dirty="0">
                <a:latin typeface="Verdana"/>
                <a:cs typeface="Verdana"/>
              </a:rPr>
              <a:t>m</a:t>
            </a:r>
            <a:r>
              <a:rPr sz="1400" spc="-175" dirty="0">
                <a:latin typeface="Verdana"/>
                <a:cs typeface="Verdana"/>
              </a:rPr>
              <a:t>m</a:t>
            </a:r>
            <a:r>
              <a:rPr sz="1400" spc="-90" dirty="0">
                <a:latin typeface="Verdana"/>
                <a:cs typeface="Verdana"/>
              </a:rPr>
              <a:t>en</a:t>
            </a:r>
            <a:r>
              <a:rPr sz="1400" spc="-105" dirty="0">
                <a:latin typeface="Verdana"/>
                <a:cs typeface="Verdana"/>
              </a:rPr>
              <a:t>d</a:t>
            </a:r>
            <a:r>
              <a:rPr sz="1400" spc="-75" dirty="0">
                <a:latin typeface="Verdana"/>
                <a:cs typeface="Verdana"/>
              </a:rPr>
              <a:t>ati</a:t>
            </a:r>
            <a:r>
              <a:rPr sz="1400" spc="-100" dirty="0">
                <a:latin typeface="Verdana"/>
                <a:cs typeface="Verdana"/>
              </a:rPr>
              <a:t>o</a:t>
            </a:r>
            <a:r>
              <a:rPr sz="1400" spc="-90" dirty="0">
                <a:latin typeface="Verdana"/>
                <a:cs typeface="Verdana"/>
              </a:rPr>
              <a:t>n  </a:t>
            </a:r>
            <a:r>
              <a:rPr sz="1400" spc="-45" dirty="0">
                <a:latin typeface="Verdana"/>
                <a:cs typeface="Verdana"/>
              </a:rPr>
              <a:t>for </a:t>
            </a:r>
            <a:r>
              <a:rPr sz="1400" spc="-100" dirty="0">
                <a:latin typeface="Verdana"/>
                <a:cs typeface="Verdana"/>
              </a:rPr>
              <a:t>penalty  </a:t>
            </a:r>
            <a:r>
              <a:rPr sz="1400" spc="-75" dirty="0">
                <a:latin typeface="Verdana"/>
                <a:cs typeface="Verdana"/>
              </a:rPr>
              <a:t>proceedings</a:t>
            </a:r>
            <a:endParaRPr sz="1400">
              <a:latin typeface="Verdana"/>
              <a:cs typeface="Verdana"/>
            </a:endParaRPr>
          </a:p>
        </p:txBody>
      </p:sp>
      <p:sp>
        <p:nvSpPr>
          <p:cNvPr id="38" name="object 38"/>
          <p:cNvSpPr/>
          <p:nvPr/>
        </p:nvSpPr>
        <p:spPr>
          <a:xfrm>
            <a:off x="6070091" y="2988310"/>
            <a:ext cx="1969770" cy="1863089"/>
          </a:xfrm>
          <a:custGeom>
            <a:avLst/>
            <a:gdLst/>
            <a:ahLst/>
            <a:cxnLst/>
            <a:rect l="l" t="t" r="r" b="b"/>
            <a:pathLst>
              <a:path w="1969770" h="1863089">
                <a:moveTo>
                  <a:pt x="1925192" y="1786382"/>
                </a:moveTo>
                <a:lnTo>
                  <a:pt x="1893442" y="1786382"/>
                </a:lnTo>
                <a:lnTo>
                  <a:pt x="1931542" y="1862582"/>
                </a:lnTo>
                <a:lnTo>
                  <a:pt x="1963292" y="1799082"/>
                </a:lnTo>
                <a:lnTo>
                  <a:pt x="1925192" y="1799082"/>
                </a:lnTo>
                <a:lnTo>
                  <a:pt x="1925192" y="1786382"/>
                </a:lnTo>
                <a:close/>
              </a:path>
              <a:path w="1969770" h="1863089">
                <a:moveTo>
                  <a:pt x="1925192" y="6350"/>
                </a:moveTo>
                <a:lnTo>
                  <a:pt x="1925192" y="1799082"/>
                </a:lnTo>
                <a:lnTo>
                  <a:pt x="1937892" y="1799082"/>
                </a:lnTo>
                <a:lnTo>
                  <a:pt x="1937892" y="12700"/>
                </a:lnTo>
                <a:lnTo>
                  <a:pt x="1931542" y="12700"/>
                </a:lnTo>
                <a:lnTo>
                  <a:pt x="1925192" y="6350"/>
                </a:lnTo>
                <a:close/>
              </a:path>
              <a:path w="1969770" h="1863089">
                <a:moveTo>
                  <a:pt x="1969642" y="1786382"/>
                </a:moveTo>
                <a:lnTo>
                  <a:pt x="1937892" y="1786382"/>
                </a:lnTo>
                <a:lnTo>
                  <a:pt x="1937892" y="1799082"/>
                </a:lnTo>
                <a:lnTo>
                  <a:pt x="1963292" y="1799082"/>
                </a:lnTo>
                <a:lnTo>
                  <a:pt x="1969642" y="1786382"/>
                </a:lnTo>
                <a:close/>
              </a:path>
              <a:path w="1969770" h="1863089">
                <a:moveTo>
                  <a:pt x="1937892" y="0"/>
                </a:moveTo>
                <a:lnTo>
                  <a:pt x="0" y="0"/>
                </a:lnTo>
                <a:lnTo>
                  <a:pt x="0" y="12700"/>
                </a:lnTo>
                <a:lnTo>
                  <a:pt x="1925192" y="12700"/>
                </a:lnTo>
                <a:lnTo>
                  <a:pt x="1925192" y="6350"/>
                </a:lnTo>
                <a:lnTo>
                  <a:pt x="1937892" y="6350"/>
                </a:lnTo>
                <a:lnTo>
                  <a:pt x="1937892" y="0"/>
                </a:lnTo>
                <a:close/>
              </a:path>
              <a:path w="1969770" h="1863089">
                <a:moveTo>
                  <a:pt x="1937892" y="6350"/>
                </a:moveTo>
                <a:lnTo>
                  <a:pt x="1925192" y="6350"/>
                </a:lnTo>
                <a:lnTo>
                  <a:pt x="1931542" y="12700"/>
                </a:lnTo>
                <a:lnTo>
                  <a:pt x="1937892" y="12700"/>
                </a:lnTo>
                <a:lnTo>
                  <a:pt x="1937892" y="6350"/>
                </a:lnTo>
                <a:close/>
              </a:path>
            </a:pathLst>
          </a:custGeom>
          <a:solidFill>
            <a:srgbClr val="000000"/>
          </a:solidFill>
        </p:spPr>
        <p:txBody>
          <a:bodyPr wrap="square" lIns="0" tIns="0" rIns="0" bIns="0" rtlCol="0"/>
          <a:lstStyle/>
          <a:p>
            <a:endParaRPr/>
          </a:p>
        </p:txBody>
      </p:sp>
      <p:sp>
        <p:nvSpPr>
          <p:cNvPr id="39" name="object 39"/>
          <p:cNvSpPr txBox="1"/>
          <p:nvPr/>
        </p:nvSpPr>
        <p:spPr>
          <a:xfrm>
            <a:off x="7421371" y="2254123"/>
            <a:ext cx="512445" cy="666115"/>
          </a:xfrm>
          <a:prstGeom prst="rect">
            <a:avLst/>
          </a:prstGeom>
        </p:spPr>
        <p:txBody>
          <a:bodyPr vert="horz" wrap="square" lIns="0" tIns="13335" rIns="0" bIns="0" rtlCol="0">
            <a:spAutoFit/>
          </a:bodyPr>
          <a:lstStyle/>
          <a:p>
            <a:pPr marL="12700" marR="5080" algn="just">
              <a:lnSpc>
                <a:spcPct val="100000"/>
              </a:lnSpc>
              <a:spcBef>
                <a:spcPts val="105"/>
              </a:spcBef>
            </a:pPr>
            <a:r>
              <a:rPr sz="1400" spc="-114" dirty="0">
                <a:latin typeface="Verdana"/>
                <a:cs typeface="Verdana"/>
              </a:rPr>
              <a:t>Show  </a:t>
            </a:r>
            <a:r>
              <a:rPr sz="1400" spc="-85" dirty="0">
                <a:latin typeface="Verdana"/>
                <a:cs typeface="Verdana"/>
              </a:rPr>
              <a:t>cause  </a:t>
            </a:r>
            <a:r>
              <a:rPr sz="1400" spc="-135" dirty="0">
                <a:latin typeface="Verdana"/>
                <a:cs typeface="Verdana"/>
              </a:rPr>
              <a:t>n</a:t>
            </a:r>
            <a:r>
              <a:rPr sz="1400" spc="-65" dirty="0">
                <a:latin typeface="Verdana"/>
                <a:cs typeface="Verdana"/>
              </a:rPr>
              <a:t>ot</a:t>
            </a:r>
            <a:r>
              <a:rPr sz="1400" spc="-55" dirty="0">
                <a:latin typeface="Verdana"/>
                <a:cs typeface="Verdana"/>
              </a:rPr>
              <a:t>ice</a:t>
            </a:r>
            <a:endParaRPr sz="1400">
              <a:latin typeface="Verdana"/>
              <a:cs typeface="Verdana"/>
            </a:endParaRPr>
          </a:p>
        </p:txBody>
      </p:sp>
      <p:sp>
        <p:nvSpPr>
          <p:cNvPr id="40" name="object 40"/>
          <p:cNvSpPr/>
          <p:nvPr/>
        </p:nvSpPr>
        <p:spPr>
          <a:xfrm>
            <a:off x="2703576" y="3015995"/>
            <a:ext cx="5073015" cy="2066289"/>
          </a:xfrm>
          <a:custGeom>
            <a:avLst/>
            <a:gdLst/>
            <a:ahLst/>
            <a:cxnLst/>
            <a:rect l="l" t="t" r="r" b="b"/>
            <a:pathLst>
              <a:path w="5073015" h="2066289">
                <a:moveTo>
                  <a:pt x="1895856" y="31750"/>
                </a:moveTo>
                <a:lnTo>
                  <a:pt x="76200" y="31750"/>
                </a:lnTo>
                <a:lnTo>
                  <a:pt x="76200" y="0"/>
                </a:lnTo>
                <a:lnTo>
                  <a:pt x="0" y="38100"/>
                </a:lnTo>
                <a:lnTo>
                  <a:pt x="76200" y="76200"/>
                </a:lnTo>
                <a:lnTo>
                  <a:pt x="76200" y="44450"/>
                </a:lnTo>
                <a:lnTo>
                  <a:pt x="1895856" y="44450"/>
                </a:lnTo>
                <a:lnTo>
                  <a:pt x="1895856" y="31750"/>
                </a:lnTo>
                <a:close/>
              </a:path>
              <a:path w="5073015" h="2066289">
                <a:moveTo>
                  <a:pt x="5072507" y="2053590"/>
                </a:moveTo>
                <a:lnTo>
                  <a:pt x="4225925" y="2053590"/>
                </a:lnTo>
                <a:lnTo>
                  <a:pt x="4225925" y="362966"/>
                </a:lnTo>
                <a:lnTo>
                  <a:pt x="4225925" y="356616"/>
                </a:lnTo>
                <a:lnTo>
                  <a:pt x="4225925" y="350266"/>
                </a:lnTo>
                <a:lnTo>
                  <a:pt x="3442716" y="350266"/>
                </a:lnTo>
                <a:lnTo>
                  <a:pt x="3442716" y="318516"/>
                </a:lnTo>
                <a:lnTo>
                  <a:pt x="3366516" y="356616"/>
                </a:lnTo>
                <a:lnTo>
                  <a:pt x="3442716" y="394716"/>
                </a:lnTo>
                <a:lnTo>
                  <a:pt x="3442716" y="362966"/>
                </a:lnTo>
                <a:lnTo>
                  <a:pt x="4213225" y="362966"/>
                </a:lnTo>
                <a:lnTo>
                  <a:pt x="4213225" y="2066290"/>
                </a:lnTo>
                <a:lnTo>
                  <a:pt x="5072507" y="2066290"/>
                </a:lnTo>
                <a:lnTo>
                  <a:pt x="5072507" y="2059940"/>
                </a:lnTo>
                <a:lnTo>
                  <a:pt x="5072507" y="2053590"/>
                </a:lnTo>
                <a:close/>
              </a:path>
            </a:pathLst>
          </a:custGeom>
          <a:solidFill>
            <a:srgbClr val="000000"/>
          </a:solidFill>
        </p:spPr>
        <p:txBody>
          <a:bodyPr wrap="square" lIns="0" tIns="0" rIns="0" bIns="0" rtlCol="0"/>
          <a:lstStyle/>
          <a:p>
            <a:endParaRPr/>
          </a:p>
        </p:txBody>
      </p:sp>
      <p:sp>
        <p:nvSpPr>
          <p:cNvPr id="41" name="object 41"/>
          <p:cNvSpPr txBox="1"/>
          <p:nvPr/>
        </p:nvSpPr>
        <p:spPr>
          <a:xfrm>
            <a:off x="3633978" y="4999735"/>
            <a:ext cx="598170" cy="666115"/>
          </a:xfrm>
          <a:prstGeom prst="rect">
            <a:avLst/>
          </a:prstGeom>
        </p:spPr>
        <p:txBody>
          <a:bodyPr vert="horz" wrap="square" lIns="0" tIns="12700" rIns="0" bIns="0" rtlCol="0">
            <a:spAutoFit/>
          </a:bodyPr>
          <a:lstStyle/>
          <a:p>
            <a:pPr marL="12700" marR="5080" indent="164465" algn="r">
              <a:lnSpc>
                <a:spcPct val="100000"/>
              </a:lnSpc>
              <a:spcBef>
                <a:spcPts val="100"/>
              </a:spcBef>
            </a:pPr>
            <a:r>
              <a:rPr sz="1400" spc="-65" dirty="0">
                <a:latin typeface="Verdana"/>
                <a:cs typeface="Verdana"/>
              </a:rPr>
              <a:t>Draft  </a:t>
            </a:r>
            <a:r>
              <a:rPr sz="1400" spc="-90" dirty="0">
                <a:latin typeface="Verdana"/>
                <a:cs typeface="Verdana"/>
              </a:rPr>
              <a:t>Penalty  </a:t>
            </a:r>
            <a:r>
              <a:rPr sz="1400" spc="-65" dirty="0">
                <a:latin typeface="Verdana"/>
                <a:cs typeface="Verdana"/>
              </a:rPr>
              <a:t>o</a:t>
            </a:r>
            <a:r>
              <a:rPr sz="1400" spc="-100" dirty="0">
                <a:latin typeface="Verdana"/>
                <a:cs typeface="Verdana"/>
              </a:rPr>
              <a:t>r</a:t>
            </a:r>
            <a:r>
              <a:rPr sz="1400" spc="-70" dirty="0">
                <a:latin typeface="Verdana"/>
                <a:cs typeface="Verdana"/>
              </a:rPr>
              <a:t>d</a:t>
            </a:r>
            <a:r>
              <a:rPr sz="1400" spc="-85" dirty="0">
                <a:latin typeface="Verdana"/>
                <a:cs typeface="Verdana"/>
              </a:rPr>
              <a:t>er</a:t>
            </a:r>
            <a:endParaRPr sz="1400">
              <a:latin typeface="Verdana"/>
              <a:cs typeface="Verdana"/>
            </a:endParaRPr>
          </a:p>
        </p:txBody>
      </p:sp>
      <p:sp>
        <p:nvSpPr>
          <p:cNvPr id="42" name="object 42"/>
          <p:cNvSpPr/>
          <p:nvPr/>
        </p:nvSpPr>
        <p:spPr>
          <a:xfrm>
            <a:off x="2578608" y="3616451"/>
            <a:ext cx="4987290" cy="2137410"/>
          </a:xfrm>
          <a:custGeom>
            <a:avLst/>
            <a:gdLst/>
            <a:ahLst/>
            <a:cxnLst/>
            <a:rect l="l" t="t" r="r" b="b"/>
            <a:pathLst>
              <a:path w="4987290" h="2137410">
                <a:moveTo>
                  <a:pt x="2140204" y="38100"/>
                </a:moveTo>
                <a:lnTo>
                  <a:pt x="2127504" y="31750"/>
                </a:lnTo>
                <a:lnTo>
                  <a:pt x="2064004" y="0"/>
                </a:lnTo>
                <a:lnTo>
                  <a:pt x="2064004" y="31750"/>
                </a:lnTo>
                <a:lnTo>
                  <a:pt x="1934591" y="31750"/>
                </a:lnTo>
                <a:lnTo>
                  <a:pt x="1934591" y="2124418"/>
                </a:lnTo>
                <a:lnTo>
                  <a:pt x="0" y="2124418"/>
                </a:lnTo>
                <a:lnTo>
                  <a:pt x="0" y="2137118"/>
                </a:lnTo>
                <a:lnTo>
                  <a:pt x="1947291" y="2137118"/>
                </a:lnTo>
                <a:lnTo>
                  <a:pt x="1947291" y="2130768"/>
                </a:lnTo>
                <a:lnTo>
                  <a:pt x="1947291" y="2124418"/>
                </a:lnTo>
                <a:lnTo>
                  <a:pt x="1947291" y="44450"/>
                </a:lnTo>
                <a:lnTo>
                  <a:pt x="2064004" y="44450"/>
                </a:lnTo>
                <a:lnTo>
                  <a:pt x="2064004" y="76200"/>
                </a:lnTo>
                <a:lnTo>
                  <a:pt x="2127504" y="44450"/>
                </a:lnTo>
                <a:lnTo>
                  <a:pt x="2140204" y="38100"/>
                </a:lnTo>
                <a:close/>
              </a:path>
              <a:path w="4987290" h="2137410">
                <a:moveTo>
                  <a:pt x="4987163" y="1971294"/>
                </a:moveTo>
                <a:lnTo>
                  <a:pt x="4974463" y="1964944"/>
                </a:lnTo>
                <a:lnTo>
                  <a:pt x="4910963" y="1933194"/>
                </a:lnTo>
                <a:lnTo>
                  <a:pt x="4910963" y="1964944"/>
                </a:lnTo>
                <a:lnTo>
                  <a:pt x="2821178" y="1964944"/>
                </a:lnTo>
                <a:lnTo>
                  <a:pt x="2821178" y="123456"/>
                </a:lnTo>
                <a:lnTo>
                  <a:pt x="2808478" y="123444"/>
                </a:lnTo>
                <a:lnTo>
                  <a:pt x="2808478" y="1977682"/>
                </a:lnTo>
                <a:lnTo>
                  <a:pt x="4910963" y="1977682"/>
                </a:lnTo>
                <a:lnTo>
                  <a:pt x="4910963" y="2009432"/>
                </a:lnTo>
                <a:lnTo>
                  <a:pt x="4974399" y="1977682"/>
                </a:lnTo>
                <a:lnTo>
                  <a:pt x="4987163" y="1971294"/>
                </a:lnTo>
                <a:close/>
              </a:path>
            </a:pathLst>
          </a:custGeom>
          <a:solidFill>
            <a:srgbClr val="000000"/>
          </a:solidFill>
        </p:spPr>
        <p:txBody>
          <a:bodyPr wrap="square" lIns="0" tIns="0" rIns="0" bIns="0" rtlCol="0"/>
          <a:lstStyle/>
          <a:p>
            <a:endParaRPr/>
          </a:p>
        </p:txBody>
      </p:sp>
      <p:sp>
        <p:nvSpPr>
          <p:cNvPr id="43" name="object 43"/>
          <p:cNvSpPr txBox="1"/>
          <p:nvPr/>
        </p:nvSpPr>
        <p:spPr>
          <a:xfrm>
            <a:off x="5560821" y="5636767"/>
            <a:ext cx="1458595" cy="239395"/>
          </a:xfrm>
          <a:prstGeom prst="rect">
            <a:avLst/>
          </a:prstGeom>
        </p:spPr>
        <p:txBody>
          <a:bodyPr vert="horz" wrap="square" lIns="0" tIns="12700" rIns="0" bIns="0" rtlCol="0">
            <a:spAutoFit/>
          </a:bodyPr>
          <a:lstStyle/>
          <a:p>
            <a:pPr marL="12700">
              <a:lnSpc>
                <a:spcPct val="100000"/>
              </a:lnSpc>
              <a:spcBef>
                <a:spcPts val="100"/>
              </a:spcBef>
            </a:pPr>
            <a:r>
              <a:rPr sz="1400" spc="-100" dirty="0">
                <a:latin typeface="Verdana"/>
                <a:cs typeface="Verdana"/>
              </a:rPr>
              <a:t>Final </a:t>
            </a:r>
            <a:r>
              <a:rPr sz="1400" spc="-95" dirty="0">
                <a:latin typeface="Verdana"/>
                <a:cs typeface="Verdana"/>
              </a:rPr>
              <a:t>Penalty</a:t>
            </a:r>
            <a:r>
              <a:rPr sz="1400" spc="-355" dirty="0">
                <a:latin typeface="Verdana"/>
                <a:cs typeface="Verdana"/>
              </a:rPr>
              <a:t> </a:t>
            </a:r>
            <a:r>
              <a:rPr sz="1400" spc="-80" dirty="0">
                <a:latin typeface="Verdana"/>
                <a:cs typeface="Verdana"/>
              </a:rPr>
              <a:t>order</a:t>
            </a:r>
            <a:endParaRPr sz="1400">
              <a:latin typeface="Verdana"/>
              <a:cs typeface="Verdana"/>
            </a:endParaRPr>
          </a:p>
        </p:txBody>
      </p:sp>
      <p:sp>
        <p:nvSpPr>
          <p:cNvPr id="44" name="object 44"/>
          <p:cNvSpPr/>
          <p:nvPr/>
        </p:nvSpPr>
        <p:spPr>
          <a:xfrm>
            <a:off x="3090672" y="1129283"/>
            <a:ext cx="381000" cy="368935"/>
          </a:xfrm>
          <a:custGeom>
            <a:avLst/>
            <a:gdLst/>
            <a:ahLst/>
            <a:cxnLst/>
            <a:rect l="l" t="t" r="r" b="b"/>
            <a:pathLst>
              <a:path w="381000" h="368934">
                <a:moveTo>
                  <a:pt x="190500" y="0"/>
                </a:moveTo>
                <a:lnTo>
                  <a:pt x="139876" y="6586"/>
                </a:lnTo>
                <a:lnTo>
                  <a:pt x="94375" y="25174"/>
                </a:lnTo>
                <a:lnTo>
                  <a:pt x="55816" y="54006"/>
                </a:lnTo>
                <a:lnTo>
                  <a:pt x="26020" y="91327"/>
                </a:lnTo>
                <a:lnTo>
                  <a:pt x="6808" y="135378"/>
                </a:lnTo>
                <a:lnTo>
                  <a:pt x="0" y="184403"/>
                </a:lnTo>
                <a:lnTo>
                  <a:pt x="6808" y="233429"/>
                </a:lnTo>
                <a:lnTo>
                  <a:pt x="26020" y="277480"/>
                </a:lnTo>
                <a:lnTo>
                  <a:pt x="55816" y="314801"/>
                </a:lnTo>
                <a:lnTo>
                  <a:pt x="94375" y="343633"/>
                </a:lnTo>
                <a:lnTo>
                  <a:pt x="139876" y="362221"/>
                </a:lnTo>
                <a:lnTo>
                  <a:pt x="190500" y="368807"/>
                </a:lnTo>
                <a:lnTo>
                  <a:pt x="241123" y="362221"/>
                </a:lnTo>
                <a:lnTo>
                  <a:pt x="286624" y="343633"/>
                </a:lnTo>
                <a:lnTo>
                  <a:pt x="325183" y="314801"/>
                </a:lnTo>
                <a:lnTo>
                  <a:pt x="354979" y="277480"/>
                </a:lnTo>
                <a:lnTo>
                  <a:pt x="374191" y="233429"/>
                </a:lnTo>
                <a:lnTo>
                  <a:pt x="381000" y="184403"/>
                </a:lnTo>
                <a:lnTo>
                  <a:pt x="374191" y="135378"/>
                </a:lnTo>
                <a:lnTo>
                  <a:pt x="354979" y="91327"/>
                </a:lnTo>
                <a:lnTo>
                  <a:pt x="325183" y="54006"/>
                </a:lnTo>
                <a:lnTo>
                  <a:pt x="286624" y="25174"/>
                </a:lnTo>
                <a:lnTo>
                  <a:pt x="241123" y="6586"/>
                </a:lnTo>
                <a:lnTo>
                  <a:pt x="190500" y="0"/>
                </a:lnTo>
                <a:close/>
              </a:path>
            </a:pathLst>
          </a:custGeom>
          <a:solidFill>
            <a:srgbClr val="45456D"/>
          </a:solidFill>
        </p:spPr>
        <p:txBody>
          <a:bodyPr wrap="square" lIns="0" tIns="0" rIns="0" bIns="0" rtlCol="0"/>
          <a:lstStyle/>
          <a:p>
            <a:endParaRPr/>
          </a:p>
        </p:txBody>
      </p:sp>
      <p:sp>
        <p:nvSpPr>
          <p:cNvPr id="45" name="object 45"/>
          <p:cNvSpPr txBox="1"/>
          <p:nvPr/>
        </p:nvSpPr>
        <p:spPr>
          <a:xfrm>
            <a:off x="3235832" y="1190371"/>
            <a:ext cx="90170" cy="208279"/>
          </a:xfrm>
          <a:prstGeom prst="rect">
            <a:avLst/>
          </a:prstGeom>
        </p:spPr>
        <p:txBody>
          <a:bodyPr vert="horz" wrap="square" lIns="0" tIns="12700" rIns="0" bIns="0" rtlCol="0">
            <a:spAutoFit/>
          </a:bodyPr>
          <a:lstStyle/>
          <a:p>
            <a:pPr marL="12700">
              <a:lnSpc>
                <a:spcPct val="100000"/>
              </a:lnSpc>
              <a:spcBef>
                <a:spcPts val="100"/>
              </a:spcBef>
            </a:pPr>
            <a:r>
              <a:rPr sz="1200" b="1" spc="-345" dirty="0">
                <a:solidFill>
                  <a:srgbClr val="FFFFFF"/>
                </a:solidFill>
                <a:latin typeface="Verdana"/>
                <a:cs typeface="Verdana"/>
              </a:rPr>
              <a:t>1</a:t>
            </a:r>
            <a:endParaRPr sz="1200">
              <a:latin typeface="Verdana"/>
              <a:cs typeface="Verdana"/>
            </a:endParaRPr>
          </a:p>
        </p:txBody>
      </p:sp>
      <p:sp>
        <p:nvSpPr>
          <p:cNvPr id="46" name="object 46"/>
          <p:cNvSpPr/>
          <p:nvPr/>
        </p:nvSpPr>
        <p:spPr>
          <a:xfrm>
            <a:off x="7034783" y="2801111"/>
            <a:ext cx="381000" cy="368935"/>
          </a:xfrm>
          <a:custGeom>
            <a:avLst/>
            <a:gdLst/>
            <a:ahLst/>
            <a:cxnLst/>
            <a:rect l="l" t="t" r="r" b="b"/>
            <a:pathLst>
              <a:path w="381000" h="368935">
                <a:moveTo>
                  <a:pt x="190500" y="0"/>
                </a:moveTo>
                <a:lnTo>
                  <a:pt x="139876" y="6586"/>
                </a:lnTo>
                <a:lnTo>
                  <a:pt x="94375" y="25174"/>
                </a:lnTo>
                <a:lnTo>
                  <a:pt x="55816" y="54006"/>
                </a:lnTo>
                <a:lnTo>
                  <a:pt x="26020" y="91327"/>
                </a:lnTo>
                <a:lnTo>
                  <a:pt x="6808" y="135378"/>
                </a:lnTo>
                <a:lnTo>
                  <a:pt x="0" y="184403"/>
                </a:lnTo>
                <a:lnTo>
                  <a:pt x="6808" y="233429"/>
                </a:lnTo>
                <a:lnTo>
                  <a:pt x="26020" y="277480"/>
                </a:lnTo>
                <a:lnTo>
                  <a:pt x="55816" y="314801"/>
                </a:lnTo>
                <a:lnTo>
                  <a:pt x="94375" y="343633"/>
                </a:lnTo>
                <a:lnTo>
                  <a:pt x="139876" y="362221"/>
                </a:lnTo>
                <a:lnTo>
                  <a:pt x="190500" y="368808"/>
                </a:lnTo>
                <a:lnTo>
                  <a:pt x="241123" y="362221"/>
                </a:lnTo>
                <a:lnTo>
                  <a:pt x="286624" y="343633"/>
                </a:lnTo>
                <a:lnTo>
                  <a:pt x="325183" y="314801"/>
                </a:lnTo>
                <a:lnTo>
                  <a:pt x="354979" y="277480"/>
                </a:lnTo>
                <a:lnTo>
                  <a:pt x="374191" y="233429"/>
                </a:lnTo>
                <a:lnTo>
                  <a:pt x="381000" y="184403"/>
                </a:lnTo>
                <a:lnTo>
                  <a:pt x="374191" y="135378"/>
                </a:lnTo>
                <a:lnTo>
                  <a:pt x="354979" y="91327"/>
                </a:lnTo>
                <a:lnTo>
                  <a:pt x="325183" y="54006"/>
                </a:lnTo>
                <a:lnTo>
                  <a:pt x="286624" y="25174"/>
                </a:lnTo>
                <a:lnTo>
                  <a:pt x="241123" y="6586"/>
                </a:lnTo>
                <a:lnTo>
                  <a:pt x="190500" y="0"/>
                </a:lnTo>
                <a:close/>
              </a:path>
            </a:pathLst>
          </a:custGeom>
          <a:solidFill>
            <a:srgbClr val="45456D"/>
          </a:solidFill>
        </p:spPr>
        <p:txBody>
          <a:bodyPr wrap="square" lIns="0" tIns="0" rIns="0" bIns="0" rtlCol="0"/>
          <a:lstStyle/>
          <a:p>
            <a:endParaRPr/>
          </a:p>
        </p:txBody>
      </p:sp>
      <p:sp>
        <p:nvSpPr>
          <p:cNvPr id="47" name="object 47"/>
          <p:cNvSpPr txBox="1"/>
          <p:nvPr/>
        </p:nvSpPr>
        <p:spPr>
          <a:xfrm>
            <a:off x="7172325" y="2863341"/>
            <a:ext cx="108585" cy="208279"/>
          </a:xfrm>
          <a:prstGeom prst="rect">
            <a:avLst/>
          </a:prstGeom>
        </p:spPr>
        <p:txBody>
          <a:bodyPr vert="horz" wrap="square" lIns="0" tIns="12700" rIns="0" bIns="0" rtlCol="0">
            <a:spAutoFit/>
          </a:bodyPr>
          <a:lstStyle/>
          <a:p>
            <a:pPr marL="12700">
              <a:lnSpc>
                <a:spcPct val="100000"/>
              </a:lnSpc>
              <a:spcBef>
                <a:spcPts val="100"/>
              </a:spcBef>
            </a:pPr>
            <a:r>
              <a:rPr sz="1200" b="1" spc="-200" dirty="0">
                <a:solidFill>
                  <a:srgbClr val="FFFFFF"/>
                </a:solidFill>
                <a:latin typeface="Verdana"/>
                <a:cs typeface="Verdana"/>
              </a:rPr>
              <a:t>2</a:t>
            </a:r>
            <a:endParaRPr sz="1200">
              <a:latin typeface="Verdana"/>
              <a:cs typeface="Verdana"/>
            </a:endParaRPr>
          </a:p>
        </p:txBody>
      </p:sp>
      <p:sp>
        <p:nvSpPr>
          <p:cNvPr id="48" name="object 48"/>
          <p:cNvSpPr/>
          <p:nvPr/>
        </p:nvSpPr>
        <p:spPr>
          <a:xfrm>
            <a:off x="6313932" y="3189732"/>
            <a:ext cx="381000" cy="367665"/>
          </a:xfrm>
          <a:custGeom>
            <a:avLst/>
            <a:gdLst/>
            <a:ahLst/>
            <a:cxnLst/>
            <a:rect l="l" t="t" r="r" b="b"/>
            <a:pathLst>
              <a:path w="381000" h="367664">
                <a:moveTo>
                  <a:pt x="190499" y="0"/>
                </a:moveTo>
                <a:lnTo>
                  <a:pt x="139876" y="6556"/>
                </a:lnTo>
                <a:lnTo>
                  <a:pt x="94375" y="25061"/>
                </a:lnTo>
                <a:lnTo>
                  <a:pt x="55816" y="53768"/>
                </a:lnTo>
                <a:lnTo>
                  <a:pt x="26020" y="90931"/>
                </a:lnTo>
                <a:lnTo>
                  <a:pt x="6808" y="134805"/>
                </a:lnTo>
                <a:lnTo>
                  <a:pt x="0" y="183641"/>
                </a:lnTo>
                <a:lnTo>
                  <a:pt x="6808" y="232478"/>
                </a:lnTo>
                <a:lnTo>
                  <a:pt x="26020" y="276351"/>
                </a:lnTo>
                <a:lnTo>
                  <a:pt x="55816" y="313515"/>
                </a:lnTo>
                <a:lnTo>
                  <a:pt x="94375" y="342222"/>
                </a:lnTo>
                <a:lnTo>
                  <a:pt x="139876" y="360727"/>
                </a:lnTo>
                <a:lnTo>
                  <a:pt x="190499" y="367283"/>
                </a:lnTo>
                <a:lnTo>
                  <a:pt x="241123" y="360727"/>
                </a:lnTo>
                <a:lnTo>
                  <a:pt x="286624" y="342222"/>
                </a:lnTo>
                <a:lnTo>
                  <a:pt x="325183" y="313515"/>
                </a:lnTo>
                <a:lnTo>
                  <a:pt x="354979" y="276351"/>
                </a:lnTo>
                <a:lnTo>
                  <a:pt x="374191" y="232478"/>
                </a:lnTo>
                <a:lnTo>
                  <a:pt x="380999" y="183641"/>
                </a:lnTo>
                <a:lnTo>
                  <a:pt x="374191" y="134805"/>
                </a:lnTo>
                <a:lnTo>
                  <a:pt x="354979" y="90932"/>
                </a:lnTo>
                <a:lnTo>
                  <a:pt x="325183" y="53768"/>
                </a:lnTo>
                <a:lnTo>
                  <a:pt x="286624" y="25061"/>
                </a:lnTo>
                <a:lnTo>
                  <a:pt x="241123" y="6556"/>
                </a:lnTo>
                <a:lnTo>
                  <a:pt x="190499" y="0"/>
                </a:lnTo>
                <a:close/>
              </a:path>
            </a:pathLst>
          </a:custGeom>
          <a:solidFill>
            <a:srgbClr val="45456D"/>
          </a:solidFill>
        </p:spPr>
        <p:txBody>
          <a:bodyPr wrap="square" lIns="0" tIns="0" rIns="0" bIns="0" rtlCol="0"/>
          <a:lstStyle/>
          <a:p>
            <a:endParaRPr/>
          </a:p>
        </p:txBody>
      </p:sp>
      <p:sp>
        <p:nvSpPr>
          <p:cNvPr id="49" name="object 49"/>
          <p:cNvSpPr txBox="1"/>
          <p:nvPr/>
        </p:nvSpPr>
        <p:spPr>
          <a:xfrm>
            <a:off x="6118986" y="3156523"/>
            <a:ext cx="781050" cy="1249680"/>
          </a:xfrm>
          <a:prstGeom prst="rect">
            <a:avLst/>
          </a:prstGeom>
        </p:spPr>
        <p:txBody>
          <a:bodyPr vert="horz" wrap="square" lIns="0" tIns="99060" rIns="0" bIns="0" rtlCol="0">
            <a:spAutoFit/>
          </a:bodyPr>
          <a:lstStyle/>
          <a:p>
            <a:pPr marR="635" algn="ctr">
              <a:lnSpc>
                <a:spcPct val="100000"/>
              </a:lnSpc>
              <a:spcBef>
                <a:spcPts val="780"/>
              </a:spcBef>
            </a:pPr>
            <a:r>
              <a:rPr sz="1200" b="1" spc="-185" dirty="0">
                <a:solidFill>
                  <a:srgbClr val="FFFFFF"/>
                </a:solidFill>
                <a:latin typeface="Verdana"/>
                <a:cs typeface="Verdana"/>
              </a:rPr>
              <a:t>3</a:t>
            </a:r>
            <a:endParaRPr sz="1200">
              <a:latin typeface="Verdana"/>
              <a:cs typeface="Verdana"/>
            </a:endParaRPr>
          </a:p>
          <a:p>
            <a:pPr marL="135890" marR="5080" indent="-123825" algn="r">
              <a:lnSpc>
                <a:spcPct val="100000"/>
              </a:lnSpc>
              <a:spcBef>
                <a:spcPts val="795"/>
              </a:spcBef>
            </a:pPr>
            <a:r>
              <a:rPr sz="1400" spc="-165" dirty="0">
                <a:latin typeface="Verdana"/>
                <a:cs typeface="Verdana"/>
              </a:rPr>
              <a:t>R</a:t>
            </a:r>
            <a:r>
              <a:rPr sz="1400" spc="-80" dirty="0">
                <a:latin typeface="Verdana"/>
                <a:cs typeface="Verdana"/>
              </a:rPr>
              <a:t>esp</a:t>
            </a:r>
            <a:r>
              <a:rPr sz="1400" spc="-75" dirty="0">
                <a:latin typeface="Verdana"/>
                <a:cs typeface="Verdana"/>
              </a:rPr>
              <a:t>o</a:t>
            </a:r>
            <a:r>
              <a:rPr sz="1400" spc="-135" dirty="0">
                <a:latin typeface="Verdana"/>
                <a:cs typeface="Verdana"/>
              </a:rPr>
              <a:t>n</a:t>
            </a:r>
            <a:r>
              <a:rPr sz="1400" spc="-75" dirty="0">
                <a:latin typeface="Verdana"/>
                <a:cs typeface="Verdana"/>
              </a:rPr>
              <a:t>se  </a:t>
            </a:r>
            <a:r>
              <a:rPr sz="1400" spc="-65" dirty="0">
                <a:latin typeface="Verdana"/>
                <a:cs typeface="Verdana"/>
              </a:rPr>
              <a:t>to</a:t>
            </a:r>
            <a:r>
              <a:rPr sz="1400" spc="-260" dirty="0">
                <a:latin typeface="Verdana"/>
                <a:cs typeface="Verdana"/>
              </a:rPr>
              <a:t> </a:t>
            </a:r>
            <a:r>
              <a:rPr sz="1400" spc="-120" dirty="0">
                <a:latin typeface="Verdana"/>
                <a:cs typeface="Verdana"/>
              </a:rPr>
              <a:t>Show </a:t>
            </a:r>
            <a:r>
              <a:rPr sz="1400" spc="-40" dirty="0">
                <a:latin typeface="Verdana"/>
                <a:cs typeface="Verdana"/>
              </a:rPr>
              <a:t> </a:t>
            </a:r>
            <a:r>
              <a:rPr sz="1400" spc="-90" dirty="0">
                <a:latin typeface="Verdana"/>
                <a:cs typeface="Verdana"/>
              </a:rPr>
              <a:t>cau</a:t>
            </a:r>
            <a:r>
              <a:rPr sz="1400" spc="-85" dirty="0">
                <a:latin typeface="Verdana"/>
                <a:cs typeface="Verdana"/>
              </a:rPr>
              <a:t>s</a:t>
            </a:r>
            <a:r>
              <a:rPr sz="1400" spc="-60" dirty="0">
                <a:latin typeface="Verdana"/>
                <a:cs typeface="Verdana"/>
              </a:rPr>
              <a:t>e  </a:t>
            </a:r>
            <a:r>
              <a:rPr sz="1400" spc="-135" dirty="0">
                <a:latin typeface="Verdana"/>
                <a:cs typeface="Verdana"/>
              </a:rPr>
              <a:t>n</a:t>
            </a:r>
            <a:r>
              <a:rPr sz="1400" spc="-65" dirty="0">
                <a:latin typeface="Verdana"/>
                <a:cs typeface="Verdana"/>
              </a:rPr>
              <a:t>ot</a:t>
            </a:r>
            <a:r>
              <a:rPr sz="1400" spc="-55" dirty="0">
                <a:latin typeface="Verdana"/>
                <a:cs typeface="Verdana"/>
              </a:rPr>
              <a:t>ice</a:t>
            </a:r>
            <a:endParaRPr sz="1400">
              <a:latin typeface="Verdana"/>
              <a:cs typeface="Verdana"/>
            </a:endParaRPr>
          </a:p>
        </p:txBody>
      </p:sp>
      <p:sp>
        <p:nvSpPr>
          <p:cNvPr id="50" name="object 50"/>
          <p:cNvSpPr/>
          <p:nvPr/>
        </p:nvSpPr>
        <p:spPr>
          <a:xfrm>
            <a:off x="3345179" y="2869692"/>
            <a:ext cx="381000" cy="368935"/>
          </a:xfrm>
          <a:custGeom>
            <a:avLst/>
            <a:gdLst/>
            <a:ahLst/>
            <a:cxnLst/>
            <a:rect l="l" t="t" r="r" b="b"/>
            <a:pathLst>
              <a:path w="381000" h="368935">
                <a:moveTo>
                  <a:pt x="190500" y="0"/>
                </a:moveTo>
                <a:lnTo>
                  <a:pt x="139876" y="6586"/>
                </a:lnTo>
                <a:lnTo>
                  <a:pt x="94375" y="25174"/>
                </a:lnTo>
                <a:lnTo>
                  <a:pt x="55816" y="54006"/>
                </a:lnTo>
                <a:lnTo>
                  <a:pt x="26020" y="91327"/>
                </a:lnTo>
                <a:lnTo>
                  <a:pt x="6808" y="135378"/>
                </a:lnTo>
                <a:lnTo>
                  <a:pt x="0" y="184404"/>
                </a:lnTo>
                <a:lnTo>
                  <a:pt x="6808" y="233429"/>
                </a:lnTo>
                <a:lnTo>
                  <a:pt x="26020" y="277480"/>
                </a:lnTo>
                <a:lnTo>
                  <a:pt x="55816" y="314801"/>
                </a:lnTo>
                <a:lnTo>
                  <a:pt x="94375" y="343633"/>
                </a:lnTo>
                <a:lnTo>
                  <a:pt x="139876" y="362221"/>
                </a:lnTo>
                <a:lnTo>
                  <a:pt x="190500" y="368808"/>
                </a:lnTo>
                <a:lnTo>
                  <a:pt x="241123" y="362221"/>
                </a:lnTo>
                <a:lnTo>
                  <a:pt x="286624" y="343633"/>
                </a:lnTo>
                <a:lnTo>
                  <a:pt x="325183" y="314801"/>
                </a:lnTo>
                <a:lnTo>
                  <a:pt x="354979" y="277480"/>
                </a:lnTo>
                <a:lnTo>
                  <a:pt x="374191" y="233429"/>
                </a:lnTo>
                <a:lnTo>
                  <a:pt x="381000" y="184404"/>
                </a:lnTo>
                <a:lnTo>
                  <a:pt x="374191" y="135378"/>
                </a:lnTo>
                <a:lnTo>
                  <a:pt x="354979" y="91327"/>
                </a:lnTo>
                <a:lnTo>
                  <a:pt x="325183" y="54006"/>
                </a:lnTo>
                <a:lnTo>
                  <a:pt x="286624" y="25174"/>
                </a:lnTo>
                <a:lnTo>
                  <a:pt x="241123" y="6586"/>
                </a:lnTo>
                <a:lnTo>
                  <a:pt x="190500" y="0"/>
                </a:lnTo>
                <a:close/>
              </a:path>
            </a:pathLst>
          </a:custGeom>
          <a:solidFill>
            <a:srgbClr val="45456D"/>
          </a:solidFill>
        </p:spPr>
        <p:txBody>
          <a:bodyPr wrap="square" lIns="0" tIns="0" rIns="0" bIns="0" rtlCol="0"/>
          <a:lstStyle/>
          <a:p>
            <a:endParaRPr/>
          </a:p>
        </p:txBody>
      </p:sp>
      <p:sp>
        <p:nvSpPr>
          <p:cNvPr id="51" name="object 51"/>
          <p:cNvSpPr txBox="1"/>
          <p:nvPr/>
        </p:nvSpPr>
        <p:spPr>
          <a:xfrm>
            <a:off x="3103245" y="2834973"/>
            <a:ext cx="949960" cy="1466215"/>
          </a:xfrm>
          <a:prstGeom prst="rect">
            <a:avLst/>
          </a:prstGeom>
        </p:spPr>
        <p:txBody>
          <a:bodyPr vert="horz" wrap="square" lIns="0" tIns="99695" rIns="0" bIns="0" rtlCol="0">
            <a:spAutoFit/>
          </a:bodyPr>
          <a:lstStyle/>
          <a:p>
            <a:pPr marR="78740" algn="ctr">
              <a:lnSpc>
                <a:spcPct val="100000"/>
              </a:lnSpc>
              <a:spcBef>
                <a:spcPts val="785"/>
              </a:spcBef>
            </a:pPr>
            <a:r>
              <a:rPr sz="1200" b="1" spc="-114" dirty="0">
                <a:solidFill>
                  <a:srgbClr val="FFFFFF"/>
                </a:solidFill>
                <a:latin typeface="Verdana"/>
                <a:cs typeface="Verdana"/>
              </a:rPr>
              <a:t>4</a:t>
            </a:r>
            <a:endParaRPr sz="1200">
              <a:latin typeface="Verdana"/>
              <a:cs typeface="Verdana"/>
            </a:endParaRPr>
          </a:p>
          <a:p>
            <a:pPr marL="12065" marR="5080" algn="ctr">
              <a:lnSpc>
                <a:spcPct val="100000"/>
              </a:lnSpc>
              <a:spcBef>
                <a:spcPts val="815"/>
              </a:spcBef>
            </a:pPr>
            <a:r>
              <a:rPr sz="1400" spc="-60" dirty="0">
                <a:latin typeface="Verdana"/>
                <a:cs typeface="Verdana"/>
              </a:rPr>
              <a:t>Copy </a:t>
            </a:r>
            <a:r>
              <a:rPr sz="1400" spc="-20" dirty="0">
                <a:latin typeface="Verdana"/>
                <a:cs typeface="Verdana"/>
              </a:rPr>
              <a:t>of  </a:t>
            </a:r>
            <a:r>
              <a:rPr sz="1400" spc="-90" dirty="0">
                <a:latin typeface="Verdana"/>
                <a:cs typeface="Verdana"/>
              </a:rPr>
              <a:t>response</a:t>
            </a:r>
            <a:r>
              <a:rPr sz="1400" spc="-260" dirty="0">
                <a:latin typeface="Verdana"/>
                <a:cs typeface="Verdana"/>
              </a:rPr>
              <a:t> </a:t>
            </a:r>
            <a:r>
              <a:rPr sz="1400" spc="-20" dirty="0">
                <a:latin typeface="Verdana"/>
                <a:cs typeface="Verdana"/>
              </a:rPr>
              <a:t>of  </a:t>
            </a:r>
            <a:r>
              <a:rPr sz="1400" spc="-110" dirty="0">
                <a:latin typeface="Verdana"/>
                <a:cs typeface="Verdana"/>
              </a:rPr>
              <a:t>taxpayer </a:t>
            </a:r>
            <a:r>
              <a:rPr sz="1400" spc="-60" dirty="0">
                <a:latin typeface="Verdana"/>
                <a:cs typeface="Verdana"/>
              </a:rPr>
              <a:t>to  </a:t>
            </a:r>
            <a:r>
              <a:rPr sz="1400" spc="-114" dirty="0">
                <a:latin typeface="Verdana"/>
                <a:cs typeface="Verdana"/>
              </a:rPr>
              <a:t>Show</a:t>
            </a:r>
            <a:r>
              <a:rPr sz="1400" spc="-290" dirty="0">
                <a:latin typeface="Verdana"/>
                <a:cs typeface="Verdana"/>
              </a:rPr>
              <a:t> </a:t>
            </a:r>
            <a:r>
              <a:rPr sz="1400" spc="-85" dirty="0">
                <a:latin typeface="Verdana"/>
                <a:cs typeface="Verdana"/>
              </a:rPr>
              <a:t>cause </a:t>
            </a:r>
            <a:r>
              <a:rPr sz="1400" spc="-50" dirty="0">
                <a:latin typeface="Verdana"/>
                <a:cs typeface="Verdana"/>
              </a:rPr>
              <a:t> </a:t>
            </a:r>
            <a:r>
              <a:rPr sz="1400" spc="-70" dirty="0">
                <a:latin typeface="Verdana"/>
                <a:cs typeface="Verdana"/>
              </a:rPr>
              <a:t>notice</a:t>
            </a:r>
            <a:endParaRPr sz="1400">
              <a:latin typeface="Verdana"/>
              <a:cs typeface="Verdana"/>
            </a:endParaRPr>
          </a:p>
        </p:txBody>
      </p:sp>
      <p:sp>
        <p:nvSpPr>
          <p:cNvPr id="52" name="object 52"/>
          <p:cNvSpPr/>
          <p:nvPr/>
        </p:nvSpPr>
        <p:spPr>
          <a:xfrm>
            <a:off x="4338828" y="5202935"/>
            <a:ext cx="381000" cy="368935"/>
          </a:xfrm>
          <a:custGeom>
            <a:avLst/>
            <a:gdLst/>
            <a:ahLst/>
            <a:cxnLst/>
            <a:rect l="l" t="t" r="r" b="b"/>
            <a:pathLst>
              <a:path w="381000" h="368935">
                <a:moveTo>
                  <a:pt x="190500" y="0"/>
                </a:moveTo>
                <a:lnTo>
                  <a:pt x="139876" y="6586"/>
                </a:lnTo>
                <a:lnTo>
                  <a:pt x="94375" y="25174"/>
                </a:lnTo>
                <a:lnTo>
                  <a:pt x="55816" y="54006"/>
                </a:lnTo>
                <a:lnTo>
                  <a:pt x="26020" y="91327"/>
                </a:lnTo>
                <a:lnTo>
                  <a:pt x="6808" y="135378"/>
                </a:lnTo>
                <a:lnTo>
                  <a:pt x="0" y="184403"/>
                </a:lnTo>
                <a:lnTo>
                  <a:pt x="6808" y="233429"/>
                </a:lnTo>
                <a:lnTo>
                  <a:pt x="26020" y="277480"/>
                </a:lnTo>
                <a:lnTo>
                  <a:pt x="55816" y="314801"/>
                </a:lnTo>
                <a:lnTo>
                  <a:pt x="94375" y="343633"/>
                </a:lnTo>
                <a:lnTo>
                  <a:pt x="139876" y="362221"/>
                </a:lnTo>
                <a:lnTo>
                  <a:pt x="190500" y="368807"/>
                </a:lnTo>
                <a:lnTo>
                  <a:pt x="241123" y="362221"/>
                </a:lnTo>
                <a:lnTo>
                  <a:pt x="286624" y="343633"/>
                </a:lnTo>
                <a:lnTo>
                  <a:pt x="325183" y="314801"/>
                </a:lnTo>
                <a:lnTo>
                  <a:pt x="354979" y="277480"/>
                </a:lnTo>
                <a:lnTo>
                  <a:pt x="374191" y="233429"/>
                </a:lnTo>
                <a:lnTo>
                  <a:pt x="381000" y="184403"/>
                </a:lnTo>
                <a:lnTo>
                  <a:pt x="374191" y="135378"/>
                </a:lnTo>
                <a:lnTo>
                  <a:pt x="354979" y="91327"/>
                </a:lnTo>
                <a:lnTo>
                  <a:pt x="325183" y="54006"/>
                </a:lnTo>
                <a:lnTo>
                  <a:pt x="286624" y="25174"/>
                </a:lnTo>
                <a:lnTo>
                  <a:pt x="241123" y="6586"/>
                </a:lnTo>
                <a:lnTo>
                  <a:pt x="190500" y="0"/>
                </a:lnTo>
                <a:close/>
              </a:path>
            </a:pathLst>
          </a:custGeom>
          <a:solidFill>
            <a:srgbClr val="45456D"/>
          </a:solidFill>
        </p:spPr>
        <p:txBody>
          <a:bodyPr wrap="square" lIns="0" tIns="0" rIns="0" bIns="0" rtlCol="0"/>
          <a:lstStyle/>
          <a:p>
            <a:endParaRPr/>
          </a:p>
        </p:txBody>
      </p:sp>
      <p:sp>
        <p:nvSpPr>
          <p:cNvPr id="53" name="object 53"/>
          <p:cNvSpPr txBox="1"/>
          <p:nvPr/>
        </p:nvSpPr>
        <p:spPr>
          <a:xfrm>
            <a:off x="4477258" y="5263134"/>
            <a:ext cx="106045" cy="193675"/>
          </a:xfrm>
          <a:prstGeom prst="rect">
            <a:avLst/>
          </a:prstGeom>
        </p:spPr>
        <p:txBody>
          <a:bodyPr vert="horz" wrap="square" lIns="0" tIns="12700" rIns="0" bIns="0" rtlCol="0">
            <a:spAutoFit/>
          </a:bodyPr>
          <a:lstStyle/>
          <a:p>
            <a:pPr marL="12700">
              <a:lnSpc>
                <a:spcPct val="100000"/>
              </a:lnSpc>
              <a:spcBef>
                <a:spcPts val="100"/>
              </a:spcBef>
            </a:pPr>
            <a:r>
              <a:rPr sz="1100" b="1" spc="-150" dirty="0">
                <a:solidFill>
                  <a:srgbClr val="FFFFFF"/>
                </a:solidFill>
                <a:latin typeface="Verdana"/>
                <a:cs typeface="Verdana"/>
              </a:rPr>
              <a:t>5</a:t>
            </a:r>
            <a:endParaRPr sz="1100">
              <a:latin typeface="Verdana"/>
              <a:cs typeface="Verdana"/>
            </a:endParaRPr>
          </a:p>
        </p:txBody>
      </p:sp>
      <p:sp>
        <p:nvSpPr>
          <p:cNvPr id="54" name="object 54"/>
          <p:cNvSpPr/>
          <p:nvPr/>
        </p:nvSpPr>
        <p:spPr>
          <a:xfrm>
            <a:off x="5213603" y="5401055"/>
            <a:ext cx="381000" cy="368935"/>
          </a:xfrm>
          <a:custGeom>
            <a:avLst/>
            <a:gdLst/>
            <a:ahLst/>
            <a:cxnLst/>
            <a:rect l="l" t="t" r="r" b="b"/>
            <a:pathLst>
              <a:path w="381000" h="368935">
                <a:moveTo>
                  <a:pt x="190500" y="0"/>
                </a:moveTo>
                <a:lnTo>
                  <a:pt x="139876" y="6586"/>
                </a:lnTo>
                <a:lnTo>
                  <a:pt x="94375" y="25174"/>
                </a:lnTo>
                <a:lnTo>
                  <a:pt x="55816" y="54006"/>
                </a:lnTo>
                <a:lnTo>
                  <a:pt x="26020" y="91327"/>
                </a:lnTo>
                <a:lnTo>
                  <a:pt x="6808" y="135378"/>
                </a:lnTo>
                <a:lnTo>
                  <a:pt x="0" y="184404"/>
                </a:lnTo>
                <a:lnTo>
                  <a:pt x="6808" y="233425"/>
                </a:lnTo>
                <a:lnTo>
                  <a:pt x="26020" y="277475"/>
                </a:lnTo>
                <a:lnTo>
                  <a:pt x="55816" y="314796"/>
                </a:lnTo>
                <a:lnTo>
                  <a:pt x="94375" y="343630"/>
                </a:lnTo>
                <a:lnTo>
                  <a:pt x="139876" y="362220"/>
                </a:lnTo>
                <a:lnTo>
                  <a:pt x="190500" y="368808"/>
                </a:lnTo>
                <a:lnTo>
                  <a:pt x="241123" y="362220"/>
                </a:lnTo>
                <a:lnTo>
                  <a:pt x="286624" y="343630"/>
                </a:lnTo>
                <a:lnTo>
                  <a:pt x="325183" y="314796"/>
                </a:lnTo>
                <a:lnTo>
                  <a:pt x="354979" y="277475"/>
                </a:lnTo>
                <a:lnTo>
                  <a:pt x="374191" y="233425"/>
                </a:lnTo>
                <a:lnTo>
                  <a:pt x="381000" y="184404"/>
                </a:lnTo>
                <a:lnTo>
                  <a:pt x="374191" y="135378"/>
                </a:lnTo>
                <a:lnTo>
                  <a:pt x="354979" y="91327"/>
                </a:lnTo>
                <a:lnTo>
                  <a:pt x="325183" y="54006"/>
                </a:lnTo>
                <a:lnTo>
                  <a:pt x="286624" y="25174"/>
                </a:lnTo>
                <a:lnTo>
                  <a:pt x="241123" y="6586"/>
                </a:lnTo>
                <a:lnTo>
                  <a:pt x="190500" y="0"/>
                </a:lnTo>
                <a:close/>
              </a:path>
            </a:pathLst>
          </a:custGeom>
          <a:solidFill>
            <a:srgbClr val="45456D"/>
          </a:solidFill>
        </p:spPr>
        <p:txBody>
          <a:bodyPr wrap="square" lIns="0" tIns="0" rIns="0" bIns="0" rtlCol="0"/>
          <a:lstStyle/>
          <a:p>
            <a:endParaRPr/>
          </a:p>
        </p:txBody>
      </p:sp>
      <p:sp>
        <p:nvSpPr>
          <p:cNvPr id="55" name="object 55"/>
          <p:cNvSpPr txBox="1"/>
          <p:nvPr/>
        </p:nvSpPr>
        <p:spPr>
          <a:xfrm>
            <a:off x="5352415" y="5461203"/>
            <a:ext cx="105410" cy="194310"/>
          </a:xfrm>
          <a:prstGeom prst="rect">
            <a:avLst/>
          </a:prstGeom>
        </p:spPr>
        <p:txBody>
          <a:bodyPr vert="horz" wrap="square" lIns="0" tIns="13335" rIns="0" bIns="0" rtlCol="0">
            <a:spAutoFit/>
          </a:bodyPr>
          <a:lstStyle/>
          <a:p>
            <a:pPr marL="12700">
              <a:lnSpc>
                <a:spcPct val="100000"/>
              </a:lnSpc>
              <a:spcBef>
                <a:spcPts val="105"/>
              </a:spcBef>
            </a:pPr>
            <a:r>
              <a:rPr sz="1100" b="1" spc="-155" dirty="0">
                <a:solidFill>
                  <a:srgbClr val="FFFFFF"/>
                </a:solidFill>
                <a:latin typeface="Verdana"/>
                <a:cs typeface="Verdana"/>
              </a:rPr>
              <a:t>6</a:t>
            </a:r>
            <a:endParaRPr sz="1100">
              <a:latin typeface="Verdana"/>
              <a:cs typeface="Verdana"/>
            </a:endParaRPr>
          </a:p>
        </p:txBody>
      </p:sp>
      <p:sp>
        <p:nvSpPr>
          <p:cNvPr id="56" name="object 56"/>
          <p:cNvSpPr txBox="1"/>
          <p:nvPr/>
        </p:nvSpPr>
        <p:spPr>
          <a:xfrm>
            <a:off x="2915157" y="6047638"/>
            <a:ext cx="5952490" cy="635635"/>
          </a:xfrm>
          <a:prstGeom prst="rect">
            <a:avLst/>
          </a:prstGeom>
        </p:spPr>
        <p:txBody>
          <a:bodyPr vert="horz" wrap="square" lIns="0" tIns="12700" rIns="0" bIns="0" rtlCol="0">
            <a:spAutoFit/>
          </a:bodyPr>
          <a:lstStyle/>
          <a:p>
            <a:pPr marL="140335" marR="5080" indent="-128270">
              <a:lnSpc>
                <a:spcPct val="100000"/>
              </a:lnSpc>
              <a:spcBef>
                <a:spcPts val="100"/>
              </a:spcBef>
            </a:pPr>
            <a:r>
              <a:rPr sz="2000" spc="-130" dirty="0">
                <a:latin typeface="Verdana"/>
                <a:cs typeface="Verdana"/>
              </a:rPr>
              <a:t>Any</a:t>
            </a:r>
            <a:r>
              <a:rPr sz="2000" spc="-275" dirty="0">
                <a:latin typeface="Verdana"/>
                <a:cs typeface="Verdana"/>
              </a:rPr>
              <a:t> </a:t>
            </a:r>
            <a:r>
              <a:rPr sz="2000" spc="-135" dirty="0">
                <a:latin typeface="Verdana"/>
                <a:cs typeface="Verdana"/>
              </a:rPr>
              <a:t>unit</a:t>
            </a:r>
            <a:r>
              <a:rPr sz="2000" spc="-285" dirty="0">
                <a:latin typeface="Verdana"/>
                <a:cs typeface="Verdana"/>
              </a:rPr>
              <a:t> </a:t>
            </a:r>
            <a:r>
              <a:rPr sz="2000" spc="-150" dirty="0">
                <a:latin typeface="Verdana"/>
                <a:cs typeface="Verdana"/>
              </a:rPr>
              <a:t>(out</a:t>
            </a:r>
            <a:r>
              <a:rPr sz="2000" spc="-265" dirty="0">
                <a:latin typeface="Verdana"/>
                <a:cs typeface="Verdana"/>
              </a:rPr>
              <a:t> </a:t>
            </a:r>
            <a:r>
              <a:rPr sz="2000" spc="-30" dirty="0">
                <a:latin typeface="Verdana"/>
                <a:cs typeface="Verdana"/>
              </a:rPr>
              <a:t>of</a:t>
            </a:r>
            <a:r>
              <a:rPr sz="2000" spc="-260" dirty="0">
                <a:latin typeface="Verdana"/>
                <a:cs typeface="Verdana"/>
              </a:rPr>
              <a:t> </a:t>
            </a:r>
            <a:r>
              <a:rPr sz="2000" spc="-204" dirty="0">
                <a:latin typeface="Verdana"/>
                <a:cs typeface="Verdana"/>
              </a:rPr>
              <a:t>4),</a:t>
            </a:r>
            <a:r>
              <a:rPr sz="2000" spc="-275" dirty="0">
                <a:latin typeface="Verdana"/>
                <a:cs typeface="Verdana"/>
              </a:rPr>
              <a:t> </a:t>
            </a:r>
            <a:r>
              <a:rPr sz="2000" spc="-130" dirty="0">
                <a:latin typeface="Verdana"/>
                <a:cs typeface="Verdana"/>
              </a:rPr>
              <a:t>during</a:t>
            </a:r>
            <a:r>
              <a:rPr sz="2000" spc="-300" dirty="0">
                <a:latin typeface="Verdana"/>
                <a:cs typeface="Verdana"/>
              </a:rPr>
              <a:t> </a:t>
            </a:r>
            <a:r>
              <a:rPr sz="2000" spc="-185" dirty="0">
                <a:latin typeface="Verdana"/>
                <a:cs typeface="Verdana"/>
              </a:rPr>
              <a:t>any</a:t>
            </a:r>
            <a:r>
              <a:rPr sz="2000" spc="-260" dirty="0">
                <a:latin typeface="Verdana"/>
                <a:cs typeface="Verdana"/>
              </a:rPr>
              <a:t> </a:t>
            </a:r>
            <a:r>
              <a:rPr sz="2000" spc="-120" dirty="0">
                <a:latin typeface="Verdana"/>
                <a:cs typeface="Verdana"/>
              </a:rPr>
              <a:t>stage</a:t>
            </a:r>
            <a:r>
              <a:rPr sz="2000" spc="-265" dirty="0">
                <a:latin typeface="Verdana"/>
                <a:cs typeface="Verdana"/>
              </a:rPr>
              <a:t> </a:t>
            </a:r>
            <a:r>
              <a:rPr sz="2000" spc="-30" dirty="0">
                <a:latin typeface="Verdana"/>
                <a:cs typeface="Verdana"/>
              </a:rPr>
              <a:t>of</a:t>
            </a:r>
            <a:r>
              <a:rPr sz="2000" spc="-265" dirty="0">
                <a:latin typeface="Verdana"/>
                <a:cs typeface="Verdana"/>
              </a:rPr>
              <a:t> </a:t>
            </a:r>
            <a:r>
              <a:rPr sz="2000" spc="-145" dirty="0">
                <a:latin typeface="Verdana"/>
                <a:cs typeface="Verdana"/>
              </a:rPr>
              <a:t>e-assessment,  </a:t>
            </a:r>
            <a:r>
              <a:rPr sz="2000" spc="-120" dirty="0">
                <a:latin typeface="Verdana"/>
                <a:cs typeface="Verdana"/>
              </a:rPr>
              <a:t>can</a:t>
            </a:r>
            <a:r>
              <a:rPr sz="2000" spc="-265" dirty="0">
                <a:latin typeface="Verdana"/>
                <a:cs typeface="Verdana"/>
              </a:rPr>
              <a:t> </a:t>
            </a:r>
            <a:r>
              <a:rPr sz="2000" spc="-130" dirty="0">
                <a:latin typeface="Verdana"/>
                <a:cs typeface="Verdana"/>
              </a:rPr>
              <a:t>send</a:t>
            </a:r>
            <a:r>
              <a:rPr sz="2000" spc="-265" dirty="0">
                <a:latin typeface="Verdana"/>
                <a:cs typeface="Verdana"/>
              </a:rPr>
              <a:t> </a:t>
            </a:r>
            <a:r>
              <a:rPr sz="2000" spc="-135" dirty="0">
                <a:latin typeface="Verdana"/>
                <a:cs typeface="Verdana"/>
              </a:rPr>
              <a:t>recommendation</a:t>
            </a:r>
            <a:r>
              <a:rPr sz="2000" spc="-305" dirty="0">
                <a:latin typeface="Verdana"/>
                <a:cs typeface="Verdana"/>
              </a:rPr>
              <a:t> </a:t>
            </a:r>
            <a:r>
              <a:rPr sz="2000" spc="-65" dirty="0">
                <a:latin typeface="Verdana"/>
                <a:cs typeface="Verdana"/>
              </a:rPr>
              <a:t>for</a:t>
            </a:r>
            <a:r>
              <a:rPr sz="2000" spc="-260" dirty="0">
                <a:latin typeface="Verdana"/>
                <a:cs typeface="Verdana"/>
              </a:rPr>
              <a:t> </a:t>
            </a:r>
            <a:r>
              <a:rPr sz="2000" spc="-140" dirty="0">
                <a:latin typeface="Verdana"/>
                <a:cs typeface="Verdana"/>
              </a:rPr>
              <a:t>penalty</a:t>
            </a:r>
            <a:r>
              <a:rPr sz="2000" spc="-265" dirty="0">
                <a:latin typeface="Verdana"/>
                <a:cs typeface="Verdana"/>
              </a:rPr>
              <a:t> </a:t>
            </a:r>
            <a:r>
              <a:rPr sz="2000" spc="-105" dirty="0">
                <a:latin typeface="Verdana"/>
                <a:cs typeface="Verdana"/>
              </a:rPr>
              <a:t>proceedings</a:t>
            </a:r>
            <a:endParaRPr sz="20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rot="10800000" flipV="1">
            <a:off x="761999" y="683101"/>
            <a:ext cx="5891554" cy="566822"/>
          </a:xfrm>
          <a:prstGeom prst="rect">
            <a:avLst/>
          </a:prstGeom>
        </p:spPr>
        <p:txBody>
          <a:bodyPr vert="horz" wrap="square" lIns="0" tIns="12700" rIns="0" bIns="0" rtlCol="0">
            <a:spAutoFit/>
          </a:bodyPr>
          <a:lstStyle/>
          <a:p>
            <a:pPr marL="12700">
              <a:lnSpc>
                <a:spcPct val="100000"/>
              </a:lnSpc>
              <a:spcBef>
                <a:spcPts val="100"/>
              </a:spcBef>
            </a:pPr>
            <a:r>
              <a:rPr sz="3600" spc="-409" dirty="0"/>
              <a:t>Penalties </a:t>
            </a:r>
            <a:r>
              <a:rPr sz="3600" spc="-430" dirty="0"/>
              <a:t>imposable </a:t>
            </a:r>
            <a:r>
              <a:rPr sz="3600" spc="-315" dirty="0"/>
              <a:t>by</a:t>
            </a:r>
            <a:r>
              <a:rPr sz="3600" spc="50" dirty="0"/>
              <a:t> </a:t>
            </a:r>
            <a:r>
              <a:rPr sz="3600" spc="-350" dirty="0"/>
              <a:t>NeAC</a:t>
            </a:r>
            <a:endParaRPr sz="3600"/>
          </a:p>
        </p:txBody>
      </p:sp>
      <p:graphicFrame>
        <p:nvGraphicFramePr>
          <p:cNvPr id="4" name="object 4"/>
          <p:cNvGraphicFramePr>
            <a:graphicFrameLocks noGrp="1"/>
          </p:cNvGraphicFramePr>
          <p:nvPr/>
        </p:nvGraphicFramePr>
        <p:xfrm>
          <a:off x="461187" y="1372488"/>
          <a:ext cx="8209280" cy="5120318"/>
        </p:xfrm>
        <a:graphic>
          <a:graphicData uri="http://schemas.openxmlformats.org/drawingml/2006/table">
            <a:tbl>
              <a:tblPr firstRow="1" bandRow="1">
                <a:tableStyleId>{2D5ABB26-0587-4C30-8999-92F81FD0307C}</a:tableStyleId>
              </a:tblPr>
              <a:tblGrid>
                <a:gridCol w="1080135"/>
                <a:gridCol w="7129145"/>
              </a:tblGrid>
              <a:tr h="362458">
                <a:tc>
                  <a:txBody>
                    <a:bodyPr/>
                    <a:lstStyle/>
                    <a:p>
                      <a:pPr marL="635" algn="ctr">
                        <a:lnSpc>
                          <a:spcPts val="2140"/>
                        </a:lnSpc>
                      </a:pPr>
                      <a:r>
                        <a:rPr sz="1800" b="1" spc="-175" dirty="0">
                          <a:solidFill>
                            <a:srgbClr val="FFFFFF"/>
                          </a:solidFill>
                          <a:latin typeface="Verdana"/>
                          <a:cs typeface="Verdana"/>
                        </a:rPr>
                        <a:t>Section</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4471C4"/>
                    </a:solidFill>
                  </a:tcPr>
                </a:tc>
                <a:tc>
                  <a:txBody>
                    <a:bodyPr/>
                    <a:lstStyle/>
                    <a:p>
                      <a:pPr marL="104139">
                        <a:lnSpc>
                          <a:spcPts val="2140"/>
                        </a:lnSpc>
                      </a:pPr>
                      <a:r>
                        <a:rPr sz="1800" b="1" spc="-204" dirty="0">
                          <a:solidFill>
                            <a:srgbClr val="FFFFFF"/>
                          </a:solidFill>
                          <a:latin typeface="Verdana"/>
                          <a:cs typeface="Verdana"/>
                        </a:rPr>
                        <a:t>Subject</a:t>
                      </a:r>
                      <a:r>
                        <a:rPr sz="1800" b="1" spc="-100" dirty="0">
                          <a:solidFill>
                            <a:srgbClr val="FFFFFF"/>
                          </a:solidFill>
                          <a:latin typeface="Verdana"/>
                          <a:cs typeface="Verdana"/>
                        </a:rPr>
                        <a:t> </a:t>
                      </a:r>
                      <a:r>
                        <a:rPr sz="1800" b="1" spc="-190" dirty="0">
                          <a:solidFill>
                            <a:srgbClr val="FFFFFF"/>
                          </a:solidFill>
                          <a:latin typeface="Verdana"/>
                          <a:cs typeface="Verdana"/>
                        </a:rPr>
                        <a:t>matter</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4471C4"/>
                    </a:solidFill>
                  </a:tcPr>
                </a:tc>
              </a:tr>
              <a:tr h="362585">
                <a:tc>
                  <a:txBody>
                    <a:bodyPr/>
                    <a:lstStyle/>
                    <a:p>
                      <a:pPr marL="635" algn="ctr">
                        <a:lnSpc>
                          <a:spcPts val="2155"/>
                        </a:lnSpc>
                      </a:pPr>
                      <a:r>
                        <a:rPr sz="1800" spc="-114" dirty="0">
                          <a:latin typeface="Verdana"/>
                          <a:cs typeface="Verdana"/>
                        </a:rPr>
                        <a:t>270A</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a:lnSpc>
                          <a:spcPts val="2145"/>
                        </a:lnSpc>
                      </a:pPr>
                      <a:r>
                        <a:rPr sz="1800" spc="-125" dirty="0">
                          <a:latin typeface="Verdana"/>
                          <a:cs typeface="Verdana"/>
                        </a:rPr>
                        <a:t>Penalty</a:t>
                      </a:r>
                      <a:r>
                        <a:rPr sz="1800" spc="-250" dirty="0">
                          <a:latin typeface="Verdana"/>
                          <a:cs typeface="Verdana"/>
                        </a:rPr>
                        <a:t> </a:t>
                      </a:r>
                      <a:r>
                        <a:rPr sz="1800" spc="-60" dirty="0">
                          <a:latin typeface="Verdana"/>
                          <a:cs typeface="Verdana"/>
                        </a:rPr>
                        <a:t>for</a:t>
                      </a:r>
                      <a:r>
                        <a:rPr sz="1800" spc="-235" dirty="0">
                          <a:latin typeface="Verdana"/>
                          <a:cs typeface="Verdana"/>
                        </a:rPr>
                        <a:t> </a:t>
                      </a:r>
                      <a:r>
                        <a:rPr sz="1800" spc="-114" dirty="0">
                          <a:latin typeface="Verdana"/>
                          <a:cs typeface="Verdana"/>
                        </a:rPr>
                        <a:t>under-reporting</a:t>
                      </a:r>
                      <a:r>
                        <a:rPr sz="1800" spc="-215" dirty="0">
                          <a:latin typeface="Verdana"/>
                          <a:cs typeface="Verdana"/>
                        </a:rPr>
                        <a:t> </a:t>
                      </a:r>
                      <a:r>
                        <a:rPr sz="1800" spc="-140" dirty="0">
                          <a:latin typeface="Verdana"/>
                          <a:cs typeface="Verdana"/>
                        </a:rPr>
                        <a:t>and</a:t>
                      </a:r>
                      <a:r>
                        <a:rPr sz="1800" spc="-250" dirty="0">
                          <a:latin typeface="Verdana"/>
                          <a:cs typeface="Verdana"/>
                        </a:rPr>
                        <a:t> </a:t>
                      </a:r>
                      <a:r>
                        <a:rPr sz="1800" spc="-120" dirty="0">
                          <a:latin typeface="Verdana"/>
                          <a:cs typeface="Verdana"/>
                        </a:rPr>
                        <a:t>misreporting</a:t>
                      </a:r>
                      <a:r>
                        <a:rPr sz="1800" spc="-200" dirty="0">
                          <a:latin typeface="Verdana"/>
                          <a:cs typeface="Verdana"/>
                        </a:rPr>
                        <a:t> </a:t>
                      </a:r>
                      <a:r>
                        <a:rPr sz="1800" spc="-30" dirty="0">
                          <a:latin typeface="Verdana"/>
                          <a:cs typeface="Verdana"/>
                        </a:rPr>
                        <a:t>of</a:t>
                      </a:r>
                      <a:r>
                        <a:rPr sz="1800" spc="-235" dirty="0">
                          <a:latin typeface="Verdana"/>
                          <a:cs typeface="Verdana"/>
                        </a:rPr>
                        <a:t> </a:t>
                      </a:r>
                      <a:r>
                        <a:rPr sz="1800" spc="-114" dirty="0">
                          <a:latin typeface="Verdana"/>
                          <a:cs typeface="Verdana"/>
                        </a:rPr>
                        <a:t>income</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2457">
                <a:tc>
                  <a:txBody>
                    <a:bodyPr/>
                    <a:lstStyle/>
                    <a:p>
                      <a:pPr marL="635" algn="ctr">
                        <a:lnSpc>
                          <a:spcPts val="2155"/>
                        </a:lnSpc>
                      </a:pPr>
                      <a:r>
                        <a:rPr sz="1800" spc="-225" dirty="0">
                          <a:latin typeface="Verdana"/>
                          <a:cs typeface="Verdana"/>
                        </a:rPr>
                        <a:t>271A</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a:lnSpc>
                          <a:spcPts val="2140"/>
                        </a:lnSpc>
                      </a:pPr>
                      <a:r>
                        <a:rPr sz="1800" spc="-125" dirty="0">
                          <a:latin typeface="Verdana"/>
                          <a:cs typeface="Verdana"/>
                        </a:rPr>
                        <a:t>Failure</a:t>
                      </a:r>
                      <a:r>
                        <a:rPr sz="1800" spc="-245" dirty="0">
                          <a:latin typeface="Verdana"/>
                          <a:cs typeface="Verdana"/>
                        </a:rPr>
                        <a:t> </a:t>
                      </a:r>
                      <a:r>
                        <a:rPr sz="1800" spc="-80" dirty="0">
                          <a:latin typeface="Verdana"/>
                          <a:cs typeface="Verdana"/>
                        </a:rPr>
                        <a:t>to</a:t>
                      </a:r>
                      <a:r>
                        <a:rPr sz="1800" spc="-235" dirty="0">
                          <a:latin typeface="Verdana"/>
                          <a:cs typeface="Verdana"/>
                        </a:rPr>
                        <a:t> </a:t>
                      </a:r>
                      <a:r>
                        <a:rPr sz="1800" spc="-155" dirty="0">
                          <a:latin typeface="Verdana"/>
                          <a:cs typeface="Verdana"/>
                        </a:rPr>
                        <a:t>keep,</a:t>
                      </a:r>
                      <a:r>
                        <a:rPr sz="1800" spc="-220" dirty="0">
                          <a:latin typeface="Verdana"/>
                          <a:cs typeface="Verdana"/>
                        </a:rPr>
                        <a:t> </a:t>
                      </a:r>
                      <a:r>
                        <a:rPr sz="1800" spc="-155" dirty="0">
                          <a:latin typeface="Verdana"/>
                          <a:cs typeface="Verdana"/>
                        </a:rPr>
                        <a:t>maintain,</a:t>
                      </a:r>
                      <a:r>
                        <a:rPr sz="1800" spc="-250" dirty="0">
                          <a:latin typeface="Verdana"/>
                          <a:cs typeface="Verdana"/>
                        </a:rPr>
                        <a:t> </a:t>
                      </a:r>
                      <a:r>
                        <a:rPr sz="1800" spc="-100" dirty="0">
                          <a:latin typeface="Verdana"/>
                          <a:cs typeface="Verdana"/>
                        </a:rPr>
                        <a:t>or</a:t>
                      </a:r>
                      <a:r>
                        <a:rPr sz="1800" spc="-229" dirty="0">
                          <a:latin typeface="Verdana"/>
                          <a:cs typeface="Verdana"/>
                        </a:rPr>
                        <a:t> </a:t>
                      </a:r>
                      <a:r>
                        <a:rPr sz="1800" spc="-125" dirty="0">
                          <a:latin typeface="Verdana"/>
                          <a:cs typeface="Verdana"/>
                        </a:rPr>
                        <a:t>retain</a:t>
                      </a:r>
                      <a:r>
                        <a:rPr sz="1800" spc="-225" dirty="0">
                          <a:latin typeface="Verdana"/>
                          <a:cs typeface="Verdana"/>
                        </a:rPr>
                        <a:t> </a:t>
                      </a:r>
                      <a:r>
                        <a:rPr sz="1800" spc="-120" dirty="0">
                          <a:latin typeface="Verdana"/>
                          <a:cs typeface="Verdana"/>
                        </a:rPr>
                        <a:t>books</a:t>
                      </a:r>
                      <a:r>
                        <a:rPr sz="1800" spc="-204" dirty="0">
                          <a:latin typeface="Verdana"/>
                          <a:cs typeface="Verdana"/>
                        </a:rPr>
                        <a:t> </a:t>
                      </a:r>
                      <a:r>
                        <a:rPr sz="1800" spc="-30" dirty="0">
                          <a:latin typeface="Verdana"/>
                          <a:cs typeface="Verdana"/>
                        </a:rPr>
                        <a:t>of</a:t>
                      </a:r>
                      <a:r>
                        <a:rPr sz="1800" spc="-229" dirty="0">
                          <a:latin typeface="Verdana"/>
                          <a:cs typeface="Verdana"/>
                        </a:rPr>
                        <a:t> </a:t>
                      </a:r>
                      <a:r>
                        <a:rPr sz="1800" spc="-114" dirty="0">
                          <a:latin typeface="Verdana"/>
                          <a:cs typeface="Verdana"/>
                        </a:rPr>
                        <a:t>account,</a:t>
                      </a:r>
                      <a:r>
                        <a:rPr sz="1800" spc="-240" dirty="0">
                          <a:latin typeface="Verdana"/>
                          <a:cs typeface="Verdana"/>
                        </a:rPr>
                        <a:t> </a:t>
                      </a:r>
                      <a:r>
                        <a:rPr sz="1800" spc="-120" dirty="0">
                          <a:latin typeface="Verdana"/>
                          <a:cs typeface="Verdana"/>
                        </a:rPr>
                        <a:t>documents</a:t>
                      </a:r>
                      <a:r>
                        <a:rPr sz="1800" spc="-204" dirty="0">
                          <a:latin typeface="Verdana"/>
                          <a:cs typeface="Verdana"/>
                        </a:rPr>
                        <a:t> </a:t>
                      </a:r>
                      <a:r>
                        <a:rPr sz="1800" spc="-110" dirty="0">
                          <a:latin typeface="Verdana"/>
                          <a:cs typeface="Verdana"/>
                        </a:rPr>
                        <a:t>etc.</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2458">
                <a:tc>
                  <a:txBody>
                    <a:bodyPr/>
                    <a:lstStyle/>
                    <a:p>
                      <a:pPr algn="ctr">
                        <a:lnSpc>
                          <a:spcPts val="2155"/>
                        </a:lnSpc>
                      </a:pPr>
                      <a:r>
                        <a:rPr sz="1800" spc="-229" dirty="0">
                          <a:latin typeface="Verdana"/>
                          <a:cs typeface="Verdana"/>
                        </a:rPr>
                        <a:t>271AA(1)</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a:lnSpc>
                          <a:spcPts val="2145"/>
                        </a:lnSpc>
                      </a:pPr>
                      <a:r>
                        <a:rPr sz="1800" spc="-125" dirty="0">
                          <a:latin typeface="Verdana"/>
                          <a:cs typeface="Verdana"/>
                        </a:rPr>
                        <a:t>Penalty</a:t>
                      </a:r>
                      <a:r>
                        <a:rPr sz="1800" spc="-250" dirty="0">
                          <a:latin typeface="Verdana"/>
                          <a:cs typeface="Verdana"/>
                        </a:rPr>
                        <a:t> </a:t>
                      </a:r>
                      <a:r>
                        <a:rPr sz="1800" spc="-60" dirty="0">
                          <a:latin typeface="Verdana"/>
                          <a:cs typeface="Verdana"/>
                        </a:rPr>
                        <a:t>for</a:t>
                      </a:r>
                      <a:r>
                        <a:rPr sz="1800" spc="-235" dirty="0">
                          <a:latin typeface="Verdana"/>
                          <a:cs typeface="Verdana"/>
                        </a:rPr>
                        <a:t> </a:t>
                      </a:r>
                      <a:r>
                        <a:rPr sz="1800" spc="-110" dirty="0">
                          <a:latin typeface="Verdana"/>
                          <a:cs typeface="Verdana"/>
                        </a:rPr>
                        <a:t>failure</a:t>
                      </a:r>
                      <a:r>
                        <a:rPr sz="1800" spc="-254" dirty="0">
                          <a:latin typeface="Verdana"/>
                          <a:cs typeface="Verdana"/>
                        </a:rPr>
                        <a:t> </a:t>
                      </a:r>
                      <a:r>
                        <a:rPr sz="1800" spc="-80" dirty="0">
                          <a:latin typeface="Verdana"/>
                          <a:cs typeface="Verdana"/>
                        </a:rPr>
                        <a:t>to</a:t>
                      </a:r>
                      <a:r>
                        <a:rPr sz="1800" spc="-229" dirty="0">
                          <a:latin typeface="Verdana"/>
                          <a:cs typeface="Verdana"/>
                        </a:rPr>
                        <a:t> </a:t>
                      </a:r>
                      <a:r>
                        <a:rPr sz="1800" spc="-135" dirty="0">
                          <a:latin typeface="Verdana"/>
                          <a:cs typeface="Verdana"/>
                        </a:rPr>
                        <a:t>keep</a:t>
                      </a:r>
                      <a:r>
                        <a:rPr sz="1800" spc="-220" dirty="0">
                          <a:latin typeface="Verdana"/>
                          <a:cs typeface="Verdana"/>
                        </a:rPr>
                        <a:t> </a:t>
                      </a:r>
                      <a:r>
                        <a:rPr sz="1800" spc="-140" dirty="0">
                          <a:latin typeface="Verdana"/>
                          <a:cs typeface="Verdana"/>
                        </a:rPr>
                        <a:t>and</a:t>
                      </a:r>
                      <a:r>
                        <a:rPr sz="1800" spc="-250" dirty="0">
                          <a:latin typeface="Verdana"/>
                          <a:cs typeface="Verdana"/>
                        </a:rPr>
                        <a:t> </a:t>
                      </a:r>
                      <a:r>
                        <a:rPr sz="1800" spc="-145" dirty="0">
                          <a:latin typeface="Verdana"/>
                          <a:cs typeface="Verdana"/>
                        </a:rPr>
                        <a:t>maintain</a:t>
                      </a:r>
                      <a:r>
                        <a:rPr sz="1800" spc="-240" dirty="0">
                          <a:latin typeface="Verdana"/>
                          <a:cs typeface="Verdana"/>
                        </a:rPr>
                        <a:t> </a:t>
                      </a:r>
                      <a:r>
                        <a:rPr sz="1800" spc="-85" dirty="0">
                          <a:latin typeface="Verdana"/>
                          <a:cs typeface="Verdana"/>
                        </a:rPr>
                        <a:t>info</a:t>
                      </a:r>
                      <a:r>
                        <a:rPr sz="1800" spc="-220" dirty="0">
                          <a:latin typeface="Verdana"/>
                          <a:cs typeface="Verdana"/>
                        </a:rPr>
                        <a:t> </a:t>
                      </a:r>
                      <a:r>
                        <a:rPr sz="1800" spc="-140" dirty="0">
                          <a:latin typeface="Verdana"/>
                          <a:cs typeface="Verdana"/>
                        </a:rPr>
                        <a:t>and</a:t>
                      </a:r>
                      <a:r>
                        <a:rPr sz="1800" spc="-250" dirty="0">
                          <a:latin typeface="Verdana"/>
                          <a:cs typeface="Verdana"/>
                        </a:rPr>
                        <a:t> </a:t>
                      </a:r>
                      <a:r>
                        <a:rPr sz="1800" spc="-75" dirty="0">
                          <a:latin typeface="Verdana"/>
                          <a:cs typeface="Verdana"/>
                        </a:rPr>
                        <a:t>docs</a:t>
                      </a:r>
                      <a:r>
                        <a:rPr sz="1800" spc="-215" dirty="0">
                          <a:latin typeface="Verdana"/>
                          <a:cs typeface="Verdana"/>
                        </a:rPr>
                        <a:t> </a:t>
                      </a:r>
                      <a:r>
                        <a:rPr sz="1800" spc="-110" dirty="0">
                          <a:latin typeface="Verdana"/>
                          <a:cs typeface="Verdana"/>
                        </a:rPr>
                        <a:t>etc.</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2585">
                <a:tc>
                  <a:txBody>
                    <a:bodyPr/>
                    <a:lstStyle/>
                    <a:p>
                      <a:pPr algn="ctr">
                        <a:lnSpc>
                          <a:spcPts val="2155"/>
                        </a:lnSpc>
                      </a:pPr>
                      <a:r>
                        <a:rPr sz="1800" spc="-145" dirty="0">
                          <a:latin typeface="Verdana"/>
                          <a:cs typeface="Verdana"/>
                        </a:rPr>
                        <a:t>271AAC</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a:lnSpc>
                          <a:spcPts val="2145"/>
                        </a:lnSpc>
                      </a:pPr>
                      <a:r>
                        <a:rPr sz="1800" spc="-125" dirty="0">
                          <a:latin typeface="Verdana"/>
                          <a:cs typeface="Verdana"/>
                        </a:rPr>
                        <a:t>Penalty</a:t>
                      </a:r>
                      <a:r>
                        <a:rPr sz="1800" spc="-250" dirty="0">
                          <a:latin typeface="Verdana"/>
                          <a:cs typeface="Verdana"/>
                        </a:rPr>
                        <a:t> </a:t>
                      </a:r>
                      <a:r>
                        <a:rPr sz="1800" spc="-130" dirty="0">
                          <a:latin typeface="Verdana"/>
                          <a:cs typeface="Verdana"/>
                        </a:rPr>
                        <a:t>in</a:t>
                      </a:r>
                      <a:r>
                        <a:rPr sz="1800" spc="-245" dirty="0">
                          <a:latin typeface="Verdana"/>
                          <a:cs typeface="Verdana"/>
                        </a:rPr>
                        <a:t> </a:t>
                      </a:r>
                      <a:r>
                        <a:rPr sz="1800" spc="-95" dirty="0">
                          <a:latin typeface="Verdana"/>
                          <a:cs typeface="Verdana"/>
                        </a:rPr>
                        <a:t>respect</a:t>
                      </a:r>
                      <a:r>
                        <a:rPr sz="1800" spc="-225" dirty="0">
                          <a:latin typeface="Verdana"/>
                          <a:cs typeface="Verdana"/>
                        </a:rPr>
                        <a:t> </a:t>
                      </a:r>
                      <a:r>
                        <a:rPr sz="1800" spc="-30" dirty="0">
                          <a:latin typeface="Verdana"/>
                          <a:cs typeface="Verdana"/>
                        </a:rPr>
                        <a:t>of</a:t>
                      </a:r>
                      <a:r>
                        <a:rPr sz="1800" spc="-229" dirty="0">
                          <a:latin typeface="Verdana"/>
                          <a:cs typeface="Verdana"/>
                        </a:rPr>
                        <a:t> </a:t>
                      </a:r>
                      <a:r>
                        <a:rPr sz="1800" spc="-105" dirty="0">
                          <a:latin typeface="Verdana"/>
                          <a:cs typeface="Verdana"/>
                        </a:rPr>
                        <a:t>certain</a:t>
                      </a:r>
                      <a:r>
                        <a:rPr sz="1800" spc="-240" dirty="0">
                          <a:latin typeface="Verdana"/>
                          <a:cs typeface="Verdana"/>
                        </a:rPr>
                        <a:t> </a:t>
                      </a:r>
                      <a:r>
                        <a:rPr sz="1800" spc="-114" dirty="0">
                          <a:latin typeface="Verdana"/>
                          <a:cs typeface="Verdana"/>
                        </a:rPr>
                        <a:t>income</a:t>
                      </a:r>
                      <a:r>
                        <a:rPr sz="1800" spc="-225" dirty="0">
                          <a:latin typeface="Verdana"/>
                          <a:cs typeface="Verdana"/>
                        </a:rPr>
                        <a:t> </a:t>
                      </a:r>
                      <a:r>
                        <a:rPr sz="1800" spc="-125" dirty="0">
                          <a:latin typeface="Verdana"/>
                          <a:cs typeface="Verdana"/>
                        </a:rPr>
                        <a:t>(68/69/69A/69B/69C/69D)</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2457">
                <a:tc>
                  <a:txBody>
                    <a:bodyPr/>
                    <a:lstStyle/>
                    <a:p>
                      <a:pPr algn="ctr">
                        <a:lnSpc>
                          <a:spcPts val="2155"/>
                        </a:lnSpc>
                      </a:pPr>
                      <a:r>
                        <a:rPr sz="1800" spc="-260" dirty="0">
                          <a:latin typeface="Verdana"/>
                          <a:cs typeface="Verdana"/>
                        </a:rPr>
                        <a:t>271B</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a:lnSpc>
                          <a:spcPts val="2145"/>
                        </a:lnSpc>
                      </a:pPr>
                      <a:r>
                        <a:rPr sz="1800" spc="-125" dirty="0">
                          <a:latin typeface="Verdana"/>
                          <a:cs typeface="Verdana"/>
                        </a:rPr>
                        <a:t>Failure</a:t>
                      </a:r>
                      <a:r>
                        <a:rPr sz="1800" spc="-245" dirty="0">
                          <a:latin typeface="Verdana"/>
                          <a:cs typeface="Verdana"/>
                        </a:rPr>
                        <a:t> </a:t>
                      </a:r>
                      <a:r>
                        <a:rPr sz="1800" spc="-85" dirty="0">
                          <a:latin typeface="Verdana"/>
                          <a:cs typeface="Verdana"/>
                        </a:rPr>
                        <a:t>to</a:t>
                      </a:r>
                      <a:r>
                        <a:rPr sz="1800" spc="-240" dirty="0">
                          <a:latin typeface="Verdana"/>
                          <a:cs typeface="Verdana"/>
                        </a:rPr>
                        <a:t> </a:t>
                      </a:r>
                      <a:r>
                        <a:rPr sz="1800" spc="-95" dirty="0">
                          <a:latin typeface="Verdana"/>
                          <a:cs typeface="Verdana"/>
                        </a:rPr>
                        <a:t>get</a:t>
                      </a:r>
                      <a:r>
                        <a:rPr sz="1800" spc="-220" dirty="0">
                          <a:latin typeface="Verdana"/>
                          <a:cs typeface="Verdana"/>
                        </a:rPr>
                        <a:t> </a:t>
                      </a:r>
                      <a:r>
                        <a:rPr sz="1800" spc="-100" dirty="0">
                          <a:latin typeface="Verdana"/>
                          <a:cs typeface="Verdana"/>
                        </a:rPr>
                        <a:t>accounts</a:t>
                      </a:r>
                      <a:r>
                        <a:rPr sz="1800" spc="-235" dirty="0">
                          <a:latin typeface="Verdana"/>
                          <a:cs typeface="Verdana"/>
                        </a:rPr>
                        <a:t> </a:t>
                      </a:r>
                      <a:r>
                        <a:rPr sz="1800" spc="-114" dirty="0">
                          <a:latin typeface="Verdana"/>
                          <a:cs typeface="Verdana"/>
                        </a:rPr>
                        <a:t>audited</a:t>
                      </a:r>
                      <a:r>
                        <a:rPr sz="1800" spc="-235" dirty="0">
                          <a:latin typeface="Verdana"/>
                          <a:cs typeface="Verdana"/>
                        </a:rPr>
                        <a:t> </a:t>
                      </a:r>
                      <a:r>
                        <a:rPr sz="1800" spc="-105" dirty="0">
                          <a:latin typeface="Verdana"/>
                          <a:cs typeface="Verdana"/>
                        </a:rPr>
                        <a:t>u/s</a:t>
                      </a:r>
                      <a:r>
                        <a:rPr sz="1800" spc="-229" dirty="0">
                          <a:latin typeface="Verdana"/>
                          <a:cs typeface="Verdana"/>
                        </a:rPr>
                        <a:t> </a:t>
                      </a:r>
                      <a:r>
                        <a:rPr sz="1800" spc="-95" dirty="0">
                          <a:latin typeface="Verdana"/>
                          <a:cs typeface="Verdana"/>
                        </a:rPr>
                        <a:t>44AB</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2458">
                <a:tc>
                  <a:txBody>
                    <a:bodyPr/>
                    <a:lstStyle/>
                    <a:p>
                      <a:pPr algn="ctr">
                        <a:lnSpc>
                          <a:spcPct val="100000"/>
                        </a:lnSpc>
                      </a:pPr>
                      <a:r>
                        <a:rPr sz="1800" spc="-215" dirty="0">
                          <a:latin typeface="Verdana"/>
                          <a:cs typeface="Verdana"/>
                        </a:rPr>
                        <a:t>271BA</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a:lnSpc>
                          <a:spcPts val="2145"/>
                        </a:lnSpc>
                      </a:pPr>
                      <a:r>
                        <a:rPr sz="1800" spc="-125" dirty="0">
                          <a:latin typeface="Verdana"/>
                          <a:cs typeface="Verdana"/>
                        </a:rPr>
                        <a:t>Failure</a:t>
                      </a:r>
                      <a:r>
                        <a:rPr sz="1800" spc="-245" dirty="0">
                          <a:latin typeface="Verdana"/>
                          <a:cs typeface="Verdana"/>
                        </a:rPr>
                        <a:t> </a:t>
                      </a:r>
                      <a:r>
                        <a:rPr sz="1800" spc="-85" dirty="0">
                          <a:latin typeface="Verdana"/>
                          <a:cs typeface="Verdana"/>
                        </a:rPr>
                        <a:t>to</a:t>
                      </a:r>
                      <a:r>
                        <a:rPr sz="1800" spc="-240" dirty="0">
                          <a:latin typeface="Verdana"/>
                          <a:cs typeface="Verdana"/>
                        </a:rPr>
                        <a:t> </a:t>
                      </a:r>
                      <a:r>
                        <a:rPr sz="1800" spc="-120" dirty="0">
                          <a:latin typeface="Verdana"/>
                          <a:cs typeface="Verdana"/>
                        </a:rPr>
                        <a:t>furnish</a:t>
                      </a:r>
                      <a:r>
                        <a:rPr sz="1800" spc="-210" dirty="0">
                          <a:latin typeface="Verdana"/>
                          <a:cs typeface="Verdana"/>
                        </a:rPr>
                        <a:t> </a:t>
                      </a:r>
                      <a:r>
                        <a:rPr sz="1800" spc="-105" dirty="0">
                          <a:latin typeface="Verdana"/>
                          <a:cs typeface="Verdana"/>
                        </a:rPr>
                        <a:t>TP</a:t>
                      </a:r>
                      <a:r>
                        <a:rPr sz="1800" spc="-240" dirty="0">
                          <a:latin typeface="Verdana"/>
                          <a:cs typeface="Verdana"/>
                        </a:rPr>
                        <a:t> </a:t>
                      </a:r>
                      <a:r>
                        <a:rPr sz="1800" spc="-100" dirty="0">
                          <a:latin typeface="Verdana"/>
                          <a:cs typeface="Verdana"/>
                        </a:rPr>
                        <a:t>report</a:t>
                      </a:r>
                      <a:r>
                        <a:rPr sz="1800" spc="-235" dirty="0">
                          <a:latin typeface="Verdana"/>
                          <a:cs typeface="Verdana"/>
                        </a:rPr>
                        <a:t> </a:t>
                      </a:r>
                      <a:r>
                        <a:rPr sz="1800" spc="-105" dirty="0">
                          <a:latin typeface="Verdana"/>
                          <a:cs typeface="Verdana"/>
                        </a:rPr>
                        <a:t>u/s</a:t>
                      </a:r>
                      <a:r>
                        <a:rPr sz="1800" spc="-229" dirty="0">
                          <a:latin typeface="Verdana"/>
                          <a:cs typeface="Verdana"/>
                        </a:rPr>
                        <a:t> </a:t>
                      </a:r>
                      <a:r>
                        <a:rPr sz="1800" spc="-180" dirty="0">
                          <a:latin typeface="Verdana"/>
                          <a:cs typeface="Verdana"/>
                        </a:rPr>
                        <a:t>92E</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2584">
                <a:tc>
                  <a:txBody>
                    <a:bodyPr/>
                    <a:lstStyle/>
                    <a:p>
                      <a:pPr algn="ctr">
                        <a:lnSpc>
                          <a:spcPts val="2160"/>
                        </a:lnSpc>
                      </a:pPr>
                      <a:r>
                        <a:rPr sz="1800" spc="-254" dirty="0">
                          <a:latin typeface="Verdana"/>
                          <a:cs typeface="Verdana"/>
                        </a:rPr>
                        <a:t>271D</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a:lnSpc>
                          <a:spcPts val="2145"/>
                        </a:lnSpc>
                      </a:pPr>
                      <a:r>
                        <a:rPr sz="1800" spc="-125" dirty="0">
                          <a:latin typeface="Verdana"/>
                          <a:cs typeface="Verdana"/>
                        </a:rPr>
                        <a:t>Failure</a:t>
                      </a:r>
                      <a:r>
                        <a:rPr sz="1800" spc="-240" dirty="0">
                          <a:latin typeface="Verdana"/>
                          <a:cs typeface="Verdana"/>
                        </a:rPr>
                        <a:t> </a:t>
                      </a:r>
                      <a:r>
                        <a:rPr sz="1800" spc="-85" dirty="0">
                          <a:latin typeface="Verdana"/>
                          <a:cs typeface="Verdana"/>
                        </a:rPr>
                        <a:t>to</a:t>
                      </a:r>
                      <a:r>
                        <a:rPr sz="1800" spc="-240" dirty="0">
                          <a:latin typeface="Verdana"/>
                          <a:cs typeface="Verdana"/>
                        </a:rPr>
                        <a:t> </a:t>
                      </a:r>
                      <a:r>
                        <a:rPr sz="1800" spc="-114" dirty="0">
                          <a:latin typeface="Verdana"/>
                          <a:cs typeface="Verdana"/>
                        </a:rPr>
                        <a:t>comply</a:t>
                      </a:r>
                      <a:r>
                        <a:rPr sz="1800" spc="-240" dirty="0">
                          <a:latin typeface="Verdana"/>
                          <a:cs typeface="Verdana"/>
                        </a:rPr>
                        <a:t> </a:t>
                      </a:r>
                      <a:r>
                        <a:rPr sz="1800" spc="-114" dirty="0">
                          <a:latin typeface="Verdana"/>
                          <a:cs typeface="Verdana"/>
                        </a:rPr>
                        <a:t>with</a:t>
                      </a:r>
                      <a:r>
                        <a:rPr sz="1800" spc="-220" dirty="0">
                          <a:latin typeface="Verdana"/>
                          <a:cs typeface="Verdana"/>
                        </a:rPr>
                        <a:t> </a:t>
                      </a:r>
                      <a:r>
                        <a:rPr sz="1800" spc="-120" dirty="0">
                          <a:latin typeface="Verdana"/>
                          <a:cs typeface="Verdana"/>
                        </a:rPr>
                        <a:t>provisions</a:t>
                      </a:r>
                      <a:r>
                        <a:rPr sz="1800" spc="-210" dirty="0">
                          <a:latin typeface="Verdana"/>
                          <a:cs typeface="Verdana"/>
                        </a:rPr>
                        <a:t> </a:t>
                      </a:r>
                      <a:r>
                        <a:rPr sz="1800" spc="-30" dirty="0">
                          <a:latin typeface="Verdana"/>
                          <a:cs typeface="Verdana"/>
                        </a:rPr>
                        <a:t>of</a:t>
                      </a:r>
                      <a:r>
                        <a:rPr sz="1800" spc="-229" dirty="0">
                          <a:latin typeface="Verdana"/>
                          <a:cs typeface="Verdana"/>
                        </a:rPr>
                        <a:t> </a:t>
                      </a:r>
                      <a:r>
                        <a:rPr sz="1800" spc="-95" dirty="0">
                          <a:latin typeface="Verdana"/>
                          <a:cs typeface="Verdana"/>
                        </a:rPr>
                        <a:t>section</a:t>
                      </a:r>
                      <a:r>
                        <a:rPr sz="1800" spc="-225" dirty="0">
                          <a:latin typeface="Verdana"/>
                          <a:cs typeface="Verdana"/>
                        </a:rPr>
                        <a:t> </a:t>
                      </a:r>
                      <a:r>
                        <a:rPr sz="1800" spc="-204" dirty="0">
                          <a:latin typeface="Verdana"/>
                          <a:cs typeface="Verdana"/>
                        </a:rPr>
                        <a:t>269SS</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2458">
                <a:tc>
                  <a:txBody>
                    <a:bodyPr/>
                    <a:lstStyle/>
                    <a:p>
                      <a:pPr marL="635" algn="ctr">
                        <a:lnSpc>
                          <a:spcPct val="100000"/>
                        </a:lnSpc>
                      </a:pPr>
                      <a:r>
                        <a:rPr sz="1800" spc="-210" dirty="0">
                          <a:latin typeface="Verdana"/>
                          <a:cs typeface="Verdana"/>
                        </a:rPr>
                        <a:t>271DA</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a:lnSpc>
                          <a:spcPts val="2145"/>
                        </a:lnSpc>
                      </a:pPr>
                      <a:r>
                        <a:rPr sz="1800" spc="-125" dirty="0">
                          <a:latin typeface="Verdana"/>
                          <a:cs typeface="Verdana"/>
                        </a:rPr>
                        <a:t>Failure</a:t>
                      </a:r>
                      <a:r>
                        <a:rPr sz="1800" spc="-240" dirty="0">
                          <a:latin typeface="Verdana"/>
                          <a:cs typeface="Verdana"/>
                        </a:rPr>
                        <a:t> </a:t>
                      </a:r>
                      <a:r>
                        <a:rPr sz="1800" spc="-85" dirty="0">
                          <a:latin typeface="Verdana"/>
                          <a:cs typeface="Verdana"/>
                        </a:rPr>
                        <a:t>to</a:t>
                      </a:r>
                      <a:r>
                        <a:rPr sz="1800" spc="-240" dirty="0">
                          <a:latin typeface="Verdana"/>
                          <a:cs typeface="Verdana"/>
                        </a:rPr>
                        <a:t> </a:t>
                      </a:r>
                      <a:r>
                        <a:rPr sz="1800" spc="-114" dirty="0">
                          <a:latin typeface="Verdana"/>
                          <a:cs typeface="Verdana"/>
                        </a:rPr>
                        <a:t>comply</a:t>
                      </a:r>
                      <a:r>
                        <a:rPr sz="1800" spc="-240" dirty="0">
                          <a:latin typeface="Verdana"/>
                          <a:cs typeface="Verdana"/>
                        </a:rPr>
                        <a:t> </a:t>
                      </a:r>
                      <a:r>
                        <a:rPr sz="1800" spc="-114" dirty="0">
                          <a:latin typeface="Verdana"/>
                          <a:cs typeface="Verdana"/>
                        </a:rPr>
                        <a:t>with</a:t>
                      </a:r>
                      <a:r>
                        <a:rPr sz="1800" spc="-220" dirty="0">
                          <a:latin typeface="Verdana"/>
                          <a:cs typeface="Verdana"/>
                        </a:rPr>
                        <a:t> </a:t>
                      </a:r>
                      <a:r>
                        <a:rPr sz="1800" spc="-120" dirty="0">
                          <a:latin typeface="Verdana"/>
                          <a:cs typeface="Verdana"/>
                        </a:rPr>
                        <a:t>provisions</a:t>
                      </a:r>
                      <a:r>
                        <a:rPr sz="1800" spc="-210" dirty="0">
                          <a:latin typeface="Verdana"/>
                          <a:cs typeface="Verdana"/>
                        </a:rPr>
                        <a:t> </a:t>
                      </a:r>
                      <a:r>
                        <a:rPr sz="1800" spc="-30" dirty="0">
                          <a:latin typeface="Verdana"/>
                          <a:cs typeface="Verdana"/>
                        </a:rPr>
                        <a:t>of</a:t>
                      </a:r>
                      <a:r>
                        <a:rPr sz="1800" spc="-229" dirty="0">
                          <a:latin typeface="Verdana"/>
                          <a:cs typeface="Verdana"/>
                        </a:rPr>
                        <a:t> </a:t>
                      </a:r>
                      <a:r>
                        <a:rPr sz="1800" spc="-95" dirty="0">
                          <a:latin typeface="Verdana"/>
                          <a:cs typeface="Verdana"/>
                        </a:rPr>
                        <a:t>section</a:t>
                      </a:r>
                      <a:r>
                        <a:rPr sz="1800" spc="-225" dirty="0">
                          <a:latin typeface="Verdana"/>
                          <a:cs typeface="Verdana"/>
                        </a:rPr>
                        <a:t> </a:t>
                      </a:r>
                      <a:r>
                        <a:rPr sz="1800" spc="-185" dirty="0">
                          <a:latin typeface="Verdana"/>
                          <a:cs typeface="Verdana"/>
                        </a:rPr>
                        <a:t>269ST</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2457">
                <a:tc>
                  <a:txBody>
                    <a:bodyPr/>
                    <a:lstStyle/>
                    <a:p>
                      <a:pPr algn="ctr">
                        <a:lnSpc>
                          <a:spcPts val="2160"/>
                        </a:lnSpc>
                      </a:pPr>
                      <a:r>
                        <a:rPr sz="1800" spc="-260" dirty="0">
                          <a:latin typeface="Verdana"/>
                          <a:cs typeface="Verdana"/>
                        </a:rPr>
                        <a:t>271E</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a:lnSpc>
                          <a:spcPts val="2145"/>
                        </a:lnSpc>
                      </a:pPr>
                      <a:r>
                        <a:rPr sz="1800" spc="-125" dirty="0">
                          <a:latin typeface="Verdana"/>
                          <a:cs typeface="Verdana"/>
                        </a:rPr>
                        <a:t>Failure</a:t>
                      </a:r>
                      <a:r>
                        <a:rPr sz="1800" spc="-245" dirty="0">
                          <a:latin typeface="Verdana"/>
                          <a:cs typeface="Verdana"/>
                        </a:rPr>
                        <a:t> </a:t>
                      </a:r>
                      <a:r>
                        <a:rPr sz="1800" spc="-85" dirty="0">
                          <a:latin typeface="Verdana"/>
                          <a:cs typeface="Verdana"/>
                        </a:rPr>
                        <a:t>to</a:t>
                      </a:r>
                      <a:r>
                        <a:rPr sz="1800" spc="-240" dirty="0">
                          <a:latin typeface="Verdana"/>
                          <a:cs typeface="Verdana"/>
                        </a:rPr>
                        <a:t> </a:t>
                      </a:r>
                      <a:r>
                        <a:rPr sz="1800" spc="-114" dirty="0">
                          <a:latin typeface="Verdana"/>
                          <a:cs typeface="Verdana"/>
                        </a:rPr>
                        <a:t>comply</a:t>
                      </a:r>
                      <a:r>
                        <a:rPr sz="1800" spc="-240" dirty="0">
                          <a:latin typeface="Verdana"/>
                          <a:cs typeface="Verdana"/>
                        </a:rPr>
                        <a:t> </a:t>
                      </a:r>
                      <a:r>
                        <a:rPr sz="1800" spc="-114" dirty="0">
                          <a:latin typeface="Verdana"/>
                          <a:cs typeface="Verdana"/>
                        </a:rPr>
                        <a:t>with</a:t>
                      </a:r>
                      <a:r>
                        <a:rPr sz="1800" spc="-220" dirty="0">
                          <a:latin typeface="Verdana"/>
                          <a:cs typeface="Verdana"/>
                        </a:rPr>
                        <a:t> </a:t>
                      </a:r>
                      <a:r>
                        <a:rPr sz="1800" spc="-120" dirty="0">
                          <a:latin typeface="Verdana"/>
                          <a:cs typeface="Verdana"/>
                        </a:rPr>
                        <a:t>provisions</a:t>
                      </a:r>
                      <a:r>
                        <a:rPr sz="1800" spc="-210" dirty="0">
                          <a:latin typeface="Verdana"/>
                          <a:cs typeface="Verdana"/>
                        </a:rPr>
                        <a:t> </a:t>
                      </a:r>
                      <a:r>
                        <a:rPr sz="1800" spc="-30" dirty="0">
                          <a:latin typeface="Verdana"/>
                          <a:cs typeface="Verdana"/>
                        </a:rPr>
                        <a:t>of</a:t>
                      </a:r>
                      <a:r>
                        <a:rPr sz="1800" spc="-229" dirty="0">
                          <a:latin typeface="Verdana"/>
                          <a:cs typeface="Verdana"/>
                        </a:rPr>
                        <a:t> </a:t>
                      </a:r>
                      <a:r>
                        <a:rPr sz="1800" spc="-95" dirty="0">
                          <a:latin typeface="Verdana"/>
                          <a:cs typeface="Verdana"/>
                        </a:rPr>
                        <a:t>section</a:t>
                      </a:r>
                      <a:r>
                        <a:rPr sz="1800" spc="-225" dirty="0">
                          <a:latin typeface="Verdana"/>
                          <a:cs typeface="Verdana"/>
                        </a:rPr>
                        <a:t> </a:t>
                      </a:r>
                      <a:r>
                        <a:rPr sz="1800" spc="-170" dirty="0">
                          <a:latin typeface="Verdana"/>
                          <a:cs typeface="Verdana"/>
                        </a:rPr>
                        <a:t>269T</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558165">
                <a:tc>
                  <a:txBody>
                    <a:bodyPr/>
                    <a:lstStyle/>
                    <a:p>
                      <a:pPr algn="ctr">
                        <a:lnSpc>
                          <a:spcPct val="100000"/>
                        </a:lnSpc>
                      </a:pPr>
                      <a:r>
                        <a:rPr sz="1800" spc="-210" dirty="0">
                          <a:latin typeface="Verdana"/>
                          <a:cs typeface="Verdana"/>
                        </a:rPr>
                        <a:t>271G</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marR="288925">
                        <a:lnSpc>
                          <a:spcPts val="2160"/>
                        </a:lnSpc>
                        <a:spcBef>
                          <a:spcPts val="60"/>
                        </a:spcBef>
                      </a:pPr>
                      <a:r>
                        <a:rPr sz="1800" spc="-125" dirty="0">
                          <a:latin typeface="Verdana"/>
                          <a:cs typeface="Verdana"/>
                        </a:rPr>
                        <a:t>Penalty</a:t>
                      </a:r>
                      <a:r>
                        <a:rPr sz="1800" spc="-250" dirty="0">
                          <a:latin typeface="Verdana"/>
                          <a:cs typeface="Verdana"/>
                        </a:rPr>
                        <a:t> </a:t>
                      </a:r>
                      <a:r>
                        <a:rPr sz="1800" spc="-60" dirty="0">
                          <a:latin typeface="Verdana"/>
                          <a:cs typeface="Verdana"/>
                        </a:rPr>
                        <a:t>for</a:t>
                      </a:r>
                      <a:r>
                        <a:rPr sz="1800" spc="-229" dirty="0">
                          <a:latin typeface="Verdana"/>
                          <a:cs typeface="Verdana"/>
                        </a:rPr>
                        <a:t> </a:t>
                      </a:r>
                      <a:r>
                        <a:rPr sz="1800" spc="-110" dirty="0">
                          <a:latin typeface="Verdana"/>
                          <a:cs typeface="Verdana"/>
                        </a:rPr>
                        <a:t>failure</a:t>
                      </a:r>
                      <a:r>
                        <a:rPr sz="1800" spc="-250" dirty="0">
                          <a:latin typeface="Verdana"/>
                          <a:cs typeface="Verdana"/>
                        </a:rPr>
                        <a:t> </a:t>
                      </a:r>
                      <a:r>
                        <a:rPr sz="1800" spc="-80" dirty="0">
                          <a:latin typeface="Verdana"/>
                          <a:cs typeface="Verdana"/>
                        </a:rPr>
                        <a:t>to</a:t>
                      </a:r>
                      <a:r>
                        <a:rPr sz="1800" spc="-225" dirty="0">
                          <a:latin typeface="Verdana"/>
                          <a:cs typeface="Verdana"/>
                        </a:rPr>
                        <a:t> </a:t>
                      </a:r>
                      <a:r>
                        <a:rPr sz="1800" spc="-120" dirty="0">
                          <a:latin typeface="Verdana"/>
                          <a:cs typeface="Verdana"/>
                        </a:rPr>
                        <a:t>furnish</a:t>
                      </a:r>
                      <a:r>
                        <a:rPr sz="1800" spc="-204" dirty="0">
                          <a:latin typeface="Verdana"/>
                          <a:cs typeface="Verdana"/>
                        </a:rPr>
                        <a:t> </a:t>
                      </a:r>
                      <a:r>
                        <a:rPr sz="1800" spc="-114" dirty="0">
                          <a:latin typeface="Verdana"/>
                          <a:cs typeface="Verdana"/>
                        </a:rPr>
                        <a:t>information</a:t>
                      </a:r>
                      <a:r>
                        <a:rPr sz="1800" spc="-215" dirty="0">
                          <a:latin typeface="Verdana"/>
                          <a:cs typeface="Verdana"/>
                        </a:rPr>
                        <a:t> </a:t>
                      </a:r>
                      <a:r>
                        <a:rPr sz="1800" spc="-100" dirty="0">
                          <a:latin typeface="Verdana"/>
                          <a:cs typeface="Verdana"/>
                        </a:rPr>
                        <a:t>or</a:t>
                      </a:r>
                      <a:r>
                        <a:rPr sz="1800" spc="-215" dirty="0">
                          <a:latin typeface="Verdana"/>
                          <a:cs typeface="Verdana"/>
                        </a:rPr>
                        <a:t> </a:t>
                      </a:r>
                      <a:r>
                        <a:rPr sz="1800" spc="-114" dirty="0">
                          <a:latin typeface="Verdana"/>
                          <a:cs typeface="Verdana"/>
                        </a:rPr>
                        <a:t>document</a:t>
                      </a:r>
                      <a:r>
                        <a:rPr sz="1800" spc="-215" dirty="0">
                          <a:latin typeface="Verdana"/>
                          <a:cs typeface="Verdana"/>
                        </a:rPr>
                        <a:t> </a:t>
                      </a:r>
                      <a:r>
                        <a:rPr sz="1800" spc="-135" dirty="0">
                          <a:latin typeface="Verdana"/>
                          <a:cs typeface="Verdana"/>
                        </a:rPr>
                        <a:t>under</a:t>
                      </a:r>
                      <a:r>
                        <a:rPr sz="1800" spc="-229" dirty="0">
                          <a:latin typeface="Verdana"/>
                          <a:cs typeface="Verdana"/>
                        </a:rPr>
                        <a:t> </a:t>
                      </a:r>
                      <a:r>
                        <a:rPr sz="1800" spc="-95" dirty="0">
                          <a:latin typeface="Verdana"/>
                          <a:cs typeface="Verdana"/>
                        </a:rPr>
                        <a:t>section  </a:t>
                      </a:r>
                      <a:r>
                        <a:rPr sz="1800" spc="-170" dirty="0">
                          <a:latin typeface="Verdana"/>
                          <a:cs typeface="Verdana"/>
                        </a:rPr>
                        <a:t>92D</a:t>
                      </a:r>
                      <a:endParaRPr sz="1800">
                        <a:latin typeface="Verdana"/>
                        <a:cs typeface="Verdana"/>
                      </a:endParaRPr>
                    </a:p>
                  </a:txBody>
                  <a:tcPr marL="0" marR="0" marT="7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2521">
                <a:tc>
                  <a:txBody>
                    <a:bodyPr/>
                    <a:lstStyle/>
                    <a:p>
                      <a:pPr algn="ctr">
                        <a:lnSpc>
                          <a:spcPct val="100000"/>
                        </a:lnSpc>
                      </a:pPr>
                      <a:r>
                        <a:rPr sz="1800" spc="-190" dirty="0">
                          <a:latin typeface="Verdana"/>
                          <a:cs typeface="Verdana"/>
                        </a:rPr>
                        <a:t>271J</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a:lnSpc>
                          <a:spcPts val="2150"/>
                        </a:lnSpc>
                      </a:pPr>
                      <a:r>
                        <a:rPr sz="1800" spc="-125" dirty="0">
                          <a:latin typeface="Verdana"/>
                          <a:cs typeface="Verdana"/>
                        </a:rPr>
                        <a:t>Penalty</a:t>
                      </a:r>
                      <a:r>
                        <a:rPr sz="1800" spc="-250" dirty="0">
                          <a:latin typeface="Verdana"/>
                          <a:cs typeface="Verdana"/>
                        </a:rPr>
                        <a:t> </a:t>
                      </a:r>
                      <a:r>
                        <a:rPr sz="1800" spc="-60" dirty="0">
                          <a:latin typeface="Verdana"/>
                          <a:cs typeface="Verdana"/>
                        </a:rPr>
                        <a:t>for</a:t>
                      </a:r>
                      <a:r>
                        <a:rPr sz="1800" spc="-240" dirty="0">
                          <a:latin typeface="Verdana"/>
                          <a:cs typeface="Verdana"/>
                        </a:rPr>
                        <a:t> </a:t>
                      </a:r>
                      <a:r>
                        <a:rPr sz="1800" spc="-120" dirty="0">
                          <a:latin typeface="Verdana"/>
                          <a:cs typeface="Verdana"/>
                        </a:rPr>
                        <a:t>furnishing</a:t>
                      </a:r>
                      <a:r>
                        <a:rPr sz="1800" spc="-210" dirty="0">
                          <a:latin typeface="Verdana"/>
                          <a:cs typeface="Verdana"/>
                        </a:rPr>
                        <a:t> </a:t>
                      </a:r>
                      <a:r>
                        <a:rPr sz="1800" spc="-90" dirty="0">
                          <a:latin typeface="Verdana"/>
                          <a:cs typeface="Verdana"/>
                        </a:rPr>
                        <a:t>incorrect</a:t>
                      </a:r>
                      <a:r>
                        <a:rPr sz="1800" spc="-225" dirty="0">
                          <a:latin typeface="Verdana"/>
                          <a:cs typeface="Verdana"/>
                        </a:rPr>
                        <a:t> </a:t>
                      </a:r>
                      <a:r>
                        <a:rPr sz="1800" spc="-114" dirty="0">
                          <a:latin typeface="Verdana"/>
                          <a:cs typeface="Verdana"/>
                        </a:rPr>
                        <a:t>information</a:t>
                      </a:r>
                      <a:r>
                        <a:rPr sz="1800" spc="-220" dirty="0">
                          <a:latin typeface="Verdana"/>
                          <a:cs typeface="Verdana"/>
                        </a:rPr>
                        <a:t> </a:t>
                      </a:r>
                      <a:r>
                        <a:rPr sz="1800" spc="-130" dirty="0">
                          <a:latin typeface="Verdana"/>
                          <a:cs typeface="Verdana"/>
                        </a:rPr>
                        <a:t>in</a:t>
                      </a:r>
                      <a:r>
                        <a:rPr sz="1800" spc="-235" dirty="0">
                          <a:latin typeface="Verdana"/>
                          <a:cs typeface="Verdana"/>
                        </a:rPr>
                        <a:t> </a:t>
                      </a:r>
                      <a:r>
                        <a:rPr sz="1800" spc="-105" dirty="0">
                          <a:latin typeface="Verdana"/>
                          <a:cs typeface="Verdana"/>
                        </a:rPr>
                        <a:t>reports</a:t>
                      </a:r>
                      <a:r>
                        <a:rPr sz="1800" spc="-225" dirty="0">
                          <a:latin typeface="Verdana"/>
                          <a:cs typeface="Verdana"/>
                        </a:rPr>
                        <a:t> </a:t>
                      </a:r>
                      <a:r>
                        <a:rPr sz="1800" spc="-100" dirty="0">
                          <a:latin typeface="Verdana"/>
                          <a:cs typeface="Verdana"/>
                        </a:rPr>
                        <a:t>or</a:t>
                      </a:r>
                      <a:r>
                        <a:rPr sz="1800" spc="-235" dirty="0">
                          <a:latin typeface="Verdana"/>
                          <a:cs typeface="Verdana"/>
                        </a:rPr>
                        <a:t> </a:t>
                      </a:r>
                      <a:r>
                        <a:rPr sz="1800" spc="-80" dirty="0">
                          <a:latin typeface="Verdana"/>
                          <a:cs typeface="Verdana"/>
                        </a:rPr>
                        <a:t>certificates</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558165">
                <a:tc>
                  <a:txBody>
                    <a:bodyPr/>
                    <a:lstStyle/>
                    <a:p>
                      <a:pPr marL="635" algn="ctr">
                        <a:lnSpc>
                          <a:spcPct val="100000"/>
                        </a:lnSpc>
                      </a:pPr>
                      <a:r>
                        <a:rPr sz="1800" spc="-165" dirty="0">
                          <a:latin typeface="Verdana"/>
                          <a:cs typeface="Verdana"/>
                        </a:rPr>
                        <a:t>272A</a:t>
                      </a:r>
                      <a:endParaRPr sz="180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4139" marR="718820">
                        <a:lnSpc>
                          <a:spcPts val="2160"/>
                        </a:lnSpc>
                        <a:spcBef>
                          <a:spcPts val="60"/>
                        </a:spcBef>
                      </a:pPr>
                      <a:r>
                        <a:rPr sz="1800" spc="-125" dirty="0">
                          <a:latin typeface="Verdana"/>
                          <a:cs typeface="Verdana"/>
                        </a:rPr>
                        <a:t>Penalty</a:t>
                      </a:r>
                      <a:r>
                        <a:rPr sz="1800" spc="-250" dirty="0">
                          <a:latin typeface="Verdana"/>
                          <a:cs typeface="Verdana"/>
                        </a:rPr>
                        <a:t> </a:t>
                      </a:r>
                      <a:r>
                        <a:rPr sz="1800" spc="-60" dirty="0">
                          <a:latin typeface="Verdana"/>
                          <a:cs typeface="Verdana"/>
                        </a:rPr>
                        <a:t>for</a:t>
                      </a:r>
                      <a:r>
                        <a:rPr sz="1800" spc="-229" dirty="0">
                          <a:latin typeface="Verdana"/>
                          <a:cs typeface="Verdana"/>
                        </a:rPr>
                        <a:t> </a:t>
                      </a:r>
                      <a:r>
                        <a:rPr sz="1800" spc="-110" dirty="0">
                          <a:latin typeface="Verdana"/>
                          <a:cs typeface="Verdana"/>
                        </a:rPr>
                        <a:t>failure</a:t>
                      </a:r>
                      <a:r>
                        <a:rPr sz="1800" spc="-254" dirty="0">
                          <a:latin typeface="Verdana"/>
                          <a:cs typeface="Verdana"/>
                        </a:rPr>
                        <a:t> </a:t>
                      </a:r>
                      <a:r>
                        <a:rPr sz="1800" spc="-80" dirty="0">
                          <a:latin typeface="Verdana"/>
                          <a:cs typeface="Verdana"/>
                        </a:rPr>
                        <a:t>to</a:t>
                      </a:r>
                      <a:r>
                        <a:rPr sz="1800" spc="-225" dirty="0">
                          <a:latin typeface="Verdana"/>
                          <a:cs typeface="Verdana"/>
                        </a:rPr>
                        <a:t> </a:t>
                      </a:r>
                      <a:r>
                        <a:rPr sz="1800" spc="-135" dirty="0">
                          <a:latin typeface="Verdana"/>
                          <a:cs typeface="Verdana"/>
                        </a:rPr>
                        <a:t>answer</a:t>
                      </a:r>
                      <a:r>
                        <a:rPr sz="1800" spc="-225" dirty="0">
                          <a:latin typeface="Verdana"/>
                          <a:cs typeface="Verdana"/>
                        </a:rPr>
                        <a:t> </a:t>
                      </a:r>
                      <a:r>
                        <a:rPr sz="1800" spc="-130" dirty="0">
                          <a:latin typeface="Verdana"/>
                          <a:cs typeface="Verdana"/>
                        </a:rPr>
                        <a:t>questions,</a:t>
                      </a:r>
                      <a:r>
                        <a:rPr sz="1800" spc="-215" dirty="0">
                          <a:latin typeface="Verdana"/>
                          <a:cs typeface="Verdana"/>
                        </a:rPr>
                        <a:t> </a:t>
                      </a:r>
                      <a:r>
                        <a:rPr sz="1800" spc="-120" dirty="0">
                          <a:latin typeface="Verdana"/>
                          <a:cs typeface="Verdana"/>
                        </a:rPr>
                        <a:t>sign</a:t>
                      </a:r>
                      <a:r>
                        <a:rPr sz="1800" spc="-220" dirty="0">
                          <a:latin typeface="Verdana"/>
                          <a:cs typeface="Verdana"/>
                        </a:rPr>
                        <a:t> </a:t>
                      </a:r>
                      <a:r>
                        <a:rPr sz="1800" spc="-135" dirty="0">
                          <a:latin typeface="Verdana"/>
                          <a:cs typeface="Verdana"/>
                        </a:rPr>
                        <a:t>statements,</a:t>
                      </a:r>
                      <a:r>
                        <a:rPr sz="1800" spc="-220" dirty="0">
                          <a:latin typeface="Verdana"/>
                          <a:cs typeface="Verdana"/>
                        </a:rPr>
                        <a:t> </a:t>
                      </a:r>
                      <a:r>
                        <a:rPr sz="1800" spc="-120" dirty="0">
                          <a:latin typeface="Verdana"/>
                          <a:cs typeface="Verdana"/>
                        </a:rPr>
                        <a:t>furnish  </a:t>
                      </a:r>
                      <a:r>
                        <a:rPr sz="1800" spc="-125" dirty="0">
                          <a:latin typeface="Verdana"/>
                          <a:cs typeface="Verdana"/>
                        </a:rPr>
                        <a:t>information,</a:t>
                      </a:r>
                      <a:r>
                        <a:rPr sz="1800" spc="-229" dirty="0">
                          <a:latin typeface="Verdana"/>
                          <a:cs typeface="Verdana"/>
                        </a:rPr>
                        <a:t> </a:t>
                      </a:r>
                      <a:r>
                        <a:rPr sz="1800" spc="-130" dirty="0">
                          <a:latin typeface="Verdana"/>
                          <a:cs typeface="Verdana"/>
                        </a:rPr>
                        <a:t>returns</a:t>
                      </a:r>
                      <a:r>
                        <a:rPr sz="1800" spc="-210" dirty="0">
                          <a:latin typeface="Verdana"/>
                          <a:cs typeface="Verdana"/>
                        </a:rPr>
                        <a:t> </a:t>
                      </a:r>
                      <a:r>
                        <a:rPr sz="1800" spc="-100" dirty="0">
                          <a:latin typeface="Verdana"/>
                          <a:cs typeface="Verdana"/>
                        </a:rPr>
                        <a:t>or</a:t>
                      </a:r>
                      <a:r>
                        <a:rPr sz="1800" spc="-240" dirty="0">
                          <a:latin typeface="Verdana"/>
                          <a:cs typeface="Verdana"/>
                        </a:rPr>
                        <a:t> </a:t>
                      </a:r>
                      <a:r>
                        <a:rPr sz="1800" spc="-135" dirty="0">
                          <a:latin typeface="Verdana"/>
                          <a:cs typeface="Verdana"/>
                        </a:rPr>
                        <a:t>statements,</a:t>
                      </a:r>
                      <a:r>
                        <a:rPr sz="1800" spc="-215" dirty="0">
                          <a:latin typeface="Verdana"/>
                          <a:cs typeface="Verdana"/>
                        </a:rPr>
                        <a:t> </a:t>
                      </a:r>
                      <a:r>
                        <a:rPr sz="1800" spc="-125" dirty="0">
                          <a:latin typeface="Verdana"/>
                          <a:cs typeface="Verdana"/>
                        </a:rPr>
                        <a:t>allow</a:t>
                      </a:r>
                      <a:r>
                        <a:rPr sz="1800" spc="-245" dirty="0">
                          <a:latin typeface="Verdana"/>
                          <a:cs typeface="Verdana"/>
                        </a:rPr>
                        <a:t> </a:t>
                      </a:r>
                      <a:r>
                        <a:rPr sz="1800" spc="-120" dirty="0">
                          <a:latin typeface="Verdana"/>
                          <a:cs typeface="Verdana"/>
                        </a:rPr>
                        <a:t>inspections,</a:t>
                      </a:r>
                      <a:r>
                        <a:rPr sz="1800" spc="-215" dirty="0">
                          <a:latin typeface="Verdana"/>
                          <a:cs typeface="Verdana"/>
                        </a:rPr>
                        <a:t> </a:t>
                      </a:r>
                      <a:r>
                        <a:rPr sz="1800" spc="-65" dirty="0">
                          <a:latin typeface="Verdana"/>
                          <a:cs typeface="Verdana"/>
                        </a:rPr>
                        <a:t>etc</a:t>
                      </a:r>
                      <a:endParaRPr sz="1800">
                        <a:latin typeface="Verdana"/>
                        <a:cs typeface="Verdana"/>
                      </a:endParaRPr>
                    </a:p>
                  </a:txBody>
                  <a:tcPr marL="0" marR="0" marT="76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ns.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533400"/>
            <a:ext cx="5012030" cy="566822"/>
          </a:xfrm>
          <a:prstGeom prst="rect">
            <a:avLst/>
          </a:prstGeom>
        </p:spPr>
        <p:txBody>
          <a:bodyPr vert="horz" wrap="square" lIns="0" tIns="12700" rIns="0" bIns="0" rtlCol="0">
            <a:spAutoFit/>
          </a:bodyPr>
          <a:lstStyle/>
          <a:p>
            <a:pPr marL="12700">
              <a:lnSpc>
                <a:spcPct val="100000"/>
              </a:lnSpc>
              <a:spcBef>
                <a:spcPts val="100"/>
              </a:spcBef>
            </a:pPr>
            <a:r>
              <a:rPr sz="3600" spc="-400" dirty="0"/>
              <a:t>Recording </a:t>
            </a:r>
            <a:r>
              <a:rPr sz="3600" spc="-370" dirty="0"/>
              <a:t>of</a:t>
            </a:r>
            <a:r>
              <a:rPr sz="3600" spc="-114" dirty="0"/>
              <a:t> </a:t>
            </a:r>
            <a:r>
              <a:rPr sz="3600" spc="-395" dirty="0"/>
              <a:t>sessions</a:t>
            </a:r>
            <a:endParaRPr sz="3600"/>
          </a:p>
        </p:txBody>
      </p:sp>
      <p:sp>
        <p:nvSpPr>
          <p:cNvPr id="4" name="object 4"/>
          <p:cNvSpPr txBox="1"/>
          <p:nvPr/>
        </p:nvSpPr>
        <p:spPr>
          <a:xfrm>
            <a:off x="474370" y="1314704"/>
            <a:ext cx="8187690" cy="4545965"/>
          </a:xfrm>
          <a:prstGeom prst="rect">
            <a:avLst/>
          </a:prstGeom>
        </p:spPr>
        <p:txBody>
          <a:bodyPr vert="horz" wrap="square" lIns="0" tIns="60960" rIns="0" bIns="0" rtlCol="0">
            <a:spAutoFit/>
          </a:bodyPr>
          <a:lstStyle/>
          <a:p>
            <a:pPr marL="241300" marR="168275" indent="-228600">
              <a:lnSpc>
                <a:spcPts val="3020"/>
              </a:lnSpc>
              <a:spcBef>
                <a:spcPts val="480"/>
              </a:spcBef>
              <a:buFont typeface="Arial"/>
              <a:buChar char="•"/>
              <a:tabLst>
                <a:tab pos="241300" algn="l"/>
              </a:tabLst>
            </a:pPr>
            <a:r>
              <a:rPr sz="2800" spc="-145" dirty="0">
                <a:latin typeface="Verdana"/>
                <a:cs typeface="Verdana"/>
              </a:rPr>
              <a:t>No</a:t>
            </a:r>
            <a:r>
              <a:rPr sz="2800" spc="-380" dirty="0">
                <a:latin typeface="Verdana"/>
                <a:cs typeface="Verdana"/>
              </a:rPr>
              <a:t> </a:t>
            </a:r>
            <a:r>
              <a:rPr sz="2800" spc="-140" dirty="0">
                <a:latin typeface="Verdana"/>
                <a:cs typeface="Verdana"/>
              </a:rPr>
              <a:t>clarification</a:t>
            </a:r>
            <a:r>
              <a:rPr sz="2800" spc="-405" dirty="0">
                <a:latin typeface="Verdana"/>
                <a:cs typeface="Verdana"/>
              </a:rPr>
              <a:t> </a:t>
            </a:r>
            <a:r>
              <a:rPr sz="2800" spc="-200" dirty="0">
                <a:latin typeface="Verdana"/>
                <a:cs typeface="Verdana"/>
              </a:rPr>
              <a:t>on</a:t>
            </a:r>
            <a:r>
              <a:rPr sz="2800" spc="-380" dirty="0">
                <a:latin typeface="Verdana"/>
                <a:cs typeface="Verdana"/>
              </a:rPr>
              <a:t> </a:t>
            </a:r>
            <a:r>
              <a:rPr sz="2800" spc="-190" dirty="0">
                <a:latin typeface="Verdana"/>
                <a:cs typeface="Verdana"/>
              </a:rPr>
              <a:t>whether</a:t>
            </a:r>
            <a:r>
              <a:rPr sz="2800" spc="-380" dirty="0">
                <a:latin typeface="Verdana"/>
                <a:cs typeface="Verdana"/>
              </a:rPr>
              <a:t> </a:t>
            </a:r>
            <a:r>
              <a:rPr sz="2800" spc="-175" dirty="0">
                <a:latin typeface="Verdana"/>
                <a:cs typeface="Verdana"/>
              </a:rPr>
              <a:t>such</a:t>
            </a:r>
            <a:r>
              <a:rPr sz="2800" spc="-390" dirty="0">
                <a:latin typeface="Verdana"/>
                <a:cs typeface="Verdana"/>
              </a:rPr>
              <a:t> </a:t>
            </a:r>
            <a:r>
              <a:rPr sz="2800" spc="-175" dirty="0">
                <a:latin typeface="Verdana"/>
                <a:cs typeface="Verdana"/>
              </a:rPr>
              <a:t>video</a:t>
            </a:r>
            <a:r>
              <a:rPr sz="2800" spc="-380" dirty="0">
                <a:latin typeface="Verdana"/>
                <a:cs typeface="Verdana"/>
              </a:rPr>
              <a:t> </a:t>
            </a:r>
            <a:r>
              <a:rPr sz="2800" spc="-130" dirty="0">
                <a:latin typeface="Verdana"/>
                <a:cs typeface="Verdana"/>
              </a:rPr>
              <a:t>conference  </a:t>
            </a:r>
            <a:r>
              <a:rPr sz="2800" spc="-185" dirty="0">
                <a:latin typeface="Verdana"/>
                <a:cs typeface="Verdana"/>
              </a:rPr>
              <a:t>would</a:t>
            </a:r>
            <a:r>
              <a:rPr sz="2800" spc="-370" dirty="0">
                <a:latin typeface="Verdana"/>
                <a:cs typeface="Verdana"/>
              </a:rPr>
              <a:t> </a:t>
            </a:r>
            <a:r>
              <a:rPr sz="2800" spc="-155" dirty="0">
                <a:latin typeface="Verdana"/>
                <a:cs typeface="Verdana"/>
              </a:rPr>
              <a:t>be</a:t>
            </a:r>
            <a:r>
              <a:rPr sz="2800" spc="-370" dirty="0">
                <a:latin typeface="Verdana"/>
                <a:cs typeface="Verdana"/>
              </a:rPr>
              <a:t> </a:t>
            </a:r>
            <a:r>
              <a:rPr sz="2800" spc="-165" dirty="0">
                <a:latin typeface="Verdana"/>
                <a:cs typeface="Verdana"/>
              </a:rPr>
              <a:t>recorded,</a:t>
            </a:r>
            <a:r>
              <a:rPr sz="2800" spc="-370" dirty="0">
                <a:latin typeface="Verdana"/>
                <a:cs typeface="Verdana"/>
              </a:rPr>
              <a:t> </a:t>
            </a:r>
            <a:r>
              <a:rPr sz="2800" spc="-175" dirty="0">
                <a:latin typeface="Verdana"/>
                <a:cs typeface="Verdana"/>
              </a:rPr>
              <a:t>is</a:t>
            </a:r>
            <a:r>
              <a:rPr sz="2800" spc="-370" dirty="0">
                <a:latin typeface="Verdana"/>
                <a:cs typeface="Verdana"/>
              </a:rPr>
              <a:t> </a:t>
            </a:r>
            <a:r>
              <a:rPr sz="2800" spc="-170" dirty="0">
                <a:latin typeface="Verdana"/>
                <a:cs typeface="Verdana"/>
              </a:rPr>
              <a:t>provided</a:t>
            </a:r>
            <a:r>
              <a:rPr sz="2800" spc="-355" dirty="0">
                <a:latin typeface="Verdana"/>
                <a:cs typeface="Verdana"/>
              </a:rPr>
              <a:t> </a:t>
            </a:r>
            <a:r>
              <a:rPr sz="2800" spc="-204" dirty="0">
                <a:latin typeface="Verdana"/>
                <a:cs typeface="Verdana"/>
              </a:rPr>
              <a:t>in</a:t>
            </a:r>
            <a:r>
              <a:rPr sz="2800" spc="-380" dirty="0">
                <a:latin typeface="Verdana"/>
                <a:cs typeface="Verdana"/>
              </a:rPr>
              <a:t> </a:t>
            </a:r>
            <a:r>
              <a:rPr sz="2800" spc="-215" dirty="0">
                <a:latin typeface="Verdana"/>
                <a:cs typeface="Verdana"/>
              </a:rPr>
              <a:t>scheme.</a:t>
            </a:r>
            <a:endParaRPr sz="2800">
              <a:latin typeface="Verdana"/>
              <a:cs typeface="Verdana"/>
            </a:endParaRPr>
          </a:p>
          <a:p>
            <a:pPr marL="241300" marR="657860" indent="-228600">
              <a:lnSpc>
                <a:spcPct val="90000"/>
              </a:lnSpc>
              <a:spcBef>
                <a:spcPts val="955"/>
              </a:spcBef>
              <a:buFont typeface="Arial"/>
              <a:buChar char="•"/>
              <a:tabLst>
                <a:tab pos="241300" algn="l"/>
              </a:tabLst>
            </a:pPr>
            <a:r>
              <a:rPr sz="2800" spc="-170" dirty="0">
                <a:latin typeface="Verdana"/>
                <a:cs typeface="Verdana"/>
              </a:rPr>
              <a:t>Recording</a:t>
            </a:r>
            <a:r>
              <a:rPr sz="2800" spc="-370" dirty="0">
                <a:latin typeface="Verdana"/>
                <a:cs typeface="Verdana"/>
              </a:rPr>
              <a:t> </a:t>
            </a:r>
            <a:r>
              <a:rPr sz="2800" spc="-55" dirty="0">
                <a:latin typeface="Verdana"/>
                <a:cs typeface="Verdana"/>
              </a:rPr>
              <a:t>of</a:t>
            </a:r>
            <a:r>
              <a:rPr sz="2800" spc="-385" dirty="0">
                <a:latin typeface="Verdana"/>
                <a:cs typeface="Verdana"/>
              </a:rPr>
              <a:t> </a:t>
            </a:r>
            <a:r>
              <a:rPr sz="2800" spc="-175" dirty="0">
                <a:latin typeface="Verdana"/>
                <a:cs typeface="Verdana"/>
              </a:rPr>
              <a:t>video</a:t>
            </a:r>
            <a:r>
              <a:rPr sz="2800" spc="-365" dirty="0">
                <a:latin typeface="Verdana"/>
                <a:cs typeface="Verdana"/>
              </a:rPr>
              <a:t> </a:t>
            </a:r>
            <a:r>
              <a:rPr sz="2800" spc="-135" dirty="0">
                <a:latin typeface="Verdana"/>
                <a:cs typeface="Verdana"/>
              </a:rPr>
              <a:t>conferences</a:t>
            </a:r>
            <a:r>
              <a:rPr sz="2800" spc="-385" dirty="0">
                <a:latin typeface="Verdana"/>
                <a:cs typeface="Verdana"/>
              </a:rPr>
              <a:t> </a:t>
            </a:r>
            <a:r>
              <a:rPr sz="2800" spc="-185" dirty="0">
                <a:latin typeface="Verdana"/>
                <a:cs typeface="Verdana"/>
              </a:rPr>
              <a:t>would</a:t>
            </a:r>
            <a:r>
              <a:rPr sz="2800" spc="-370" dirty="0">
                <a:latin typeface="Verdana"/>
                <a:cs typeface="Verdana"/>
              </a:rPr>
              <a:t> </a:t>
            </a:r>
            <a:r>
              <a:rPr sz="2800" spc="-195" dirty="0">
                <a:latin typeface="Verdana"/>
                <a:cs typeface="Verdana"/>
              </a:rPr>
              <a:t>help</a:t>
            </a:r>
            <a:r>
              <a:rPr sz="2800" spc="-365" dirty="0">
                <a:latin typeface="Verdana"/>
                <a:cs typeface="Verdana"/>
              </a:rPr>
              <a:t> </a:t>
            </a:r>
            <a:r>
              <a:rPr sz="2800" spc="-185" dirty="0">
                <a:latin typeface="Verdana"/>
                <a:cs typeface="Verdana"/>
              </a:rPr>
              <a:t>the  </a:t>
            </a:r>
            <a:r>
              <a:rPr sz="2800" spc="-190" dirty="0">
                <a:latin typeface="Verdana"/>
                <a:cs typeface="Verdana"/>
              </a:rPr>
              <a:t>assessee </a:t>
            </a:r>
            <a:r>
              <a:rPr sz="2800" spc="-225" dirty="0">
                <a:latin typeface="Verdana"/>
                <a:cs typeface="Verdana"/>
              </a:rPr>
              <a:t>as </a:t>
            </a:r>
            <a:r>
              <a:rPr sz="2800" spc="-190" dirty="0">
                <a:latin typeface="Verdana"/>
                <a:cs typeface="Verdana"/>
              </a:rPr>
              <a:t>well </a:t>
            </a:r>
            <a:r>
              <a:rPr sz="2800" spc="-225" dirty="0">
                <a:latin typeface="Verdana"/>
                <a:cs typeface="Verdana"/>
              </a:rPr>
              <a:t>as </a:t>
            </a:r>
            <a:r>
              <a:rPr sz="2800" spc="-180" dirty="0">
                <a:latin typeface="Verdana"/>
                <a:cs typeface="Verdana"/>
              </a:rPr>
              <a:t>the </a:t>
            </a:r>
            <a:r>
              <a:rPr sz="2800" spc="-190" dirty="0">
                <a:latin typeface="Verdana"/>
                <a:cs typeface="Verdana"/>
              </a:rPr>
              <a:t>department </a:t>
            </a:r>
            <a:r>
              <a:rPr sz="2800" spc="-204" dirty="0">
                <a:latin typeface="Verdana"/>
                <a:cs typeface="Verdana"/>
              </a:rPr>
              <a:t>in  </a:t>
            </a:r>
            <a:r>
              <a:rPr sz="2800" spc="-195" dirty="0">
                <a:latin typeface="Verdana"/>
                <a:cs typeface="Verdana"/>
              </a:rPr>
              <a:t>understanding </a:t>
            </a:r>
            <a:r>
              <a:rPr sz="2800" spc="-180" dirty="0">
                <a:latin typeface="Verdana"/>
                <a:cs typeface="Verdana"/>
              </a:rPr>
              <a:t>the </a:t>
            </a:r>
            <a:r>
              <a:rPr sz="2800" spc="-185" dirty="0">
                <a:latin typeface="Verdana"/>
                <a:cs typeface="Verdana"/>
              </a:rPr>
              <a:t>questions </a:t>
            </a:r>
            <a:r>
              <a:rPr sz="2800" spc="-210" dirty="0">
                <a:latin typeface="Verdana"/>
                <a:cs typeface="Verdana"/>
              </a:rPr>
              <a:t>asked </a:t>
            </a:r>
            <a:r>
              <a:rPr sz="2800" spc="-220" dirty="0">
                <a:latin typeface="Verdana"/>
                <a:cs typeface="Verdana"/>
              </a:rPr>
              <a:t>and </a:t>
            </a:r>
            <a:r>
              <a:rPr sz="2800" spc="-185" dirty="0">
                <a:latin typeface="Verdana"/>
                <a:cs typeface="Verdana"/>
              </a:rPr>
              <a:t>the  </a:t>
            </a:r>
            <a:r>
              <a:rPr sz="2800" spc="-200" dirty="0">
                <a:latin typeface="Verdana"/>
                <a:cs typeface="Verdana"/>
              </a:rPr>
              <a:t>submissions </a:t>
            </a:r>
            <a:r>
              <a:rPr sz="2800" spc="-229" dirty="0">
                <a:latin typeface="Verdana"/>
                <a:cs typeface="Verdana"/>
              </a:rPr>
              <a:t>made </a:t>
            </a:r>
            <a:r>
              <a:rPr sz="2800" spc="-190" dirty="0">
                <a:latin typeface="Verdana"/>
                <a:cs typeface="Verdana"/>
              </a:rPr>
              <a:t>during </a:t>
            </a:r>
            <a:r>
              <a:rPr sz="2800" spc="-185" dirty="0">
                <a:latin typeface="Verdana"/>
                <a:cs typeface="Verdana"/>
              </a:rPr>
              <a:t>the </a:t>
            </a:r>
            <a:r>
              <a:rPr sz="2800" spc="-204" dirty="0">
                <a:latin typeface="Verdana"/>
                <a:cs typeface="Verdana"/>
              </a:rPr>
              <a:t>assessment  </a:t>
            </a:r>
            <a:r>
              <a:rPr sz="2800" spc="-175" dirty="0">
                <a:latin typeface="Verdana"/>
                <a:cs typeface="Verdana"/>
              </a:rPr>
              <a:t>proceedings.</a:t>
            </a:r>
            <a:endParaRPr sz="2800">
              <a:latin typeface="Verdana"/>
              <a:cs typeface="Verdana"/>
            </a:endParaRPr>
          </a:p>
          <a:p>
            <a:pPr marL="241300" marR="5080" indent="-228600">
              <a:lnSpc>
                <a:spcPct val="90000"/>
              </a:lnSpc>
              <a:spcBef>
                <a:spcPts val="1000"/>
              </a:spcBef>
              <a:buFont typeface="Arial"/>
              <a:buChar char="•"/>
              <a:tabLst>
                <a:tab pos="241300" algn="l"/>
              </a:tabLst>
            </a:pPr>
            <a:r>
              <a:rPr sz="2800" spc="-170" dirty="0">
                <a:latin typeface="Verdana"/>
                <a:cs typeface="Verdana"/>
              </a:rPr>
              <a:t>Recording</a:t>
            </a:r>
            <a:r>
              <a:rPr sz="2800" spc="-370" dirty="0">
                <a:latin typeface="Verdana"/>
                <a:cs typeface="Verdana"/>
              </a:rPr>
              <a:t> </a:t>
            </a:r>
            <a:r>
              <a:rPr sz="2800" spc="-55" dirty="0">
                <a:latin typeface="Verdana"/>
                <a:cs typeface="Verdana"/>
              </a:rPr>
              <a:t>of</a:t>
            </a:r>
            <a:r>
              <a:rPr sz="2800" spc="-385" dirty="0">
                <a:latin typeface="Verdana"/>
                <a:cs typeface="Verdana"/>
              </a:rPr>
              <a:t> </a:t>
            </a:r>
            <a:r>
              <a:rPr sz="2800" spc="-175" dirty="0">
                <a:latin typeface="Verdana"/>
                <a:cs typeface="Verdana"/>
              </a:rPr>
              <a:t>such</a:t>
            </a:r>
            <a:r>
              <a:rPr sz="2800" spc="-370" dirty="0">
                <a:latin typeface="Verdana"/>
                <a:cs typeface="Verdana"/>
              </a:rPr>
              <a:t> </a:t>
            </a:r>
            <a:r>
              <a:rPr sz="2800" spc="-175" dirty="0">
                <a:latin typeface="Verdana"/>
                <a:cs typeface="Verdana"/>
              </a:rPr>
              <a:t>video</a:t>
            </a:r>
            <a:r>
              <a:rPr sz="2800" spc="-365" dirty="0">
                <a:latin typeface="Verdana"/>
                <a:cs typeface="Verdana"/>
              </a:rPr>
              <a:t> </a:t>
            </a:r>
            <a:r>
              <a:rPr sz="2800" spc="-135" dirty="0">
                <a:latin typeface="Verdana"/>
                <a:cs typeface="Verdana"/>
              </a:rPr>
              <a:t>conferences</a:t>
            </a:r>
            <a:r>
              <a:rPr sz="2800" spc="-385" dirty="0">
                <a:latin typeface="Verdana"/>
                <a:cs typeface="Verdana"/>
              </a:rPr>
              <a:t> </a:t>
            </a:r>
            <a:r>
              <a:rPr sz="2800" spc="-185" dirty="0">
                <a:latin typeface="Verdana"/>
                <a:cs typeface="Verdana"/>
              </a:rPr>
              <a:t>would</a:t>
            </a:r>
            <a:r>
              <a:rPr sz="2800" spc="-370" dirty="0">
                <a:latin typeface="Verdana"/>
                <a:cs typeface="Verdana"/>
              </a:rPr>
              <a:t> </a:t>
            </a:r>
            <a:r>
              <a:rPr sz="2800" spc="-195" dirty="0">
                <a:latin typeface="Verdana"/>
                <a:cs typeface="Verdana"/>
              </a:rPr>
              <a:t>also</a:t>
            </a:r>
            <a:r>
              <a:rPr sz="2800" spc="-370" dirty="0">
                <a:latin typeface="Verdana"/>
                <a:cs typeface="Verdana"/>
              </a:rPr>
              <a:t> </a:t>
            </a:r>
            <a:r>
              <a:rPr sz="2800" spc="-155" dirty="0">
                <a:latin typeface="Verdana"/>
                <a:cs typeface="Verdana"/>
              </a:rPr>
              <a:t>be  </a:t>
            </a:r>
            <a:r>
              <a:rPr sz="2800" spc="-200" dirty="0">
                <a:latin typeface="Verdana"/>
                <a:cs typeface="Verdana"/>
              </a:rPr>
              <a:t>vital </a:t>
            </a:r>
            <a:r>
              <a:rPr sz="2800" spc="-170" dirty="0">
                <a:latin typeface="Verdana"/>
                <a:cs typeface="Verdana"/>
              </a:rPr>
              <a:t>evidences </a:t>
            </a:r>
            <a:r>
              <a:rPr sz="2800" spc="-125" dirty="0">
                <a:latin typeface="Verdana"/>
                <a:cs typeface="Verdana"/>
              </a:rPr>
              <a:t>before </a:t>
            </a:r>
            <a:r>
              <a:rPr sz="2800" spc="-185" dirty="0">
                <a:latin typeface="Verdana"/>
                <a:cs typeface="Verdana"/>
              </a:rPr>
              <a:t>the </a:t>
            </a:r>
            <a:r>
              <a:rPr sz="2800" spc="-195" dirty="0">
                <a:latin typeface="Verdana"/>
                <a:cs typeface="Verdana"/>
              </a:rPr>
              <a:t>higher </a:t>
            </a:r>
            <a:r>
              <a:rPr sz="2800" spc="-185" dirty="0">
                <a:latin typeface="Verdana"/>
                <a:cs typeface="Verdana"/>
              </a:rPr>
              <a:t>authorities </a:t>
            </a:r>
            <a:r>
              <a:rPr sz="2800" spc="-130" dirty="0">
                <a:latin typeface="Verdana"/>
                <a:cs typeface="Verdana"/>
              </a:rPr>
              <a:t>to  </a:t>
            </a:r>
            <a:r>
              <a:rPr sz="2800" spc="-200" dirty="0">
                <a:latin typeface="Verdana"/>
                <a:cs typeface="Verdana"/>
              </a:rPr>
              <a:t>understand </a:t>
            </a:r>
            <a:r>
              <a:rPr sz="2800" spc="-225" dirty="0">
                <a:latin typeface="Verdana"/>
                <a:cs typeface="Verdana"/>
              </a:rPr>
              <a:t>as </a:t>
            </a:r>
            <a:r>
              <a:rPr sz="2800" spc="-125" dirty="0">
                <a:latin typeface="Verdana"/>
                <a:cs typeface="Verdana"/>
              </a:rPr>
              <a:t>to </a:t>
            </a:r>
            <a:r>
              <a:rPr sz="2800" spc="-204" dirty="0">
                <a:latin typeface="Verdana"/>
                <a:cs typeface="Verdana"/>
              </a:rPr>
              <a:t>what </a:t>
            </a:r>
            <a:r>
              <a:rPr sz="2800" spc="-225" dirty="0">
                <a:latin typeface="Verdana"/>
                <a:cs typeface="Verdana"/>
              </a:rPr>
              <a:t>had </a:t>
            </a:r>
            <a:r>
              <a:rPr sz="2800" spc="-180" dirty="0">
                <a:latin typeface="Verdana"/>
                <a:cs typeface="Verdana"/>
              </a:rPr>
              <a:t>transpired </a:t>
            </a:r>
            <a:r>
              <a:rPr sz="2800" spc="-125" dirty="0">
                <a:latin typeface="Verdana"/>
                <a:cs typeface="Verdana"/>
              </a:rPr>
              <a:t>before </a:t>
            </a:r>
            <a:r>
              <a:rPr sz="2800" spc="-185" dirty="0">
                <a:latin typeface="Verdana"/>
                <a:cs typeface="Verdana"/>
              </a:rPr>
              <a:t>the  </a:t>
            </a:r>
            <a:r>
              <a:rPr sz="2800" spc="-175" dirty="0">
                <a:latin typeface="Verdana"/>
                <a:cs typeface="Verdana"/>
              </a:rPr>
              <a:t>lower</a:t>
            </a:r>
            <a:r>
              <a:rPr sz="2800" spc="-370" dirty="0">
                <a:latin typeface="Verdana"/>
                <a:cs typeface="Verdana"/>
              </a:rPr>
              <a:t> </a:t>
            </a:r>
            <a:r>
              <a:rPr sz="2800" spc="-200" dirty="0">
                <a:latin typeface="Verdana"/>
                <a:cs typeface="Verdana"/>
              </a:rPr>
              <a:t>authorities.</a:t>
            </a:r>
            <a:endParaRPr sz="28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533400"/>
            <a:ext cx="5697830" cy="566822"/>
          </a:xfrm>
          <a:prstGeom prst="rect">
            <a:avLst/>
          </a:prstGeom>
        </p:spPr>
        <p:txBody>
          <a:bodyPr vert="horz" wrap="square" lIns="0" tIns="12700" rIns="0" bIns="0" rtlCol="0">
            <a:spAutoFit/>
          </a:bodyPr>
          <a:lstStyle/>
          <a:p>
            <a:pPr marL="12700">
              <a:lnSpc>
                <a:spcPct val="100000"/>
              </a:lnSpc>
              <a:spcBef>
                <a:spcPts val="100"/>
              </a:spcBef>
            </a:pPr>
            <a:r>
              <a:rPr sz="3600" spc="-365" dirty="0"/>
              <a:t>Technological</a:t>
            </a:r>
            <a:r>
              <a:rPr sz="3600" spc="-484" dirty="0"/>
              <a:t> </a:t>
            </a:r>
            <a:r>
              <a:rPr sz="3600" spc="-390" dirty="0"/>
              <a:t>challenges</a:t>
            </a:r>
            <a:endParaRPr sz="3600"/>
          </a:p>
        </p:txBody>
      </p:sp>
      <p:sp>
        <p:nvSpPr>
          <p:cNvPr id="4" name="object 4"/>
          <p:cNvSpPr txBox="1"/>
          <p:nvPr/>
        </p:nvSpPr>
        <p:spPr>
          <a:xfrm>
            <a:off x="474370" y="1314704"/>
            <a:ext cx="8103870" cy="4162425"/>
          </a:xfrm>
          <a:prstGeom prst="rect">
            <a:avLst/>
          </a:prstGeom>
        </p:spPr>
        <p:txBody>
          <a:bodyPr vert="horz" wrap="square" lIns="0" tIns="60960" rIns="0" bIns="0" rtlCol="0">
            <a:spAutoFit/>
          </a:bodyPr>
          <a:lstStyle/>
          <a:p>
            <a:pPr marL="241300" marR="282575" indent="-228600">
              <a:lnSpc>
                <a:spcPts val="3020"/>
              </a:lnSpc>
              <a:spcBef>
                <a:spcPts val="480"/>
              </a:spcBef>
              <a:buFont typeface="Arial"/>
              <a:buChar char="•"/>
              <a:tabLst>
                <a:tab pos="241300" algn="l"/>
              </a:tabLst>
            </a:pPr>
            <a:r>
              <a:rPr sz="2800" spc="-165" dirty="0">
                <a:latin typeface="Verdana"/>
                <a:cs typeface="Verdana"/>
              </a:rPr>
              <a:t>Technological</a:t>
            </a:r>
            <a:r>
              <a:rPr sz="2800" spc="-370" dirty="0">
                <a:latin typeface="Verdana"/>
                <a:cs typeface="Verdana"/>
              </a:rPr>
              <a:t> </a:t>
            </a:r>
            <a:r>
              <a:rPr sz="2800" spc="-155" dirty="0">
                <a:latin typeface="Verdana"/>
                <a:cs typeface="Verdana"/>
              </a:rPr>
              <a:t>glitches</a:t>
            </a:r>
            <a:r>
              <a:rPr sz="2800" spc="-370" dirty="0">
                <a:latin typeface="Verdana"/>
                <a:cs typeface="Verdana"/>
              </a:rPr>
              <a:t> </a:t>
            </a:r>
            <a:r>
              <a:rPr sz="2800" spc="-290" dirty="0">
                <a:latin typeface="Verdana"/>
                <a:cs typeface="Verdana"/>
              </a:rPr>
              <a:t>may</a:t>
            </a:r>
            <a:r>
              <a:rPr sz="2800" spc="-360" dirty="0">
                <a:latin typeface="Verdana"/>
                <a:cs typeface="Verdana"/>
              </a:rPr>
              <a:t> </a:t>
            </a:r>
            <a:r>
              <a:rPr sz="2800" spc="-145" dirty="0">
                <a:latin typeface="Verdana"/>
                <a:cs typeface="Verdana"/>
              </a:rPr>
              <a:t>surface</a:t>
            </a:r>
            <a:r>
              <a:rPr sz="2800" spc="-400" dirty="0">
                <a:latin typeface="Verdana"/>
                <a:cs typeface="Verdana"/>
              </a:rPr>
              <a:t> </a:t>
            </a:r>
            <a:r>
              <a:rPr sz="2800" spc="-185" dirty="0">
                <a:latin typeface="Verdana"/>
                <a:cs typeface="Verdana"/>
              </a:rPr>
              <a:t>at</a:t>
            </a:r>
            <a:r>
              <a:rPr sz="2800" spc="-375" dirty="0">
                <a:latin typeface="Verdana"/>
                <a:cs typeface="Verdana"/>
              </a:rPr>
              <a:t> </a:t>
            </a:r>
            <a:r>
              <a:rPr sz="2800" spc="-185" dirty="0">
                <a:latin typeface="Verdana"/>
                <a:cs typeface="Verdana"/>
              </a:rPr>
              <a:t>the</a:t>
            </a:r>
            <a:r>
              <a:rPr sz="2800" spc="-370" dirty="0">
                <a:latin typeface="Verdana"/>
                <a:cs typeface="Verdana"/>
              </a:rPr>
              <a:t> </a:t>
            </a:r>
            <a:r>
              <a:rPr sz="2800" spc="-195" dirty="0">
                <a:latin typeface="Verdana"/>
                <a:cs typeface="Verdana"/>
              </a:rPr>
              <a:t>time</a:t>
            </a:r>
            <a:r>
              <a:rPr sz="2800" spc="-375" dirty="0">
                <a:latin typeface="Verdana"/>
                <a:cs typeface="Verdana"/>
              </a:rPr>
              <a:t> </a:t>
            </a:r>
            <a:r>
              <a:rPr sz="2800" spc="-45" dirty="0">
                <a:latin typeface="Verdana"/>
                <a:cs typeface="Verdana"/>
              </a:rPr>
              <a:t>of  </a:t>
            </a:r>
            <a:r>
              <a:rPr sz="2800" spc="-225" dirty="0">
                <a:latin typeface="Verdana"/>
                <a:cs typeface="Verdana"/>
              </a:rPr>
              <a:t>hearing, </a:t>
            </a:r>
            <a:r>
              <a:rPr sz="2800" spc="-195" dirty="0">
                <a:latin typeface="Verdana"/>
                <a:cs typeface="Verdana"/>
              </a:rPr>
              <a:t>through </a:t>
            </a:r>
            <a:r>
              <a:rPr sz="2800" spc="-175" dirty="0">
                <a:latin typeface="Verdana"/>
                <a:cs typeface="Verdana"/>
              </a:rPr>
              <a:t>video</a:t>
            </a:r>
            <a:r>
              <a:rPr sz="2800" spc="-700" dirty="0">
                <a:latin typeface="Verdana"/>
                <a:cs typeface="Verdana"/>
              </a:rPr>
              <a:t> </a:t>
            </a:r>
            <a:r>
              <a:rPr sz="2800" spc="-200" dirty="0">
                <a:latin typeface="Verdana"/>
                <a:cs typeface="Verdana"/>
              </a:rPr>
              <a:t>calls.</a:t>
            </a:r>
            <a:endParaRPr sz="2800">
              <a:latin typeface="Verdana"/>
              <a:cs typeface="Verdana"/>
            </a:endParaRPr>
          </a:p>
          <a:p>
            <a:pPr marL="241300" marR="628015" indent="-228600">
              <a:lnSpc>
                <a:spcPct val="90000"/>
              </a:lnSpc>
              <a:spcBef>
                <a:spcPts val="955"/>
              </a:spcBef>
              <a:buFont typeface="Arial"/>
              <a:buChar char="•"/>
              <a:tabLst>
                <a:tab pos="241300" algn="l"/>
              </a:tabLst>
            </a:pPr>
            <a:r>
              <a:rPr sz="2800" spc="-240" dirty="0">
                <a:latin typeface="Verdana"/>
                <a:cs typeface="Verdana"/>
              </a:rPr>
              <a:t>Even </a:t>
            </a:r>
            <a:r>
              <a:rPr sz="2800" spc="-180" dirty="0">
                <a:latin typeface="Verdana"/>
                <a:cs typeface="Verdana"/>
              </a:rPr>
              <a:t>with </a:t>
            </a:r>
            <a:r>
              <a:rPr sz="2800" spc="-195" dirty="0">
                <a:latin typeface="Verdana"/>
                <a:cs typeface="Verdana"/>
              </a:rPr>
              <a:t>personal </a:t>
            </a:r>
            <a:r>
              <a:rPr sz="2800" spc="-204" dirty="0">
                <a:latin typeface="Verdana"/>
                <a:cs typeface="Verdana"/>
              </a:rPr>
              <a:t>hearing </a:t>
            </a:r>
            <a:r>
              <a:rPr sz="2800" spc="-195" dirty="0">
                <a:latin typeface="Verdana"/>
                <a:cs typeface="Verdana"/>
              </a:rPr>
              <a:t>through </a:t>
            </a:r>
            <a:r>
              <a:rPr sz="2800" spc="-175" dirty="0">
                <a:latin typeface="Verdana"/>
                <a:cs typeface="Verdana"/>
              </a:rPr>
              <a:t>video  </a:t>
            </a:r>
            <a:r>
              <a:rPr sz="2800" spc="-140" dirty="0">
                <a:latin typeface="Verdana"/>
                <a:cs typeface="Verdana"/>
              </a:rPr>
              <a:t>conferencing</a:t>
            </a:r>
            <a:r>
              <a:rPr sz="2800" spc="-395" dirty="0">
                <a:latin typeface="Verdana"/>
                <a:cs typeface="Verdana"/>
              </a:rPr>
              <a:t> </a:t>
            </a:r>
            <a:r>
              <a:rPr sz="2800" spc="-135" dirty="0">
                <a:latin typeface="Verdana"/>
                <a:cs typeface="Verdana"/>
              </a:rPr>
              <a:t>it</a:t>
            </a:r>
            <a:r>
              <a:rPr sz="2800" spc="-380" dirty="0">
                <a:latin typeface="Verdana"/>
                <a:cs typeface="Verdana"/>
              </a:rPr>
              <a:t> </a:t>
            </a:r>
            <a:r>
              <a:rPr sz="2800" spc="-170" dirty="0">
                <a:latin typeface="Verdana"/>
                <a:cs typeface="Verdana"/>
              </a:rPr>
              <a:t>is</a:t>
            </a:r>
            <a:r>
              <a:rPr sz="2800" spc="-375" dirty="0">
                <a:latin typeface="Verdana"/>
                <a:cs typeface="Verdana"/>
              </a:rPr>
              <a:t> </a:t>
            </a:r>
            <a:r>
              <a:rPr sz="2800" spc="-170" dirty="0">
                <a:latin typeface="Verdana"/>
                <a:cs typeface="Verdana"/>
              </a:rPr>
              <a:t>possible</a:t>
            </a:r>
            <a:r>
              <a:rPr sz="2800" spc="-360" dirty="0">
                <a:latin typeface="Verdana"/>
                <a:cs typeface="Verdana"/>
              </a:rPr>
              <a:t> </a:t>
            </a:r>
            <a:r>
              <a:rPr sz="2800" spc="-190" dirty="0">
                <a:latin typeface="Verdana"/>
                <a:cs typeface="Verdana"/>
              </a:rPr>
              <a:t>that</a:t>
            </a:r>
            <a:r>
              <a:rPr sz="2800" spc="-375" dirty="0">
                <a:latin typeface="Verdana"/>
                <a:cs typeface="Verdana"/>
              </a:rPr>
              <a:t> </a:t>
            </a:r>
            <a:r>
              <a:rPr sz="2800" spc="-180" dirty="0">
                <a:latin typeface="Verdana"/>
                <a:cs typeface="Verdana"/>
              </a:rPr>
              <a:t>the</a:t>
            </a:r>
            <a:r>
              <a:rPr sz="2800" spc="-375" dirty="0">
                <a:latin typeface="Verdana"/>
                <a:cs typeface="Verdana"/>
              </a:rPr>
              <a:t> </a:t>
            </a:r>
            <a:r>
              <a:rPr sz="2800" spc="-190" dirty="0">
                <a:latin typeface="Verdana"/>
                <a:cs typeface="Verdana"/>
              </a:rPr>
              <a:t>department  </a:t>
            </a:r>
            <a:r>
              <a:rPr sz="2800" spc="-290" dirty="0">
                <a:latin typeface="Verdana"/>
                <a:cs typeface="Verdana"/>
              </a:rPr>
              <a:t>may </a:t>
            </a:r>
            <a:r>
              <a:rPr sz="2800" spc="-204" dirty="0">
                <a:latin typeface="Verdana"/>
                <a:cs typeface="Verdana"/>
              </a:rPr>
              <a:t>misunderstand </a:t>
            </a:r>
            <a:r>
              <a:rPr sz="2800" spc="-180" dirty="0">
                <a:latin typeface="Verdana"/>
                <a:cs typeface="Verdana"/>
              </a:rPr>
              <a:t>the </a:t>
            </a:r>
            <a:r>
              <a:rPr sz="2800" spc="-165" dirty="0">
                <a:latin typeface="Verdana"/>
                <a:cs typeface="Verdana"/>
              </a:rPr>
              <a:t>contentions </a:t>
            </a:r>
            <a:r>
              <a:rPr sz="2800" spc="-45" dirty="0">
                <a:latin typeface="Verdana"/>
                <a:cs typeface="Verdana"/>
              </a:rPr>
              <a:t>of </a:t>
            </a:r>
            <a:r>
              <a:rPr sz="2800" spc="-185" dirty="0">
                <a:latin typeface="Verdana"/>
                <a:cs typeface="Verdana"/>
              </a:rPr>
              <a:t>the  </a:t>
            </a:r>
            <a:r>
              <a:rPr sz="2800" spc="-235" dirty="0">
                <a:latin typeface="Verdana"/>
                <a:cs typeface="Verdana"/>
              </a:rPr>
              <a:t>taxpayer.</a:t>
            </a:r>
            <a:endParaRPr sz="2800">
              <a:latin typeface="Verdana"/>
              <a:cs typeface="Verdana"/>
            </a:endParaRPr>
          </a:p>
          <a:p>
            <a:pPr marL="241300" marR="5080" indent="-228600">
              <a:lnSpc>
                <a:spcPct val="90000"/>
              </a:lnSpc>
              <a:spcBef>
                <a:spcPts val="994"/>
              </a:spcBef>
              <a:buFont typeface="Arial"/>
              <a:buChar char="•"/>
              <a:tabLst>
                <a:tab pos="241300" algn="l"/>
              </a:tabLst>
            </a:pPr>
            <a:r>
              <a:rPr sz="2800" spc="-200" dirty="0">
                <a:latin typeface="Verdana"/>
                <a:cs typeface="Verdana"/>
              </a:rPr>
              <a:t>There</a:t>
            </a:r>
            <a:r>
              <a:rPr sz="2800" spc="-390" dirty="0">
                <a:latin typeface="Verdana"/>
                <a:cs typeface="Verdana"/>
              </a:rPr>
              <a:t> </a:t>
            </a:r>
            <a:r>
              <a:rPr sz="2800" spc="-204" dirty="0">
                <a:latin typeface="Verdana"/>
                <a:cs typeface="Verdana"/>
              </a:rPr>
              <a:t>are</a:t>
            </a:r>
            <a:r>
              <a:rPr sz="2800" spc="-370" dirty="0">
                <a:latin typeface="Verdana"/>
                <a:cs typeface="Verdana"/>
              </a:rPr>
              <a:t> </a:t>
            </a:r>
            <a:r>
              <a:rPr sz="2800" spc="-280" dirty="0">
                <a:latin typeface="Verdana"/>
                <a:cs typeface="Verdana"/>
              </a:rPr>
              <a:t>many</a:t>
            </a:r>
            <a:r>
              <a:rPr sz="2800" spc="-375" dirty="0">
                <a:latin typeface="Verdana"/>
                <a:cs typeface="Verdana"/>
              </a:rPr>
              <a:t> </a:t>
            </a:r>
            <a:r>
              <a:rPr sz="2800" spc="-185" dirty="0">
                <a:latin typeface="Verdana"/>
                <a:cs typeface="Verdana"/>
              </a:rPr>
              <a:t>challenges</a:t>
            </a:r>
            <a:r>
              <a:rPr sz="2800" spc="-375" dirty="0">
                <a:latin typeface="Verdana"/>
                <a:cs typeface="Verdana"/>
              </a:rPr>
              <a:t> </a:t>
            </a:r>
            <a:r>
              <a:rPr sz="2800" spc="-170" dirty="0">
                <a:latin typeface="Verdana"/>
                <a:cs typeface="Verdana"/>
              </a:rPr>
              <a:t>encountered</a:t>
            </a:r>
            <a:r>
              <a:rPr sz="2800" spc="-365" dirty="0">
                <a:latin typeface="Verdana"/>
                <a:cs typeface="Verdana"/>
              </a:rPr>
              <a:t> </a:t>
            </a:r>
            <a:r>
              <a:rPr sz="2800" spc="-200" dirty="0">
                <a:latin typeface="Verdana"/>
                <a:cs typeface="Verdana"/>
              </a:rPr>
              <a:t>by</a:t>
            </a:r>
            <a:r>
              <a:rPr sz="2800" spc="-375" dirty="0">
                <a:latin typeface="Verdana"/>
                <a:cs typeface="Verdana"/>
              </a:rPr>
              <a:t> </a:t>
            </a:r>
            <a:r>
              <a:rPr sz="2800" spc="-204" dirty="0">
                <a:latin typeface="Verdana"/>
                <a:cs typeface="Verdana"/>
              </a:rPr>
              <a:t>various  </a:t>
            </a:r>
            <a:r>
              <a:rPr sz="2800" spc="-215" dirty="0">
                <a:latin typeface="Verdana"/>
                <a:cs typeface="Verdana"/>
              </a:rPr>
              <a:t>taxpayers</a:t>
            </a:r>
            <a:r>
              <a:rPr sz="2800" spc="-370" dirty="0">
                <a:latin typeface="Verdana"/>
                <a:cs typeface="Verdana"/>
              </a:rPr>
              <a:t> </a:t>
            </a:r>
            <a:r>
              <a:rPr sz="2800" spc="-204" dirty="0">
                <a:latin typeface="Verdana"/>
                <a:cs typeface="Verdana"/>
              </a:rPr>
              <a:t>in</a:t>
            </a:r>
            <a:r>
              <a:rPr sz="2800" spc="-385" dirty="0">
                <a:latin typeface="Verdana"/>
                <a:cs typeface="Verdana"/>
              </a:rPr>
              <a:t> </a:t>
            </a:r>
            <a:r>
              <a:rPr sz="2800" spc="-185" dirty="0">
                <a:latin typeface="Verdana"/>
                <a:cs typeface="Verdana"/>
              </a:rPr>
              <a:t>the</a:t>
            </a:r>
            <a:r>
              <a:rPr sz="2800" spc="-375" dirty="0">
                <a:latin typeface="Verdana"/>
                <a:cs typeface="Verdana"/>
              </a:rPr>
              <a:t> </a:t>
            </a:r>
            <a:r>
              <a:rPr sz="2800" spc="-165" dirty="0">
                <a:latin typeface="Verdana"/>
                <a:cs typeface="Verdana"/>
              </a:rPr>
              <a:t>current</a:t>
            </a:r>
            <a:r>
              <a:rPr sz="2800" spc="-395" dirty="0">
                <a:latin typeface="Verdana"/>
                <a:cs typeface="Verdana"/>
              </a:rPr>
              <a:t> </a:t>
            </a:r>
            <a:r>
              <a:rPr sz="2800" spc="-135" dirty="0">
                <a:latin typeface="Verdana"/>
                <a:cs typeface="Verdana"/>
              </a:rPr>
              <a:t>e-filing</a:t>
            </a:r>
            <a:r>
              <a:rPr sz="2800" spc="-375" dirty="0">
                <a:latin typeface="Verdana"/>
                <a:cs typeface="Verdana"/>
              </a:rPr>
              <a:t> </a:t>
            </a:r>
            <a:r>
              <a:rPr sz="2800" spc="-55" dirty="0">
                <a:latin typeface="Verdana"/>
                <a:cs typeface="Verdana"/>
              </a:rPr>
              <a:t>of</a:t>
            </a:r>
            <a:r>
              <a:rPr sz="2800" spc="-375" dirty="0">
                <a:latin typeface="Verdana"/>
                <a:cs typeface="Verdana"/>
              </a:rPr>
              <a:t> </a:t>
            </a:r>
            <a:r>
              <a:rPr sz="2800" spc="-180" dirty="0">
                <a:latin typeface="Verdana"/>
                <a:cs typeface="Verdana"/>
              </a:rPr>
              <a:t>responses</a:t>
            </a:r>
            <a:r>
              <a:rPr sz="2800" spc="-375" dirty="0">
                <a:latin typeface="Verdana"/>
                <a:cs typeface="Verdana"/>
              </a:rPr>
              <a:t> </a:t>
            </a:r>
            <a:r>
              <a:rPr sz="2800" spc="-180" dirty="0">
                <a:latin typeface="Verdana"/>
                <a:cs typeface="Verdana"/>
              </a:rPr>
              <a:t>with  </a:t>
            </a:r>
            <a:r>
              <a:rPr sz="2800" spc="-140" dirty="0">
                <a:latin typeface="Verdana"/>
                <a:cs typeface="Verdana"/>
              </a:rPr>
              <a:t>respect </a:t>
            </a:r>
            <a:r>
              <a:rPr sz="2800" spc="-125" dirty="0">
                <a:latin typeface="Verdana"/>
                <a:cs typeface="Verdana"/>
              </a:rPr>
              <a:t>to </a:t>
            </a:r>
            <a:r>
              <a:rPr sz="2800" spc="-180" dirty="0">
                <a:latin typeface="Verdana"/>
                <a:cs typeface="Verdana"/>
              </a:rPr>
              <a:t>the </a:t>
            </a:r>
            <a:r>
              <a:rPr sz="2800" spc="-120" dirty="0">
                <a:latin typeface="Verdana"/>
                <a:cs typeface="Verdana"/>
              </a:rPr>
              <a:t>file </a:t>
            </a:r>
            <a:r>
              <a:rPr sz="2800" spc="-215" dirty="0">
                <a:latin typeface="Verdana"/>
                <a:cs typeface="Verdana"/>
              </a:rPr>
              <a:t>size, </a:t>
            </a:r>
            <a:r>
              <a:rPr sz="2800" spc="-195" dirty="0">
                <a:latin typeface="Verdana"/>
                <a:cs typeface="Verdana"/>
              </a:rPr>
              <a:t>non-use </a:t>
            </a:r>
            <a:r>
              <a:rPr sz="2800" spc="-45" dirty="0">
                <a:latin typeface="Verdana"/>
                <a:cs typeface="Verdana"/>
              </a:rPr>
              <a:t>of </a:t>
            </a:r>
            <a:r>
              <a:rPr sz="2800" spc="-160" dirty="0">
                <a:latin typeface="Verdana"/>
                <a:cs typeface="Verdana"/>
              </a:rPr>
              <a:t>special  characters</a:t>
            </a:r>
            <a:r>
              <a:rPr sz="2800" spc="-390" dirty="0">
                <a:latin typeface="Verdana"/>
                <a:cs typeface="Verdana"/>
              </a:rPr>
              <a:t> </a:t>
            </a:r>
            <a:r>
              <a:rPr sz="2800" spc="-204" dirty="0">
                <a:latin typeface="Verdana"/>
                <a:cs typeface="Verdana"/>
              </a:rPr>
              <a:t>in</a:t>
            </a:r>
            <a:r>
              <a:rPr sz="2800" spc="-380" dirty="0">
                <a:latin typeface="Verdana"/>
                <a:cs typeface="Verdana"/>
              </a:rPr>
              <a:t> </a:t>
            </a:r>
            <a:r>
              <a:rPr sz="2800" spc="-235" dirty="0">
                <a:latin typeface="Verdana"/>
                <a:cs typeface="Verdana"/>
              </a:rPr>
              <a:t>naming</a:t>
            </a:r>
            <a:r>
              <a:rPr sz="2800" spc="-370" dirty="0">
                <a:latin typeface="Verdana"/>
                <a:cs typeface="Verdana"/>
              </a:rPr>
              <a:t> </a:t>
            </a:r>
            <a:r>
              <a:rPr sz="2800" spc="-55" dirty="0">
                <a:latin typeface="Verdana"/>
                <a:cs typeface="Verdana"/>
              </a:rPr>
              <a:t>of</a:t>
            </a:r>
            <a:r>
              <a:rPr sz="2800" spc="-375" dirty="0">
                <a:latin typeface="Verdana"/>
                <a:cs typeface="Verdana"/>
              </a:rPr>
              <a:t> </a:t>
            </a:r>
            <a:r>
              <a:rPr sz="2800" spc="-185" dirty="0">
                <a:latin typeface="Verdana"/>
                <a:cs typeface="Verdana"/>
              </a:rPr>
              <a:t>the</a:t>
            </a:r>
            <a:r>
              <a:rPr sz="2800" spc="-370" dirty="0">
                <a:latin typeface="Verdana"/>
                <a:cs typeface="Verdana"/>
              </a:rPr>
              <a:t> </a:t>
            </a:r>
            <a:r>
              <a:rPr sz="2800" spc="-170" dirty="0">
                <a:latin typeface="Verdana"/>
                <a:cs typeface="Verdana"/>
              </a:rPr>
              <a:t>file,</a:t>
            </a:r>
            <a:r>
              <a:rPr sz="2800" spc="-370" dirty="0">
                <a:latin typeface="Verdana"/>
                <a:cs typeface="Verdana"/>
              </a:rPr>
              <a:t> </a:t>
            </a:r>
            <a:r>
              <a:rPr sz="2800" spc="-165" dirty="0">
                <a:latin typeface="Verdana"/>
                <a:cs typeface="Verdana"/>
              </a:rPr>
              <a:t>etc.</a:t>
            </a:r>
            <a:endParaRPr sz="28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457200"/>
            <a:ext cx="5621630" cy="566822"/>
          </a:xfrm>
          <a:prstGeom prst="rect">
            <a:avLst/>
          </a:prstGeom>
        </p:spPr>
        <p:txBody>
          <a:bodyPr vert="horz" wrap="square" lIns="0" tIns="12700" rIns="0" bIns="0" rtlCol="0">
            <a:spAutoFit/>
          </a:bodyPr>
          <a:lstStyle/>
          <a:p>
            <a:pPr marL="12700">
              <a:lnSpc>
                <a:spcPct val="100000"/>
              </a:lnSpc>
              <a:spcBef>
                <a:spcPts val="100"/>
              </a:spcBef>
            </a:pPr>
            <a:r>
              <a:rPr sz="3600" spc="-434" dirty="0"/>
              <a:t>Awareness</a:t>
            </a:r>
            <a:r>
              <a:rPr sz="3600" spc="-345" dirty="0"/>
              <a:t> </a:t>
            </a:r>
            <a:r>
              <a:rPr sz="3600" spc="-390" dirty="0"/>
              <a:t>challenges</a:t>
            </a:r>
            <a:endParaRPr sz="3600"/>
          </a:p>
        </p:txBody>
      </p:sp>
      <p:sp>
        <p:nvSpPr>
          <p:cNvPr id="4" name="object 4"/>
          <p:cNvSpPr txBox="1"/>
          <p:nvPr/>
        </p:nvSpPr>
        <p:spPr>
          <a:xfrm>
            <a:off x="474370" y="1317751"/>
            <a:ext cx="8150859" cy="4702810"/>
          </a:xfrm>
          <a:prstGeom prst="rect">
            <a:avLst/>
          </a:prstGeom>
        </p:spPr>
        <p:txBody>
          <a:bodyPr vert="horz" wrap="square" lIns="0" tIns="57785" rIns="0" bIns="0" rtlCol="0">
            <a:spAutoFit/>
          </a:bodyPr>
          <a:lstStyle/>
          <a:p>
            <a:pPr marL="241300" marR="5080" indent="-228600">
              <a:lnSpc>
                <a:spcPts val="2810"/>
              </a:lnSpc>
              <a:spcBef>
                <a:spcPts val="455"/>
              </a:spcBef>
              <a:buFont typeface="Arial"/>
              <a:buChar char="•"/>
              <a:tabLst>
                <a:tab pos="241300" algn="l"/>
              </a:tabLst>
            </a:pPr>
            <a:r>
              <a:rPr sz="2600" spc="-150" dirty="0">
                <a:latin typeface="Verdana"/>
                <a:cs typeface="Verdana"/>
              </a:rPr>
              <a:t>Assessee </a:t>
            </a:r>
            <a:r>
              <a:rPr sz="2600" spc="-195" dirty="0">
                <a:latin typeface="Verdana"/>
                <a:cs typeface="Verdana"/>
              </a:rPr>
              <a:t>and </a:t>
            </a:r>
            <a:r>
              <a:rPr sz="2600" spc="-160" dirty="0">
                <a:latin typeface="Verdana"/>
                <a:cs typeface="Verdana"/>
              </a:rPr>
              <a:t>their </a:t>
            </a:r>
            <a:r>
              <a:rPr sz="2600" spc="-165" dirty="0">
                <a:latin typeface="Verdana"/>
                <a:cs typeface="Verdana"/>
              </a:rPr>
              <a:t>consultants </a:t>
            </a:r>
            <a:r>
              <a:rPr sz="2600" spc="-265" dirty="0">
                <a:latin typeface="Verdana"/>
                <a:cs typeface="Verdana"/>
              </a:rPr>
              <a:t>may </a:t>
            </a:r>
            <a:r>
              <a:rPr sz="2600" spc="-220" dirty="0">
                <a:latin typeface="Verdana"/>
                <a:cs typeface="Verdana"/>
              </a:rPr>
              <a:t>have </a:t>
            </a:r>
            <a:r>
              <a:rPr sz="2600" spc="-114" dirty="0">
                <a:latin typeface="Verdana"/>
                <a:cs typeface="Verdana"/>
              </a:rPr>
              <a:t>to </a:t>
            </a:r>
            <a:r>
              <a:rPr sz="2600" spc="-204" dirty="0">
                <a:latin typeface="Verdana"/>
                <a:cs typeface="Verdana"/>
              </a:rPr>
              <a:t>unlearn  </a:t>
            </a:r>
            <a:r>
              <a:rPr sz="2600" spc="-195" dirty="0">
                <a:latin typeface="Verdana"/>
                <a:cs typeface="Verdana"/>
              </a:rPr>
              <a:t>and</a:t>
            </a:r>
            <a:r>
              <a:rPr sz="2600" spc="-345" dirty="0">
                <a:latin typeface="Verdana"/>
                <a:cs typeface="Verdana"/>
              </a:rPr>
              <a:t> </a:t>
            </a:r>
            <a:r>
              <a:rPr sz="2600" spc="-170" dirty="0">
                <a:latin typeface="Verdana"/>
                <a:cs typeface="Verdana"/>
              </a:rPr>
              <a:t>re-learn</a:t>
            </a:r>
            <a:r>
              <a:rPr sz="2600" spc="-360" dirty="0">
                <a:latin typeface="Verdana"/>
                <a:cs typeface="Verdana"/>
              </a:rPr>
              <a:t> </a:t>
            </a:r>
            <a:r>
              <a:rPr sz="2600" spc="-190" dirty="0">
                <a:latin typeface="Verdana"/>
                <a:cs typeface="Verdana"/>
              </a:rPr>
              <a:t>themselves</a:t>
            </a:r>
            <a:r>
              <a:rPr sz="2600" spc="-365" dirty="0">
                <a:latin typeface="Verdana"/>
                <a:cs typeface="Verdana"/>
              </a:rPr>
              <a:t> </a:t>
            </a:r>
            <a:r>
              <a:rPr sz="2600" spc="-114" dirty="0">
                <a:latin typeface="Verdana"/>
                <a:cs typeface="Verdana"/>
              </a:rPr>
              <a:t>to</a:t>
            </a:r>
            <a:r>
              <a:rPr sz="2600" spc="-345" dirty="0">
                <a:latin typeface="Verdana"/>
                <a:cs typeface="Verdana"/>
              </a:rPr>
              <a:t> </a:t>
            </a:r>
            <a:r>
              <a:rPr sz="2600" spc="-165" dirty="0">
                <a:latin typeface="Verdana"/>
                <a:cs typeface="Verdana"/>
              </a:rPr>
              <a:t>embrace</a:t>
            </a:r>
            <a:r>
              <a:rPr sz="2600" spc="-360" dirty="0">
                <a:latin typeface="Verdana"/>
                <a:cs typeface="Verdana"/>
              </a:rPr>
              <a:t> </a:t>
            </a:r>
            <a:r>
              <a:rPr sz="2600" spc="-185" dirty="0">
                <a:latin typeface="Verdana"/>
                <a:cs typeface="Verdana"/>
              </a:rPr>
              <a:t>new</a:t>
            </a:r>
            <a:r>
              <a:rPr sz="2600" spc="-365" dirty="0">
                <a:latin typeface="Verdana"/>
                <a:cs typeface="Verdana"/>
              </a:rPr>
              <a:t> </a:t>
            </a:r>
            <a:r>
              <a:rPr sz="2600" spc="-140" dirty="0">
                <a:latin typeface="Verdana"/>
                <a:cs typeface="Verdana"/>
              </a:rPr>
              <a:t>technological  </a:t>
            </a:r>
            <a:r>
              <a:rPr sz="2600" spc="-185" dirty="0">
                <a:latin typeface="Verdana"/>
                <a:cs typeface="Verdana"/>
              </a:rPr>
              <a:t>changes.</a:t>
            </a:r>
            <a:endParaRPr sz="2600">
              <a:latin typeface="Verdana"/>
              <a:cs typeface="Verdana"/>
            </a:endParaRPr>
          </a:p>
          <a:p>
            <a:pPr marL="241300" marR="48895" indent="-228600">
              <a:lnSpc>
                <a:spcPct val="90000"/>
              </a:lnSpc>
              <a:spcBef>
                <a:spcPts val="2765"/>
              </a:spcBef>
              <a:buFont typeface="Arial"/>
              <a:buChar char="•"/>
              <a:tabLst>
                <a:tab pos="241300" algn="l"/>
              </a:tabLst>
            </a:pPr>
            <a:r>
              <a:rPr sz="2600" spc="-165" dirty="0">
                <a:latin typeface="Verdana"/>
                <a:cs typeface="Verdana"/>
              </a:rPr>
              <a:t>With</a:t>
            </a:r>
            <a:r>
              <a:rPr sz="2600" spc="-335" dirty="0">
                <a:latin typeface="Verdana"/>
                <a:cs typeface="Verdana"/>
              </a:rPr>
              <a:t> </a:t>
            </a:r>
            <a:r>
              <a:rPr sz="2600" spc="-160" dirty="0">
                <a:latin typeface="Verdana"/>
                <a:cs typeface="Verdana"/>
              </a:rPr>
              <a:t>low</a:t>
            </a:r>
            <a:r>
              <a:rPr sz="2600" spc="-345" dirty="0">
                <a:latin typeface="Verdana"/>
                <a:cs typeface="Verdana"/>
              </a:rPr>
              <a:t> </a:t>
            </a:r>
            <a:r>
              <a:rPr sz="2600" spc="-185" dirty="0">
                <a:latin typeface="Verdana"/>
                <a:cs typeface="Verdana"/>
              </a:rPr>
              <a:t>levels</a:t>
            </a:r>
            <a:r>
              <a:rPr sz="2600" spc="-345" dirty="0">
                <a:latin typeface="Verdana"/>
                <a:cs typeface="Verdana"/>
              </a:rPr>
              <a:t> </a:t>
            </a:r>
            <a:r>
              <a:rPr sz="2600" spc="-40" dirty="0">
                <a:latin typeface="Verdana"/>
                <a:cs typeface="Verdana"/>
              </a:rPr>
              <a:t>of</a:t>
            </a:r>
            <a:r>
              <a:rPr sz="2600" spc="-335" dirty="0">
                <a:latin typeface="Verdana"/>
                <a:cs typeface="Verdana"/>
              </a:rPr>
              <a:t> </a:t>
            </a:r>
            <a:r>
              <a:rPr sz="2600" spc="-150" dirty="0">
                <a:latin typeface="Verdana"/>
                <a:cs typeface="Verdana"/>
              </a:rPr>
              <a:t>digital</a:t>
            </a:r>
            <a:r>
              <a:rPr sz="2600" spc="-345" dirty="0">
                <a:latin typeface="Verdana"/>
                <a:cs typeface="Verdana"/>
              </a:rPr>
              <a:t> </a:t>
            </a:r>
            <a:r>
              <a:rPr sz="2600" spc="-145" dirty="0">
                <a:latin typeface="Verdana"/>
                <a:cs typeface="Verdana"/>
              </a:rPr>
              <a:t>connectivity</a:t>
            </a:r>
            <a:r>
              <a:rPr sz="2600" spc="-340" dirty="0">
                <a:latin typeface="Verdana"/>
                <a:cs typeface="Verdana"/>
              </a:rPr>
              <a:t> </a:t>
            </a:r>
            <a:r>
              <a:rPr sz="2600" spc="-200" dirty="0">
                <a:latin typeface="Verdana"/>
                <a:cs typeface="Verdana"/>
              </a:rPr>
              <a:t>and</a:t>
            </a:r>
            <a:r>
              <a:rPr sz="2600" spc="-335" dirty="0">
                <a:latin typeface="Verdana"/>
                <a:cs typeface="Verdana"/>
              </a:rPr>
              <a:t> </a:t>
            </a:r>
            <a:r>
              <a:rPr sz="2600" spc="-190" dirty="0">
                <a:latin typeface="Verdana"/>
                <a:cs typeface="Verdana"/>
              </a:rPr>
              <a:t>awareness</a:t>
            </a:r>
            <a:r>
              <a:rPr sz="2600" spc="-355" dirty="0">
                <a:latin typeface="Verdana"/>
                <a:cs typeface="Verdana"/>
              </a:rPr>
              <a:t> </a:t>
            </a:r>
            <a:r>
              <a:rPr sz="2600" spc="-190" dirty="0">
                <a:latin typeface="Verdana"/>
                <a:cs typeface="Verdana"/>
              </a:rPr>
              <a:t>in  </a:t>
            </a:r>
            <a:r>
              <a:rPr sz="2600" spc="-210" dirty="0">
                <a:latin typeface="Verdana"/>
                <a:cs typeface="Verdana"/>
              </a:rPr>
              <a:t>India’s </a:t>
            </a:r>
            <a:r>
              <a:rPr sz="2600" spc="-195" dirty="0">
                <a:latin typeface="Verdana"/>
                <a:cs typeface="Verdana"/>
              </a:rPr>
              <a:t>hinterland, </a:t>
            </a:r>
            <a:r>
              <a:rPr sz="2600" spc="-165" dirty="0">
                <a:latin typeface="Verdana"/>
                <a:cs typeface="Verdana"/>
              </a:rPr>
              <a:t>requiring </a:t>
            </a:r>
            <a:r>
              <a:rPr sz="2600" spc="-195" dirty="0">
                <a:latin typeface="Verdana"/>
                <a:cs typeface="Verdana"/>
              </a:rPr>
              <a:t>taxpayers </a:t>
            </a:r>
            <a:r>
              <a:rPr sz="2600" spc="-114" dirty="0">
                <a:latin typeface="Verdana"/>
                <a:cs typeface="Verdana"/>
              </a:rPr>
              <a:t>to </a:t>
            </a:r>
            <a:r>
              <a:rPr sz="2600" spc="-155" dirty="0">
                <a:latin typeface="Verdana"/>
                <a:cs typeface="Verdana"/>
              </a:rPr>
              <a:t>respond  </a:t>
            </a:r>
            <a:r>
              <a:rPr sz="2600" spc="-170" dirty="0">
                <a:latin typeface="Verdana"/>
                <a:cs typeface="Verdana"/>
              </a:rPr>
              <a:t>within </a:t>
            </a:r>
            <a:r>
              <a:rPr sz="2600" spc="-434" dirty="0">
                <a:latin typeface="Verdana"/>
                <a:cs typeface="Verdana"/>
              </a:rPr>
              <a:t>15 </a:t>
            </a:r>
            <a:r>
              <a:rPr sz="2600" spc="-195" dirty="0">
                <a:latin typeface="Verdana"/>
                <a:cs typeface="Verdana"/>
              </a:rPr>
              <a:t>days </a:t>
            </a:r>
            <a:r>
              <a:rPr sz="2600" spc="-114" dirty="0">
                <a:latin typeface="Verdana"/>
                <a:cs typeface="Verdana"/>
              </a:rPr>
              <a:t>to </a:t>
            </a:r>
            <a:r>
              <a:rPr sz="2600" spc="-200" dirty="0">
                <a:latin typeface="Verdana"/>
                <a:cs typeface="Verdana"/>
              </a:rPr>
              <a:t>demand </a:t>
            </a:r>
            <a:r>
              <a:rPr sz="2600" spc="-130" dirty="0">
                <a:latin typeface="Verdana"/>
                <a:cs typeface="Verdana"/>
              </a:rPr>
              <a:t>notices </a:t>
            </a:r>
            <a:r>
              <a:rPr sz="2600" spc="-175" dirty="0">
                <a:latin typeface="Verdana"/>
                <a:cs typeface="Verdana"/>
              </a:rPr>
              <a:t>through </a:t>
            </a:r>
            <a:r>
              <a:rPr sz="2600" spc="-165" dirty="0">
                <a:latin typeface="Verdana"/>
                <a:cs typeface="Verdana"/>
              </a:rPr>
              <a:t>the </a:t>
            </a:r>
            <a:r>
              <a:rPr sz="2600" spc="-125" dirty="0">
                <a:latin typeface="Verdana"/>
                <a:cs typeface="Verdana"/>
              </a:rPr>
              <a:t>e-filing  </a:t>
            </a:r>
            <a:r>
              <a:rPr sz="2600" spc="-195" dirty="0">
                <a:latin typeface="Verdana"/>
                <a:cs typeface="Verdana"/>
              </a:rPr>
              <a:t>system</a:t>
            </a:r>
            <a:r>
              <a:rPr sz="2600" spc="-350" dirty="0">
                <a:latin typeface="Verdana"/>
                <a:cs typeface="Verdana"/>
              </a:rPr>
              <a:t> </a:t>
            </a:r>
            <a:r>
              <a:rPr sz="2600" spc="-160" dirty="0">
                <a:latin typeface="Verdana"/>
                <a:cs typeface="Verdana"/>
              </a:rPr>
              <a:t>is</a:t>
            </a:r>
            <a:r>
              <a:rPr sz="2600" spc="-345" dirty="0">
                <a:latin typeface="Verdana"/>
                <a:cs typeface="Verdana"/>
              </a:rPr>
              <a:t> </a:t>
            </a:r>
            <a:r>
              <a:rPr sz="2600" spc="-235" dirty="0">
                <a:latin typeface="Verdana"/>
                <a:cs typeface="Verdana"/>
              </a:rPr>
              <a:t>an</a:t>
            </a:r>
            <a:r>
              <a:rPr sz="2600" spc="-345" dirty="0">
                <a:latin typeface="Verdana"/>
                <a:cs typeface="Verdana"/>
              </a:rPr>
              <a:t> </a:t>
            </a:r>
            <a:r>
              <a:rPr sz="2600" spc="-185" dirty="0">
                <a:latin typeface="Verdana"/>
                <a:cs typeface="Verdana"/>
              </a:rPr>
              <a:t>uphill</a:t>
            </a:r>
            <a:r>
              <a:rPr sz="2600" spc="-350" dirty="0">
                <a:latin typeface="Verdana"/>
                <a:cs typeface="Verdana"/>
              </a:rPr>
              <a:t> </a:t>
            </a:r>
            <a:r>
              <a:rPr sz="2600" spc="-180" dirty="0">
                <a:latin typeface="Verdana"/>
                <a:cs typeface="Verdana"/>
              </a:rPr>
              <a:t>tall</a:t>
            </a:r>
            <a:r>
              <a:rPr sz="2600" spc="-355" dirty="0">
                <a:latin typeface="Verdana"/>
                <a:cs typeface="Verdana"/>
              </a:rPr>
              <a:t> </a:t>
            </a:r>
            <a:r>
              <a:rPr sz="2600" spc="-260" dirty="0">
                <a:latin typeface="Verdana"/>
                <a:cs typeface="Verdana"/>
              </a:rPr>
              <a:t>ask.</a:t>
            </a:r>
            <a:endParaRPr sz="2600">
              <a:latin typeface="Verdana"/>
              <a:cs typeface="Verdana"/>
            </a:endParaRPr>
          </a:p>
          <a:p>
            <a:pPr>
              <a:lnSpc>
                <a:spcPct val="100000"/>
              </a:lnSpc>
              <a:spcBef>
                <a:spcPts val="10"/>
              </a:spcBef>
              <a:buFont typeface="Arial"/>
              <a:buChar char="•"/>
            </a:pPr>
            <a:endParaRPr sz="2300">
              <a:latin typeface="Verdana"/>
              <a:cs typeface="Verdana"/>
            </a:endParaRPr>
          </a:p>
          <a:p>
            <a:pPr marL="241300" marR="172720" indent="-228600">
              <a:lnSpc>
                <a:spcPct val="90000"/>
              </a:lnSpc>
              <a:buFont typeface="Arial"/>
              <a:buChar char="•"/>
              <a:tabLst>
                <a:tab pos="241300" algn="l"/>
              </a:tabLst>
            </a:pPr>
            <a:r>
              <a:rPr sz="2600" spc="-120" dirty="0">
                <a:latin typeface="Verdana"/>
                <a:cs typeface="Verdana"/>
              </a:rPr>
              <a:t>Owing</a:t>
            </a:r>
            <a:r>
              <a:rPr sz="2600" spc="-365" dirty="0">
                <a:latin typeface="Verdana"/>
                <a:cs typeface="Verdana"/>
              </a:rPr>
              <a:t> </a:t>
            </a:r>
            <a:r>
              <a:rPr sz="2600" spc="-114" dirty="0">
                <a:latin typeface="Verdana"/>
                <a:cs typeface="Verdana"/>
              </a:rPr>
              <a:t>to</a:t>
            </a:r>
            <a:r>
              <a:rPr sz="2600" spc="-345" dirty="0">
                <a:latin typeface="Verdana"/>
                <a:cs typeface="Verdana"/>
              </a:rPr>
              <a:t> </a:t>
            </a:r>
            <a:r>
              <a:rPr sz="2600" spc="-165" dirty="0">
                <a:latin typeface="Verdana"/>
                <a:cs typeface="Verdana"/>
              </a:rPr>
              <a:t>the</a:t>
            </a:r>
            <a:r>
              <a:rPr sz="2600" spc="-355" dirty="0">
                <a:latin typeface="Verdana"/>
                <a:cs typeface="Verdana"/>
              </a:rPr>
              <a:t> </a:t>
            </a:r>
            <a:r>
              <a:rPr sz="2600" spc="-175" dirty="0">
                <a:latin typeface="Verdana"/>
                <a:cs typeface="Verdana"/>
              </a:rPr>
              <a:t>complex</a:t>
            </a:r>
            <a:r>
              <a:rPr sz="2600" spc="-365" dirty="0">
                <a:latin typeface="Verdana"/>
                <a:cs typeface="Verdana"/>
              </a:rPr>
              <a:t> </a:t>
            </a:r>
            <a:r>
              <a:rPr sz="2600" spc="-215" dirty="0">
                <a:latin typeface="Verdana"/>
                <a:cs typeface="Verdana"/>
              </a:rPr>
              <a:t>tax</a:t>
            </a:r>
            <a:r>
              <a:rPr sz="2600" spc="-345" dirty="0">
                <a:latin typeface="Verdana"/>
                <a:cs typeface="Verdana"/>
              </a:rPr>
              <a:t> </a:t>
            </a:r>
            <a:r>
              <a:rPr sz="2600" spc="-220" dirty="0">
                <a:latin typeface="Verdana"/>
                <a:cs typeface="Verdana"/>
              </a:rPr>
              <a:t>laws,</a:t>
            </a:r>
            <a:r>
              <a:rPr sz="2600" spc="-365" dirty="0">
                <a:latin typeface="Verdana"/>
                <a:cs typeface="Verdana"/>
              </a:rPr>
              <a:t> </a:t>
            </a:r>
            <a:r>
              <a:rPr sz="2600" spc="-125" dirty="0">
                <a:latin typeface="Verdana"/>
                <a:cs typeface="Verdana"/>
              </a:rPr>
              <a:t>it</a:t>
            </a:r>
            <a:r>
              <a:rPr sz="2600" spc="-340" dirty="0">
                <a:latin typeface="Verdana"/>
                <a:cs typeface="Verdana"/>
              </a:rPr>
              <a:t> </a:t>
            </a:r>
            <a:r>
              <a:rPr sz="2600" spc="-165" dirty="0">
                <a:latin typeface="Verdana"/>
                <a:cs typeface="Verdana"/>
              </a:rPr>
              <a:t>would</a:t>
            </a:r>
            <a:r>
              <a:rPr sz="2600" spc="-360" dirty="0">
                <a:latin typeface="Verdana"/>
                <a:cs typeface="Verdana"/>
              </a:rPr>
              <a:t> </a:t>
            </a:r>
            <a:r>
              <a:rPr sz="2600" spc="-155" dirty="0">
                <a:latin typeface="Verdana"/>
                <a:cs typeface="Verdana"/>
              </a:rPr>
              <a:t>still</a:t>
            </a:r>
            <a:r>
              <a:rPr sz="2600" spc="-355" dirty="0">
                <a:latin typeface="Verdana"/>
                <a:cs typeface="Verdana"/>
              </a:rPr>
              <a:t> </a:t>
            </a:r>
            <a:r>
              <a:rPr sz="2600" spc="-165" dirty="0">
                <a:latin typeface="Verdana"/>
                <a:cs typeface="Verdana"/>
              </a:rPr>
              <a:t>require</a:t>
            </a:r>
            <a:r>
              <a:rPr sz="2600" spc="-340" dirty="0">
                <a:latin typeface="Verdana"/>
                <a:cs typeface="Verdana"/>
              </a:rPr>
              <a:t> </a:t>
            </a:r>
            <a:r>
              <a:rPr sz="2600" spc="-235" dirty="0">
                <a:latin typeface="Verdana"/>
                <a:cs typeface="Verdana"/>
              </a:rPr>
              <a:t>a  </a:t>
            </a:r>
            <a:r>
              <a:rPr sz="2600" spc="-135" dirty="0">
                <a:latin typeface="Verdana"/>
                <a:cs typeface="Verdana"/>
              </a:rPr>
              <a:t>lot </a:t>
            </a:r>
            <a:r>
              <a:rPr sz="2600" spc="-40" dirty="0">
                <a:latin typeface="Verdana"/>
                <a:cs typeface="Verdana"/>
              </a:rPr>
              <a:t>of </a:t>
            </a:r>
            <a:r>
              <a:rPr sz="2600" spc="-145" dirty="0">
                <a:latin typeface="Verdana"/>
                <a:cs typeface="Verdana"/>
              </a:rPr>
              <a:t>toing </a:t>
            </a:r>
            <a:r>
              <a:rPr sz="2600" spc="-195" dirty="0">
                <a:latin typeface="Verdana"/>
                <a:cs typeface="Verdana"/>
              </a:rPr>
              <a:t>and </a:t>
            </a:r>
            <a:r>
              <a:rPr sz="2600" spc="-125" dirty="0">
                <a:latin typeface="Verdana"/>
                <a:cs typeface="Verdana"/>
              </a:rPr>
              <a:t>froing </a:t>
            </a:r>
            <a:r>
              <a:rPr sz="2600" spc="-195" dirty="0">
                <a:latin typeface="Verdana"/>
                <a:cs typeface="Verdana"/>
              </a:rPr>
              <a:t>and </a:t>
            </a:r>
            <a:r>
              <a:rPr sz="2600" spc="-170" dirty="0">
                <a:latin typeface="Verdana"/>
                <a:cs typeface="Verdana"/>
              </a:rPr>
              <a:t>uploading </a:t>
            </a:r>
            <a:r>
              <a:rPr sz="2600" spc="-40" dirty="0">
                <a:latin typeface="Verdana"/>
                <a:cs typeface="Verdana"/>
              </a:rPr>
              <a:t>of </a:t>
            </a:r>
            <a:r>
              <a:rPr sz="2600" spc="-200" dirty="0">
                <a:latin typeface="Verdana"/>
                <a:cs typeface="Verdana"/>
              </a:rPr>
              <a:t>voluminous  </a:t>
            </a:r>
            <a:r>
              <a:rPr sz="2600" spc="-180" dirty="0">
                <a:latin typeface="Verdana"/>
                <a:cs typeface="Verdana"/>
              </a:rPr>
              <a:t>documents,</a:t>
            </a:r>
            <a:r>
              <a:rPr sz="2600" spc="-360" dirty="0">
                <a:latin typeface="Verdana"/>
                <a:cs typeface="Verdana"/>
              </a:rPr>
              <a:t> </a:t>
            </a:r>
            <a:r>
              <a:rPr sz="2600" spc="-114" dirty="0">
                <a:latin typeface="Verdana"/>
                <a:cs typeface="Verdana"/>
              </a:rPr>
              <a:t>before</a:t>
            </a:r>
            <a:r>
              <a:rPr sz="2600" spc="-360" dirty="0">
                <a:latin typeface="Verdana"/>
                <a:cs typeface="Verdana"/>
              </a:rPr>
              <a:t> </a:t>
            </a:r>
            <a:r>
              <a:rPr sz="2600" spc="-235" dirty="0">
                <a:latin typeface="Verdana"/>
                <a:cs typeface="Verdana"/>
              </a:rPr>
              <a:t>a</a:t>
            </a:r>
            <a:r>
              <a:rPr sz="2600" spc="-345" dirty="0">
                <a:latin typeface="Verdana"/>
                <a:cs typeface="Verdana"/>
              </a:rPr>
              <a:t> </a:t>
            </a:r>
            <a:r>
              <a:rPr sz="2600" spc="-200" dirty="0">
                <a:latin typeface="Verdana"/>
                <a:cs typeface="Verdana"/>
              </a:rPr>
              <a:t>taxpayer</a:t>
            </a:r>
            <a:r>
              <a:rPr sz="2600" spc="-355" dirty="0">
                <a:latin typeface="Verdana"/>
                <a:cs typeface="Verdana"/>
              </a:rPr>
              <a:t> </a:t>
            </a:r>
            <a:r>
              <a:rPr sz="2600" spc="-155" dirty="0">
                <a:latin typeface="Verdana"/>
                <a:cs typeface="Verdana"/>
              </a:rPr>
              <a:t>can</a:t>
            </a:r>
            <a:r>
              <a:rPr sz="2600" spc="-340" dirty="0">
                <a:latin typeface="Verdana"/>
                <a:cs typeface="Verdana"/>
              </a:rPr>
              <a:t> </a:t>
            </a:r>
            <a:r>
              <a:rPr sz="2600" spc="-140" dirty="0">
                <a:latin typeface="Verdana"/>
                <a:cs typeface="Verdana"/>
              </a:rPr>
              <a:t>convince</a:t>
            </a:r>
            <a:r>
              <a:rPr sz="2600" spc="-355" dirty="0">
                <a:latin typeface="Verdana"/>
                <a:cs typeface="Verdana"/>
              </a:rPr>
              <a:t> </a:t>
            </a:r>
            <a:r>
              <a:rPr sz="2600" spc="-165" dirty="0">
                <a:latin typeface="Verdana"/>
                <a:cs typeface="Verdana"/>
              </a:rPr>
              <a:t>the</a:t>
            </a:r>
            <a:r>
              <a:rPr sz="2600" spc="-345" dirty="0">
                <a:latin typeface="Verdana"/>
                <a:cs typeface="Verdana"/>
              </a:rPr>
              <a:t> </a:t>
            </a:r>
            <a:r>
              <a:rPr sz="2600" spc="-135" dirty="0">
                <a:latin typeface="Verdana"/>
                <a:cs typeface="Verdana"/>
              </a:rPr>
              <a:t>AU</a:t>
            </a:r>
            <a:r>
              <a:rPr sz="2600" spc="-345" dirty="0">
                <a:latin typeface="Verdana"/>
                <a:cs typeface="Verdana"/>
              </a:rPr>
              <a:t> </a:t>
            </a:r>
            <a:r>
              <a:rPr sz="2600" spc="-35" dirty="0">
                <a:latin typeface="Verdana"/>
                <a:cs typeface="Verdana"/>
              </a:rPr>
              <a:t>of  </a:t>
            </a:r>
            <a:r>
              <a:rPr sz="2600" spc="-185" dirty="0">
                <a:latin typeface="Verdana"/>
                <a:cs typeface="Verdana"/>
              </a:rPr>
              <a:t>his </a:t>
            </a:r>
            <a:r>
              <a:rPr sz="2600" spc="-220" dirty="0">
                <a:latin typeface="Verdana"/>
                <a:cs typeface="Verdana"/>
              </a:rPr>
              <a:t>tax</a:t>
            </a:r>
            <a:r>
              <a:rPr sz="2600" spc="-509" dirty="0">
                <a:latin typeface="Verdana"/>
                <a:cs typeface="Verdana"/>
              </a:rPr>
              <a:t> </a:t>
            </a:r>
            <a:r>
              <a:rPr sz="2600" spc="-200" dirty="0">
                <a:latin typeface="Verdana"/>
                <a:cs typeface="Verdana"/>
              </a:rPr>
              <a:t>claims.</a:t>
            </a:r>
            <a:endParaRPr sz="26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381000"/>
            <a:ext cx="5240630" cy="566822"/>
          </a:xfrm>
          <a:prstGeom prst="rect">
            <a:avLst/>
          </a:prstGeom>
        </p:spPr>
        <p:txBody>
          <a:bodyPr vert="horz" wrap="square" lIns="0" tIns="12700" rIns="0" bIns="0" rtlCol="0">
            <a:spAutoFit/>
          </a:bodyPr>
          <a:lstStyle/>
          <a:p>
            <a:pPr marL="12700">
              <a:lnSpc>
                <a:spcPct val="100000"/>
              </a:lnSpc>
              <a:spcBef>
                <a:spcPts val="100"/>
              </a:spcBef>
            </a:pPr>
            <a:r>
              <a:rPr sz="3600" spc="-350" dirty="0"/>
              <a:t>Cross</a:t>
            </a:r>
            <a:r>
              <a:rPr sz="3600" spc="-270" dirty="0"/>
              <a:t> </a:t>
            </a:r>
            <a:r>
              <a:rPr sz="3600" spc="-430" dirty="0"/>
              <a:t>examination</a:t>
            </a:r>
            <a:endParaRPr sz="3600"/>
          </a:p>
        </p:txBody>
      </p:sp>
      <p:sp>
        <p:nvSpPr>
          <p:cNvPr id="4" name="object 4"/>
          <p:cNvSpPr txBox="1"/>
          <p:nvPr/>
        </p:nvSpPr>
        <p:spPr>
          <a:xfrm>
            <a:off x="474370" y="1314704"/>
            <a:ext cx="8141334" cy="4674235"/>
          </a:xfrm>
          <a:prstGeom prst="rect">
            <a:avLst/>
          </a:prstGeom>
        </p:spPr>
        <p:txBody>
          <a:bodyPr vert="horz" wrap="square" lIns="0" tIns="54610" rIns="0" bIns="0" rtlCol="0">
            <a:spAutoFit/>
          </a:bodyPr>
          <a:lstStyle/>
          <a:p>
            <a:pPr marL="241300" marR="96520" indent="-228600">
              <a:lnSpc>
                <a:spcPct val="90000"/>
              </a:lnSpc>
              <a:spcBef>
                <a:spcPts val="430"/>
              </a:spcBef>
              <a:buFont typeface="Arial"/>
              <a:buChar char="•"/>
              <a:tabLst>
                <a:tab pos="241300" algn="l"/>
              </a:tabLst>
            </a:pPr>
            <a:r>
              <a:rPr sz="2800" spc="-195" dirty="0">
                <a:latin typeface="Verdana"/>
                <a:cs typeface="Verdana"/>
              </a:rPr>
              <a:t>Whether </a:t>
            </a:r>
            <a:r>
              <a:rPr sz="2800" spc="-180" dirty="0">
                <a:latin typeface="Verdana"/>
                <a:cs typeface="Verdana"/>
              </a:rPr>
              <a:t>the </a:t>
            </a:r>
            <a:r>
              <a:rPr sz="2800" spc="-140" dirty="0">
                <a:latin typeface="Verdana"/>
                <a:cs typeface="Verdana"/>
              </a:rPr>
              <a:t>cross </a:t>
            </a:r>
            <a:r>
              <a:rPr sz="2800" spc="-235" dirty="0">
                <a:latin typeface="Verdana"/>
                <a:cs typeface="Verdana"/>
              </a:rPr>
              <a:t>Examination </a:t>
            </a:r>
            <a:r>
              <a:rPr sz="2800" spc="-185" dirty="0">
                <a:latin typeface="Verdana"/>
                <a:cs typeface="Verdana"/>
              </a:rPr>
              <a:t>would </a:t>
            </a:r>
            <a:r>
              <a:rPr sz="2800" spc="-210" dirty="0">
                <a:latin typeface="Verdana"/>
                <a:cs typeface="Verdana"/>
              </a:rPr>
              <a:t>involve </a:t>
            </a:r>
            <a:r>
              <a:rPr sz="2800" spc="-220" dirty="0">
                <a:latin typeface="Verdana"/>
                <a:cs typeface="Verdana"/>
              </a:rPr>
              <a:t>all  </a:t>
            </a:r>
            <a:r>
              <a:rPr sz="2800" spc="-180" dirty="0">
                <a:latin typeface="Verdana"/>
                <a:cs typeface="Verdana"/>
              </a:rPr>
              <a:t>three </a:t>
            </a:r>
            <a:r>
              <a:rPr sz="2800" spc="-175" dirty="0">
                <a:latin typeface="Verdana"/>
                <a:cs typeface="Verdana"/>
              </a:rPr>
              <a:t>parties </a:t>
            </a:r>
            <a:r>
              <a:rPr sz="2800" spc="-220" dirty="0">
                <a:latin typeface="Verdana"/>
                <a:cs typeface="Verdana"/>
              </a:rPr>
              <a:t>and </a:t>
            </a:r>
            <a:r>
              <a:rPr sz="2800" spc="-195" dirty="0">
                <a:latin typeface="Verdana"/>
                <a:cs typeface="Verdana"/>
              </a:rPr>
              <a:t>whether </a:t>
            </a:r>
            <a:r>
              <a:rPr sz="2800" spc="-254" dirty="0">
                <a:latin typeface="Verdana"/>
                <a:cs typeface="Verdana"/>
              </a:rPr>
              <a:t>a </a:t>
            </a:r>
            <a:r>
              <a:rPr sz="2800" spc="-135" dirty="0">
                <a:latin typeface="Verdana"/>
                <a:cs typeface="Verdana"/>
              </a:rPr>
              <a:t>record </a:t>
            </a:r>
            <a:r>
              <a:rPr sz="2800" spc="-45" dirty="0">
                <a:latin typeface="Verdana"/>
                <a:cs typeface="Verdana"/>
              </a:rPr>
              <a:t>of </a:t>
            </a:r>
            <a:r>
              <a:rPr sz="2800" spc="-140" dirty="0">
                <a:latin typeface="Verdana"/>
                <a:cs typeface="Verdana"/>
              </a:rPr>
              <a:t>cross  </a:t>
            </a:r>
            <a:r>
              <a:rPr sz="2800" spc="-225" dirty="0">
                <a:latin typeface="Verdana"/>
                <a:cs typeface="Verdana"/>
              </a:rPr>
              <a:t>examination </a:t>
            </a:r>
            <a:r>
              <a:rPr sz="2800" spc="-185" dirty="0">
                <a:latin typeface="Verdana"/>
                <a:cs typeface="Verdana"/>
              </a:rPr>
              <a:t>would </a:t>
            </a:r>
            <a:r>
              <a:rPr sz="2800" spc="-155" dirty="0">
                <a:latin typeface="Verdana"/>
                <a:cs typeface="Verdana"/>
              </a:rPr>
              <a:t>be </a:t>
            </a:r>
            <a:r>
              <a:rPr sz="2800" spc="-180" dirty="0">
                <a:latin typeface="Verdana"/>
                <a:cs typeface="Verdana"/>
              </a:rPr>
              <a:t>submitted </a:t>
            </a:r>
            <a:r>
              <a:rPr sz="2800" spc="-125" dirty="0">
                <a:latin typeface="Verdana"/>
                <a:cs typeface="Verdana"/>
              </a:rPr>
              <a:t>to </a:t>
            </a:r>
            <a:r>
              <a:rPr sz="2800" spc="-185" dirty="0">
                <a:latin typeface="Verdana"/>
                <a:cs typeface="Verdana"/>
              </a:rPr>
              <a:t>the </a:t>
            </a:r>
            <a:r>
              <a:rPr sz="2800" spc="-190" dirty="0">
                <a:latin typeface="Verdana"/>
                <a:cs typeface="Verdana"/>
              </a:rPr>
              <a:t>assessee  </a:t>
            </a:r>
            <a:r>
              <a:rPr sz="2800" spc="-90" dirty="0">
                <a:latin typeface="Verdana"/>
                <a:cs typeface="Verdana"/>
              </a:rPr>
              <a:t>for</a:t>
            </a:r>
            <a:r>
              <a:rPr sz="2800" spc="-390" dirty="0">
                <a:latin typeface="Verdana"/>
                <a:cs typeface="Verdana"/>
              </a:rPr>
              <a:t> </a:t>
            </a:r>
            <a:r>
              <a:rPr sz="2800" spc="-180" dirty="0">
                <a:latin typeface="Verdana"/>
                <a:cs typeface="Verdana"/>
              </a:rPr>
              <a:t>purpose</a:t>
            </a:r>
            <a:r>
              <a:rPr sz="2800" spc="-370" dirty="0">
                <a:latin typeface="Verdana"/>
                <a:cs typeface="Verdana"/>
              </a:rPr>
              <a:t> </a:t>
            </a:r>
            <a:r>
              <a:rPr sz="2800" spc="-45" dirty="0">
                <a:latin typeface="Verdana"/>
                <a:cs typeface="Verdana"/>
              </a:rPr>
              <a:t>of</a:t>
            </a:r>
            <a:r>
              <a:rPr sz="2800" spc="-395" dirty="0">
                <a:latin typeface="Verdana"/>
                <a:cs typeface="Verdana"/>
              </a:rPr>
              <a:t> </a:t>
            </a:r>
            <a:r>
              <a:rPr sz="2800" spc="-165" dirty="0">
                <a:latin typeface="Verdana"/>
                <a:cs typeface="Verdana"/>
              </a:rPr>
              <a:t>evidence</a:t>
            </a:r>
            <a:r>
              <a:rPr sz="2800" spc="-375" dirty="0">
                <a:latin typeface="Verdana"/>
                <a:cs typeface="Verdana"/>
              </a:rPr>
              <a:t> </a:t>
            </a:r>
            <a:r>
              <a:rPr sz="2800" spc="-125" dirty="0">
                <a:latin typeface="Verdana"/>
                <a:cs typeface="Verdana"/>
              </a:rPr>
              <a:t>before</a:t>
            </a:r>
            <a:r>
              <a:rPr sz="2800" spc="-375" dirty="0">
                <a:latin typeface="Verdana"/>
                <a:cs typeface="Verdana"/>
              </a:rPr>
              <a:t> </a:t>
            </a:r>
            <a:r>
              <a:rPr sz="2800" spc="-195" dirty="0">
                <a:latin typeface="Verdana"/>
                <a:cs typeface="Verdana"/>
              </a:rPr>
              <a:t>higher</a:t>
            </a:r>
            <a:r>
              <a:rPr sz="2800" spc="-375" dirty="0">
                <a:latin typeface="Verdana"/>
                <a:cs typeface="Verdana"/>
              </a:rPr>
              <a:t> </a:t>
            </a:r>
            <a:r>
              <a:rPr sz="2800" spc="-180" dirty="0">
                <a:latin typeface="Verdana"/>
                <a:cs typeface="Verdana"/>
              </a:rPr>
              <a:t>authorities?</a:t>
            </a:r>
            <a:endParaRPr sz="2800">
              <a:latin typeface="Verdana"/>
              <a:cs typeface="Verdana"/>
            </a:endParaRPr>
          </a:p>
          <a:p>
            <a:pPr marL="241300" marR="5080" indent="-228600">
              <a:lnSpc>
                <a:spcPct val="90000"/>
              </a:lnSpc>
              <a:spcBef>
                <a:spcPts val="994"/>
              </a:spcBef>
              <a:buFont typeface="Arial"/>
              <a:buChar char="•"/>
              <a:tabLst>
                <a:tab pos="241300" algn="l"/>
              </a:tabLst>
            </a:pPr>
            <a:r>
              <a:rPr sz="2800" spc="-195" dirty="0">
                <a:latin typeface="Verdana"/>
                <a:cs typeface="Verdana"/>
              </a:rPr>
              <a:t>Whether </a:t>
            </a:r>
            <a:r>
              <a:rPr sz="2800" spc="-204" dirty="0">
                <a:latin typeface="Verdana"/>
                <a:cs typeface="Verdana"/>
              </a:rPr>
              <a:t>re-examination </a:t>
            </a:r>
            <a:r>
              <a:rPr sz="2800" spc="-185" dirty="0">
                <a:latin typeface="Verdana"/>
                <a:cs typeface="Verdana"/>
              </a:rPr>
              <a:t>would </a:t>
            </a:r>
            <a:r>
              <a:rPr sz="2800" spc="-155" dirty="0">
                <a:latin typeface="Verdana"/>
                <a:cs typeface="Verdana"/>
              </a:rPr>
              <a:t>be </a:t>
            </a:r>
            <a:r>
              <a:rPr sz="2800" spc="-175" dirty="0">
                <a:latin typeface="Verdana"/>
                <a:cs typeface="Verdana"/>
              </a:rPr>
              <a:t>permitted </a:t>
            </a:r>
            <a:r>
              <a:rPr sz="2800" spc="-215" dirty="0">
                <a:latin typeface="Verdana"/>
                <a:cs typeface="Verdana"/>
              </a:rPr>
              <a:t>and  </a:t>
            </a:r>
            <a:r>
              <a:rPr sz="2800" spc="-190" dirty="0">
                <a:latin typeface="Verdana"/>
                <a:cs typeface="Verdana"/>
              </a:rPr>
              <a:t>whether </a:t>
            </a:r>
            <a:r>
              <a:rPr sz="2800" spc="-170" dirty="0">
                <a:latin typeface="Verdana"/>
                <a:cs typeface="Verdana"/>
              </a:rPr>
              <a:t>NEC/any </a:t>
            </a:r>
            <a:r>
              <a:rPr sz="2800" spc="-175" dirty="0">
                <a:latin typeface="Verdana"/>
                <a:cs typeface="Verdana"/>
              </a:rPr>
              <a:t>other </a:t>
            </a:r>
            <a:r>
              <a:rPr sz="2800" spc="-200" dirty="0">
                <a:latin typeface="Verdana"/>
                <a:cs typeface="Verdana"/>
              </a:rPr>
              <a:t>unit </a:t>
            </a:r>
            <a:r>
              <a:rPr sz="2800" spc="-204" dirty="0">
                <a:latin typeface="Verdana"/>
                <a:cs typeface="Verdana"/>
              </a:rPr>
              <a:t>under </a:t>
            </a:r>
            <a:r>
              <a:rPr sz="2800" spc="-180" dirty="0">
                <a:latin typeface="Verdana"/>
                <a:cs typeface="Verdana"/>
              </a:rPr>
              <a:t>the  scheme/representative</a:t>
            </a:r>
            <a:r>
              <a:rPr sz="2800" spc="-370" dirty="0">
                <a:latin typeface="Verdana"/>
                <a:cs typeface="Verdana"/>
              </a:rPr>
              <a:t> </a:t>
            </a:r>
            <a:r>
              <a:rPr sz="2800" spc="-45" dirty="0">
                <a:latin typeface="Verdana"/>
                <a:cs typeface="Verdana"/>
              </a:rPr>
              <a:t>of</a:t>
            </a:r>
            <a:r>
              <a:rPr sz="2800" spc="-380" dirty="0">
                <a:latin typeface="Verdana"/>
                <a:cs typeface="Verdana"/>
              </a:rPr>
              <a:t> </a:t>
            </a:r>
            <a:r>
              <a:rPr sz="2800" spc="-260" dirty="0">
                <a:latin typeface="Verdana"/>
                <a:cs typeface="Verdana"/>
              </a:rPr>
              <a:t>any</a:t>
            </a:r>
            <a:r>
              <a:rPr sz="2800" spc="-365" dirty="0">
                <a:latin typeface="Verdana"/>
                <a:cs typeface="Verdana"/>
              </a:rPr>
              <a:t> </a:t>
            </a:r>
            <a:r>
              <a:rPr sz="2800" spc="-235" dirty="0">
                <a:latin typeface="Verdana"/>
                <a:cs typeface="Verdana"/>
              </a:rPr>
              <a:t>unit,</a:t>
            </a:r>
            <a:r>
              <a:rPr sz="2800" spc="-365" dirty="0">
                <a:latin typeface="Verdana"/>
                <a:cs typeface="Verdana"/>
              </a:rPr>
              <a:t> </a:t>
            </a:r>
            <a:r>
              <a:rPr sz="2800" spc="-185" dirty="0">
                <a:latin typeface="Verdana"/>
                <a:cs typeface="Verdana"/>
              </a:rPr>
              <a:t>would</a:t>
            </a:r>
            <a:r>
              <a:rPr sz="2800" spc="-360" dirty="0">
                <a:latin typeface="Verdana"/>
                <a:cs typeface="Verdana"/>
              </a:rPr>
              <a:t> </a:t>
            </a:r>
            <a:r>
              <a:rPr sz="2800" spc="-240" dirty="0">
                <a:latin typeface="Verdana"/>
                <a:cs typeface="Verdana"/>
              </a:rPr>
              <a:t>have</a:t>
            </a:r>
            <a:r>
              <a:rPr sz="2800" spc="-360" dirty="0">
                <a:latin typeface="Verdana"/>
                <a:cs typeface="Verdana"/>
              </a:rPr>
              <a:t> </a:t>
            </a:r>
            <a:r>
              <a:rPr sz="2800" spc="-260" dirty="0">
                <a:latin typeface="Verdana"/>
                <a:cs typeface="Verdana"/>
              </a:rPr>
              <a:t>any  </a:t>
            </a:r>
            <a:r>
              <a:rPr sz="2800" spc="-170" dirty="0">
                <a:latin typeface="Verdana"/>
                <a:cs typeface="Verdana"/>
              </a:rPr>
              <a:t>right</a:t>
            </a:r>
            <a:r>
              <a:rPr sz="2800" spc="-385" dirty="0">
                <a:latin typeface="Verdana"/>
                <a:cs typeface="Verdana"/>
              </a:rPr>
              <a:t> </a:t>
            </a:r>
            <a:r>
              <a:rPr sz="2800" spc="-130" dirty="0">
                <a:latin typeface="Verdana"/>
                <a:cs typeface="Verdana"/>
              </a:rPr>
              <a:t>to</a:t>
            </a:r>
            <a:r>
              <a:rPr sz="2800" spc="-370" dirty="0">
                <a:latin typeface="Verdana"/>
                <a:cs typeface="Verdana"/>
              </a:rPr>
              <a:t> </a:t>
            </a:r>
            <a:r>
              <a:rPr sz="2800" spc="-250" dirty="0">
                <a:latin typeface="Verdana"/>
                <a:cs typeface="Verdana"/>
              </a:rPr>
              <a:t>ask</a:t>
            </a:r>
            <a:r>
              <a:rPr sz="2800" spc="-375" dirty="0">
                <a:latin typeface="Verdana"/>
                <a:cs typeface="Verdana"/>
              </a:rPr>
              <a:t> </a:t>
            </a:r>
            <a:r>
              <a:rPr sz="2800" spc="-185" dirty="0">
                <a:latin typeface="Verdana"/>
                <a:cs typeface="Verdana"/>
              </a:rPr>
              <a:t>questions</a:t>
            </a:r>
            <a:r>
              <a:rPr sz="2800" spc="-360" dirty="0">
                <a:latin typeface="Verdana"/>
                <a:cs typeface="Verdana"/>
              </a:rPr>
              <a:t> </a:t>
            </a:r>
            <a:r>
              <a:rPr sz="2800" spc="-125" dirty="0">
                <a:latin typeface="Verdana"/>
                <a:cs typeface="Verdana"/>
              </a:rPr>
              <a:t>to</a:t>
            </a:r>
            <a:r>
              <a:rPr sz="2800" spc="-385" dirty="0">
                <a:latin typeface="Verdana"/>
                <a:cs typeface="Verdana"/>
              </a:rPr>
              <a:t> </a:t>
            </a:r>
            <a:r>
              <a:rPr sz="2800" spc="-165" dirty="0">
                <a:latin typeface="Verdana"/>
                <a:cs typeface="Verdana"/>
              </a:rPr>
              <a:t>both</a:t>
            </a:r>
            <a:r>
              <a:rPr sz="2800" spc="-375" dirty="0">
                <a:latin typeface="Verdana"/>
                <a:cs typeface="Verdana"/>
              </a:rPr>
              <a:t> </a:t>
            </a:r>
            <a:r>
              <a:rPr sz="2800" spc="-185" dirty="0">
                <a:latin typeface="Verdana"/>
                <a:cs typeface="Verdana"/>
              </a:rPr>
              <a:t>the</a:t>
            </a:r>
            <a:r>
              <a:rPr sz="2800" spc="-370" dirty="0">
                <a:latin typeface="Verdana"/>
                <a:cs typeface="Verdana"/>
              </a:rPr>
              <a:t> </a:t>
            </a:r>
            <a:r>
              <a:rPr sz="2800" spc="-170" dirty="0">
                <a:latin typeface="Verdana"/>
                <a:cs typeface="Verdana"/>
              </a:rPr>
              <a:t>parties?</a:t>
            </a:r>
            <a:endParaRPr sz="2800">
              <a:latin typeface="Verdana"/>
              <a:cs typeface="Verdana"/>
            </a:endParaRPr>
          </a:p>
          <a:p>
            <a:pPr>
              <a:lnSpc>
                <a:spcPct val="100000"/>
              </a:lnSpc>
              <a:spcBef>
                <a:spcPts val="35"/>
              </a:spcBef>
              <a:buFont typeface="Arial"/>
              <a:buChar char="•"/>
            </a:pPr>
            <a:endParaRPr sz="4150">
              <a:latin typeface="Verdana"/>
              <a:cs typeface="Verdana"/>
            </a:endParaRPr>
          </a:p>
          <a:p>
            <a:pPr marL="241300" marR="963930" indent="-228600">
              <a:lnSpc>
                <a:spcPts val="3020"/>
              </a:lnSpc>
              <a:buFont typeface="Arial"/>
              <a:buChar char="•"/>
              <a:tabLst>
                <a:tab pos="241300" algn="l"/>
              </a:tabLst>
            </a:pPr>
            <a:r>
              <a:rPr sz="2800" spc="-200" dirty="0">
                <a:latin typeface="Verdana"/>
                <a:cs typeface="Verdana"/>
              </a:rPr>
              <a:t>These</a:t>
            </a:r>
            <a:r>
              <a:rPr sz="2800" spc="-365" dirty="0">
                <a:latin typeface="Verdana"/>
                <a:cs typeface="Verdana"/>
              </a:rPr>
              <a:t> </a:t>
            </a:r>
            <a:r>
              <a:rPr sz="2800" spc="-185" dirty="0">
                <a:latin typeface="Verdana"/>
                <a:cs typeface="Verdana"/>
              </a:rPr>
              <a:t>questions</a:t>
            </a:r>
            <a:r>
              <a:rPr sz="2800" spc="-355" dirty="0">
                <a:latin typeface="Verdana"/>
                <a:cs typeface="Verdana"/>
              </a:rPr>
              <a:t> </a:t>
            </a:r>
            <a:r>
              <a:rPr sz="2800" spc="-204" dirty="0">
                <a:latin typeface="Verdana"/>
                <a:cs typeface="Verdana"/>
              </a:rPr>
              <a:t>are</a:t>
            </a:r>
            <a:r>
              <a:rPr sz="2800" spc="-370" dirty="0">
                <a:latin typeface="Verdana"/>
                <a:cs typeface="Verdana"/>
              </a:rPr>
              <a:t> </a:t>
            </a:r>
            <a:r>
              <a:rPr sz="2800" spc="-175" dirty="0">
                <a:latin typeface="Verdana"/>
                <a:cs typeface="Verdana"/>
              </a:rPr>
              <a:t>still</a:t>
            </a:r>
            <a:r>
              <a:rPr sz="2800" spc="-355" dirty="0">
                <a:latin typeface="Verdana"/>
                <a:cs typeface="Verdana"/>
              </a:rPr>
              <a:t> </a:t>
            </a:r>
            <a:r>
              <a:rPr sz="2800" spc="-225" dirty="0">
                <a:latin typeface="Verdana"/>
                <a:cs typeface="Verdana"/>
              </a:rPr>
              <a:t>unanswered,</a:t>
            </a:r>
            <a:r>
              <a:rPr sz="2800" spc="-365" dirty="0">
                <a:latin typeface="Verdana"/>
                <a:cs typeface="Verdana"/>
              </a:rPr>
              <a:t> </a:t>
            </a:r>
            <a:r>
              <a:rPr sz="2800" spc="-220" dirty="0">
                <a:latin typeface="Verdana"/>
                <a:cs typeface="Verdana"/>
              </a:rPr>
              <a:t>and</a:t>
            </a:r>
            <a:r>
              <a:rPr sz="2800" spc="-370" dirty="0">
                <a:latin typeface="Verdana"/>
                <a:cs typeface="Verdana"/>
              </a:rPr>
              <a:t> </a:t>
            </a:r>
            <a:r>
              <a:rPr sz="2800" spc="-180" dirty="0">
                <a:latin typeface="Verdana"/>
                <a:cs typeface="Verdana"/>
              </a:rPr>
              <a:t>we  </a:t>
            </a:r>
            <a:r>
              <a:rPr sz="2800" spc="-160" dirty="0">
                <a:latin typeface="Verdana"/>
                <a:cs typeface="Verdana"/>
              </a:rPr>
              <a:t>expect</a:t>
            </a:r>
            <a:r>
              <a:rPr sz="2800" spc="-370" dirty="0">
                <a:latin typeface="Verdana"/>
                <a:cs typeface="Verdana"/>
              </a:rPr>
              <a:t> </a:t>
            </a:r>
            <a:r>
              <a:rPr sz="2800" spc="-155" dirty="0">
                <a:latin typeface="Verdana"/>
                <a:cs typeface="Verdana"/>
              </a:rPr>
              <a:t>CBDT</a:t>
            </a:r>
            <a:r>
              <a:rPr sz="2800" spc="-370" dirty="0">
                <a:latin typeface="Verdana"/>
                <a:cs typeface="Verdana"/>
              </a:rPr>
              <a:t> </a:t>
            </a:r>
            <a:r>
              <a:rPr sz="2800" spc="-125" dirty="0">
                <a:latin typeface="Verdana"/>
                <a:cs typeface="Verdana"/>
              </a:rPr>
              <a:t>to</a:t>
            </a:r>
            <a:r>
              <a:rPr sz="2800" spc="-380" dirty="0">
                <a:latin typeface="Verdana"/>
                <a:cs typeface="Verdana"/>
              </a:rPr>
              <a:t> </a:t>
            </a:r>
            <a:r>
              <a:rPr sz="2800" spc="-204" dirty="0">
                <a:latin typeface="Verdana"/>
                <a:cs typeface="Verdana"/>
              </a:rPr>
              <a:t>up</a:t>
            </a:r>
            <a:r>
              <a:rPr sz="2800" spc="-370" dirty="0">
                <a:latin typeface="Verdana"/>
                <a:cs typeface="Verdana"/>
              </a:rPr>
              <a:t> </a:t>
            </a:r>
            <a:r>
              <a:rPr sz="2800" spc="-180" dirty="0">
                <a:latin typeface="Verdana"/>
                <a:cs typeface="Verdana"/>
              </a:rPr>
              <a:t>with</a:t>
            </a:r>
            <a:r>
              <a:rPr sz="2800" spc="-380" dirty="0">
                <a:latin typeface="Verdana"/>
                <a:cs typeface="Verdana"/>
              </a:rPr>
              <a:t> </a:t>
            </a:r>
            <a:r>
              <a:rPr sz="2800" spc="-204" dirty="0">
                <a:latin typeface="Verdana"/>
                <a:cs typeface="Verdana"/>
              </a:rPr>
              <a:t>answers</a:t>
            </a:r>
            <a:r>
              <a:rPr sz="2800" spc="-370" dirty="0">
                <a:latin typeface="Verdana"/>
                <a:cs typeface="Verdana"/>
              </a:rPr>
              <a:t> </a:t>
            </a:r>
            <a:r>
              <a:rPr sz="2800" spc="-225" dirty="0">
                <a:latin typeface="Verdana"/>
                <a:cs typeface="Verdana"/>
              </a:rPr>
              <a:t>soon.</a:t>
            </a:r>
            <a:endParaRPr sz="28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4370" y="220802"/>
            <a:ext cx="6752590" cy="1415131"/>
          </a:xfrm>
          <a:prstGeom prst="rect">
            <a:avLst/>
          </a:prstGeom>
        </p:spPr>
        <p:txBody>
          <a:bodyPr vert="horz" wrap="square" lIns="0" tIns="67945" rIns="0" bIns="0" rtlCol="0">
            <a:spAutoFit/>
          </a:bodyPr>
          <a:lstStyle/>
          <a:p>
            <a:pPr marL="12700" marR="5080">
              <a:lnSpc>
                <a:spcPts val="3460"/>
              </a:lnSpc>
              <a:spcBef>
                <a:spcPts val="535"/>
              </a:spcBef>
            </a:pPr>
            <a:r>
              <a:rPr lang="en-US" spc="-484" dirty="0" smtClean="0"/>
              <a:t> </a:t>
            </a:r>
            <a:br>
              <a:rPr lang="en-US" spc="-484" dirty="0" smtClean="0"/>
            </a:br>
            <a:r>
              <a:rPr spc="-484" smtClean="0"/>
              <a:t>Issue </a:t>
            </a:r>
            <a:r>
              <a:rPr spc="-430" dirty="0"/>
              <a:t>Based </a:t>
            </a:r>
            <a:r>
              <a:rPr spc="-365" dirty="0"/>
              <a:t>Assessment </a:t>
            </a:r>
            <a:r>
              <a:rPr spc="-400" dirty="0"/>
              <a:t>or </a:t>
            </a:r>
            <a:r>
              <a:rPr spc="-330" dirty="0"/>
              <a:t>General  </a:t>
            </a:r>
            <a:r>
              <a:rPr spc="-365" dirty="0"/>
              <a:t>Assessment </a:t>
            </a:r>
          </a:p>
        </p:txBody>
      </p:sp>
      <p:sp>
        <p:nvSpPr>
          <p:cNvPr id="3" name="object 3"/>
          <p:cNvSpPr txBox="1"/>
          <p:nvPr/>
        </p:nvSpPr>
        <p:spPr>
          <a:xfrm>
            <a:off x="474370" y="1314704"/>
            <a:ext cx="8137525" cy="4222438"/>
          </a:xfrm>
          <a:prstGeom prst="rect">
            <a:avLst/>
          </a:prstGeom>
        </p:spPr>
        <p:txBody>
          <a:bodyPr vert="horz" wrap="square" lIns="0" tIns="54610" rIns="0" bIns="0" rtlCol="0">
            <a:spAutoFit/>
          </a:bodyPr>
          <a:lstStyle/>
          <a:p>
            <a:pPr marL="241300" marR="5080" indent="-228600">
              <a:lnSpc>
                <a:spcPct val="90000"/>
              </a:lnSpc>
              <a:spcBef>
                <a:spcPts val="430"/>
              </a:spcBef>
              <a:buFont typeface="Arial"/>
              <a:buChar char="•"/>
              <a:tabLst>
                <a:tab pos="241300" algn="l"/>
              </a:tabLst>
            </a:pPr>
            <a:endParaRPr lang="en-US" sz="2800" spc="-155" dirty="0" smtClean="0">
              <a:latin typeface="Verdana"/>
              <a:cs typeface="Verdana"/>
            </a:endParaRPr>
          </a:p>
          <a:p>
            <a:pPr marL="241300" marR="5080" indent="-228600">
              <a:lnSpc>
                <a:spcPct val="90000"/>
              </a:lnSpc>
              <a:spcBef>
                <a:spcPts val="430"/>
              </a:spcBef>
              <a:buFont typeface="Arial"/>
              <a:buChar char="•"/>
              <a:tabLst>
                <a:tab pos="241300" algn="l"/>
              </a:tabLst>
            </a:pPr>
            <a:r>
              <a:rPr sz="2800" spc="-155" smtClean="0">
                <a:latin typeface="Verdana"/>
                <a:cs typeface="Verdana"/>
              </a:rPr>
              <a:t>Per </a:t>
            </a:r>
            <a:r>
              <a:rPr sz="2800" spc="-215" dirty="0">
                <a:latin typeface="Verdana"/>
                <a:cs typeface="Verdana"/>
              </a:rPr>
              <a:t>scheme, </a:t>
            </a:r>
            <a:r>
              <a:rPr sz="2800" spc="-260" dirty="0">
                <a:latin typeface="Verdana"/>
                <a:cs typeface="Verdana"/>
              </a:rPr>
              <a:t>a </a:t>
            </a:r>
            <a:r>
              <a:rPr sz="2800" spc="-145" dirty="0">
                <a:latin typeface="Verdana"/>
                <a:cs typeface="Verdana"/>
              </a:rPr>
              <a:t>notice </a:t>
            </a:r>
            <a:r>
              <a:rPr sz="2800" spc="-185" dirty="0">
                <a:latin typeface="Verdana"/>
                <a:cs typeface="Verdana"/>
              </a:rPr>
              <a:t>would </a:t>
            </a:r>
            <a:r>
              <a:rPr sz="2800" spc="-155" dirty="0">
                <a:latin typeface="Verdana"/>
                <a:cs typeface="Verdana"/>
              </a:rPr>
              <a:t>be </a:t>
            </a:r>
            <a:r>
              <a:rPr sz="2800" spc="-185" dirty="0">
                <a:latin typeface="Verdana"/>
                <a:cs typeface="Verdana"/>
              </a:rPr>
              <a:t>served </a:t>
            </a:r>
            <a:r>
              <a:rPr sz="2800" spc="-200" dirty="0">
                <a:latin typeface="Verdana"/>
                <a:cs typeface="Verdana"/>
              </a:rPr>
              <a:t>under  </a:t>
            </a:r>
            <a:r>
              <a:rPr sz="2800" spc="-150" dirty="0">
                <a:latin typeface="Verdana"/>
                <a:cs typeface="Verdana"/>
              </a:rPr>
              <a:t>section </a:t>
            </a:r>
            <a:r>
              <a:rPr sz="2800" spc="-360" dirty="0">
                <a:latin typeface="Verdana"/>
                <a:cs typeface="Verdana"/>
              </a:rPr>
              <a:t>143(2) </a:t>
            </a:r>
            <a:r>
              <a:rPr sz="2800" b="1" spc="-270" dirty="0">
                <a:latin typeface="Verdana"/>
                <a:cs typeface="Verdana"/>
              </a:rPr>
              <a:t>specifying </a:t>
            </a:r>
            <a:r>
              <a:rPr sz="2800" b="1" spc="-340" dirty="0">
                <a:latin typeface="Verdana"/>
                <a:cs typeface="Verdana"/>
              </a:rPr>
              <a:t>the </a:t>
            </a:r>
            <a:r>
              <a:rPr sz="2800" b="1" spc="-310" dirty="0">
                <a:latin typeface="Verdana"/>
                <a:cs typeface="Verdana"/>
              </a:rPr>
              <a:t>issues </a:t>
            </a:r>
            <a:r>
              <a:rPr sz="2800" b="1" spc="-300" dirty="0">
                <a:latin typeface="Verdana"/>
                <a:cs typeface="Verdana"/>
              </a:rPr>
              <a:t>for </a:t>
            </a:r>
            <a:r>
              <a:rPr sz="2800" b="1" spc="-290" dirty="0">
                <a:latin typeface="Verdana"/>
                <a:cs typeface="Verdana"/>
              </a:rPr>
              <a:t>selection  </a:t>
            </a:r>
            <a:r>
              <a:rPr sz="2800" b="1" spc="-295" dirty="0">
                <a:latin typeface="Verdana"/>
                <a:cs typeface="Verdana"/>
              </a:rPr>
              <a:t>of </a:t>
            </a:r>
            <a:r>
              <a:rPr sz="2800" b="1" spc="-325" dirty="0">
                <a:latin typeface="Verdana"/>
                <a:cs typeface="Verdana"/>
              </a:rPr>
              <a:t>the </a:t>
            </a:r>
            <a:r>
              <a:rPr sz="2800" b="1" spc="-310" dirty="0">
                <a:latin typeface="Verdana"/>
                <a:cs typeface="Verdana"/>
              </a:rPr>
              <a:t>case </a:t>
            </a:r>
            <a:r>
              <a:rPr sz="2800" spc="-90" dirty="0">
                <a:latin typeface="Verdana"/>
                <a:cs typeface="Verdana"/>
              </a:rPr>
              <a:t>for</a:t>
            </a:r>
            <a:r>
              <a:rPr sz="2800" spc="-30" dirty="0">
                <a:latin typeface="Verdana"/>
                <a:cs typeface="Verdana"/>
              </a:rPr>
              <a:t> </a:t>
            </a:r>
            <a:r>
              <a:rPr sz="2800" spc="-220" dirty="0">
                <a:latin typeface="Verdana"/>
                <a:cs typeface="Verdana"/>
              </a:rPr>
              <a:t>assessment.</a:t>
            </a:r>
            <a:endParaRPr sz="2800">
              <a:latin typeface="Verdana"/>
              <a:cs typeface="Verdana"/>
            </a:endParaRPr>
          </a:p>
          <a:p>
            <a:pPr marL="241300" marR="650240" indent="-228600">
              <a:lnSpc>
                <a:spcPts val="3020"/>
              </a:lnSpc>
              <a:spcBef>
                <a:spcPts val="1045"/>
              </a:spcBef>
              <a:buFont typeface="Arial"/>
              <a:buChar char="•"/>
              <a:tabLst>
                <a:tab pos="241300" algn="l"/>
              </a:tabLst>
            </a:pPr>
            <a:r>
              <a:rPr sz="2800" spc="-185" dirty="0">
                <a:latin typeface="Verdana"/>
                <a:cs typeface="Verdana"/>
              </a:rPr>
              <a:t>Would</a:t>
            </a:r>
            <a:r>
              <a:rPr sz="2800" spc="-380" dirty="0">
                <a:latin typeface="Verdana"/>
                <a:cs typeface="Verdana"/>
              </a:rPr>
              <a:t> </a:t>
            </a:r>
            <a:r>
              <a:rPr sz="2800" spc="-180" dirty="0">
                <a:latin typeface="Verdana"/>
                <a:cs typeface="Verdana"/>
              </a:rPr>
              <a:t>this</a:t>
            </a:r>
            <a:r>
              <a:rPr sz="2800" spc="-375" dirty="0">
                <a:latin typeface="Verdana"/>
                <a:cs typeface="Verdana"/>
              </a:rPr>
              <a:t> </a:t>
            </a:r>
            <a:r>
              <a:rPr sz="2800" spc="-254" dirty="0">
                <a:latin typeface="Verdana"/>
                <a:cs typeface="Verdana"/>
              </a:rPr>
              <a:t>mean</a:t>
            </a:r>
            <a:r>
              <a:rPr sz="2800" spc="-375" dirty="0">
                <a:latin typeface="Verdana"/>
                <a:cs typeface="Verdana"/>
              </a:rPr>
              <a:t> </a:t>
            </a:r>
            <a:r>
              <a:rPr sz="2800" spc="-190" dirty="0">
                <a:latin typeface="Verdana"/>
                <a:cs typeface="Verdana"/>
              </a:rPr>
              <a:t>that</a:t>
            </a:r>
            <a:r>
              <a:rPr sz="2800" spc="-390" dirty="0">
                <a:latin typeface="Verdana"/>
                <a:cs typeface="Verdana"/>
              </a:rPr>
              <a:t> </a:t>
            </a:r>
            <a:r>
              <a:rPr sz="2800" spc="-185" dirty="0">
                <a:latin typeface="Verdana"/>
                <a:cs typeface="Verdana"/>
              </a:rPr>
              <a:t>the</a:t>
            </a:r>
            <a:r>
              <a:rPr sz="2800" spc="-380" dirty="0">
                <a:latin typeface="Verdana"/>
                <a:cs typeface="Verdana"/>
              </a:rPr>
              <a:t> </a:t>
            </a:r>
            <a:r>
              <a:rPr sz="2800" spc="-155" dirty="0">
                <a:latin typeface="Verdana"/>
                <a:cs typeface="Verdana"/>
              </a:rPr>
              <a:t>selection</a:t>
            </a:r>
            <a:r>
              <a:rPr sz="2800" spc="-380" dirty="0">
                <a:latin typeface="Verdana"/>
                <a:cs typeface="Verdana"/>
              </a:rPr>
              <a:t> </a:t>
            </a:r>
            <a:r>
              <a:rPr sz="2800" spc="-45" dirty="0">
                <a:latin typeface="Verdana"/>
                <a:cs typeface="Verdana"/>
              </a:rPr>
              <a:t>of</a:t>
            </a:r>
            <a:r>
              <a:rPr sz="2800" spc="-375" dirty="0">
                <a:latin typeface="Verdana"/>
                <a:cs typeface="Verdana"/>
              </a:rPr>
              <a:t> </a:t>
            </a:r>
            <a:r>
              <a:rPr sz="2800" spc="-160" dirty="0">
                <a:latin typeface="Verdana"/>
                <a:cs typeface="Verdana"/>
              </a:rPr>
              <a:t>cases</a:t>
            </a:r>
            <a:r>
              <a:rPr sz="2800" spc="-375" dirty="0">
                <a:latin typeface="Verdana"/>
                <a:cs typeface="Verdana"/>
              </a:rPr>
              <a:t> </a:t>
            </a:r>
            <a:r>
              <a:rPr sz="2800" spc="-90" dirty="0">
                <a:latin typeface="Verdana"/>
                <a:cs typeface="Verdana"/>
              </a:rPr>
              <a:t>for  </a:t>
            </a:r>
            <a:r>
              <a:rPr sz="2800" spc="-220" dirty="0">
                <a:latin typeface="Verdana"/>
                <a:cs typeface="Verdana"/>
              </a:rPr>
              <a:t>assessment, </a:t>
            </a:r>
            <a:r>
              <a:rPr sz="2800" spc="-155" dirty="0">
                <a:latin typeface="Verdana"/>
                <a:cs typeface="Verdana"/>
              </a:rPr>
              <a:t>be </a:t>
            </a:r>
            <a:r>
              <a:rPr sz="2800" spc="-195" dirty="0">
                <a:latin typeface="Verdana"/>
                <a:cs typeface="Verdana"/>
              </a:rPr>
              <a:t>issue</a:t>
            </a:r>
            <a:r>
              <a:rPr sz="2800" spc="-745" dirty="0">
                <a:latin typeface="Verdana"/>
                <a:cs typeface="Verdana"/>
              </a:rPr>
              <a:t> </a:t>
            </a:r>
            <a:r>
              <a:rPr sz="2800" spc="-175" dirty="0">
                <a:latin typeface="Verdana"/>
                <a:cs typeface="Verdana"/>
              </a:rPr>
              <a:t>based?</a:t>
            </a:r>
            <a:endParaRPr sz="2800">
              <a:latin typeface="Verdana"/>
              <a:cs typeface="Verdana"/>
            </a:endParaRPr>
          </a:p>
          <a:p>
            <a:pPr marL="241300" marR="13970" indent="-228600">
              <a:lnSpc>
                <a:spcPts val="3020"/>
              </a:lnSpc>
              <a:spcBef>
                <a:spcPts val="1005"/>
              </a:spcBef>
              <a:buFont typeface="Arial"/>
              <a:buChar char="•"/>
              <a:tabLst>
                <a:tab pos="241300" algn="l"/>
              </a:tabLst>
            </a:pPr>
            <a:r>
              <a:rPr sz="2800" spc="-145" dirty="0">
                <a:latin typeface="Verdana"/>
                <a:cs typeface="Verdana"/>
              </a:rPr>
              <a:t>Can</a:t>
            </a:r>
            <a:r>
              <a:rPr sz="2800" spc="-375" dirty="0">
                <a:latin typeface="Verdana"/>
                <a:cs typeface="Verdana"/>
              </a:rPr>
              <a:t> </a:t>
            </a:r>
            <a:r>
              <a:rPr sz="2800" spc="-185" dirty="0">
                <a:latin typeface="Verdana"/>
                <a:cs typeface="Verdana"/>
              </a:rPr>
              <a:t>the</a:t>
            </a:r>
            <a:r>
              <a:rPr sz="2800" spc="-370" dirty="0">
                <a:latin typeface="Verdana"/>
                <a:cs typeface="Verdana"/>
              </a:rPr>
              <a:t> </a:t>
            </a:r>
            <a:r>
              <a:rPr sz="2800" spc="-155" dirty="0">
                <a:latin typeface="Verdana"/>
                <a:cs typeface="Verdana"/>
              </a:rPr>
              <a:t>AU</a:t>
            </a:r>
            <a:r>
              <a:rPr sz="2800" spc="-370" dirty="0">
                <a:latin typeface="Verdana"/>
                <a:cs typeface="Verdana"/>
              </a:rPr>
              <a:t> </a:t>
            </a:r>
            <a:r>
              <a:rPr sz="2800" spc="-135" dirty="0">
                <a:latin typeface="Verdana"/>
                <a:cs typeface="Verdana"/>
              </a:rPr>
              <a:t>go</a:t>
            </a:r>
            <a:r>
              <a:rPr sz="2800" spc="-370" dirty="0">
                <a:latin typeface="Verdana"/>
                <a:cs typeface="Verdana"/>
              </a:rPr>
              <a:t> </a:t>
            </a:r>
            <a:r>
              <a:rPr sz="2800" spc="-185" dirty="0">
                <a:latin typeface="Verdana"/>
                <a:cs typeface="Verdana"/>
              </a:rPr>
              <a:t>beyond</a:t>
            </a:r>
            <a:r>
              <a:rPr sz="2800" spc="-355" dirty="0">
                <a:latin typeface="Verdana"/>
                <a:cs typeface="Verdana"/>
              </a:rPr>
              <a:t> </a:t>
            </a:r>
            <a:r>
              <a:rPr sz="2800" spc="-175" dirty="0">
                <a:latin typeface="Verdana"/>
                <a:cs typeface="Verdana"/>
              </a:rPr>
              <a:t>such</a:t>
            </a:r>
            <a:r>
              <a:rPr sz="2800" spc="-375" dirty="0">
                <a:latin typeface="Verdana"/>
                <a:cs typeface="Verdana"/>
              </a:rPr>
              <a:t> </a:t>
            </a:r>
            <a:r>
              <a:rPr sz="2800" spc="-195" dirty="0">
                <a:latin typeface="Verdana"/>
                <a:cs typeface="Verdana"/>
              </a:rPr>
              <a:t>issues</a:t>
            </a:r>
            <a:r>
              <a:rPr sz="2800" spc="-370" dirty="0">
                <a:latin typeface="Verdana"/>
                <a:cs typeface="Verdana"/>
              </a:rPr>
              <a:t> </a:t>
            </a:r>
            <a:r>
              <a:rPr sz="2800" spc="-180" dirty="0">
                <a:latin typeface="Verdana"/>
                <a:cs typeface="Verdana"/>
              </a:rPr>
              <a:t>raised</a:t>
            </a:r>
            <a:r>
              <a:rPr sz="2800" spc="-365" dirty="0">
                <a:latin typeface="Verdana"/>
                <a:cs typeface="Verdana"/>
              </a:rPr>
              <a:t> </a:t>
            </a:r>
            <a:r>
              <a:rPr sz="2800" i="1" spc="-210" dirty="0">
                <a:latin typeface="Verdana"/>
                <a:cs typeface="Verdana"/>
              </a:rPr>
              <a:t>(if</a:t>
            </a:r>
            <a:r>
              <a:rPr sz="2800" i="1" spc="-220" dirty="0">
                <a:latin typeface="Verdana"/>
                <a:cs typeface="Verdana"/>
              </a:rPr>
              <a:t> </a:t>
            </a:r>
            <a:r>
              <a:rPr sz="2800" i="1" spc="-185" dirty="0">
                <a:latin typeface="Verdana"/>
                <a:cs typeface="Verdana"/>
              </a:rPr>
              <a:t>notice  </a:t>
            </a:r>
            <a:r>
              <a:rPr sz="2800" i="1" spc="-204" dirty="0">
                <a:latin typeface="Verdana"/>
                <a:cs typeface="Verdana"/>
              </a:rPr>
              <a:t>does </a:t>
            </a:r>
            <a:r>
              <a:rPr sz="2800" i="1" spc="-195" dirty="0">
                <a:latin typeface="Verdana"/>
                <a:cs typeface="Verdana"/>
              </a:rPr>
              <a:t>not </a:t>
            </a:r>
            <a:r>
              <a:rPr sz="2800" i="1" spc="-225" dirty="0">
                <a:latin typeface="Verdana"/>
                <a:cs typeface="Verdana"/>
              </a:rPr>
              <a:t>specify </a:t>
            </a:r>
            <a:r>
              <a:rPr sz="2800" i="1" spc="-140" dirty="0">
                <a:latin typeface="Verdana"/>
                <a:cs typeface="Verdana"/>
              </a:rPr>
              <a:t>if </a:t>
            </a:r>
            <a:r>
              <a:rPr sz="2800" i="1" spc="-150" dirty="0">
                <a:latin typeface="Verdana"/>
                <a:cs typeface="Verdana"/>
              </a:rPr>
              <a:t>it </a:t>
            </a:r>
            <a:r>
              <a:rPr sz="2800" i="1" spc="-190" dirty="0">
                <a:latin typeface="Verdana"/>
                <a:cs typeface="Verdana"/>
              </a:rPr>
              <a:t>is </a:t>
            </a:r>
            <a:r>
              <a:rPr sz="2800" i="1" spc="-275" dirty="0">
                <a:latin typeface="Verdana"/>
                <a:cs typeface="Verdana"/>
              </a:rPr>
              <a:t>a </a:t>
            </a:r>
            <a:r>
              <a:rPr sz="2800" i="1" spc="-220" dirty="0">
                <a:latin typeface="Verdana"/>
                <a:cs typeface="Verdana"/>
              </a:rPr>
              <a:t>limited </a:t>
            </a:r>
            <a:r>
              <a:rPr sz="2800" i="1" spc="-250" dirty="0">
                <a:latin typeface="Verdana"/>
                <a:cs typeface="Verdana"/>
              </a:rPr>
              <a:t>scrutiny) </a:t>
            </a:r>
            <a:r>
              <a:rPr sz="2800" spc="-160" dirty="0">
                <a:latin typeface="Verdana"/>
                <a:cs typeface="Verdana"/>
              </a:rPr>
              <a:t>or </a:t>
            </a:r>
            <a:r>
              <a:rPr sz="2800" spc="-185" dirty="0">
                <a:latin typeface="Verdana"/>
                <a:cs typeface="Verdana"/>
              </a:rPr>
              <a:t>would  </a:t>
            </a:r>
            <a:r>
              <a:rPr sz="2800" spc="-135" dirty="0">
                <a:latin typeface="Verdana"/>
                <a:cs typeface="Verdana"/>
              </a:rPr>
              <a:t>it </a:t>
            </a:r>
            <a:r>
              <a:rPr sz="2800" spc="-155" dirty="0">
                <a:latin typeface="Verdana"/>
                <a:cs typeface="Verdana"/>
              </a:rPr>
              <a:t>be </a:t>
            </a:r>
            <a:r>
              <a:rPr sz="2800" spc="-140" dirty="0">
                <a:latin typeface="Verdana"/>
                <a:cs typeface="Verdana"/>
              </a:rPr>
              <a:t>restricted </a:t>
            </a:r>
            <a:r>
              <a:rPr sz="2800" spc="-135" dirty="0">
                <a:latin typeface="Verdana"/>
                <a:cs typeface="Verdana"/>
              </a:rPr>
              <a:t>to </a:t>
            </a:r>
            <a:r>
              <a:rPr sz="2800" spc="-165" dirty="0">
                <a:latin typeface="Verdana"/>
                <a:cs typeface="Verdana"/>
              </a:rPr>
              <a:t>completing </a:t>
            </a:r>
            <a:r>
              <a:rPr sz="2800" spc="-180" dirty="0">
                <a:latin typeface="Verdana"/>
                <a:cs typeface="Verdana"/>
              </a:rPr>
              <a:t>the </a:t>
            </a:r>
            <a:r>
              <a:rPr sz="2800" spc="-204" dirty="0">
                <a:latin typeface="Verdana"/>
                <a:cs typeface="Verdana"/>
              </a:rPr>
              <a:t>assessment  </a:t>
            </a:r>
            <a:r>
              <a:rPr sz="2800" spc="-175" dirty="0">
                <a:latin typeface="Verdana"/>
                <a:cs typeface="Verdana"/>
              </a:rPr>
              <a:t>based</a:t>
            </a:r>
            <a:r>
              <a:rPr sz="2800" spc="-375" dirty="0">
                <a:latin typeface="Verdana"/>
                <a:cs typeface="Verdana"/>
              </a:rPr>
              <a:t> </a:t>
            </a:r>
            <a:r>
              <a:rPr sz="2800" spc="-195" dirty="0">
                <a:latin typeface="Verdana"/>
                <a:cs typeface="Verdana"/>
              </a:rPr>
              <a:t>on</a:t>
            </a:r>
            <a:r>
              <a:rPr sz="2800" spc="-380" dirty="0">
                <a:latin typeface="Verdana"/>
                <a:cs typeface="Verdana"/>
              </a:rPr>
              <a:t> </a:t>
            </a:r>
            <a:r>
              <a:rPr sz="2800" spc="-185" dirty="0">
                <a:latin typeface="Verdana"/>
                <a:cs typeface="Verdana"/>
              </a:rPr>
              <a:t>the</a:t>
            </a:r>
            <a:r>
              <a:rPr sz="2800" spc="-370" dirty="0">
                <a:latin typeface="Verdana"/>
                <a:cs typeface="Verdana"/>
              </a:rPr>
              <a:t> </a:t>
            </a:r>
            <a:r>
              <a:rPr sz="2800" spc="-195" dirty="0">
                <a:latin typeface="Verdana"/>
                <a:cs typeface="Verdana"/>
              </a:rPr>
              <a:t>issues</a:t>
            </a:r>
            <a:r>
              <a:rPr sz="2800" spc="-380" dirty="0">
                <a:latin typeface="Verdana"/>
                <a:cs typeface="Verdana"/>
              </a:rPr>
              <a:t> </a:t>
            </a:r>
            <a:r>
              <a:rPr sz="2800" spc="-180" dirty="0">
                <a:latin typeface="Verdana"/>
                <a:cs typeface="Verdana"/>
              </a:rPr>
              <a:t>raised</a:t>
            </a:r>
            <a:r>
              <a:rPr sz="2800" spc="-380" dirty="0">
                <a:latin typeface="Verdana"/>
                <a:cs typeface="Verdana"/>
              </a:rPr>
              <a:t> </a:t>
            </a:r>
            <a:r>
              <a:rPr sz="2800" spc="-204" dirty="0">
                <a:latin typeface="Verdana"/>
                <a:cs typeface="Verdana"/>
              </a:rPr>
              <a:t>only?</a:t>
            </a:r>
            <a:endParaRPr sz="28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4370" y="457200"/>
            <a:ext cx="3640430" cy="566822"/>
          </a:xfrm>
          <a:prstGeom prst="rect">
            <a:avLst/>
          </a:prstGeom>
        </p:spPr>
        <p:txBody>
          <a:bodyPr vert="horz" wrap="square" lIns="0" tIns="12700" rIns="0" bIns="0" rtlCol="0">
            <a:spAutoFit/>
          </a:bodyPr>
          <a:lstStyle/>
          <a:p>
            <a:pPr marL="12700">
              <a:lnSpc>
                <a:spcPct val="100000"/>
              </a:lnSpc>
              <a:spcBef>
                <a:spcPts val="100"/>
              </a:spcBef>
            </a:pPr>
            <a:r>
              <a:rPr sz="3600" spc="-375" dirty="0"/>
              <a:t>Section</a:t>
            </a:r>
            <a:r>
              <a:rPr sz="3600" spc="-345" dirty="0"/>
              <a:t> </a:t>
            </a:r>
            <a:r>
              <a:rPr sz="3600" spc="-700" dirty="0"/>
              <a:t>136</a:t>
            </a:r>
            <a:endParaRPr sz="3600"/>
          </a:p>
        </p:txBody>
      </p:sp>
      <p:sp>
        <p:nvSpPr>
          <p:cNvPr id="4" name="object 4"/>
          <p:cNvSpPr txBox="1"/>
          <p:nvPr/>
        </p:nvSpPr>
        <p:spPr>
          <a:xfrm>
            <a:off x="474370" y="1322323"/>
            <a:ext cx="8197850" cy="4671695"/>
          </a:xfrm>
          <a:prstGeom prst="rect">
            <a:avLst/>
          </a:prstGeom>
        </p:spPr>
        <p:txBody>
          <a:bodyPr vert="horz" wrap="square" lIns="0" tIns="48895" rIns="0" bIns="0" rtlCol="0">
            <a:spAutoFit/>
          </a:bodyPr>
          <a:lstStyle/>
          <a:p>
            <a:pPr marL="241300" marR="259079" indent="-228600">
              <a:lnSpc>
                <a:spcPct val="90000"/>
              </a:lnSpc>
              <a:spcBef>
                <a:spcPts val="385"/>
              </a:spcBef>
              <a:buFont typeface="Arial"/>
              <a:buChar char="•"/>
              <a:tabLst>
                <a:tab pos="241300" algn="l"/>
              </a:tabLst>
            </a:pPr>
            <a:r>
              <a:rPr sz="2400" spc="-145" dirty="0">
                <a:latin typeface="Verdana"/>
                <a:cs typeface="Verdana"/>
              </a:rPr>
              <a:t>Section </a:t>
            </a:r>
            <a:r>
              <a:rPr sz="2400" spc="-355" dirty="0">
                <a:latin typeface="Verdana"/>
                <a:cs typeface="Verdana"/>
              </a:rPr>
              <a:t>136 </a:t>
            </a:r>
            <a:r>
              <a:rPr sz="2400" spc="-145" dirty="0">
                <a:latin typeface="Verdana"/>
                <a:cs typeface="Verdana"/>
              </a:rPr>
              <a:t>provides </a:t>
            </a:r>
            <a:r>
              <a:rPr sz="2400" spc="-160" dirty="0">
                <a:latin typeface="Verdana"/>
                <a:cs typeface="Verdana"/>
              </a:rPr>
              <a:t>that </a:t>
            </a:r>
            <a:r>
              <a:rPr sz="2400" spc="-225" dirty="0">
                <a:latin typeface="Verdana"/>
                <a:cs typeface="Verdana"/>
              </a:rPr>
              <a:t>any </a:t>
            </a:r>
            <a:r>
              <a:rPr sz="2400" spc="-130" dirty="0">
                <a:latin typeface="Verdana"/>
                <a:cs typeface="Verdana"/>
              </a:rPr>
              <a:t>proceedings </a:t>
            </a:r>
            <a:r>
              <a:rPr sz="2400" spc="-175" dirty="0">
                <a:latin typeface="Verdana"/>
                <a:cs typeface="Verdana"/>
              </a:rPr>
              <a:t>under </a:t>
            </a:r>
            <a:r>
              <a:rPr sz="2400" spc="-155" dirty="0">
                <a:latin typeface="Verdana"/>
                <a:cs typeface="Verdana"/>
              </a:rPr>
              <a:t>the  </a:t>
            </a:r>
            <a:r>
              <a:rPr sz="2400" spc="-190" dirty="0">
                <a:latin typeface="Verdana"/>
                <a:cs typeface="Verdana"/>
              </a:rPr>
              <a:t>Income-tax </a:t>
            </a:r>
            <a:r>
              <a:rPr sz="2400" spc="-45" dirty="0">
                <a:latin typeface="Verdana"/>
                <a:cs typeface="Verdana"/>
              </a:rPr>
              <a:t>Act </a:t>
            </a:r>
            <a:r>
              <a:rPr sz="2400" spc="-105" dirty="0">
                <a:latin typeface="Verdana"/>
                <a:cs typeface="Verdana"/>
              </a:rPr>
              <a:t>before </a:t>
            </a:r>
            <a:r>
              <a:rPr sz="2400" spc="-220" dirty="0">
                <a:latin typeface="Verdana"/>
                <a:cs typeface="Verdana"/>
              </a:rPr>
              <a:t>an </a:t>
            </a:r>
            <a:r>
              <a:rPr sz="2400" spc="-190" dirty="0">
                <a:latin typeface="Verdana"/>
                <a:cs typeface="Verdana"/>
              </a:rPr>
              <a:t>Income-tax </a:t>
            </a:r>
            <a:r>
              <a:rPr sz="2400" spc="-165" dirty="0">
                <a:latin typeface="Verdana"/>
                <a:cs typeface="Verdana"/>
              </a:rPr>
              <a:t>authority </a:t>
            </a:r>
            <a:r>
              <a:rPr sz="2400" spc="-190" dirty="0">
                <a:latin typeface="Verdana"/>
                <a:cs typeface="Verdana"/>
              </a:rPr>
              <a:t>shall </a:t>
            </a:r>
            <a:r>
              <a:rPr sz="2400" spc="-130" dirty="0">
                <a:latin typeface="Verdana"/>
                <a:cs typeface="Verdana"/>
              </a:rPr>
              <a:t>be  </a:t>
            </a:r>
            <a:r>
              <a:rPr sz="2400" spc="-160" dirty="0">
                <a:latin typeface="Verdana"/>
                <a:cs typeface="Verdana"/>
              </a:rPr>
              <a:t>deemed</a:t>
            </a:r>
            <a:r>
              <a:rPr sz="2400" spc="-290" dirty="0">
                <a:latin typeface="Verdana"/>
                <a:cs typeface="Verdana"/>
              </a:rPr>
              <a:t> </a:t>
            </a:r>
            <a:r>
              <a:rPr sz="2400" spc="-105" dirty="0">
                <a:latin typeface="Verdana"/>
                <a:cs typeface="Verdana"/>
              </a:rPr>
              <a:t>to</a:t>
            </a:r>
            <a:r>
              <a:rPr sz="2400" spc="-315" dirty="0">
                <a:latin typeface="Verdana"/>
                <a:cs typeface="Verdana"/>
              </a:rPr>
              <a:t> </a:t>
            </a:r>
            <a:r>
              <a:rPr sz="2400" spc="-130" dirty="0">
                <a:latin typeface="Verdana"/>
                <a:cs typeface="Verdana"/>
              </a:rPr>
              <a:t>be</a:t>
            </a:r>
            <a:r>
              <a:rPr sz="2400" spc="-325" dirty="0">
                <a:latin typeface="Verdana"/>
                <a:cs typeface="Verdana"/>
              </a:rPr>
              <a:t> </a:t>
            </a:r>
            <a:r>
              <a:rPr sz="2400" spc="-220" dirty="0">
                <a:latin typeface="Verdana"/>
                <a:cs typeface="Verdana"/>
              </a:rPr>
              <a:t>a</a:t>
            </a:r>
            <a:r>
              <a:rPr sz="2400" spc="-315" dirty="0">
                <a:latin typeface="Verdana"/>
                <a:cs typeface="Verdana"/>
              </a:rPr>
              <a:t> </a:t>
            </a:r>
            <a:r>
              <a:rPr sz="2400" spc="-105" dirty="0">
                <a:latin typeface="Verdana"/>
                <a:cs typeface="Verdana"/>
              </a:rPr>
              <a:t>Judicial</a:t>
            </a:r>
            <a:r>
              <a:rPr sz="2400" spc="-305" dirty="0">
                <a:latin typeface="Verdana"/>
                <a:cs typeface="Verdana"/>
              </a:rPr>
              <a:t> </a:t>
            </a:r>
            <a:r>
              <a:rPr sz="2400" spc="-130" dirty="0">
                <a:latin typeface="Verdana"/>
                <a:cs typeface="Verdana"/>
              </a:rPr>
              <a:t>proceeding</a:t>
            </a:r>
            <a:r>
              <a:rPr sz="2400" spc="-300" dirty="0">
                <a:latin typeface="Verdana"/>
                <a:cs typeface="Verdana"/>
              </a:rPr>
              <a:t> </a:t>
            </a:r>
            <a:r>
              <a:rPr sz="2400" spc="-160" dirty="0">
                <a:latin typeface="Verdana"/>
                <a:cs typeface="Verdana"/>
              </a:rPr>
              <a:t>within</a:t>
            </a:r>
            <a:r>
              <a:rPr sz="2400" spc="-325" dirty="0">
                <a:latin typeface="Verdana"/>
                <a:cs typeface="Verdana"/>
              </a:rPr>
              <a:t> </a:t>
            </a:r>
            <a:r>
              <a:rPr sz="2400" spc="-155" dirty="0">
                <a:latin typeface="Verdana"/>
                <a:cs typeface="Verdana"/>
              </a:rPr>
              <a:t>the</a:t>
            </a:r>
            <a:r>
              <a:rPr sz="2400" spc="-320" dirty="0">
                <a:latin typeface="Verdana"/>
                <a:cs typeface="Verdana"/>
              </a:rPr>
              <a:t> </a:t>
            </a:r>
            <a:r>
              <a:rPr sz="2400" spc="-195" dirty="0">
                <a:latin typeface="Verdana"/>
                <a:cs typeface="Verdana"/>
              </a:rPr>
              <a:t>meaning</a:t>
            </a:r>
            <a:r>
              <a:rPr sz="2400" spc="-305" dirty="0">
                <a:latin typeface="Verdana"/>
                <a:cs typeface="Verdana"/>
              </a:rPr>
              <a:t> </a:t>
            </a:r>
            <a:r>
              <a:rPr sz="2400" spc="-40" dirty="0">
                <a:latin typeface="Verdana"/>
                <a:cs typeface="Verdana"/>
              </a:rPr>
              <a:t>of  </a:t>
            </a:r>
            <a:r>
              <a:rPr sz="2400" spc="-155" dirty="0">
                <a:latin typeface="Verdana"/>
                <a:cs typeface="Verdana"/>
              </a:rPr>
              <a:t>provisions </a:t>
            </a:r>
            <a:r>
              <a:rPr sz="2400" spc="-40" dirty="0">
                <a:latin typeface="Verdana"/>
                <a:cs typeface="Verdana"/>
              </a:rPr>
              <a:t>of </a:t>
            </a:r>
            <a:r>
              <a:rPr sz="2400" spc="-155" dirty="0">
                <a:latin typeface="Verdana"/>
                <a:cs typeface="Verdana"/>
              </a:rPr>
              <a:t>IPC </a:t>
            </a:r>
            <a:r>
              <a:rPr sz="2400" spc="-185" dirty="0">
                <a:latin typeface="Verdana"/>
                <a:cs typeface="Verdana"/>
              </a:rPr>
              <a:t>and </a:t>
            </a:r>
            <a:r>
              <a:rPr sz="2400" spc="-180" dirty="0">
                <a:latin typeface="Verdana"/>
                <a:cs typeface="Verdana"/>
              </a:rPr>
              <a:t>every </a:t>
            </a:r>
            <a:r>
              <a:rPr sz="2400" spc="-190" dirty="0">
                <a:latin typeface="Verdana"/>
                <a:cs typeface="Verdana"/>
              </a:rPr>
              <a:t>Income-tax </a:t>
            </a:r>
            <a:r>
              <a:rPr sz="2400" spc="-165" dirty="0">
                <a:latin typeface="Verdana"/>
                <a:cs typeface="Verdana"/>
              </a:rPr>
              <a:t>authority </a:t>
            </a:r>
            <a:r>
              <a:rPr sz="2400" spc="-190" dirty="0">
                <a:latin typeface="Verdana"/>
                <a:cs typeface="Verdana"/>
              </a:rPr>
              <a:t>shall </a:t>
            </a:r>
            <a:r>
              <a:rPr sz="2400" spc="-130" dirty="0">
                <a:latin typeface="Verdana"/>
                <a:cs typeface="Verdana"/>
              </a:rPr>
              <a:t>be  </a:t>
            </a:r>
            <a:r>
              <a:rPr sz="2400" spc="-165" dirty="0">
                <a:latin typeface="Verdana"/>
                <a:cs typeface="Verdana"/>
              </a:rPr>
              <a:t>deemed</a:t>
            </a:r>
            <a:r>
              <a:rPr sz="2400" spc="-290" dirty="0">
                <a:latin typeface="Verdana"/>
                <a:cs typeface="Verdana"/>
              </a:rPr>
              <a:t> </a:t>
            </a:r>
            <a:r>
              <a:rPr sz="2400" spc="-105" dirty="0">
                <a:latin typeface="Verdana"/>
                <a:cs typeface="Verdana"/>
              </a:rPr>
              <a:t>to</a:t>
            </a:r>
            <a:r>
              <a:rPr sz="2400" spc="-320" dirty="0">
                <a:latin typeface="Verdana"/>
                <a:cs typeface="Verdana"/>
              </a:rPr>
              <a:t> </a:t>
            </a:r>
            <a:r>
              <a:rPr sz="2400" spc="-130" dirty="0">
                <a:latin typeface="Verdana"/>
                <a:cs typeface="Verdana"/>
              </a:rPr>
              <a:t>be</a:t>
            </a:r>
            <a:r>
              <a:rPr sz="2400" spc="-320" dirty="0">
                <a:latin typeface="Verdana"/>
                <a:cs typeface="Verdana"/>
              </a:rPr>
              <a:t> </a:t>
            </a:r>
            <a:r>
              <a:rPr sz="2400" spc="-220" dirty="0">
                <a:latin typeface="Verdana"/>
                <a:cs typeface="Verdana"/>
              </a:rPr>
              <a:t>a</a:t>
            </a:r>
            <a:r>
              <a:rPr sz="2400" spc="-320" dirty="0">
                <a:latin typeface="Verdana"/>
                <a:cs typeface="Verdana"/>
              </a:rPr>
              <a:t> </a:t>
            </a:r>
            <a:r>
              <a:rPr sz="2400" spc="-120" dirty="0">
                <a:latin typeface="Verdana"/>
                <a:cs typeface="Verdana"/>
              </a:rPr>
              <a:t>Civil</a:t>
            </a:r>
            <a:r>
              <a:rPr sz="2400" spc="-320" dirty="0">
                <a:latin typeface="Verdana"/>
                <a:cs typeface="Verdana"/>
              </a:rPr>
              <a:t> </a:t>
            </a:r>
            <a:r>
              <a:rPr sz="2400" spc="-140" dirty="0">
                <a:latin typeface="Verdana"/>
                <a:cs typeface="Verdana"/>
              </a:rPr>
              <a:t>Court.</a:t>
            </a:r>
            <a:endParaRPr sz="2400">
              <a:latin typeface="Verdana"/>
              <a:cs typeface="Verdana"/>
            </a:endParaRPr>
          </a:p>
          <a:p>
            <a:pPr marL="241300" marR="5715" indent="-228600">
              <a:lnSpc>
                <a:spcPts val="2590"/>
              </a:lnSpc>
              <a:spcBef>
                <a:spcPts val="40"/>
              </a:spcBef>
              <a:buFont typeface="Arial"/>
              <a:buChar char="•"/>
              <a:tabLst>
                <a:tab pos="241300" algn="l"/>
                <a:tab pos="1004569" algn="l"/>
                <a:tab pos="1871980" algn="l"/>
                <a:tab pos="2943860" algn="l"/>
                <a:tab pos="3550285" algn="l"/>
                <a:tab pos="5050155" algn="l"/>
                <a:tab pos="5610860" algn="l"/>
                <a:tab pos="6676390" algn="l"/>
                <a:tab pos="7746365" algn="l"/>
              </a:tabLst>
            </a:pPr>
            <a:r>
              <a:rPr sz="2400" spc="-130" dirty="0">
                <a:latin typeface="Verdana"/>
                <a:cs typeface="Verdana"/>
              </a:rPr>
              <a:t>Question</a:t>
            </a:r>
            <a:r>
              <a:rPr sz="2400" spc="-295" dirty="0">
                <a:latin typeface="Verdana"/>
                <a:cs typeface="Verdana"/>
              </a:rPr>
              <a:t> </a:t>
            </a:r>
            <a:r>
              <a:rPr sz="2400" spc="-160" dirty="0">
                <a:latin typeface="Verdana"/>
                <a:cs typeface="Verdana"/>
              </a:rPr>
              <a:t>arises</a:t>
            </a:r>
            <a:r>
              <a:rPr sz="2400" spc="-290" dirty="0">
                <a:latin typeface="Verdana"/>
                <a:cs typeface="Verdana"/>
              </a:rPr>
              <a:t> </a:t>
            </a:r>
            <a:r>
              <a:rPr sz="2400" spc="-80" dirty="0">
                <a:latin typeface="Verdana"/>
                <a:cs typeface="Verdana"/>
              </a:rPr>
              <a:t>for</a:t>
            </a:r>
            <a:r>
              <a:rPr sz="2400" spc="-285" dirty="0">
                <a:latin typeface="Verdana"/>
                <a:cs typeface="Verdana"/>
              </a:rPr>
              <a:t> </a:t>
            </a:r>
            <a:r>
              <a:rPr sz="2400" spc="-140" dirty="0">
                <a:latin typeface="Verdana"/>
                <a:cs typeface="Verdana"/>
              </a:rPr>
              <a:t>consideration</a:t>
            </a:r>
            <a:r>
              <a:rPr sz="2400" spc="-285" dirty="0">
                <a:latin typeface="Verdana"/>
                <a:cs typeface="Verdana"/>
              </a:rPr>
              <a:t> </a:t>
            </a:r>
            <a:r>
              <a:rPr sz="2400" spc="-204" dirty="0">
                <a:latin typeface="Verdana"/>
                <a:cs typeface="Verdana"/>
              </a:rPr>
              <a:t>is,</a:t>
            </a:r>
            <a:r>
              <a:rPr sz="2400" spc="-300" dirty="0">
                <a:latin typeface="Verdana"/>
                <a:cs typeface="Verdana"/>
              </a:rPr>
              <a:t> </a:t>
            </a:r>
            <a:r>
              <a:rPr sz="2400" spc="-165" dirty="0">
                <a:latin typeface="Verdana"/>
                <a:cs typeface="Verdana"/>
              </a:rPr>
              <a:t>whether</a:t>
            </a:r>
            <a:r>
              <a:rPr sz="2400" spc="-275" dirty="0">
                <a:latin typeface="Verdana"/>
                <a:cs typeface="Verdana"/>
              </a:rPr>
              <a:t> </a:t>
            </a:r>
            <a:r>
              <a:rPr sz="2400" spc="-155" dirty="0">
                <a:latin typeface="Verdana"/>
                <a:cs typeface="Verdana"/>
              </a:rPr>
              <a:t>the</a:t>
            </a:r>
            <a:r>
              <a:rPr sz="2400" spc="-295" dirty="0">
                <a:latin typeface="Verdana"/>
                <a:cs typeface="Verdana"/>
              </a:rPr>
              <a:t> </a:t>
            </a:r>
            <a:r>
              <a:rPr sz="2400" spc="-155" dirty="0">
                <a:latin typeface="Verdana"/>
                <a:cs typeface="Verdana"/>
              </a:rPr>
              <a:t>authorities  </a:t>
            </a:r>
            <a:r>
              <a:rPr sz="2400" spc="-215" dirty="0">
                <a:latin typeface="Verdana"/>
                <a:cs typeface="Verdana"/>
              </a:rPr>
              <a:t>a</a:t>
            </a:r>
            <a:r>
              <a:rPr sz="2400" spc="-235" dirty="0">
                <a:latin typeface="Verdana"/>
                <a:cs typeface="Verdana"/>
              </a:rPr>
              <a:t>n</a:t>
            </a:r>
            <a:r>
              <a:rPr sz="2400" spc="-114" dirty="0">
                <a:latin typeface="Verdana"/>
                <a:cs typeface="Verdana"/>
              </a:rPr>
              <a:t>d</a:t>
            </a:r>
            <a:r>
              <a:rPr sz="2400" dirty="0">
                <a:latin typeface="Verdana"/>
                <a:cs typeface="Verdana"/>
              </a:rPr>
              <a:t>	</a:t>
            </a:r>
            <a:r>
              <a:rPr sz="2400" spc="-185" dirty="0">
                <a:latin typeface="Verdana"/>
                <a:cs typeface="Verdana"/>
              </a:rPr>
              <a:t>N</a:t>
            </a:r>
            <a:r>
              <a:rPr sz="2400" spc="-170" dirty="0">
                <a:latin typeface="Verdana"/>
                <a:cs typeface="Verdana"/>
              </a:rPr>
              <a:t>E</a:t>
            </a:r>
            <a:r>
              <a:rPr sz="2400" spc="75" dirty="0">
                <a:latin typeface="Verdana"/>
                <a:cs typeface="Verdana"/>
              </a:rPr>
              <a:t>C</a:t>
            </a:r>
            <a:r>
              <a:rPr sz="2400" dirty="0">
                <a:latin typeface="Verdana"/>
                <a:cs typeface="Verdana"/>
              </a:rPr>
              <a:t>	</a:t>
            </a:r>
            <a:r>
              <a:rPr sz="2400" spc="-155" dirty="0">
                <a:latin typeface="Verdana"/>
                <a:cs typeface="Verdana"/>
              </a:rPr>
              <a:t>would</a:t>
            </a:r>
            <a:r>
              <a:rPr sz="2400" dirty="0">
                <a:latin typeface="Verdana"/>
                <a:cs typeface="Verdana"/>
              </a:rPr>
              <a:t>	</a:t>
            </a:r>
            <a:r>
              <a:rPr sz="2400" spc="-125" dirty="0">
                <a:latin typeface="Verdana"/>
                <a:cs typeface="Verdana"/>
              </a:rPr>
              <a:t>be</a:t>
            </a:r>
            <a:r>
              <a:rPr sz="2400" dirty="0">
                <a:latin typeface="Verdana"/>
                <a:cs typeface="Verdana"/>
              </a:rPr>
              <a:t>	</a:t>
            </a:r>
            <a:r>
              <a:rPr sz="2400" spc="-165" dirty="0">
                <a:latin typeface="Verdana"/>
                <a:cs typeface="Verdana"/>
              </a:rPr>
              <a:t>rega</a:t>
            </a:r>
            <a:r>
              <a:rPr sz="2400" spc="-120" dirty="0">
                <a:latin typeface="Verdana"/>
                <a:cs typeface="Verdana"/>
              </a:rPr>
              <a:t>r</a:t>
            </a:r>
            <a:r>
              <a:rPr sz="2400" spc="-125" dirty="0">
                <a:latin typeface="Verdana"/>
                <a:cs typeface="Verdana"/>
              </a:rPr>
              <a:t>ded</a:t>
            </a:r>
            <a:r>
              <a:rPr sz="2400" dirty="0">
                <a:latin typeface="Verdana"/>
                <a:cs typeface="Verdana"/>
              </a:rPr>
              <a:t>	</a:t>
            </a:r>
            <a:r>
              <a:rPr sz="2400" spc="-204" dirty="0">
                <a:latin typeface="Verdana"/>
                <a:cs typeface="Verdana"/>
              </a:rPr>
              <a:t>a</a:t>
            </a:r>
            <a:r>
              <a:rPr sz="2400" spc="-175" dirty="0">
                <a:latin typeface="Verdana"/>
                <a:cs typeface="Verdana"/>
              </a:rPr>
              <a:t>s</a:t>
            </a:r>
            <a:r>
              <a:rPr sz="2400" dirty="0">
                <a:latin typeface="Verdana"/>
                <a:cs typeface="Verdana"/>
              </a:rPr>
              <a:t>	</a:t>
            </a:r>
            <a:r>
              <a:rPr sz="2400" spc="-130" dirty="0">
                <a:latin typeface="Verdana"/>
                <a:cs typeface="Verdana"/>
              </a:rPr>
              <a:t>falli</a:t>
            </a:r>
            <a:r>
              <a:rPr sz="2400" spc="-245" dirty="0">
                <a:latin typeface="Verdana"/>
                <a:cs typeface="Verdana"/>
              </a:rPr>
              <a:t>n</a:t>
            </a:r>
            <a:r>
              <a:rPr sz="2400" spc="-114" dirty="0">
                <a:latin typeface="Verdana"/>
                <a:cs typeface="Verdana"/>
              </a:rPr>
              <a:t>g</a:t>
            </a:r>
            <a:r>
              <a:rPr sz="2400" dirty="0">
                <a:latin typeface="Verdana"/>
                <a:cs typeface="Verdana"/>
              </a:rPr>
              <a:t>	</a:t>
            </a:r>
            <a:r>
              <a:rPr sz="2400" spc="-160" dirty="0">
                <a:latin typeface="Verdana"/>
                <a:cs typeface="Verdana"/>
              </a:rPr>
              <a:t>within</a:t>
            </a:r>
            <a:r>
              <a:rPr sz="2400" dirty="0">
                <a:latin typeface="Verdana"/>
                <a:cs typeface="Verdana"/>
              </a:rPr>
              <a:t>	</a:t>
            </a:r>
            <a:r>
              <a:rPr sz="2400" spc="-155" dirty="0">
                <a:latin typeface="Verdana"/>
                <a:cs typeface="Verdana"/>
              </a:rPr>
              <a:t>the</a:t>
            </a:r>
            <a:endParaRPr sz="2400">
              <a:latin typeface="Verdana"/>
              <a:cs typeface="Verdana"/>
            </a:endParaRPr>
          </a:p>
          <a:p>
            <a:pPr marL="241300">
              <a:lnSpc>
                <a:spcPts val="2415"/>
              </a:lnSpc>
            </a:pPr>
            <a:r>
              <a:rPr sz="2400" spc="-175" dirty="0">
                <a:latin typeface="Verdana"/>
                <a:cs typeface="Verdana"/>
              </a:rPr>
              <a:t>parameters </a:t>
            </a:r>
            <a:r>
              <a:rPr sz="2400" spc="-40" dirty="0">
                <a:latin typeface="Verdana"/>
                <a:cs typeface="Verdana"/>
              </a:rPr>
              <a:t>of</a:t>
            </a:r>
            <a:r>
              <a:rPr sz="2400" spc="-625" dirty="0">
                <a:latin typeface="Verdana"/>
                <a:cs typeface="Verdana"/>
              </a:rPr>
              <a:t> </a:t>
            </a:r>
            <a:r>
              <a:rPr sz="2400" spc="-125" dirty="0">
                <a:latin typeface="Verdana"/>
                <a:cs typeface="Verdana"/>
              </a:rPr>
              <a:t>section </a:t>
            </a:r>
            <a:r>
              <a:rPr sz="2400" spc="-300" dirty="0">
                <a:latin typeface="Verdana"/>
                <a:cs typeface="Verdana"/>
              </a:rPr>
              <a:t>136?</a:t>
            </a:r>
            <a:endParaRPr sz="2400">
              <a:latin typeface="Verdana"/>
              <a:cs typeface="Verdana"/>
            </a:endParaRPr>
          </a:p>
          <a:p>
            <a:pPr marL="241300" marR="6985" indent="-228600" algn="just">
              <a:lnSpc>
                <a:spcPct val="90000"/>
              </a:lnSpc>
              <a:spcBef>
                <a:spcPts val="145"/>
              </a:spcBef>
              <a:buFont typeface="Arial"/>
              <a:buChar char="•"/>
              <a:tabLst>
                <a:tab pos="241300" algn="l"/>
              </a:tabLst>
            </a:pPr>
            <a:r>
              <a:rPr sz="2400" spc="-150" dirty="0">
                <a:latin typeface="Verdana"/>
                <a:cs typeface="Verdana"/>
              </a:rPr>
              <a:t>To </a:t>
            </a:r>
            <a:r>
              <a:rPr sz="2400" spc="-175" dirty="0">
                <a:latin typeface="Verdana"/>
                <a:cs typeface="Verdana"/>
              </a:rPr>
              <a:t>what </a:t>
            </a:r>
            <a:r>
              <a:rPr sz="2400" spc="-190" dirty="0">
                <a:latin typeface="Verdana"/>
                <a:cs typeface="Verdana"/>
              </a:rPr>
              <a:t>extent, </a:t>
            </a:r>
            <a:r>
              <a:rPr sz="2400" spc="-150" dirty="0">
                <a:latin typeface="Verdana"/>
                <a:cs typeface="Verdana"/>
              </a:rPr>
              <a:t>these </a:t>
            </a:r>
            <a:r>
              <a:rPr sz="2400" spc="-130" dirty="0">
                <a:latin typeface="Verdana"/>
                <a:cs typeface="Verdana"/>
              </a:rPr>
              <a:t>proceedings </a:t>
            </a:r>
            <a:r>
              <a:rPr sz="2400" spc="-175" dirty="0">
                <a:latin typeface="Verdana"/>
                <a:cs typeface="Verdana"/>
              </a:rPr>
              <a:t>are </a:t>
            </a:r>
            <a:r>
              <a:rPr sz="2400" spc="-160" dirty="0">
                <a:latin typeface="Verdana"/>
                <a:cs typeface="Verdana"/>
              </a:rPr>
              <a:t>deemed </a:t>
            </a:r>
            <a:r>
              <a:rPr sz="2400" spc="-100" dirty="0">
                <a:latin typeface="Verdana"/>
                <a:cs typeface="Verdana"/>
              </a:rPr>
              <a:t>to </a:t>
            </a:r>
            <a:r>
              <a:rPr sz="2400" spc="-135" dirty="0">
                <a:latin typeface="Verdana"/>
                <a:cs typeface="Verdana"/>
              </a:rPr>
              <a:t>be  </a:t>
            </a:r>
            <a:r>
              <a:rPr sz="2400" spc="-165" dirty="0">
                <a:latin typeface="Verdana"/>
                <a:cs typeface="Verdana"/>
              </a:rPr>
              <a:t>judicial</a:t>
            </a:r>
            <a:r>
              <a:rPr sz="2400" spc="-270" dirty="0">
                <a:latin typeface="Verdana"/>
                <a:cs typeface="Verdana"/>
              </a:rPr>
              <a:t> </a:t>
            </a:r>
            <a:r>
              <a:rPr sz="2400" spc="-130" dirty="0">
                <a:latin typeface="Verdana"/>
                <a:cs typeface="Verdana"/>
              </a:rPr>
              <a:t>proceedings</a:t>
            </a:r>
            <a:r>
              <a:rPr sz="2400" spc="-275" dirty="0">
                <a:latin typeface="Verdana"/>
                <a:cs typeface="Verdana"/>
              </a:rPr>
              <a:t> </a:t>
            </a:r>
            <a:r>
              <a:rPr sz="2400" spc="-160" dirty="0">
                <a:latin typeface="Verdana"/>
                <a:cs typeface="Verdana"/>
              </a:rPr>
              <a:t>within</a:t>
            </a:r>
            <a:r>
              <a:rPr sz="2400" spc="-280" dirty="0">
                <a:latin typeface="Verdana"/>
                <a:cs typeface="Verdana"/>
              </a:rPr>
              <a:t> </a:t>
            </a:r>
            <a:r>
              <a:rPr sz="2400" spc="-155" dirty="0">
                <a:latin typeface="Verdana"/>
                <a:cs typeface="Verdana"/>
              </a:rPr>
              <a:t>the</a:t>
            </a:r>
            <a:r>
              <a:rPr sz="2400" spc="-280" dirty="0">
                <a:latin typeface="Verdana"/>
                <a:cs typeface="Verdana"/>
              </a:rPr>
              <a:t> </a:t>
            </a:r>
            <a:r>
              <a:rPr sz="2400" spc="-195" dirty="0">
                <a:latin typeface="Verdana"/>
                <a:cs typeface="Verdana"/>
              </a:rPr>
              <a:t>meaning</a:t>
            </a:r>
            <a:r>
              <a:rPr sz="2400" spc="-270" dirty="0">
                <a:latin typeface="Verdana"/>
                <a:cs typeface="Verdana"/>
              </a:rPr>
              <a:t> </a:t>
            </a:r>
            <a:r>
              <a:rPr sz="2400" spc="-40" dirty="0">
                <a:latin typeface="Verdana"/>
                <a:cs typeface="Verdana"/>
              </a:rPr>
              <a:t>of</a:t>
            </a:r>
            <a:r>
              <a:rPr sz="2400" spc="-270" dirty="0">
                <a:latin typeface="Verdana"/>
                <a:cs typeface="Verdana"/>
              </a:rPr>
              <a:t> </a:t>
            </a:r>
            <a:r>
              <a:rPr sz="2400" spc="-130" dirty="0">
                <a:latin typeface="Verdana"/>
                <a:cs typeface="Verdana"/>
              </a:rPr>
              <a:t>sections</a:t>
            </a:r>
            <a:r>
              <a:rPr sz="2400" spc="-270" dirty="0">
                <a:latin typeface="Verdana"/>
                <a:cs typeface="Verdana"/>
              </a:rPr>
              <a:t> </a:t>
            </a:r>
            <a:r>
              <a:rPr sz="2400" spc="-350" dirty="0">
                <a:latin typeface="Verdana"/>
                <a:cs typeface="Verdana"/>
              </a:rPr>
              <a:t>193,</a:t>
            </a:r>
            <a:r>
              <a:rPr sz="2400" spc="-280" dirty="0">
                <a:latin typeface="Verdana"/>
                <a:cs typeface="Verdana"/>
              </a:rPr>
              <a:t> </a:t>
            </a:r>
            <a:r>
              <a:rPr sz="2400" spc="-260" dirty="0">
                <a:latin typeface="Verdana"/>
                <a:cs typeface="Verdana"/>
              </a:rPr>
              <a:t>228  </a:t>
            </a:r>
            <a:r>
              <a:rPr sz="2400" spc="-185" dirty="0">
                <a:latin typeface="Verdana"/>
                <a:cs typeface="Verdana"/>
              </a:rPr>
              <a:t>and </a:t>
            </a:r>
            <a:r>
              <a:rPr sz="2400" spc="-340" dirty="0">
                <a:latin typeface="Verdana"/>
                <a:cs typeface="Verdana"/>
              </a:rPr>
              <a:t>196 </a:t>
            </a:r>
            <a:r>
              <a:rPr sz="2400" spc="-40" dirty="0">
                <a:latin typeface="Verdana"/>
                <a:cs typeface="Verdana"/>
              </a:rPr>
              <a:t>of </a:t>
            </a:r>
            <a:r>
              <a:rPr sz="2400" spc="-225" dirty="0">
                <a:latin typeface="Verdana"/>
                <a:cs typeface="Verdana"/>
              </a:rPr>
              <a:t>Indian </a:t>
            </a:r>
            <a:r>
              <a:rPr sz="2400" spc="-170" dirty="0">
                <a:latin typeface="Verdana"/>
                <a:cs typeface="Verdana"/>
              </a:rPr>
              <a:t>Penal </a:t>
            </a:r>
            <a:r>
              <a:rPr sz="2400" spc="-75" dirty="0">
                <a:latin typeface="Verdana"/>
                <a:cs typeface="Verdana"/>
              </a:rPr>
              <a:t>Code </a:t>
            </a:r>
            <a:r>
              <a:rPr sz="2400" spc="-155" dirty="0">
                <a:latin typeface="Verdana"/>
                <a:cs typeface="Verdana"/>
              </a:rPr>
              <a:t>will </a:t>
            </a:r>
            <a:r>
              <a:rPr sz="2400" spc="-130" dirty="0">
                <a:latin typeface="Verdana"/>
                <a:cs typeface="Verdana"/>
              </a:rPr>
              <a:t>be </a:t>
            </a:r>
            <a:r>
              <a:rPr sz="2400" spc="-150" dirty="0">
                <a:latin typeface="Verdana"/>
                <a:cs typeface="Verdana"/>
              </a:rPr>
              <a:t>required </a:t>
            </a:r>
            <a:r>
              <a:rPr sz="2400" spc="-105" dirty="0">
                <a:latin typeface="Verdana"/>
                <a:cs typeface="Verdana"/>
              </a:rPr>
              <a:t>to </a:t>
            </a:r>
            <a:r>
              <a:rPr sz="2400" spc="-135" dirty="0">
                <a:latin typeface="Verdana"/>
                <a:cs typeface="Verdana"/>
              </a:rPr>
              <a:t>be  </a:t>
            </a:r>
            <a:r>
              <a:rPr sz="2400" spc="-130" dirty="0">
                <a:latin typeface="Verdana"/>
                <a:cs typeface="Verdana"/>
              </a:rPr>
              <a:t>considered?</a:t>
            </a:r>
            <a:endParaRPr sz="2400">
              <a:latin typeface="Verdana"/>
              <a:cs typeface="Verdana"/>
            </a:endParaRPr>
          </a:p>
          <a:p>
            <a:pPr marL="241300" marR="5080" indent="-228600" algn="just">
              <a:lnSpc>
                <a:spcPts val="2590"/>
              </a:lnSpc>
              <a:spcBef>
                <a:spcPts val="40"/>
              </a:spcBef>
              <a:buFont typeface="Arial"/>
              <a:buChar char="•"/>
              <a:tabLst>
                <a:tab pos="241300" algn="l"/>
              </a:tabLst>
            </a:pPr>
            <a:r>
              <a:rPr sz="2400" spc="-110" dirty="0">
                <a:latin typeface="Verdana"/>
                <a:cs typeface="Verdana"/>
              </a:rPr>
              <a:t>Notification </a:t>
            </a:r>
            <a:r>
              <a:rPr sz="2400" spc="-185" dirty="0">
                <a:latin typeface="Verdana"/>
                <a:cs typeface="Verdana"/>
              </a:rPr>
              <a:t>only </a:t>
            </a:r>
            <a:r>
              <a:rPr sz="2400" spc="-130" dirty="0">
                <a:latin typeface="Verdana"/>
                <a:cs typeface="Verdana"/>
              </a:rPr>
              <a:t>prescribes </a:t>
            </a:r>
            <a:r>
              <a:rPr sz="2400" spc="-160" dirty="0">
                <a:latin typeface="Verdana"/>
                <a:cs typeface="Verdana"/>
              </a:rPr>
              <a:t>the </a:t>
            </a:r>
            <a:r>
              <a:rPr sz="2400" spc="-185" dirty="0">
                <a:latin typeface="Verdana"/>
                <a:cs typeface="Verdana"/>
              </a:rPr>
              <a:t>mechanism and </a:t>
            </a:r>
            <a:r>
              <a:rPr sz="2400" spc="-155" dirty="0">
                <a:latin typeface="Verdana"/>
                <a:cs typeface="Verdana"/>
              </a:rPr>
              <a:t>the  </a:t>
            </a:r>
            <a:r>
              <a:rPr sz="2400" spc="-175" dirty="0">
                <a:latin typeface="Verdana"/>
                <a:cs typeface="Verdana"/>
              </a:rPr>
              <a:t>modality</a:t>
            </a:r>
            <a:r>
              <a:rPr sz="2400" spc="-295" dirty="0">
                <a:latin typeface="Verdana"/>
                <a:cs typeface="Verdana"/>
              </a:rPr>
              <a:t> </a:t>
            </a:r>
            <a:r>
              <a:rPr sz="2400" spc="-175" dirty="0">
                <a:latin typeface="Verdana"/>
                <a:cs typeface="Verdana"/>
              </a:rPr>
              <a:t>more</a:t>
            </a:r>
            <a:r>
              <a:rPr sz="2400" spc="-305" dirty="0">
                <a:latin typeface="Verdana"/>
                <a:cs typeface="Verdana"/>
              </a:rPr>
              <a:t> </a:t>
            </a:r>
            <a:r>
              <a:rPr sz="2400" spc="-160" dirty="0">
                <a:latin typeface="Verdana"/>
                <a:cs typeface="Verdana"/>
              </a:rPr>
              <a:t>particularly</a:t>
            </a:r>
            <a:r>
              <a:rPr sz="2400" spc="-305" dirty="0">
                <a:latin typeface="Verdana"/>
                <a:cs typeface="Verdana"/>
              </a:rPr>
              <a:t> </a:t>
            </a:r>
            <a:r>
              <a:rPr sz="2400" spc="-155" dirty="0">
                <a:latin typeface="Verdana"/>
                <a:cs typeface="Verdana"/>
              </a:rPr>
              <a:t>the</a:t>
            </a:r>
            <a:r>
              <a:rPr sz="2400" spc="-320" dirty="0">
                <a:latin typeface="Verdana"/>
                <a:cs typeface="Verdana"/>
              </a:rPr>
              <a:t> </a:t>
            </a:r>
            <a:r>
              <a:rPr sz="2400" spc="-135" dirty="0">
                <a:latin typeface="Verdana"/>
                <a:cs typeface="Verdana"/>
              </a:rPr>
              <a:t>procedure</a:t>
            </a:r>
            <a:r>
              <a:rPr sz="2400" spc="-275" dirty="0">
                <a:latin typeface="Verdana"/>
                <a:cs typeface="Verdana"/>
              </a:rPr>
              <a:t> </a:t>
            </a:r>
            <a:r>
              <a:rPr sz="2400" spc="-145" dirty="0">
                <a:latin typeface="Verdana"/>
                <a:cs typeface="Verdana"/>
              </a:rPr>
              <a:t>is</a:t>
            </a:r>
            <a:r>
              <a:rPr sz="2400" spc="-325" dirty="0">
                <a:latin typeface="Verdana"/>
                <a:cs typeface="Verdana"/>
              </a:rPr>
              <a:t> </a:t>
            </a:r>
            <a:r>
              <a:rPr sz="2400" spc="-145" dirty="0">
                <a:latin typeface="Verdana"/>
                <a:cs typeface="Verdana"/>
              </a:rPr>
              <a:t>prescribed.</a:t>
            </a:r>
            <a:endParaRPr sz="2400">
              <a:latin typeface="Verdana"/>
              <a:cs typeface="Verdana"/>
            </a:endParaRP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8183880" cy="5577840"/>
          </a:xfrm>
        </p:spPr>
        <p:txBody>
          <a:bodyPr/>
          <a:lstStyle/>
          <a:p>
            <a:endParaRPr lang="en-IN" dirty="0"/>
          </a:p>
        </p:txBody>
      </p:sp>
      <p:sp>
        <p:nvSpPr>
          <p:cNvPr id="3" name="Content Placeholder 2"/>
          <p:cNvSpPr>
            <a:spLocks noGrp="1"/>
          </p:cNvSpPr>
          <p:nvPr>
            <p:ph idx="1"/>
          </p:nvPr>
        </p:nvSpPr>
        <p:spPr>
          <a:xfrm>
            <a:off x="502920" y="530352"/>
            <a:ext cx="8183880" cy="5489448"/>
          </a:xfrm>
        </p:spPr>
        <p:txBody>
          <a:bodyPr/>
          <a:lstStyle/>
          <a:p>
            <a:pPr>
              <a:buNone/>
            </a:pPr>
            <a:endParaRPr lang="en-US" u="sng" dirty="0" smtClean="0"/>
          </a:p>
          <a:p>
            <a:pPr marL="12700">
              <a:spcBef>
                <a:spcPts val="100"/>
              </a:spcBef>
              <a:buNone/>
            </a:pPr>
            <a:r>
              <a:rPr lang="en-US" sz="3600" b="1" spc="-375"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Faceless Assessment: Concerns</a:t>
            </a:r>
          </a:p>
          <a:p>
            <a:pPr>
              <a:buNone/>
            </a:pPr>
            <a:endParaRPr lang="en-US" u="sng" dirty="0" smtClean="0"/>
          </a:p>
          <a:p>
            <a:pPr>
              <a:buClrTx/>
              <a:buFont typeface="Wingdings" pitchFamily="2" charset="2"/>
              <a:buChar char="ü"/>
            </a:pPr>
            <a:r>
              <a:rPr lang="en-US" sz="2500" dirty="0" smtClean="0"/>
              <a:t>Understanding nature of business of taxpayers and nature of transactions</a:t>
            </a:r>
          </a:p>
          <a:p>
            <a:pPr>
              <a:buClrTx/>
              <a:buFont typeface="Wingdings" pitchFamily="2" charset="2"/>
              <a:buChar char="ü"/>
            </a:pPr>
            <a:r>
              <a:rPr lang="en-US" sz="2500" dirty="0" smtClean="0"/>
              <a:t>Lack of infrastructure</a:t>
            </a:r>
          </a:p>
          <a:p>
            <a:pPr>
              <a:buClrTx/>
              <a:buFont typeface="Wingdings" pitchFamily="2" charset="2"/>
              <a:buChar char="ü"/>
            </a:pPr>
            <a:r>
              <a:rPr lang="en-US" sz="2500" dirty="0" smtClean="0"/>
              <a:t>Lack of </a:t>
            </a:r>
            <a:r>
              <a:rPr lang="en-US" sz="2400" spc="-145" dirty="0" smtClean="0">
                <a:latin typeface="Verdana"/>
                <a:cs typeface="Verdana"/>
              </a:rPr>
              <a:t>coordination</a:t>
            </a:r>
          </a:p>
          <a:p>
            <a:pPr>
              <a:buClrTx/>
              <a:buFont typeface="Wingdings" pitchFamily="2" charset="2"/>
              <a:buChar char="ü"/>
            </a:pPr>
            <a:r>
              <a:rPr lang="en-US" sz="2500" dirty="0" smtClean="0"/>
              <a:t>Rigid approach</a:t>
            </a:r>
          </a:p>
          <a:p>
            <a:pPr>
              <a:buClrTx/>
              <a:buFont typeface="Wingdings" pitchFamily="2" charset="2"/>
              <a:buChar char="ü"/>
            </a:pPr>
            <a:r>
              <a:rPr lang="en-US" sz="2500" dirty="0" smtClean="0"/>
              <a:t>Biasness in case where in addition is proposed</a:t>
            </a:r>
          </a:p>
          <a:p>
            <a:pPr>
              <a:buClrTx/>
              <a:buFont typeface="Wingdings" pitchFamily="2" charset="2"/>
              <a:buChar char="ü"/>
            </a:pPr>
            <a:r>
              <a:rPr lang="en-US" sz="2500" dirty="0" smtClean="0"/>
              <a:t>Increases responsibility on the tax payer as per taxpayer charter</a:t>
            </a:r>
          </a:p>
          <a:p>
            <a:pPr>
              <a:buNone/>
            </a:pPr>
            <a:endParaRPr lang="en-US" sz="2500" dirty="0" smtClean="0"/>
          </a:p>
          <a:p>
            <a:endParaRPr lang="en-IN"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28600"/>
            <a:ext cx="8183880" cy="762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Structure</a:t>
            </a:r>
            <a:endParaRPr lang="en-IN" dirty="0"/>
          </a:p>
        </p:txBody>
      </p:sp>
      <p:sp>
        <p:nvSpPr>
          <p:cNvPr id="3" name="Content Placeholder 2"/>
          <p:cNvSpPr>
            <a:spLocks noGrp="1"/>
          </p:cNvSpPr>
          <p:nvPr>
            <p:ph idx="1"/>
          </p:nvPr>
        </p:nvSpPr>
        <p:spPr>
          <a:xfrm>
            <a:off x="502920" y="990600"/>
            <a:ext cx="8183880" cy="5257800"/>
          </a:xfrm>
        </p:spPr>
        <p:txBody>
          <a:bodyPr>
            <a:normAutofit fontScale="92500" lnSpcReduction="10000"/>
          </a:bodyPr>
          <a:lstStyle/>
          <a:p>
            <a:pPr>
              <a:buClrTx/>
              <a:buFont typeface="Wingdings" pitchFamily="2" charset="2"/>
              <a:buChar char="v"/>
            </a:pPr>
            <a:r>
              <a:rPr lang="en-US" dirty="0" err="1" smtClean="0">
                <a:latin typeface="朝@餻曨'"/>
              </a:rPr>
              <a:t>NeAC</a:t>
            </a:r>
            <a:r>
              <a:rPr lang="en-US" dirty="0" smtClean="0">
                <a:latin typeface="朝@餻曨'"/>
              </a:rPr>
              <a:t> </a:t>
            </a:r>
            <a:r>
              <a:rPr lang="en-US" dirty="0" smtClean="0">
                <a:latin typeface="朝@餻曨'"/>
              </a:rPr>
              <a:t>will be the top body to send all notices and communications electronically.</a:t>
            </a:r>
          </a:p>
          <a:p>
            <a:pPr>
              <a:buFont typeface="Wingdings" pitchFamily="2" charset="2"/>
              <a:buChar char="v"/>
            </a:pPr>
            <a:endParaRPr lang="en-US" dirty="0" smtClean="0">
              <a:latin typeface="朝@餻曨'"/>
            </a:endParaRPr>
          </a:p>
          <a:p>
            <a:pPr algn="just">
              <a:buClrTx/>
              <a:buFont typeface="Wingdings" pitchFamily="2" charset="2"/>
              <a:buChar char="v"/>
            </a:pPr>
            <a:r>
              <a:rPr lang="en-US" dirty="0" smtClean="0">
                <a:latin typeface="朝@餻曨'"/>
              </a:rPr>
              <a:t>Under it, there are 8 regional e-assessment </a:t>
            </a:r>
            <a:r>
              <a:rPr lang="en-US" dirty="0" err="1" smtClean="0">
                <a:latin typeface="朝@餻曨'"/>
              </a:rPr>
              <a:t>centres</a:t>
            </a:r>
            <a:r>
              <a:rPr lang="en-US" dirty="0" smtClean="0">
                <a:latin typeface="朝@餻曨'"/>
              </a:rPr>
              <a:t> (</a:t>
            </a:r>
            <a:r>
              <a:rPr lang="en-US" dirty="0" err="1" smtClean="0">
                <a:latin typeface="朝@餻曨'"/>
              </a:rPr>
              <a:t>ReACs</a:t>
            </a:r>
            <a:r>
              <a:rPr lang="en-US" dirty="0" smtClean="0">
                <a:latin typeface="朝@餻曨'"/>
              </a:rPr>
              <a:t>) in Delhi ,Mumbai, Chennai, </a:t>
            </a:r>
            <a:r>
              <a:rPr lang="en-US" dirty="0" err="1" smtClean="0">
                <a:latin typeface="朝@餻曨'"/>
              </a:rPr>
              <a:t>Ahmedabad</a:t>
            </a:r>
            <a:r>
              <a:rPr lang="en-US" dirty="0" smtClean="0">
                <a:latin typeface="朝@餻曨'"/>
              </a:rPr>
              <a:t>, Kolkata, </a:t>
            </a:r>
            <a:r>
              <a:rPr lang="en-US" dirty="0" err="1" smtClean="0">
                <a:latin typeface="朝@餻曨'"/>
              </a:rPr>
              <a:t>Pune</a:t>
            </a:r>
            <a:r>
              <a:rPr lang="en-US" dirty="0" smtClean="0">
                <a:latin typeface="朝@餻曨'"/>
              </a:rPr>
              <a:t>, </a:t>
            </a:r>
            <a:r>
              <a:rPr lang="en-US" dirty="0" err="1" smtClean="0">
                <a:latin typeface="朝@餻曨'"/>
              </a:rPr>
              <a:t>Bengaluru</a:t>
            </a:r>
            <a:r>
              <a:rPr lang="en-US" dirty="0" smtClean="0">
                <a:latin typeface="朝@餻曨'"/>
              </a:rPr>
              <a:t> and Hyderabad.</a:t>
            </a:r>
          </a:p>
          <a:p>
            <a:pPr>
              <a:buFont typeface="Wingdings" pitchFamily="2" charset="2"/>
              <a:buChar char="v"/>
            </a:pPr>
            <a:endParaRPr lang="en-US" dirty="0" smtClean="0">
              <a:latin typeface="朝@餻曨'"/>
            </a:endParaRPr>
          </a:p>
          <a:p>
            <a:pPr>
              <a:buClrTx/>
              <a:buFont typeface="Wingdings" pitchFamily="2" charset="2"/>
              <a:buChar char="v"/>
            </a:pPr>
            <a:r>
              <a:rPr lang="en-US" dirty="0" smtClean="0">
                <a:latin typeface="朝@餻曨'"/>
              </a:rPr>
              <a:t>Under these </a:t>
            </a:r>
            <a:r>
              <a:rPr lang="en-US" dirty="0" err="1" smtClean="0">
                <a:latin typeface="朝@餻曨'"/>
              </a:rPr>
              <a:t>centres</a:t>
            </a:r>
            <a:r>
              <a:rPr lang="en-US" dirty="0" smtClean="0">
                <a:latin typeface="朝@餻曨'"/>
              </a:rPr>
              <a:t>, there would be 4 units- </a:t>
            </a:r>
          </a:p>
          <a:p>
            <a:pPr>
              <a:buNone/>
            </a:pPr>
            <a:r>
              <a:rPr lang="en-US" dirty="0" smtClean="0">
                <a:latin typeface="朝@餻曨'"/>
              </a:rPr>
              <a:t>	</a:t>
            </a:r>
          </a:p>
          <a:p>
            <a:pPr lvl="1">
              <a:buClrTx/>
              <a:buFont typeface="Wingdings" pitchFamily="2" charset="2"/>
              <a:buChar char="q"/>
            </a:pPr>
            <a:r>
              <a:rPr lang="en-US" dirty="0" smtClean="0">
                <a:latin typeface="朝@餻曨'"/>
              </a:rPr>
              <a:t>Technical Unit</a:t>
            </a:r>
          </a:p>
          <a:p>
            <a:pPr lvl="1">
              <a:buClrTx/>
              <a:buFont typeface="Wingdings" pitchFamily="2" charset="2"/>
              <a:buChar char="q"/>
            </a:pPr>
            <a:r>
              <a:rPr lang="en-US" dirty="0" smtClean="0">
                <a:latin typeface="朝@餻曨'"/>
              </a:rPr>
              <a:t>Review Unit</a:t>
            </a:r>
          </a:p>
          <a:p>
            <a:pPr lvl="1">
              <a:buClrTx/>
              <a:buFont typeface="Wingdings" pitchFamily="2" charset="2"/>
              <a:buChar char="q"/>
            </a:pPr>
            <a:r>
              <a:rPr lang="en-US" dirty="0" smtClean="0">
                <a:latin typeface="朝@餻曨'"/>
              </a:rPr>
              <a:t>Assessment Unit</a:t>
            </a:r>
          </a:p>
          <a:p>
            <a:pPr lvl="1">
              <a:buClrTx/>
              <a:buFont typeface="Wingdings" pitchFamily="2" charset="2"/>
              <a:buChar char="q"/>
            </a:pPr>
            <a:r>
              <a:rPr lang="en-US" dirty="0" smtClean="0">
                <a:latin typeface="朝@餻曨'"/>
              </a:rPr>
              <a:t>Verification Unit</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8183880" cy="5577840"/>
          </a:xfrm>
        </p:spPr>
        <p:txBody>
          <a:bodyPr/>
          <a:lstStyle/>
          <a:p>
            <a:endParaRPr lang="en-IN" dirty="0"/>
          </a:p>
        </p:txBody>
      </p:sp>
      <p:sp>
        <p:nvSpPr>
          <p:cNvPr id="3" name="Content Placeholder 2"/>
          <p:cNvSpPr>
            <a:spLocks noGrp="1"/>
          </p:cNvSpPr>
          <p:nvPr>
            <p:ph idx="1"/>
          </p:nvPr>
        </p:nvSpPr>
        <p:spPr>
          <a:xfrm>
            <a:off x="502920" y="530352"/>
            <a:ext cx="8183880" cy="5718048"/>
          </a:xfrm>
        </p:spPr>
        <p:txBody>
          <a:bodyPr>
            <a:normAutofit/>
          </a:bodyPr>
          <a:lstStyle/>
          <a:p>
            <a:pPr marL="12700">
              <a:spcBef>
                <a:spcPts val="100"/>
              </a:spcBef>
              <a:buNone/>
            </a:pPr>
            <a:r>
              <a:rPr lang="en-US" sz="3600" b="1" spc="-375"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Recommendations for Seamless Digital </a:t>
            </a:r>
            <a:r>
              <a:rPr lang="en-US" sz="3600" b="1" spc="-375"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Integration</a:t>
            </a:r>
          </a:p>
          <a:p>
            <a:pPr marL="12700">
              <a:spcBef>
                <a:spcPts val="100"/>
              </a:spcBef>
              <a:buNone/>
            </a:pPr>
            <a:endParaRPr lang="en-US" sz="3600" b="1" spc="-375"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a:p>
            <a:pPr>
              <a:buClrTx/>
              <a:buFont typeface="Wingdings" pitchFamily="2" charset="2"/>
              <a:buChar char="ü"/>
            </a:pPr>
            <a:r>
              <a:rPr lang="en-US" sz="2500" dirty="0" smtClean="0"/>
              <a:t>Implementation of the scheme in phased manner</a:t>
            </a:r>
          </a:p>
          <a:p>
            <a:pPr>
              <a:buClrTx/>
              <a:buFont typeface="Wingdings" pitchFamily="2" charset="2"/>
              <a:buChar char="ü"/>
            </a:pPr>
            <a:r>
              <a:rPr lang="en-US" sz="2500" dirty="0" smtClean="0"/>
              <a:t>Personal hearing based on discretion of tax payer and not e-assessment </a:t>
            </a:r>
            <a:r>
              <a:rPr lang="en-US" sz="2500" dirty="0" smtClean="0"/>
              <a:t>centre</a:t>
            </a:r>
          </a:p>
          <a:p>
            <a:pPr>
              <a:buClrTx/>
              <a:buFont typeface="Wingdings" pitchFamily="2" charset="2"/>
              <a:buChar char="ü"/>
            </a:pPr>
            <a:r>
              <a:rPr lang="en-US" sz="2500" dirty="0" smtClean="0"/>
              <a:t>Transparency in accountability</a:t>
            </a:r>
          </a:p>
          <a:p>
            <a:pPr>
              <a:buClrTx/>
              <a:buFont typeface="Wingdings" pitchFamily="2" charset="2"/>
              <a:buChar char="ü"/>
            </a:pPr>
            <a:r>
              <a:rPr lang="en-US" sz="2500" dirty="0" smtClean="0"/>
              <a:t>To do away with the submissions of details which can be gathered online</a:t>
            </a:r>
          </a:p>
          <a:p>
            <a:pPr>
              <a:buFont typeface="Wingdings" pitchFamily="2" charset="2"/>
              <a:buChar char="ü"/>
            </a:pPr>
            <a:endParaRPr lang="en-US" sz="2500" dirty="0" smtClean="0"/>
          </a:p>
          <a:p>
            <a:pPr>
              <a:buFont typeface="Wingdings" pitchFamily="2" charset="2"/>
              <a:buChar char="ü"/>
            </a:pPr>
            <a:endParaRPr lang="en-US" sz="2500" dirty="0" smtClean="0"/>
          </a:p>
          <a:p>
            <a:pPr marL="12700">
              <a:spcBef>
                <a:spcPts val="100"/>
              </a:spcBef>
              <a:buFont typeface="Wingdings" pitchFamily="2" charset="2"/>
              <a:buChar char="Ø"/>
            </a:pPr>
            <a:endParaRPr lang="en-US" sz="2700" b="1" spc="-375"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a:p>
            <a:pPr marL="12700">
              <a:spcBef>
                <a:spcPts val="100"/>
              </a:spcBef>
              <a:buFont typeface="Wingdings" pitchFamily="2" charset="2"/>
              <a:buChar char="Ø"/>
            </a:pPr>
            <a:endParaRPr lang="en-US" sz="2700" b="1" spc="-375"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a:p>
            <a:pPr marL="12700">
              <a:spcBef>
                <a:spcPts val="100"/>
              </a:spcBef>
              <a:buFont typeface="Wingdings" pitchFamily="2" charset="2"/>
              <a:buChar char="Ø"/>
            </a:pPr>
            <a:endParaRPr lang="en-IN" sz="3600" b="1" spc="-375"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24400"/>
            <a:ext cx="8183880" cy="990600"/>
          </a:xfrm>
        </p:spPr>
        <p:txBody>
          <a:bodyPr>
            <a:normAutofit/>
          </a:bodyPr>
          <a:lstStyle/>
          <a:p>
            <a:r>
              <a:rPr lang="en-US" sz="4400" dirty="0" smtClean="0"/>
              <a:t>QUESTIONS??</a:t>
            </a:r>
            <a:endParaRPr lang="en-IN" sz="4400" dirty="0"/>
          </a:p>
        </p:txBody>
      </p:sp>
      <p:pic>
        <p:nvPicPr>
          <p:cNvPr id="4" name="Content Placeholder 3" descr="Hands-raised-graphic-2.jpg"/>
          <p:cNvPicPr>
            <a:picLocks noGrp="1" noChangeAspect="1"/>
          </p:cNvPicPr>
          <p:nvPr>
            <p:ph idx="1"/>
          </p:nvPr>
        </p:nvPicPr>
        <p:blipFill>
          <a:blip r:embed="rId2" cstate="print"/>
          <a:stretch>
            <a:fillRect/>
          </a:stretch>
        </p:blipFill>
        <p:spPr>
          <a:xfrm>
            <a:off x="503238" y="578247"/>
            <a:ext cx="8183562" cy="4091781"/>
          </a:xfrm>
        </p:spPr>
      </p:pic>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Ty.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474370" y="609599"/>
            <a:ext cx="5850230" cy="566822"/>
          </a:xfrm>
          <a:prstGeom prst="rect">
            <a:avLst/>
          </a:prstGeom>
        </p:spPr>
        <p:txBody>
          <a:bodyPr vert="horz" wrap="square" lIns="0" tIns="12700" rIns="0" bIns="0" rtlCol="0">
            <a:spAutoFit/>
          </a:bodyPr>
          <a:lstStyle/>
          <a:p>
            <a:pPr marL="12700">
              <a:lnSpc>
                <a:spcPct val="100000"/>
              </a:lnSpc>
              <a:spcBef>
                <a:spcPts val="100"/>
              </a:spcBef>
            </a:pPr>
            <a:r>
              <a:rPr sz="3600" spc="-505"/>
              <a:t>What </a:t>
            </a:r>
            <a:r>
              <a:rPr lang="en-US" sz="3600" spc="-505" dirty="0" smtClean="0"/>
              <a:t> </a:t>
            </a:r>
            <a:r>
              <a:rPr sz="3600" spc="-370" smtClean="0"/>
              <a:t>is</a:t>
            </a:r>
            <a:r>
              <a:rPr sz="3600" spc="-55" smtClean="0"/>
              <a:t> </a:t>
            </a:r>
            <a:r>
              <a:rPr sz="3600" spc="-400" dirty="0"/>
              <a:t>e-assessment?</a:t>
            </a:r>
            <a:endParaRPr sz="3600"/>
          </a:p>
        </p:txBody>
      </p:sp>
      <p:sp>
        <p:nvSpPr>
          <p:cNvPr id="7" name="object 7"/>
          <p:cNvSpPr txBox="1"/>
          <p:nvPr/>
        </p:nvSpPr>
        <p:spPr>
          <a:xfrm>
            <a:off x="474370" y="1314704"/>
            <a:ext cx="8212430" cy="4249240"/>
          </a:xfrm>
          <a:prstGeom prst="rect">
            <a:avLst/>
          </a:prstGeom>
        </p:spPr>
        <p:txBody>
          <a:bodyPr vert="horz" wrap="square" lIns="0" tIns="12065" rIns="0" bIns="0" rtlCol="0">
            <a:spAutoFit/>
          </a:bodyPr>
          <a:lstStyle/>
          <a:p>
            <a:pPr marL="12700">
              <a:lnSpc>
                <a:spcPct val="100000"/>
              </a:lnSpc>
              <a:spcBef>
                <a:spcPts val="95"/>
              </a:spcBef>
            </a:pPr>
            <a:r>
              <a:rPr sz="2800" spc="-185" smtClean="0">
                <a:latin typeface="Verdana"/>
                <a:cs typeface="Verdana"/>
              </a:rPr>
              <a:t>“</a:t>
            </a:r>
            <a:r>
              <a:rPr lang="en-US" sz="2800" dirty="0" smtClean="0">
                <a:latin typeface="朝@餻曨'"/>
              </a:rPr>
              <a:t>e-assessment” means</a:t>
            </a:r>
          </a:p>
          <a:p>
            <a:pPr>
              <a:lnSpc>
                <a:spcPct val="100000"/>
              </a:lnSpc>
            </a:pPr>
            <a:endParaRPr lang="en-US" sz="2800" dirty="0" smtClean="0">
              <a:latin typeface="朝@餻曨'"/>
            </a:endParaRPr>
          </a:p>
          <a:p>
            <a:pPr marL="241300" indent="-228600">
              <a:lnSpc>
                <a:spcPct val="100000"/>
              </a:lnSpc>
              <a:buFont typeface="Arial"/>
              <a:buChar char="•"/>
              <a:tabLst>
                <a:tab pos="241300" algn="l"/>
              </a:tabLst>
            </a:pPr>
            <a:r>
              <a:rPr lang="en-US" sz="2800" dirty="0" smtClean="0">
                <a:latin typeface="朝@餻曨'"/>
              </a:rPr>
              <a:t>the assessment  proceedings</a:t>
            </a:r>
          </a:p>
          <a:p>
            <a:pPr marL="241300" indent="-228600">
              <a:lnSpc>
                <a:spcPct val="100000"/>
              </a:lnSpc>
              <a:spcBef>
                <a:spcPts val="675"/>
              </a:spcBef>
              <a:buFont typeface="Arial"/>
              <a:buChar char="•"/>
              <a:tabLst>
                <a:tab pos="241300" algn="l"/>
              </a:tabLst>
            </a:pPr>
            <a:r>
              <a:rPr lang="en-US" sz="2800" dirty="0" smtClean="0">
                <a:latin typeface="朝@餻曨'"/>
              </a:rPr>
              <a:t>conducted electronically</a:t>
            </a:r>
          </a:p>
          <a:p>
            <a:pPr marL="241300" indent="-228600">
              <a:lnSpc>
                <a:spcPct val="100000"/>
              </a:lnSpc>
              <a:spcBef>
                <a:spcPts val="660"/>
              </a:spcBef>
              <a:buFont typeface="Arial"/>
              <a:buChar char="•"/>
              <a:tabLst>
                <a:tab pos="241300" algn="l"/>
              </a:tabLst>
            </a:pPr>
            <a:r>
              <a:rPr lang="en-US" sz="2800" dirty="0" smtClean="0">
                <a:latin typeface="朝@餻曨'"/>
              </a:rPr>
              <a:t>in 'e-Proceeding'  facility</a:t>
            </a:r>
          </a:p>
          <a:p>
            <a:pPr marL="241300" indent="-228600">
              <a:lnSpc>
                <a:spcPct val="100000"/>
              </a:lnSpc>
              <a:spcBef>
                <a:spcPts val="660"/>
              </a:spcBef>
              <a:buFont typeface="Arial"/>
              <a:buChar char="•"/>
              <a:tabLst>
                <a:tab pos="241300" algn="l"/>
              </a:tabLst>
            </a:pPr>
            <a:r>
              <a:rPr lang="en-US" sz="2800" dirty="0" smtClean="0">
                <a:latin typeface="朝@餻曨'"/>
              </a:rPr>
              <a:t>through </a:t>
            </a:r>
            <a:r>
              <a:rPr lang="en-US" sz="2800" dirty="0" err="1" smtClean="0">
                <a:latin typeface="朝@餻曨'"/>
              </a:rPr>
              <a:t>assessee's</a:t>
            </a:r>
            <a:r>
              <a:rPr lang="en-US" sz="2800" dirty="0" smtClean="0">
                <a:latin typeface="朝@餻曨'"/>
              </a:rPr>
              <a:t> registered  account</a:t>
            </a:r>
          </a:p>
          <a:p>
            <a:pPr marL="241300" indent="-228600">
              <a:lnSpc>
                <a:spcPct val="100000"/>
              </a:lnSpc>
              <a:spcBef>
                <a:spcPts val="675"/>
              </a:spcBef>
              <a:buFont typeface="Arial"/>
              <a:buChar char="•"/>
              <a:tabLst>
                <a:tab pos="241300" algn="l"/>
              </a:tabLst>
            </a:pPr>
            <a:r>
              <a:rPr lang="en-US" sz="2800" dirty="0" smtClean="0">
                <a:latin typeface="朝@餻曨'"/>
              </a:rPr>
              <a:t>in designated portal (incometaxindiaefiling.gov.in)</a:t>
            </a:r>
          </a:p>
          <a:p>
            <a:pPr>
              <a:lnSpc>
                <a:spcPct val="100000"/>
              </a:lnSpc>
            </a:pPr>
            <a:endParaRPr lang="en-US" sz="2800" dirty="0" smtClean="0">
              <a:latin typeface="朝@餻曨'"/>
            </a:endParaRPr>
          </a:p>
          <a:p>
            <a:pPr marL="12700">
              <a:lnSpc>
                <a:spcPct val="100000"/>
              </a:lnSpc>
              <a:spcBef>
                <a:spcPts val="5"/>
              </a:spcBef>
            </a:pPr>
            <a:r>
              <a:rPr lang="en-US" sz="2800" dirty="0" smtClean="0">
                <a:latin typeface="朝@餻曨'"/>
              </a:rPr>
              <a:t>(clause 2(xiii) of scheme)</a:t>
            </a:r>
            <a:endParaRPr lang="en-US" sz="2800" dirty="0">
              <a:latin typeface="朝@餻曨'"/>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474370" y="533399"/>
            <a:ext cx="6307430" cy="566822"/>
          </a:xfrm>
          <a:prstGeom prst="rect">
            <a:avLst/>
          </a:prstGeom>
        </p:spPr>
        <p:txBody>
          <a:bodyPr vert="horz" wrap="square" lIns="0" tIns="12700" rIns="0" bIns="0" rtlCol="0">
            <a:spAutoFit/>
          </a:bodyPr>
          <a:lstStyle/>
          <a:p>
            <a:pPr marL="12700">
              <a:lnSpc>
                <a:spcPct val="100000"/>
              </a:lnSpc>
              <a:spcBef>
                <a:spcPts val="100"/>
              </a:spcBef>
            </a:pPr>
            <a:r>
              <a:rPr sz="3600" spc="-405" dirty="0"/>
              <a:t>Features </a:t>
            </a:r>
            <a:r>
              <a:rPr sz="3600" spc="-350"/>
              <a:t>of</a:t>
            </a:r>
            <a:r>
              <a:rPr sz="3600" spc="-85"/>
              <a:t> </a:t>
            </a:r>
            <a:r>
              <a:rPr sz="3600" spc="-395" smtClean="0"/>
              <a:t>e</a:t>
            </a:r>
            <a:r>
              <a:rPr lang="en-US" sz="3600" spc="-395" dirty="0" smtClean="0"/>
              <a:t> </a:t>
            </a:r>
            <a:r>
              <a:rPr sz="3600" spc="-395" smtClean="0"/>
              <a:t>-</a:t>
            </a:r>
            <a:r>
              <a:rPr lang="en-US" sz="3600" spc="-395" dirty="0" smtClean="0"/>
              <a:t> </a:t>
            </a:r>
            <a:r>
              <a:rPr sz="3600" spc="-395" smtClean="0"/>
              <a:t>assessment</a:t>
            </a:r>
            <a:endParaRPr sz="3600"/>
          </a:p>
        </p:txBody>
      </p:sp>
      <p:sp>
        <p:nvSpPr>
          <p:cNvPr id="7" name="object 7"/>
          <p:cNvSpPr txBox="1"/>
          <p:nvPr/>
        </p:nvSpPr>
        <p:spPr>
          <a:xfrm>
            <a:off x="381000" y="1314704"/>
            <a:ext cx="8382000" cy="4714111"/>
          </a:xfrm>
          <a:prstGeom prst="rect">
            <a:avLst/>
          </a:prstGeom>
        </p:spPr>
        <p:txBody>
          <a:bodyPr vert="horz" wrap="square" lIns="0" tIns="60960" rIns="0" bIns="0" rtlCol="0">
            <a:spAutoFit/>
          </a:bodyPr>
          <a:lstStyle/>
          <a:p>
            <a:pPr marL="241300" marR="2054860" indent="-228600" algn="just">
              <a:lnSpc>
                <a:spcPts val="3020"/>
              </a:lnSpc>
              <a:spcBef>
                <a:spcPts val="480"/>
              </a:spcBef>
              <a:buFont typeface="Arial"/>
              <a:buChar char="•"/>
              <a:tabLst>
                <a:tab pos="241300" algn="l"/>
              </a:tabLst>
            </a:pPr>
            <a:r>
              <a:rPr lang="en-US" sz="2800" dirty="0" smtClean="0">
                <a:latin typeface="朝@餻曨'"/>
              </a:rPr>
              <a:t>All communications will be conducted  electronically.</a:t>
            </a:r>
          </a:p>
          <a:p>
            <a:pPr marL="241300" marR="2054860" indent="-228600" algn="just">
              <a:lnSpc>
                <a:spcPts val="3020"/>
              </a:lnSpc>
              <a:spcBef>
                <a:spcPts val="480"/>
              </a:spcBef>
              <a:buFont typeface="Arial"/>
              <a:buChar char="•"/>
              <a:tabLst>
                <a:tab pos="241300" algn="l"/>
              </a:tabLst>
            </a:pPr>
            <a:endParaRPr lang="en-US" sz="2800" dirty="0" smtClean="0">
              <a:latin typeface="朝@餻曨'"/>
            </a:endParaRPr>
          </a:p>
          <a:p>
            <a:pPr marL="241300" marR="242570" indent="-228600" algn="just">
              <a:lnSpc>
                <a:spcPts val="3020"/>
              </a:lnSpc>
              <a:spcBef>
                <a:spcPts val="1005"/>
              </a:spcBef>
              <a:buFont typeface="Arial"/>
              <a:buChar char="•"/>
              <a:tabLst>
                <a:tab pos="241300" algn="l"/>
              </a:tabLst>
            </a:pPr>
            <a:r>
              <a:rPr lang="en-US" sz="2800" dirty="0" smtClean="0">
                <a:latin typeface="朝@餻曨'"/>
              </a:rPr>
              <a:t>Eliminates person-to- person contact i.e. faceless  assessments.</a:t>
            </a:r>
          </a:p>
          <a:p>
            <a:pPr algn="just">
              <a:lnSpc>
                <a:spcPct val="100000"/>
              </a:lnSpc>
              <a:spcBef>
                <a:spcPts val="55"/>
              </a:spcBef>
              <a:buFont typeface="Arial"/>
              <a:buChar char="•"/>
            </a:pPr>
            <a:endParaRPr lang="en-US" sz="2800" dirty="0" smtClean="0">
              <a:latin typeface="朝@餻曨'"/>
            </a:endParaRPr>
          </a:p>
          <a:p>
            <a:pPr marL="241300" marR="1085215" indent="-228600" algn="just">
              <a:lnSpc>
                <a:spcPts val="3020"/>
              </a:lnSpc>
              <a:buFont typeface="Arial"/>
              <a:buChar char="•"/>
              <a:tabLst>
                <a:tab pos="241300" algn="l"/>
              </a:tabLst>
            </a:pPr>
            <a:r>
              <a:rPr lang="en-US" sz="2800" dirty="0" smtClean="0">
                <a:latin typeface="朝@餻曨'"/>
              </a:rPr>
              <a:t>Taxpayers or CAs shall not remain physically  present.</a:t>
            </a:r>
          </a:p>
          <a:p>
            <a:pPr marL="241300" marR="1085215" indent="-228600" algn="just">
              <a:lnSpc>
                <a:spcPts val="3020"/>
              </a:lnSpc>
              <a:buFont typeface="Arial"/>
              <a:buChar char="•"/>
              <a:tabLst>
                <a:tab pos="241300" algn="l"/>
              </a:tabLst>
            </a:pPr>
            <a:endParaRPr lang="en-US" sz="2800" dirty="0" smtClean="0">
              <a:latin typeface="朝@餻曨'"/>
            </a:endParaRPr>
          </a:p>
          <a:p>
            <a:pPr marL="241300" indent="-228600" algn="just">
              <a:lnSpc>
                <a:spcPct val="100000"/>
              </a:lnSpc>
              <a:spcBef>
                <a:spcPts val="620"/>
              </a:spcBef>
              <a:buFont typeface="Arial"/>
              <a:buChar char="•"/>
              <a:tabLst>
                <a:tab pos="241300" algn="l"/>
              </a:tabLst>
            </a:pPr>
            <a:r>
              <a:rPr lang="en-US" sz="2800" dirty="0" smtClean="0">
                <a:latin typeface="朝@餻曨'"/>
              </a:rPr>
              <a:t>In some cases, video conferencing may be allowed.</a:t>
            </a:r>
            <a:endParaRPr lang="en-US" sz="2800" dirty="0">
              <a:latin typeface="朝@餻曨'"/>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474370" y="457200"/>
            <a:ext cx="6231230" cy="566822"/>
          </a:xfrm>
          <a:prstGeom prst="rect">
            <a:avLst/>
          </a:prstGeom>
        </p:spPr>
        <p:txBody>
          <a:bodyPr vert="horz" wrap="square" lIns="0" tIns="12700" rIns="0" bIns="0" rtlCol="0">
            <a:spAutoFit/>
          </a:bodyPr>
          <a:lstStyle/>
          <a:p>
            <a:pPr marL="12700">
              <a:lnSpc>
                <a:spcPct val="100000"/>
              </a:lnSpc>
              <a:spcBef>
                <a:spcPts val="100"/>
              </a:spcBef>
            </a:pPr>
            <a:r>
              <a:rPr sz="3600" spc="-405" dirty="0"/>
              <a:t>E-exchange </a:t>
            </a:r>
            <a:r>
              <a:rPr sz="3600" spc="-345"/>
              <a:t>of</a:t>
            </a:r>
            <a:r>
              <a:rPr sz="3600" spc="-100"/>
              <a:t> </a:t>
            </a:r>
            <a:r>
              <a:rPr lang="en-US" spc="-380" dirty="0" smtClean="0"/>
              <a:t>I</a:t>
            </a:r>
            <a:r>
              <a:rPr sz="3600" spc="-380" smtClean="0"/>
              <a:t>nformation</a:t>
            </a:r>
            <a:endParaRPr sz="3600"/>
          </a:p>
        </p:txBody>
      </p:sp>
      <p:sp>
        <p:nvSpPr>
          <p:cNvPr id="7" name="object 7"/>
          <p:cNvSpPr txBox="1"/>
          <p:nvPr/>
        </p:nvSpPr>
        <p:spPr>
          <a:xfrm>
            <a:off x="474370" y="1314704"/>
            <a:ext cx="8196580" cy="3665362"/>
          </a:xfrm>
          <a:prstGeom prst="rect">
            <a:avLst/>
          </a:prstGeom>
        </p:spPr>
        <p:txBody>
          <a:bodyPr vert="horz" wrap="square" lIns="0" tIns="54610" rIns="0" bIns="0" rtlCol="0">
            <a:spAutoFit/>
          </a:bodyPr>
          <a:lstStyle/>
          <a:p>
            <a:pPr marL="241300" marR="5080" indent="-228600" algn="just">
              <a:lnSpc>
                <a:spcPct val="90000"/>
              </a:lnSpc>
              <a:spcBef>
                <a:spcPts val="430"/>
              </a:spcBef>
              <a:buFont typeface="Arial"/>
              <a:buChar char="•"/>
              <a:tabLst>
                <a:tab pos="241300" algn="l"/>
              </a:tabLst>
            </a:pPr>
            <a:endParaRPr lang="en-US" sz="2800" spc="-150" dirty="0" smtClean="0">
              <a:latin typeface="朝@餻曨"/>
              <a:cs typeface="Verdana"/>
            </a:endParaRPr>
          </a:p>
          <a:p>
            <a:pPr marL="241300" marR="5080" indent="-228600" algn="just">
              <a:lnSpc>
                <a:spcPct val="90000"/>
              </a:lnSpc>
              <a:spcBef>
                <a:spcPts val="430"/>
              </a:spcBef>
              <a:buFont typeface="Arial"/>
              <a:buChar char="•"/>
              <a:tabLst>
                <a:tab pos="241300" algn="l"/>
              </a:tabLst>
            </a:pPr>
            <a:r>
              <a:rPr lang="en-US" sz="2600" dirty="0" smtClean="0">
                <a:latin typeface="朝@餻曨'"/>
              </a:rPr>
              <a:t>All the communication, whether internal between  the various </a:t>
            </a:r>
            <a:r>
              <a:rPr lang="en-US" sz="2600" dirty="0" err="1" smtClean="0">
                <a:latin typeface="朝@餻曨'"/>
              </a:rPr>
              <a:t>centres</a:t>
            </a:r>
            <a:r>
              <a:rPr lang="en-US" sz="2600" dirty="0" smtClean="0">
                <a:latin typeface="朝@餻曨'"/>
              </a:rPr>
              <a:t> and units or externally with the  taxpayer, shall be carried out only by electronic  mode.</a:t>
            </a:r>
          </a:p>
          <a:p>
            <a:pPr marL="241300" marR="5080" indent="-228600" algn="just">
              <a:lnSpc>
                <a:spcPct val="90000"/>
              </a:lnSpc>
              <a:spcBef>
                <a:spcPts val="430"/>
              </a:spcBef>
              <a:buFont typeface="Arial"/>
              <a:buChar char="•"/>
              <a:tabLst>
                <a:tab pos="241300" algn="l"/>
              </a:tabLst>
            </a:pPr>
            <a:endParaRPr lang="en-US" sz="2600" dirty="0" smtClean="0">
              <a:latin typeface="朝@餻曨'"/>
            </a:endParaRPr>
          </a:p>
          <a:p>
            <a:pPr marL="241300" marR="6985" indent="-228600" algn="just">
              <a:lnSpc>
                <a:spcPct val="90000"/>
              </a:lnSpc>
              <a:spcBef>
                <a:spcPts val="994"/>
              </a:spcBef>
              <a:buFont typeface="Arial"/>
              <a:buChar char="•"/>
              <a:tabLst>
                <a:tab pos="241300" algn="l"/>
              </a:tabLst>
            </a:pPr>
            <a:r>
              <a:rPr lang="en-US" sz="2600" dirty="0" smtClean="0">
                <a:latin typeface="朝@餻曨'"/>
              </a:rPr>
              <a:t>The electronic modes include emails, upload of  documents on e-filing portal, mobile app, real time  alerts and messages to taxpayers, etc.</a:t>
            </a:r>
            <a:endParaRPr lang="en-US" sz="2600" dirty="0">
              <a:latin typeface="朝@餻曨'"/>
            </a:endParaRP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stom 2">
      <a:majorFont>
        <a:latin typeface="Arial"/>
        <a:ea typeface=""/>
        <a:cs typeface=""/>
      </a:majorFont>
      <a:minorFont>
        <a:latin typeface="Verdana"/>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246</TotalTime>
  <Words>3229</Words>
  <Application>Microsoft Office PowerPoint</Application>
  <PresentationFormat>On-screen Show (4:3)</PresentationFormat>
  <Paragraphs>458</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Aspect</vt:lpstr>
      <vt:lpstr>Faceless Assessments, Appeals, Penalties &amp; Recent trends in Income Tax</vt:lpstr>
      <vt:lpstr>Faceless E-Assessment Scheme</vt:lpstr>
      <vt:lpstr>Slide 3</vt:lpstr>
      <vt:lpstr>Slide 4</vt:lpstr>
      <vt:lpstr>Slide 5</vt:lpstr>
      <vt:lpstr>       Structure</vt:lpstr>
      <vt:lpstr>What  is e-assessment?</vt:lpstr>
      <vt:lpstr>Features of e - assessment</vt:lpstr>
      <vt:lpstr>E-exchange of Information</vt:lpstr>
      <vt:lpstr>   Delivery of Notice</vt:lpstr>
      <vt:lpstr>Expected  Benefits</vt:lpstr>
      <vt:lpstr>E-proceedings  v/s  e-assessment</vt:lpstr>
      <vt:lpstr>Section 143(3A)</vt:lpstr>
      <vt:lpstr>Section 143(3B)</vt:lpstr>
      <vt:lpstr>e-Assessment Ecosystem</vt:lpstr>
      <vt:lpstr>Regional e-Assessment Centres (ReAC)</vt:lpstr>
      <vt:lpstr>NeAC / ReAC Manpower</vt:lpstr>
      <vt:lpstr>Role of each unit</vt:lpstr>
      <vt:lpstr>National e-assessment centre</vt:lpstr>
      <vt:lpstr>Role of National e-assessment centre</vt:lpstr>
      <vt:lpstr>Role of National e-assessment centre</vt:lpstr>
      <vt:lpstr>Regional e-assessment centre  </vt:lpstr>
      <vt:lpstr>Assessment Units</vt:lpstr>
      <vt:lpstr>Verification units</vt:lpstr>
      <vt:lpstr>Technical  unit</vt:lpstr>
      <vt:lpstr>Review  unit</vt:lpstr>
      <vt:lpstr>Slide 27</vt:lpstr>
      <vt:lpstr>Inc lusions-</vt:lpstr>
      <vt:lpstr>Optional e-proceedings</vt:lpstr>
      <vt:lpstr>Slide 30</vt:lpstr>
      <vt:lpstr>Can assessee suo-moto opt out of e-  assessment? (not e-proceedings)</vt:lpstr>
      <vt:lpstr>e-Assessment Procedures</vt:lpstr>
      <vt:lpstr>Notice and response</vt:lpstr>
      <vt:lpstr>Allocation of cases</vt:lpstr>
      <vt:lpstr>Assessment  initiation</vt:lpstr>
      <vt:lpstr>Information gathering from asessee</vt:lpstr>
      <vt:lpstr>Enquiry or verification</vt:lpstr>
      <vt:lpstr>Technical assistance to assessment units</vt:lpstr>
      <vt:lpstr>Assessment orders</vt:lpstr>
      <vt:lpstr>Assessment orders…</vt:lpstr>
      <vt:lpstr>Role of AO Post e-assessment</vt:lpstr>
      <vt:lpstr>Transfer  of  case  to  AO by   NeAC</vt:lpstr>
      <vt:lpstr>Personal appearance</vt:lpstr>
      <vt:lpstr>  No personal appearance in the Centres  or Units</vt:lpstr>
      <vt:lpstr>Unless…</vt:lpstr>
      <vt:lpstr>Personal hearing</vt:lpstr>
      <vt:lpstr>E-conferencing centres</vt:lpstr>
      <vt:lpstr>Appeals and penalties</vt:lpstr>
      <vt:lpstr>Appeal</vt:lpstr>
      <vt:lpstr>Penalties</vt:lpstr>
      <vt:lpstr>Penalties imposable by NeAC</vt:lpstr>
      <vt:lpstr>Slide 52</vt:lpstr>
      <vt:lpstr>Recording of sessions</vt:lpstr>
      <vt:lpstr>Technological challenges</vt:lpstr>
      <vt:lpstr>Awareness challenges</vt:lpstr>
      <vt:lpstr>Cross examination</vt:lpstr>
      <vt:lpstr>  Issue Based Assessment or General  Assessment </vt:lpstr>
      <vt:lpstr>Section 136</vt:lpstr>
      <vt:lpstr>Slide 59</vt:lpstr>
      <vt:lpstr>Slide 60</vt:lpstr>
      <vt:lpstr>QUESTIONS??</vt:lpstr>
      <vt:lpstr>Slide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DK Bholusaria</dc:creator>
  <cp:lastModifiedBy>USER</cp:lastModifiedBy>
  <cp:revision>157</cp:revision>
  <dcterms:created xsi:type="dcterms:W3CDTF">2021-01-27T13:25:16Z</dcterms:created>
  <dcterms:modified xsi:type="dcterms:W3CDTF">2021-01-29T09:12:40Z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2019-11-08T00:00:00Z</vt:filetime>
  </property>
  <property fmtid="{D5CDD505-2E9C-101B-9397-08002B2CF9AE}" pid="3" name="Creator">
    <vt:lpwstr>Microsoft® PowerPoint® for Office 365</vt:lpwstr>
  </property>
  <property fmtid="{D5CDD505-2E9C-101B-9397-08002B2CF9AE}" pid="4" name="LastSaved">
    <vt:filetime>2021-01-27T00:00:00Z</vt:filetime>
  </property>
</Properties>
</file>