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handoutMasterIdLst>
    <p:handoutMasterId r:id="rId38"/>
  </p:handoutMasterIdLst>
  <p:sldIdLst>
    <p:sldId id="256" r:id="rId2"/>
    <p:sldId id="510" r:id="rId3"/>
    <p:sldId id="513" r:id="rId4"/>
    <p:sldId id="512" r:id="rId5"/>
    <p:sldId id="509" r:id="rId6"/>
    <p:sldId id="257" r:id="rId7"/>
    <p:sldId id="271" r:id="rId8"/>
    <p:sldId id="272" r:id="rId9"/>
    <p:sldId id="275" r:id="rId10"/>
    <p:sldId id="273" r:id="rId11"/>
    <p:sldId id="274" r:id="rId12"/>
    <p:sldId id="261" r:id="rId13"/>
    <p:sldId id="262" r:id="rId14"/>
    <p:sldId id="263" r:id="rId15"/>
    <p:sldId id="276" r:id="rId16"/>
    <p:sldId id="264" r:id="rId17"/>
    <p:sldId id="277" r:id="rId18"/>
    <p:sldId id="278" r:id="rId19"/>
    <p:sldId id="266" r:id="rId20"/>
    <p:sldId id="279" r:id="rId21"/>
    <p:sldId id="280" r:id="rId22"/>
    <p:sldId id="281" r:id="rId23"/>
    <p:sldId id="282" r:id="rId24"/>
    <p:sldId id="283" r:id="rId25"/>
    <p:sldId id="284" r:id="rId26"/>
    <p:sldId id="285" r:id="rId27"/>
    <p:sldId id="295" r:id="rId28"/>
    <p:sldId id="286" r:id="rId29"/>
    <p:sldId id="296" r:id="rId30"/>
    <p:sldId id="287" r:id="rId31"/>
    <p:sldId id="288" r:id="rId32"/>
    <p:sldId id="290" r:id="rId33"/>
    <p:sldId id="292" r:id="rId34"/>
    <p:sldId id="514" r:id="rId35"/>
    <p:sldId id="29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7" d="100"/>
          <a:sy n="67" d="100"/>
        </p:scale>
        <p:origin x="64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9A3BD1-2E3F-4622-9EF3-0C68632B2415}" type="datetimeFigureOut">
              <a:rPr lang="en-US" smtClean="0"/>
              <a:t>2/5/2020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F48AEB-6EF9-44DF-8054-32456E23C76F}" type="slidenum">
              <a:rPr lang="en-US" smtClean="0"/>
              <a:t>‹#›</a:t>
            </a:fld>
            <a:endParaRPr lang="en-US"/>
          </a:p>
        </p:txBody>
      </p:sp>
    </p:spTree>
    <p:extLst>
      <p:ext uri="{BB962C8B-B14F-4D97-AF65-F5344CB8AC3E}">
        <p14:creationId xmlns:p14="http://schemas.microsoft.com/office/powerpoint/2010/main" val="261238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29300-CDBF-41B9-B540-38F4524EA426}" type="datetimeFigureOut">
              <a:rPr lang="en-US" smtClean="0"/>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B17DF1-D597-4B43-A5AC-22E9D5E4940A}" type="slidenum">
              <a:rPr lang="en-US" smtClean="0"/>
              <a:t>‹#›</a:t>
            </a:fld>
            <a:endParaRPr lang="en-US"/>
          </a:p>
        </p:txBody>
      </p:sp>
    </p:spTree>
    <p:extLst>
      <p:ext uri="{BB962C8B-B14F-4D97-AF65-F5344CB8AC3E}">
        <p14:creationId xmlns:p14="http://schemas.microsoft.com/office/powerpoint/2010/main" val="26647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a:t>
            </a:fld>
            <a:endParaRPr lang="en-IN"/>
          </a:p>
        </p:txBody>
      </p:sp>
    </p:spTree>
    <p:extLst>
      <p:ext uri="{BB962C8B-B14F-4D97-AF65-F5344CB8AC3E}">
        <p14:creationId xmlns:p14="http://schemas.microsoft.com/office/powerpoint/2010/main" val="2464382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15</a:t>
            </a:fld>
            <a:endParaRPr lang="en-IN"/>
          </a:p>
        </p:txBody>
      </p:sp>
    </p:spTree>
    <p:extLst>
      <p:ext uri="{BB962C8B-B14F-4D97-AF65-F5344CB8AC3E}">
        <p14:creationId xmlns:p14="http://schemas.microsoft.com/office/powerpoint/2010/main" val="545606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17</a:t>
            </a:fld>
            <a:endParaRPr lang="en-IN"/>
          </a:p>
        </p:txBody>
      </p:sp>
    </p:spTree>
    <p:extLst>
      <p:ext uri="{BB962C8B-B14F-4D97-AF65-F5344CB8AC3E}">
        <p14:creationId xmlns:p14="http://schemas.microsoft.com/office/powerpoint/2010/main" val="90450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18</a:t>
            </a:fld>
            <a:endParaRPr lang="en-IN"/>
          </a:p>
        </p:txBody>
      </p:sp>
    </p:spTree>
    <p:extLst>
      <p:ext uri="{BB962C8B-B14F-4D97-AF65-F5344CB8AC3E}">
        <p14:creationId xmlns:p14="http://schemas.microsoft.com/office/powerpoint/2010/main" val="4052059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20</a:t>
            </a:fld>
            <a:endParaRPr lang="en-IN"/>
          </a:p>
        </p:txBody>
      </p:sp>
    </p:spTree>
    <p:extLst>
      <p:ext uri="{BB962C8B-B14F-4D97-AF65-F5344CB8AC3E}">
        <p14:creationId xmlns:p14="http://schemas.microsoft.com/office/powerpoint/2010/main" val="1472395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21</a:t>
            </a:fld>
            <a:endParaRPr lang="en-IN"/>
          </a:p>
        </p:txBody>
      </p:sp>
    </p:spTree>
    <p:extLst>
      <p:ext uri="{BB962C8B-B14F-4D97-AF65-F5344CB8AC3E}">
        <p14:creationId xmlns:p14="http://schemas.microsoft.com/office/powerpoint/2010/main" val="1914507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22</a:t>
            </a:fld>
            <a:endParaRPr lang="en-IN"/>
          </a:p>
        </p:txBody>
      </p:sp>
    </p:spTree>
    <p:extLst>
      <p:ext uri="{BB962C8B-B14F-4D97-AF65-F5344CB8AC3E}">
        <p14:creationId xmlns:p14="http://schemas.microsoft.com/office/powerpoint/2010/main" val="843806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23</a:t>
            </a:fld>
            <a:endParaRPr lang="en-IN"/>
          </a:p>
        </p:txBody>
      </p:sp>
    </p:spTree>
    <p:extLst>
      <p:ext uri="{BB962C8B-B14F-4D97-AF65-F5344CB8AC3E}">
        <p14:creationId xmlns:p14="http://schemas.microsoft.com/office/powerpoint/2010/main" val="3497005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24</a:t>
            </a:fld>
            <a:endParaRPr lang="en-IN"/>
          </a:p>
        </p:txBody>
      </p:sp>
    </p:spTree>
    <p:extLst>
      <p:ext uri="{BB962C8B-B14F-4D97-AF65-F5344CB8AC3E}">
        <p14:creationId xmlns:p14="http://schemas.microsoft.com/office/powerpoint/2010/main" val="1240498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25</a:t>
            </a:fld>
            <a:endParaRPr lang="en-IN"/>
          </a:p>
        </p:txBody>
      </p:sp>
    </p:spTree>
    <p:extLst>
      <p:ext uri="{BB962C8B-B14F-4D97-AF65-F5344CB8AC3E}">
        <p14:creationId xmlns:p14="http://schemas.microsoft.com/office/powerpoint/2010/main" val="2690946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26</a:t>
            </a:fld>
            <a:endParaRPr lang="en-IN"/>
          </a:p>
        </p:txBody>
      </p:sp>
    </p:spTree>
    <p:extLst>
      <p:ext uri="{BB962C8B-B14F-4D97-AF65-F5344CB8AC3E}">
        <p14:creationId xmlns:p14="http://schemas.microsoft.com/office/powerpoint/2010/main" val="59113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a:t>
            </a:fld>
            <a:endParaRPr lang="en-IN"/>
          </a:p>
        </p:txBody>
      </p:sp>
    </p:spTree>
    <p:extLst>
      <p:ext uri="{BB962C8B-B14F-4D97-AF65-F5344CB8AC3E}">
        <p14:creationId xmlns:p14="http://schemas.microsoft.com/office/powerpoint/2010/main" val="2175027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27</a:t>
            </a:fld>
            <a:endParaRPr lang="en-IN"/>
          </a:p>
        </p:txBody>
      </p:sp>
    </p:spTree>
    <p:extLst>
      <p:ext uri="{BB962C8B-B14F-4D97-AF65-F5344CB8AC3E}">
        <p14:creationId xmlns:p14="http://schemas.microsoft.com/office/powerpoint/2010/main" val="591131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28</a:t>
            </a:fld>
            <a:endParaRPr lang="en-IN"/>
          </a:p>
        </p:txBody>
      </p:sp>
    </p:spTree>
    <p:extLst>
      <p:ext uri="{BB962C8B-B14F-4D97-AF65-F5344CB8AC3E}">
        <p14:creationId xmlns:p14="http://schemas.microsoft.com/office/powerpoint/2010/main" val="3209327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29</a:t>
            </a:fld>
            <a:endParaRPr lang="en-IN"/>
          </a:p>
        </p:txBody>
      </p:sp>
    </p:spTree>
    <p:extLst>
      <p:ext uri="{BB962C8B-B14F-4D97-AF65-F5344CB8AC3E}">
        <p14:creationId xmlns:p14="http://schemas.microsoft.com/office/powerpoint/2010/main" val="3209327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30</a:t>
            </a:fld>
            <a:endParaRPr lang="en-IN"/>
          </a:p>
        </p:txBody>
      </p:sp>
    </p:spTree>
    <p:extLst>
      <p:ext uri="{BB962C8B-B14F-4D97-AF65-F5344CB8AC3E}">
        <p14:creationId xmlns:p14="http://schemas.microsoft.com/office/powerpoint/2010/main" val="3208609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31</a:t>
            </a:fld>
            <a:endParaRPr lang="en-IN"/>
          </a:p>
        </p:txBody>
      </p:sp>
    </p:spTree>
    <p:extLst>
      <p:ext uri="{BB962C8B-B14F-4D97-AF65-F5344CB8AC3E}">
        <p14:creationId xmlns:p14="http://schemas.microsoft.com/office/powerpoint/2010/main" val="1427418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32</a:t>
            </a:fld>
            <a:endParaRPr lang="en-IN"/>
          </a:p>
        </p:txBody>
      </p:sp>
    </p:spTree>
    <p:extLst>
      <p:ext uri="{BB962C8B-B14F-4D97-AF65-F5344CB8AC3E}">
        <p14:creationId xmlns:p14="http://schemas.microsoft.com/office/powerpoint/2010/main" val="640296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33</a:t>
            </a:fld>
            <a:endParaRPr lang="en-IN"/>
          </a:p>
        </p:txBody>
      </p:sp>
    </p:spTree>
    <p:extLst>
      <p:ext uri="{BB962C8B-B14F-4D97-AF65-F5344CB8AC3E}">
        <p14:creationId xmlns:p14="http://schemas.microsoft.com/office/powerpoint/2010/main" val="916603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34</a:t>
            </a:fld>
            <a:endParaRPr lang="en-IN"/>
          </a:p>
        </p:txBody>
      </p:sp>
    </p:spTree>
    <p:extLst>
      <p:ext uri="{BB962C8B-B14F-4D97-AF65-F5344CB8AC3E}">
        <p14:creationId xmlns:p14="http://schemas.microsoft.com/office/powerpoint/2010/main" val="204578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4</a:t>
            </a:fld>
            <a:endParaRPr lang="en-IN"/>
          </a:p>
        </p:txBody>
      </p:sp>
    </p:spTree>
    <p:extLst>
      <p:ext uri="{BB962C8B-B14F-4D97-AF65-F5344CB8AC3E}">
        <p14:creationId xmlns:p14="http://schemas.microsoft.com/office/powerpoint/2010/main" val="53755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653E876E-0F48-4D8D-84AC-87872C009F6A}" type="slidenum">
              <a:rPr lang="en-US" smtClean="0"/>
              <a:pPr>
                <a:defRPr/>
              </a:pPr>
              <a:t>5</a:t>
            </a:fld>
            <a:endParaRPr lang="en-US"/>
          </a:p>
        </p:txBody>
      </p:sp>
    </p:spTree>
    <p:extLst>
      <p:ext uri="{BB962C8B-B14F-4D97-AF65-F5344CB8AC3E}">
        <p14:creationId xmlns:p14="http://schemas.microsoft.com/office/powerpoint/2010/main" val="385445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7</a:t>
            </a:fld>
            <a:endParaRPr lang="en-IN"/>
          </a:p>
        </p:txBody>
      </p:sp>
    </p:spTree>
    <p:extLst>
      <p:ext uri="{BB962C8B-B14F-4D97-AF65-F5344CB8AC3E}">
        <p14:creationId xmlns:p14="http://schemas.microsoft.com/office/powerpoint/2010/main" val="3393805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8</a:t>
            </a:fld>
            <a:endParaRPr lang="en-IN"/>
          </a:p>
        </p:txBody>
      </p:sp>
    </p:spTree>
    <p:extLst>
      <p:ext uri="{BB962C8B-B14F-4D97-AF65-F5344CB8AC3E}">
        <p14:creationId xmlns:p14="http://schemas.microsoft.com/office/powerpoint/2010/main" val="2505464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9</a:t>
            </a:fld>
            <a:endParaRPr lang="en-IN"/>
          </a:p>
        </p:txBody>
      </p:sp>
    </p:spTree>
    <p:extLst>
      <p:ext uri="{BB962C8B-B14F-4D97-AF65-F5344CB8AC3E}">
        <p14:creationId xmlns:p14="http://schemas.microsoft.com/office/powerpoint/2010/main" val="137362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10</a:t>
            </a:fld>
            <a:endParaRPr lang="en-IN"/>
          </a:p>
        </p:txBody>
      </p:sp>
    </p:spTree>
    <p:extLst>
      <p:ext uri="{BB962C8B-B14F-4D97-AF65-F5344CB8AC3E}">
        <p14:creationId xmlns:p14="http://schemas.microsoft.com/office/powerpoint/2010/main" val="197248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F9DCA6-C359-43B1-9297-2F29675782D6}" type="slidenum">
              <a:rPr lang="en-IN" smtClean="0"/>
              <a:t>11</a:t>
            </a:fld>
            <a:endParaRPr lang="en-IN"/>
          </a:p>
        </p:txBody>
      </p:sp>
    </p:spTree>
    <p:extLst>
      <p:ext uri="{BB962C8B-B14F-4D97-AF65-F5344CB8AC3E}">
        <p14:creationId xmlns:p14="http://schemas.microsoft.com/office/powerpoint/2010/main" val="72998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2D79D22-F5DE-4BD5-897B-4444E817B882}" type="datetime1">
              <a:rPr lang="en-US" smtClean="0"/>
              <a:t>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SIRC CHENNAI                                                                                                                                                                                                                                      CA R BUPATHY</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90492-EE29-4A50-BFB8-41C254DF1613}" type="datetime1">
              <a:rPr lang="en-US" smtClean="0"/>
              <a:t>2/5/2020</a:t>
            </a:fld>
            <a:endParaRPr lang="en-US" dirty="0"/>
          </a:p>
        </p:txBody>
      </p:sp>
      <p:sp>
        <p:nvSpPr>
          <p:cNvPr id="5" name="Footer Placeholder 4"/>
          <p:cNvSpPr>
            <a:spLocks noGrp="1"/>
          </p:cNvSpPr>
          <p:nvPr>
            <p:ph type="ftr" sz="quarter" idx="11"/>
          </p:nvPr>
        </p:nvSpPr>
        <p:spPr/>
        <p:txBody>
          <a:bodyPr/>
          <a:lstStyle/>
          <a:p>
            <a:r>
              <a:rPr lang="en-US"/>
              <a:t>SIRC CHENNAI                                                                                                                                                                                                                                      CA R BUPATHY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5F8845C-6C99-4D19-8E2D-2DA87BC04868}" type="datetime1">
              <a:rPr lang="en-US" smtClean="0"/>
              <a:t>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SIRC CHENNAI                                                                                                                                                                                                                                      CA R BUPATHY</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08250-0A6E-4397-A04F-629A82C720A2}" type="datetime1">
              <a:rPr lang="en-US" smtClean="0"/>
              <a:t>2/5/2020</a:t>
            </a:fld>
            <a:endParaRPr lang="en-US" dirty="0"/>
          </a:p>
        </p:txBody>
      </p:sp>
      <p:sp>
        <p:nvSpPr>
          <p:cNvPr id="5" name="Footer Placeholder 4"/>
          <p:cNvSpPr>
            <a:spLocks noGrp="1"/>
          </p:cNvSpPr>
          <p:nvPr>
            <p:ph type="ftr" sz="quarter" idx="11"/>
          </p:nvPr>
        </p:nvSpPr>
        <p:spPr/>
        <p:txBody>
          <a:bodyPr/>
          <a:lstStyle/>
          <a:p>
            <a:r>
              <a:rPr lang="en-US"/>
              <a:t>SIRC CHENNAI                                                                                                                                                                                                                                      CA R BUPATHY</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12A5F73-FDFA-4E1A-84CA-C8386F4715DE}" type="datetime1">
              <a:rPr lang="en-US" smtClean="0"/>
              <a:t>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SIRC CHENNAI                                                                                                                                                                                                                                      CA R BUPATHY</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E7FF2-3ED0-4C80-82F7-ACADD6C6BF61}" type="datetime1">
              <a:rPr lang="en-US" smtClean="0"/>
              <a:t>2/5/2020</a:t>
            </a:fld>
            <a:endParaRPr lang="en-US" dirty="0"/>
          </a:p>
        </p:txBody>
      </p:sp>
      <p:sp>
        <p:nvSpPr>
          <p:cNvPr id="6" name="Footer Placeholder 5"/>
          <p:cNvSpPr>
            <a:spLocks noGrp="1"/>
          </p:cNvSpPr>
          <p:nvPr>
            <p:ph type="ftr" sz="quarter" idx="11"/>
          </p:nvPr>
        </p:nvSpPr>
        <p:spPr/>
        <p:txBody>
          <a:bodyPr/>
          <a:lstStyle/>
          <a:p>
            <a:r>
              <a:rPr lang="en-US"/>
              <a:t>SIRC CHENNAI                                                                                                                                                                                                                                      CA R BUPATHY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C5F19F-3A24-4E36-8DB1-EB153E27DC96}" type="datetime1">
              <a:rPr lang="en-US" smtClean="0"/>
              <a:t>2/5/2020</a:t>
            </a:fld>
            <a:endParaRPr lang="en-US" dirty="0"/>
          </a:p>
        </p:txBody>
      </p:sp>
      <p:sp>
        <p:nvSpPr>
          <p:cNvPr id="8" name="Footer Placeholder 7"/>
          <p:cNvSpPr>
            <a:spLocks noGrp="1"/>
          </p:cNvSpPr>
          <p:nvPr>
            <p:ph type="ftr" sz="quarter" idx="11"/>
          </p:nvPr>
        </p:nvSpPr>
        <p:spPr/>
        <p:txBody>
          <a:bodyPr/>
          <a:lstStyle/>
          <a:p>
            <a:r>
              <a:rPr lang="en-US"/>
              <a:t>SIRC CHENNAI                                                                                                                                                                                                                                      CA R BUPATHY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57B6A2-08CA-4E40-B74E-2C9CE4EC7606}" type="datetime1">
              <a:rPr lang="en-US" smtClean="0"/>
              <a:t>2/5/2020</a:t>
            </a:fld>
            <a:endParaRPr lang="en-US" dirty="0"/>
          </a:p>
        </p:txBody>
      </p:sp>
      <p:sp>
        <p:nvSpPr>
          <p:cNvPr id="4" name="Footer Placeholder 3"/>
          <p:cNvSpPr>
            <a:spLocks noGrp="1"/>
          </p:cNvSpPr>
          <p:nvPr>
            <p:ph type="ftr" sz="quarter" idx="11"/>
          </p:nvPr>
        </p:nvSpPr>
        <p:spPr/>
        <p:txBody>
          <a:bodyPr/>
          <a:lstStyle/>
          <a:p>
            <a:r>
              <a:rPr lang="en-US"/>
              <a:t>SIRC CHENNAI                                                                                                                                                                                                                                      CA R BUPATHY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AE2EF-CCE1-4657-B639-91CEA1CBF6EF}" type="datetime1">
              <a:rPr lang="en-US" smtClean="0"/>
              <a:t>2/5/2020</a:t>
            </a:fld>
            <a:endParaRPr lang="en-US" dirty="0"/>
          </a:p>
        </p:txBody>
      </p:sp>
      <p:sp>
        <p:nvSpPr>
          <p:cNvPr id="3" name="Footer Placeholder 2"/>
          <p:cNvSpPr>
            <a:spLocks noGrp="1"/>
          </p:cNvSpPr>
          <p:nvPr>
            <p:ph type="ftr" sz="quarter" idx="11"/>
          </p:nvPr>
        </p:nvSpPr>
        <p:spPr/>
        <p:txBody>
          <a:bodyPr/>
          <a:lstStyle/>
          <a:p>
            <a:r>
              <a:rPr lang="en-US"/>
              <a:t>SIRC CHENNAI                                                                                                                                                                                                                                      CA R BUPATHY</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D975BE0-489A-4066-ABED-40D707791934}" type="datetime1">
              <a:rPr lang="en-US" smtClean="0"/>
              <a:t>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SIRC CHENNAI                                                                                                                                                                                                                                      CA R BUPATHY</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EAE7CD-F046-465D-8F70-9ED33D200D04}" type="datetime1">
              <a:rPr lang="en-US" smtClean="0"/>
              <a:t>2/5/2020</a:t>
            </a:fld>
            <a:endParaRPr lang="en-US" dirty="0"/>
          </a:p>
        </p:txBody>
      </p:sp>
      <p:sp>
        <p:nvSpPr>
          <p:cNvPr id="6" name="Footer Placeholder 5"/>
          <p:cNvSpPr>
            <a:spLocks noGrp="1"/>
          </p:cNvSpPr>
          <p:nvPr>
            <p:ph type="ftr" sz="quarter" idx="11"/>
          </p:nvPr>
        </p:nvSpPr>
        <p:spPr/>
        <p:txBody>
          <a:bodyPr/>
          <a:lstStyle/>
          <a:p>
            <a:r>
              <a:rPr lang="en-US"/>
              <a:t>SIRC CHENNAI                                                                                                                                                                                                                                      CA R BUPATHY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3EDAABF-59A8-46B0-9A65-4EEEB34E58BA}" type="datetime1">
              <a:rPr lang="en-US" smtClean="0"/>
              <a:t>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SIRC CHENNAI                                                                                                                                                                                                                                      CA R BUPATHY</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8053" y="3751231"/>
            <a:ext cx="9908518" cy="669001"/>
          </a:xfrm>
        </p:spPr>
        <p:txBody>
          <a:bodyPr>
            <a:normAutofit/>
          </a:bodyPr>
          <a:lstStyle/>
          <a:p>
            <a:pPr algn="ctr"/>
            <a:r>
              <a:rPr lang="en-IN" sz="2800" dirty="0">
                <a:solidFill>
                  <a:schemeClr val="bg1"/>
                </a:solidFill>
              </a:rPr>
              <a:t>Decoding UNION BUDGET 2020</a:t>
            </a:r>
            <a:endParaRPr lang="en-GB" sz="2800" dirty="0">
              <a:solidFill>
                <a:schemeClr val="bg1"/>
              </a:solidFill>
            </a:endParaRPr>
          </a:p>
        </p:txBody>
      </p:sp>
      <p:sp>
        <p:nvSpPr>
          <p:cNvPr id="3" name="Subtitle 2"/>
          <p:cNvSpPr>
            <a:spLocks noGrp="1"/>
          </p:cNvSpPr>
          <p:nvPr>
            <p:ph type="subTitle" idx="1"/>
          </p:nvPr>
        </p:nvSpPr>
        <p:spPr>
          <a:xfrm>
            <a:off x="681810" y="4744446"/>
            <a:ext cx="11156372" cy="590321"/>
          </a:xfrm>
        </p:spPr>
        <p:txBody>
          <a:bodyPr>
            <a:normAutofit/>
          </a:bodyPr>
          <a:lstStyle/>
          <a:p>
            <a:pPr algn="ctr"/>
            <a:r>
              <a:rPr lang="en-IN" sz="1800" b="1" dirty="0">
                <a:solidFill>
                  <a:schemeClr val="bg1"/>
                </a:solidFill>
                <a:latin typeface="Arial" pitchFamily="34" charset="0"/>
                <a:cs typeface="Arial" pitchFamily="34" charset="0"/>
              </a:rPr>
              <a:t>ICAI KOTTAYAM   -   5</a:t>
            </a:r>
            <a:r>
              <a:rPr lang="en-IN" sz="1800" b="1" baseline="30000" dirty="0">
                <a:solidFill>
                  <a:schemeClr val="bg1"/>
                </a:solidFill>
                <a:latin typeface="Arial" pitchFamily="34" charset="0"/>
                <a:cs typeface="Arial" pitchFamily="34" charset="0"/>
              </a:rPr>
              <a:t>TH</a:t>
            </a:r>
            <a:r>
              <a:rPr lang="en-IN" sz="1800" b="1" dirty="0">
                <a:solidFill>
                  <a:schemeClr val="bg1"/>
                </a:solidFill>
                <a:latin typeface="Arial" pitchFamily="34" charset="0"/>
                <a:cs typeface="Arial" pitchFamily="34" charset="0"/>
              </a:rPr>
              <a:t> FEBRUARY, 2020</a:t>
            </a:r>
            <a:endParaRPr lang="en-GB" sz="1800" b="1" dirty="0">
              <a:solidFill>
                <a:schemeClr val="bg1"/>
              </a:solidFill>
              <a:latin typeface="Arial" pitchFamily="34" charset="0"/>
              <a:cs typeface="Arial" pitchFamily="34" charset="0"/>
            </a:endParaRPr>
          </a:p>
        </p:txBody>
      </p:sp>
      <p:sp>
        <p:nvSpPr>
          <p:cNvPr id="5" name="Title 1"/>
          <p:cNvSpPr txBox="1">
            <a:spLocks/>
          </p:cNvSpPr>
          <p:nvPr/>
        </p:nvSpPr>
        <p:spPr>
          <a:xfrm>
            <a:off x="681810" y="3751231"/>
            <a:ext cx="10993549" cy="993215"/>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676" y="684899"/>
            <a:ext cx="5722480" cy="2849133"/>
          </a:xfrm>
          <a:prstGeom prst="rect">
            <a:avLst/>
          </a:prstGeom>
        </p:spPr>
      </p:pic>
      <p:sp>
        <p:nvSpPr>
          <p:cNvPr id="7" name="Subtitle 2"/>
          <p:cNvSpPr txBox="1">
            <a:spLocks/>
          </p:cNvSpPr>
          <p:nvPr/>
        </p:nvSpPr>
        <p:spPr>
          <a:xfrm>
            <a:off x="8699156" y="5867043"/>
            <a:ext cx="2889706"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IN" sz="1800" b="1" dirty="0">
                <a:solidFill>
                  <a:schemeClr val="bg1"/>
                </a:solidFill>
                <a:latin typeface="Arial" pitchFamily="34" charset="0"/>
                <a:cs typeface="Arial" pitchFamily="34" charset="0"/>
              </a:rPr>
              <a:t>JOMON k. George</a:t>
            </a:r>
            <a:endParaRPr lang="en-GB" sz="1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34986030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64636" y="832352"/>
            <a:ext cx="9720072" cy="743963"/>
          </a:xfrm>
        </p:spPr>
        <p:txBody>
          <a:bodyPr>
            <a:normAutofit/>
          </a:bodyPr>
          <a:lstStyle/>
          <a:p>
            <a:r>
              <a:rPr lang="en-US" sz="4000" b="1" dirty="0"/>
              <a:t>dividend</a:t>
            </a:r>
            <a:endParaRPr lang="en-IN" sz="48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24128" y="1432874"/>
            <a:ext cx="10368802" cy="5326271"/>
          </a:xfrm>
        </p:spPr>
        <p:txBody>
          <a:bodyPr>
            <a:normAutofit fontScale="55000" lnSpcReduction="20000"/>
          </a:bodyPr>
          <a:lstStyle/>
          <a:p>
            <a:pPr lvl="2" algn="just"/>
            <a:endParaRPr lang="en-US" sz="2400" dirty="0">
              <a:latin typeface="+mj-lt"/>
            </a:endParaRPr>
          </a:p>
          <a:p>
            <a:pPr marL="310896" lvl="2" indent="0" algn="just">
              <a:buNone/>
            </a:pPr>
            <a:endParaRPr lang="en-US" sz="3200" b="1" dirty="0">
              <a:latin typeface="+mj-lt"/>
            </a:endParaRPr>
          </a:p>
          <a:p>
            <a:pPr marL="310896" lvl="2" indent="0" algn="just">
              <a:buNone/>
            </a:pPr>
            <a:endParaRPr lang="en-US" sz="3200" b="1" dirty="0">
              <a:latin typeface="+mj-lt"/>
            </a:endParaRPr>
          </a:p>
          <a:p>
            <a:pPr marL="310896" lvl="2" indent="0" algn="just">
              <a:buNone/>
            </a:pPr>
            <a:r>
              <a:rPr lang="en-US" sz="3200" b="1" dirty="0">
                <a:latin typeface="+mj-lt"/>
              </a:rPr>
              <a:t>Dividend Distribution Tax u/s 115-O not applicable from 1</a:t>
            </a:r>
            <a:r>
              <a:rPr lang="en-US" sz="3200" b="1" baseline="30000" dirty="0">
                <a:latin typeface="+mj-lt"/>
              </a:rPr>
              <a:t>st</a:t>
            </a:r>
            <a:r>
              <a:rPr lang="en-US" sz="3200" b="1" dirty="0">
                <a:latin typeface="+mj-lt"/>
              </a:rPr>
              <a:t> April 2021.</a:t>
            </a:r>
          </a:p>
          <a:p>
            <a:pPr marL="310896" lvl="2" indent="0" algn="just">
              <a:buNone/>
            </a:pPr>
            <a:endParaRPr lang="en-US" sz="3200" b="1" dirty="0">
              <a:latin typeface="+mj-lt"/>
            </a:endParaRPr>
          </a:p>
          <a:p>
            <a:pPr marL="310896" lvl="2" indent="0" algn="just">
              <a:buNone/>
            </a:pPr>
            <a:r>
              <a:rPr lang="en-US" sz="3200" b="1" dirty="0">
                <a:latin typeface="+mj-lt"/>
              </a:rPr>
              <a:t>Dividend taxable in the hands of recipient at normal rates. </a:t>
            </a:r>
          </a:p>
          <a:p>
            <a:pPr marL="310896" lvl="2" indent="0" algn="just">
              <a:buNone/>
            </a:pPr>
            <a:endParaRPr lang="en-US" sz="3200" b="1" dirty="0">
              <a:latin typeface="+mj-lt"/>
            </a:endParaRPr>
          </a:p>
          <a:p>
            <a:pPr marL="310896" lvl="2" indent="0" algn="just">
              <a:buNone/>
            </a:pPr>
            <a:r>
              <a:rPr lang="en-US" sz="3200" b="1" dirty="0">
                <a:latin typeface="+mj-lt"/>
              </a:rPr>
              <a:t>No deductions other than interest. - </a:t>
            </a:r>
            <a:r>
              <a:rPr lang="en-US" sz="3200" b="1" dirty="0" err="1">
                <a:latin typeface="+mj-lt"/>
              </a:rPr>
              <a:t>Upto</a:t>
            </a:r>
            <a:r>
              <a:rPr lang="en-US" sz="3200" b="1" dirty="0">
                <a:latin typeface="+mj-lt"/>
              </a:rPr>
              <a:t> 20% of Dividend Income  (Sec 57 amended)</a:t>
            </a:r>
          </a:p>
          <a:p>
            <a:pPr marL="310896" lvl="2" indent="0" algn="just">
              <a:buNone/>
            </a:pPr>
            <a:endParaRPr lang="en-US" sz="3200" b="1" dirty="0">
              <a:latin typeface="+mj-lt"/>
            </a:endParaRPr>
          </a:p>
          <a:p>
            <a:pPr marL="310896" lvl="2" indent="0" algn="just">
              <a:buNone/>
            </a:pPr>
            <a:r>
              <a:rPr lang="en-US" sz="3200" b="1" dirty="0">
                <a:latin typeface="+mj-lt"/>
              </a:rPr>
              <a:t>Exemption u/s 10(34) and Taxability u/s 115 BBDA not applicable from 1</a:t>
            </a:r>
            <a:r>
              <a:rPr lang="en-US" sz="3200" b="1" baseline="30000" dirty="0">
                <a:latin typeface="+mj-lt"/>
              </a:rPr>
              <a:t>st</a:t>
            </a:r>
            <a:r>
              <a:rPr lang="en-US" sz="3200" b="1" dirty="0">
                <a:latin typeface="+mj-lt"/>
              </a:rPr>
              <a:t> </a:t>
            </a:r>
          </a:p>
          <a:p>
            <a:pPr marL="310896" lvl="2" indent="0" algn="just">
              <a:buNone/>
            </a:pPr>
            <a:r>
              <a:rPr lang="en-US" sz="3200" b="1" dirty="0">
                <a:latin typeface="+mj-lt"/>
              </a:rPr>
              <a:t>April 2021.</a:t>
            </a:r>
          </a:p>
          <a:p>
            <a:pPr marL="310896" lvl="2" indent="0" algn="just">
              <a:buNone/>
            </a:pPr>
            <a:endParaRPr lang="en-US" sz="3200" b="1" dirty="0">
              <a:latin typeface="+mj-lt"/>
            </a:endParaRPr>
          </a:p>
          <a:p>
            <a:pPr marL="310896" lvl="2" indent="0" algn="just">
              <a:buNone/>
            </a:pPr>
            <a:r>
              <a:rPr lang="en-US" sz="3200" b="1" dirty="0">
                <a:latin typeface="+mj-lt"/>
              </a:rPr>
              <a:t>Dividend to Non-Residents will now attract TDS u/s 195. </a:t>
            </a:r>
          </a:p>
          <a:p>
            <a:pPr marL="310896" lvl="2" indent="0" algn="just">
              <a:buNone/>
            </a:pPr>
            <a:endParaRPr lang="en-US" sz="3200" b="1" dirty="0">
              <a:latin typeface="+mj-lt"/>
            </a:endParaRPr>
          </a:p>
          <a:p>
            <a:pPr marL="310896" lvl="2" indent="0" algn="just">
              <a:buNone/>
            </a:pPr>
            <a:r>
              <a:rPr lang="en-US" sz="3200" b="1" dirty="0">
                <a:latin typeface="+mj-lt"/>
              </a:rPr>
              <a:t>Sec 80M reintroduced – Inter Corporate Dividends.</a:t>
            </a:r>
            <a:endParaRPr lang="en-US" sz="5400" b="1" dirty="0"/>
          </a:p>
          <a:p>
            <a:pPr lvl="1" algn="just"/>
            <a:endParaRPr lang="en-IN" sz="4400" dirty="0">
              <a:latin typeface="+mj-lt"/>
            </a:endParaRPr>
          </a:p>
          <a:p>
            <a:pPr lvl="1"/>
            <a:endParaRPr lang="en-IN" dirty="0"/>
          </a:p>
        </p:txBody>
      </p:sp>
    </p:spTree>
    <p:extLst>
      <p:ext uri="{BB962C8B-B14F-4D97-AF65-F5344CB8AC3E}">
        <p14:creationId xmlns:p14="http://schemas.microsoft.com/office/powerpoint/2010/main" val="1729265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 calcmode="lin" valueType="num">
                                      <p:cBhvr additive="base">
                                        <p:cTn id="2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 calcmode="lin" valueType="num">
                                      <p:cBhvr additive="base">
                                        <p:cTn id="3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78139" y="894135"/>
            <a:ext cx="9720072" cy="743963"/>
          </a:xfrm>
        </p:spPr>
        <p:txBody>
          <a:bodyPr>
            <a:normAutofit/>
          </a:bodyPr>
          <a:lstStyle/>
          <a:p>
            <a:r>
              <a:rPr lang="en-US" sz="4000" b="1" dirty="0"/>
              <a:t>Mutual fund income</a:t>
            </a:r>
            <a:endParaRPr lang="en-IN" sz="48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98268" y="1981514"/>
            <a:ext cx="10603581" cy="4876486"/>
          </a:xfrm>
        </p:spPr>
        <p:txBody>
          <a:bodyPr>
            <a:normAutofit fontScale="92500"/>
          </a:bodyPr>
          <a:lstStyle/>
          <a:p>
            <a:pPr lvl="2" algn="just"/>
            <a:endParaRPr lang="en-US" sz="2400" dirty="0">
              <a:latin typeface="+mj-lt"/>
            </a:endParaRPr>
          </a:p>
          <a:p>
            <a:pPr marL="310896" lvl="2" indent="0" algn="just">
              <a:buNone/>
            </a:pPr>
            <a:r>
              <a:rPr lang="en-US" sz="3200" b="1" dirty="0">
                <a:latin typeface="+mj-lt"/>
              </a:rPr>
              <a:t>Exemption u/s 10(35) not applicable from 1</a:t>
            </a:r>
            <a:r>
              <a:rPr lang="en-US" sz="3200" b="1" baseline="30000" dirty="0">
                <a:latin typeface="+mj-lt"/>
              </a:rPr>
              <a:t>st</a:t>
            </a:r>
            <a:r>
              <a:rPr lang="en-US" sz="3200" b="1" dirty="0">
                <a:latin typeface="+mj-lt"/>
              </a:rPr>
              <a:t> April 2021.</a:t>
            </a:r>
          </a:p>
          <a:p>
            <a:pPr marL="310896" lvl="2" indent="0" algn="just">
              <a:buNone/>
            </a:pPr>
            <a:endParaRPr lang="en-US" sz="3200" b="1" dirty="0">
              <a:latin typeface="+mj-lt"/>
            </a:endParaRPr>
          </a:p>
          <a:p>
            <a:pPr marL="310896" lvl="2" indent="0" algn="just">
              <a:buNone/>
            </a:pPr>
            <a:r>
              <a:rPr lang="en-US" sz="3200" b="1" dirty="0">
                <a:latin typeface="+mj-lt"/>
              </a:rPr>
              <a:t>New Section 194K inserted:</a:t>
            </a:r>
          </a:p>
          <a:p>
            <a:pPr marL="310896" lvl="2" indent="0" algn="just">
              <a:buNone/>
            </a:pPr>
            <a:r>
              <a:rPr lang="en-US" sz="3200" b="1" dirty="0">
                <a:latin typeface="+mj-lt"/>
              </a:rPr>
              <a:t>TDS @ 10% if income exceeds Rs.5,000/-</a:t>
            </a:r>
          </a:p>
          <a:p>
            <a:pPr marL="310896" lvl="2" indent="0" algn="just">
              <a:buNone/>
            </a:pPr>
            <a:endParaRPr lang="en-US" sz="3200" b="1" dirty="0">
              <a:latin typeface="+mj-lt"/>
            </a:endParaRPr>
          </a:p>
          <a:p>
            <a:pPr marL="310896" lvl="2" indent="0" algn="just">
              <a:buNone/>
            </a:pPr>
            <a:r>
              <a:rPr lang="en-US" sz="3200" b="1" dirty="0">
                <a:latin typeface="+mj-lt"/>
              </a:rPr>
              <a:t>Income to Non-Resident will attract TDS u/s 196A (20%). </a:t>
            </a:r>
          </a:p>
          <a:p>
            <a:pPr lvl="1" algn="just"/>
            <a:endParaRPr lang="en-IN" sz="4400" dirty="0">
              <a:latin typeface="+mj-lt"/>
            </a:endParaRPr>
          </a:p>
          <a:p>
            <a:pPr lvl="1"/>
            <a:endParaRPr lang="en-IN" dirty="0"/>
          </a:p>
        </p:txBody>
      </p:sp>
    </p:spTree>
    <p:extLst>
      <p:ext uri="{BB962C8B-B14F-4D97-AF65-F5344CB8AC3E}">
        <p14:creationId xmlns:p14="http://schemas.microsoft.com/office/powerpoint/2010/main" val="29551003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76273"/>
          </a:xfrm>
        </p:spPr>
        <p:txBody>
          <a:bodyPr/>
          <a:lstStyle/>
          <a:p>
            <a:r>
              <a:rPr lang="en-IN" dirty="0"/>
              <a:t>COMPUTATION OF SALARY INCOME</a:t>
            </a:r>
            <a:endParaRPr lang="en-GB" dirty="0"/>
          </a:p>
        </p:txBody>
      </p:sp>
      <p:sp>
        <p:nvSpPr>
          <p:cNvPr id="3" name="Content Placeholder 2"/>
          <p:cNvSpPr>
            <a:spLocks noGrp="1"/>
          </p:cNvSpPr>
          <p:nvPr>
            <p:ph idx="1"/>
          </p:nvPr>
        </p:nvSpPr>
        <p:spPr>
          <a:xfrm>
            <a:off x="733592" y="6727373"/>
            <a:ext cx="11029615" cy="457200"/>
          </a:xfrm>
        </p:spPr>
        <p:txBody>
          <a:bodyPr/>
          <a:lstStyle/>
          <a:p>
            <a:endParaRPr lang="en-IN"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98954220"/>
              </p:ext>
            </p:extLst>
          </p:nvPr>
        </p:nvGraphicFramePr>
        <p:xfrm>
          <a:off x="733590" y="2854974"/>
          <a:ext cx="10935894" cy="3499637"/>
        </p:xfrm>
        <a:graphic>
          <a:graphicData uri="http://schemas.openxmlformats.org/drawingml/2006/table">
            <a:tbl>
              <a:tblPr firstRow="1" bandRow="1">
                <a:tableStyleId>{5C22544A-7EE6-4342-B048-85BDC9FD1C3A}</a:tableStyleId>
              </a:tblPr>
              <a:tblGrid>
                <a:gridCol w="5467947">
                  <a:extLst>
                    <a:ext uri="{9D8B030D-6E8A-4147-A177-3AD203B41FA5}">
                      <a16:colId xmlns:a16="http://schemas.microsoft.com/office/drawing/2014/main" val="20000"/>
                    </a:ext>
                  </a:extLst>
                </a:gridCol>
                <a:gridCol w="5467947">
                  <a:extLst>
                    <a:ext uri="{9D8B030D-6E8A-4147-A177-3AD203B41FA5}">
                      <a16:colId xmlns:a16="http://schemas.microsoft.com/office/drawing/2014/main" val="20001"/>
                    </a:ext>
                  </a:extLst>
                </a:gridCol>
              </a:tblGrid>
              <a:tr h="390677">
                <a:tc>
                  <a:txBody>
                    <a:bodyPr/>
                    <a:lstStyle/>
                    <a:p>
                      <a:pPr algn="ctr"/>
                      <a:r>
                        <a:rPr lang="en-IN" sz="1600" dirty="0"/>
                        <a:t>EXISTING</a:t>
                      </a:r>
                      <a:endParaRPr lang="en-GB" sz="1600" dirty="0"/>
                    </a:p>
                  </a:txBody>
                  <a:tcPr/>
                </a:tc>
                <a:tc>
                  <a:txBody>
                    <a:bodyPr/>
                    <a:lstStyle/>
                    <a:p>
                      <a:pPr algn="ctr"/>
                      <a:r>
                        <a:rPr lang="en-IN" sz="1600" dirty="0"/>
                        <a:t>PROPOSED</a:t>
                      </a:r>
                      <a:endParaRPr lang="en-GB" sz="1600" dirty="0"/>
                    </a:p>
                  </a:txBody>
                  <a:tcPr/>
                </a:tc>
                <a:extLst>
                  <a:ext uri="{0D108BD9-81ED-4DB2-BD59-A6C34878D82A}">
                    <a16:rowId xmlns:a16="http://schemas.microsoft.com/office/drawing/2014/main" val="10000"/>
                  </a:ext>
                </a:extLst>
              </a:tr>
              <a:tr h="602141">
                <a:tc>
                  <a:txBody>
                    <a:bodyPr/>
                    <a:lstStyle/>
                    <a:p>
                      <a:r>
                        <a:rPr lang="en-IN" sz="2000" dirty="0"/>
                        <a:t>Employer’s Contribution to RPF – Above 12% of Salary</a:t>
                      </a:r>
                      <a:endParaRPr lang="en-GB" sz="2000" dirty="0"/>
                    </a:p>
                  </a:txBody>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IN" sz="2000" dirty="0"/>
                    </a:p>
                    <a:p>
                      <a:pPr marL="0" marR="0" indent="0" algn="l" defTabSz="457200" rtl="0" eaLnBrk="1" fontAlgn="auto" latinLnBrk="0" hangingPunct="1">
                        <a:lnSpc>
                          <a:spcPct val="100000"/>
                        </a:lnSpc>
                        <a:spcBef>
                          <a:spcPts val="0"/>
                        </a:spcBef>
                        <a:spcAft>
                          <a:spcPts val="0"/>
                        </a:spcAft>
                        <a:buClrTx/>
                        <a:buSzTx/>
                        <a:buFontTx/>
                        <a:buNone/>
                        <a:tabLst/>
                        <a:defRPr/>
                      </a:pPr>
                      <a:endParaRPr lang="en-IN" sz="2000" dirty="0"/>
                    </a:p>
                    <a:p>
                      <a:pPr marL="0" marR="0" indent="0" algn="l" defTabSz="457200" rtl="0" eaLnBrk="1" fontAlgn="auto" latinLnBrk="0" hangingPunct="1">
                        <a:lnSpc>
                          <a:spcPct val="100000"/>
                        </a:lnSpc>
                        <a:spcBef>
                          <a:spcPts val="0"/>
                        </a:spcBef>
                        <a:spcAft>
                          <a:spcPts val="0"/>
                        </a:spcAft>
                        <a:buClrTx/>
                        <a:buSzTx/>
                        <a:buFontTx/>
                        <a:buNone/>
                        <a:tabLst/>
                        <a:defRPr/>
                      </a:pPr>
                      <a:r>
                        <a:rPr lang="en-IN" sz="2000" dirty="0"/>
                        <a:t>Aggregate</a:t>
                      </a:r>
                      <a:r>
                        <a:rPr lang="en-IN" sz="2000" baseline="0" dirty="0"/>
                        <a:t> of all three contributions – Restricted to Rs.7,50,000</a:t>
                      </a:r>
                      <a:endParaRPr lang="en-GB" sz="2000" dirty="0"/>
                    </a:p>
                  </a:txBody>
                  <a:tcPr/>
                </a:tc>
                <a:extLst>
                  <a:ext uri="{0D108BD9-81ED-4DB2-BD59-A6C34878D82A}">
                    <a16:rowId xmlns:a16="http://schemas.microsoft.com/office/drawing/2014/main" val="10001"/>
                  </a:ext>
                </a:extLst>
              </a:tr>
              <a:tr h="602141">
                <a:tc>
                  <a:txBody>
                    <a:bodyPr/>
                    <a:lstStyle/>
                    <a:p>
                      <a:r>
                        <a:rPr lang="en-IN" sz="2000" dirty="0"/>
                        <a:t>Employer’s Contribution to Pension scheme – referred to</a:t>
                      </a:r>
                      <a:r>
                        <a:rPr lang="en-IN" sz="2000" baseline="0" dirty="0"/>
                        <a:t> in </a:t>
                      </a:r>
                      <a:r>
                        <a:rPr lang="en-IN" sz="2000" dirty="0"/>
                        <a:t>Sec</a:t>
                      </a:r>
                      <a:r>
                        <a:rPr lang="en-IN" sz="2000" baseline="0" dirty="0"/>
                        <a:t> </a:t>
                      </a:r>
                      <a:r>
                        <a:rPr lang="en-IN" sz="2000" dirty="0"/>
                        <a:t>80CCD – Above </a:t>
                      </a:r>
                      <a:r>
                        <a:rPr lang="en-IN" sz="2000" baseline="0" dirty="0"/>
                        <a:t>14% for </a:t>
                      </a:r>
                      <a:r>
                        <a:rPr lang="en-IN" sz="2000" baseline="0" dirty="0" err="1"/>
                        <a:t>Govt</a:t>
                      </a:r>
                      <a:r>
                        <a:rPr lang="en-IN" sz="2000" baseline="0" dirty="0"/>
                        <a:t> Employees and above 10% of salary for Others.</a:t>
                      </a:r>
                      <a:endParaRPr lang="en-GB" sz="2000" dirty="0"/>
                    </a:p>
                  </a:txBody>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10002"/>
                  </a:ext>
                </a:extLst>
              </a:tr>
              <a:tr h="602141">
                <a:tc>
                  <a:txBody>
                    <a:bodyPr/>
                    <a:lstStyle/>
                    <a:p>
                      <a:r>
                        <a:rPr lang="en-IN" sz="2000" dirty="0"/>
                        <a:t>Employer’s contribution to Super </a:t>
                      </a:r>
                      <a:r>
                        <a:rPr lang="en-IN" sz="2000" dirty="0" err="1"/>
                        <a:t>Annuation</a:t>
                      </a:r>
                      <a:r>
                        <a:rPr lang="en-IN" sz="2000" dirty="0"/>
                        <a:t> Fund – Rs.1,50,000</a:t>
                      </a:r>
                      <a:endParaRPr lang="en-GB" sz="2000" dirty="0"/>
                    </a:p>
                  </a:txBody>
                  <a:tcPr/>
                </a:tc>
                <a:tc vMerge="1">
                  <a:txBody>
                    <a:bodyPr/>
                    <a:lstStyle/>
                    <a:p>
                      <a:endParaRPr lang="en-GB" dirty="0"/>
                    </a:p>
                  </a:txBody>
                  <a:tcPr/>
                </a:tc>
                <a:extLst>
                  <a:ext uri="{0D108BD9-81ED-4DB2-BD59-A6C34878D82A}">
                    <a16:rowId xmlns:a16="http://schemas.microsoft.com/office/drawing/2014/main" val="10003"/>
                  </a:ext>
                </a:extLst>
              </a:tr>
              <a:tr h="602141">
                <a:tc>
                  <a:txBody>
                    <a:bodyPr/>
                    <a:lstStyle/>
                    <a:p>
                      <a:endParaRPr lang="en-GB" sz="2000" dirty="0"/>
                    </a:p>
                  </a:txBody>
                  <a:tcPr/>
                </a:tc>
                <a:tc>
                  <a:txBody>
                    <a:bodyPr/>
                    <a:lstStyle/>
                    <a:p>
                      <a:r>
                        <a:rPr lang="en-IN" sz="2000" dirty="0"/>
                        <a:t>Accretions relating to</a:t>
                      </a:r>
                      <a:r>
                        <a:rPr lang="en-IN" sz="2000" baseline="0" dirty="0"/>
                        <a:t> the excess contribution is also taxable as perquisites</a:t>
                      </a:r>
                      <a:endParaRPr lang="en-GB" sz="2000" dirty="0"/>
                    </a:p>
                  </a:txBody>
                  <a:tcPr/>
                </a:tc>
                <a:extLst>
                  <a:ext uri="{0D108BD9-81ED-4DB2-BD59-A6C34878D82A}">
                    <a16:rowId xmlns:a16="http://schemas.microsoft.com/office/drawing/2014/main" val="10004"/>
                  </a:ext>
                </a:extLst>
              </a:tr>
            </a:tbl>
          </a:graphicData>
        </a:graphic>
      </p:graphicFrame>
      <p:sp>
        <p:nvSpPr>
          <p:cNvPr id="6" name="Content Placeholder 2"/>
          <p:cNvSpPr txBox="1">
            <a:spLocks/>
          </p:cNvSpPr>
          <p:nvPr/>
        </p:nvSpPr>
        <p:spPr>
          <a:xfrm>
            <a:off x="733589" y="2193324"/>
            <a:ext cx="6037913" cy="53134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IN" b="1" dirty="0"/>
              <a:t>DEFINITION OF PERQUISITES U/S 17(2) WIDENED</a:t>
            </a:r>
          </a:p>
          <a:p>
            <a:endParaRPr lang="en-GB" b="1" dirty="0"/>
          </a:p>
        </p:txBody>
      </p:sp>
    </p:spTree>
    <p:extLst>
      <p:ext uri="{BB962C8B-B14F-4D97-AF65-F5344CB8AC3E}">
        <p14:creationId xmlns:p14="http://schemas.microsoft.com/office/powerpoint/2010/main" val="5964034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Provisions relating to non- residents</a:t>
            </a:r>
            <a:endParaRPr lang="en-GB" dirty="0"/>
          </a:p>
        </p:txBody>
      </p:sp>
      <p:sp>
        <p:nvSpPr>
          <p:cNvPr id="3" name="Content Placeholder 2"/>
          <p:cNvSpPr>
            <a:spLocks noGrp="1"/>
          </p:cNvSpPr>
          <p:nvPr>
            <p:ph idx="1"/>
          </p:nvPr>
        </p:nvSpPr>
        <p:spPr>
          <a:xfrm>
            <a:off x="618262" y="2434282"/>
            <a:ext cx="11029615" cy="4079425"/>
          </a:xfrm>
        </p:spPr>
        <p:txBody>
          <a:bodyPr>
            <a:normAutofit/>
          </a:bodyPr>
          <a:lstStyle/>
          <a:p>
            <a:pPr marL="0" indent="0">
              <a:buNone/>
            </a:pPr>
            <a:r>
              <a:rPr lang="en-IN" b="1" u="sng" dirty="0"/>
              <a:t>DEFINITION OF RESIDENT OF INDIA</a:t>
            </a:r>
          </a:p>
          <a:p>
            <a:pPr marL="0" indent="0">
              <a:buNone/>
            </a:pPr>
            <a:endParaRPr lang="en-IN" b="1" u="sng" dirty="0"/>
          </a:p>
          <a:p>
            <a:r>
              <a:rPr lang="en-IN" dirty="0"/>
              <a:t>An Indian citizen / a person of Indian origin can visit India for maximum of 182 days without becoming Resident of India.  </a:t>
            </a:r>
            <a:r>
              <a:rPr lang="en-IN" b="1" dirty="0"/>
              <a:t>The period of stay is now reduced to 120 days</a:t>
            </a:r>
          </a:p>
          <a:p>
            <a:endParaRPr lang="en-IN" b="1" dirty="0"/>
          </a:p>
          <a:p>
            <a:r>
              <a:rPr lang="en-IN" dirty="0"/>
              <a:t>An Individual/ HUF is now considered as a </a:t>
            </a:r>
            <a:r>
              <a:rPr lang="en-IN" b="1" dirty="0"/>
              <a:t>Resident but not Ordinarily Resident  </a:t>
            </a:r>
            <a:r>
              <a:rPr lang="en-IN" dirty="0"/>
              <a:t>if he is a Non – Resident of India in 9 out of 10 years.  </a:t>
            </a:r>
            <a:r>
              <a:rPr lang="en-IN" b="1" dirty="0"/>
              <a:t>This is amended to 7 out of 10 years.</a:t>
            </a:r>
          </a:p>
          <a:p>
            <a:pPr marL="0" indent="0">
              <a:buNone/>
            </a:pPr>
            <a:endParaRPr lang="en-IN" dirty="0"/>
          </a:p>
          <a:p>
            <a:r>
              <a:rPr lang="en-IN" dirty="0"/>
              <a:t>Reduces the tax impact on Individuals returning to India by giving 4 years time.</a:t>
            </a:r>
          </a:p>
          <a:p>
            <a:pPr marL="0" indent="0">
              <a:buNone/>
            </a:pPr>
            <a:endParaRPr lang="en-IN" dirty="0"/>
          </a:p>
          <a:p>
            <a:endParaRPr lang="en-GB" dirty="0"/>
          </a:p>
        </p:txBody>
      </p:sp>
    </p:spTree>
    <p:extLst>
      <p:ext uri="{BB962C8B-B14F-4D97-AF65-F5344CB8AC3E}">
        <p14:creationId xmlns:p14="http://schemas.microsoft.com/office/powerpoint/2010/main" val="30679361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Provisions relating to non- residents</a:t>
            </a:r>
            <a:endParaRPr lang="en-GB" dirty="0"/>
          </a:p>
        </p:txBody>
      </p:sp>
      <p:sp>
        <p:nvSpPr>
          <p:cNvPr id="3" name="Content Placeholder 2"/>
          <p:cNvSpPr>
            <a:spLocks noGrp="1"/>
          </p:cNvSpPr>
          <p:nvPr>
            <p:ph idx="1"/>
          </p:nvPr>
        </p:nvSpPr>
        <p:spPr>
          <a:xfrm>
            <a:off x="581193" y="2180497"/>
            <a:ext cx="10725240" cy="4072022"/>
          </a:xfrm>
        </p:spPr>
        <p:txBody>
          <a:bodyPr>
            <a:normAutofit/>
          </a:bodyPr>
          <a:lstStyle/>
          <a:p>
            <a:pPr marL="0" indent="0">
              <a:buNone/>
            </a:pPr>
            <a:r>
              <a:rPr lang="en-IN" sz="2800" b="1" dirty="0"/>
              <a:t>Section 6(1A) introduced</a:t>
            </a:r>
          </a:p>
          <a:p>
            <a:endParaRPr lang="en-IN" sz="2800" b="1" i="1" dirty="0"/>
          </a:p>
          <a:p>
            <a:pPr marL="0" indent="0">
              <a:buNone/>
            </a:pPr>
            <a:r>
              <a:rPr lang="en-IN" sz="2800" b="1" i="1" dirty="0"/>
              <a:t>Notwithstanding anything contained in Section 6(1)</a:t>
            </a:r>
          </a:p>
          <a:p>
            <a:pPr algn="just"/>
            <a:r>
              <a:rPr lang="en-IN" sz="2800" dirty="0"/>
              <a:t>an Indian citizen is deemed to be resident in India  if he is not liable to tax in any country by reason of his residence or domicile or any criteria of similar nature.</a:t>
            </a:r>
          </a:p>
          <a:p>
            <a:pPr marL="0" indent="0">
              <a:buNone/>
            </a:pPr>
            <a:endParaRPr lang="en-IN" sz="2800" dirty="0"/>
          </a:p>
          <a:p>
            <a:endParaRPr lang="en-GB" dirty="0"/>
          </a:p>
        </p:txBody>
      </p:sp>
    </p:spTree>
    <p:extLst>
      <p:ext uri="{BB962C8B-B14F-4D97-AF65-F5344CB8AC3E}">
        <p14:creationId xmlns:p14="http://schemas.microsoft.com/office/powerpoint/2010/main" val="407353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851134" y="758859"/>
            <a:ext cx="9720072" cy="707010"/>
          </a:xfrm>
        </p:spPr>
        <p:txBody>
          <a:bodyPr>
            <a:normAutofit/>
          </a:bodyPr>
          <a:lstStyle/>
          <a:p>
            <a:r>
              <a:rPr lang="en-US" sz="3200" b="1" dirty="0"/>
              <a:t>Start ups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74701" y="1344211"/>
            <a:ext cx="9720073" cy="5187571"/>
          </a:xfrm>
        </p:spPr>
        <p:txBody>
          <a:bodyPr>
            <a:normAutofit/>
          </a:bodyPr>
          <a:lstStyle/>
          <a:p>
            <a:pPr marL="128016" lvl="1" indent="0">
              <a:buNone/>
            </a:pPr>
            <a:endParaRPr lang="en-IN" sz="2400" b="1" dirty="0"/>
          </a:p>
          <a:p>
            <a:pPr algn="just">
              <a:lnSpc>
                <a:spcPct val="150000"/>
              </a:lnSpc>
            </a:pPr>
            <a:r>
              <a:rPr lang="en-IN" sz="2400" b="1" dirty="0"/>
              <a:t>Sec 80IAC</a:t>
            </a:r>
            <a:r>
              <a:rPr lang="en-IN" sz="2400" dirty="0"/>
              <a:t> – Deduction for eligible start ups in eligible business - Deduction of 100% of profits for three consecutive AY out of seven years beginning from the year in which the eligible start up is incorporated.  </a:t>
            </a:r>
          </a:p>
          <a:p>
            <a:endParaRPr lang="en-IN" dirty="0"/>
          </a:p>
          <a:p>
            <a:endParaRPr lang="en-IN" dirty="0"/>
          </a:p>
          <a:p>
            <a:r>
              <a:rPr lang="en-IN" b="1" dirty="0">
                <a:solidFill>
                  <a:srgbClr val="0070C0"/>
                </a:solidFill>
              </a:rPr>
              <a:t>Amended to three consecutive AY out of TEN years.</a:t>
            </a:r>
            <a:endParaRPr lang="en-IN" dirty="0">
              <a:solidFill>
                <a:srgbClr val="0070C0"/>
              </a:solidFill>
            </a:endParaRPr>
          </a:p>
          <a:p>
            <a:endParaRPr lang="en-IN" b="1" i="1" dirty="0">
              <a:solidFill>
                <a:srgbClr val="0070C0"/>
              </a:solidFill>
            </a:endParaRPr>
          </a:p>
          <a:p>
            <a:r>
              <a:rPr lang="en-IN" b="1" i="1" dirty="0">
                <a:solidFill>
                  <a:srgbClr val="0070C0"/>
                </a:solidFill>
              </a:rPr>
              <a:t>Also turnover limit extended to 100 crores from 25 crores in the year of deduction. </a:t>
            </a:r>
            <a:endParaRPr lang="en-IN" dirty="0">
              <a:solidFill>
                <a:srgbClr val="0070C0"/>
              </a:solidFill>
            </a:endParaRPr>
          </a:p>
          <a:p>
            <a:pPr marL="128016" lvl="1" indent="0">
              <a:buNone/>
            </a:pPr>
            <a:endParaRPr lang="en-IN" sz="2400" dirty="0"/>
          </a:p>
        </p:txBody>
      </p:sp>
    </p:spTree>
    <p:extLst>
      <p:ext uri="{BB962C8B-B14F-4D97-AF65-F5344CB8AC3E}">
        <p14:creationId xmlns:p14="http://schemas.microsoft.com/office/powerpoint/2010/main" val="163868142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914399"/>
            <a:ext cx="2779846" cy="628561"/>
          </a:xfrm>
        </p:spPr>
        <p:txBody>
          <a:bodyPr/>
          <a:lstStyle/>
          <a:p>
            <a:r>
              <a:rPr lang="en-IN" dirty="0"/>
              <a:t>START- UPS</a:t>
            </a:r>
            <a:endParaRPr lang="en-GB" dirty="0"/>
          </a:p>
        </p:txBody>
      </p:sp>
      <p:sp>
        <p:nvSpPr>
          <p:cNvPr id="3" name="Content Placeholder 2"/>
          <p:cNvSpPr>
            <a:spLocks noGrp="1"/>
          </p:cNvSpPr>
          <p:nvPr>
            <p:ph idx="1"/>
          </p:nvPr>
        </p:nvSpPr>
        <p:spPr>
          <a:xfrm>
            <a:off x="581192" y="2046514"/>
            <a:ext cx="11029615" cy="4550229"/>
          </a:xfrm>
        </p:spPr>
        <p:txBody>
          <a:bodyPr>
            <a:normAutofit/>
          </a:bodyPr>
          <a:lstStyle/>
          <a:p>
            <a:pPr marL="0" indent="0">
              <a:buNone/>
            </a:pPr>
            <a:r>
              <a:rPr lang="en-IN" b="1" dirty="0"/>
              <a:t>TAXATION OF ESOP’S – DEFERRED </a:t>
            </a:r>
          </a:p>
          <a:p>
            <a:pPr marL="0" indent="0">
              <a:buNone/>
            </a:pPr>
            <a:endParaRPr lang="en-IN" dirty="0"/>
          </a:p>
          <a:p>
            <a:pPr algn="just">
              <a:lnSpc>
                <a:spcPct val="150000"/>
              </a:lnSpc>
            </a:pPr>
            <a:r>
              <a:rPr lang="en-IN" dirty="0"/>
              <a:t>EMPLOYER TO DEDUCT TAX AT SOURCE UNDER SEC 192 ON THE PERQUISITE VALUE OF ESOP’S </a:t>
            </a:r>
          </a:p>
          <a:p>
            <a:pPr algn="just">
              <a:lnSpc>
                <a:spcPct val="150000"/>
              </a:lnSpc>
            </a:pPr>
            <a:r>
              <a:rPr lang="en-IN" dirty="0"/>
              <a:t>TAX HAS TO BE DEDUCTED &amp; REMITTED WITHIN 14 DAYS ……. AFTER 48 MONTHS FROM THE END OF THE RELEVANT ASSESSMENT YEAR IN WHICH IT IS INCLUDED OR FROM THE DATE OF SALE OF SUCH SPECIFIED SECURITY OR FROM THE DATE THE ASSESSEE CEASING TO BE THE EMPLOYEE  </a:t>
            </a:r>
            <a:r>
              <a:rPr lang="en-IN" b="1" dirty="0"/>
              <a:t>WHICHEVER IS THE EARLIEST   </a:t>
            </a:r>
            <a:r>
              <a:rPr lang="en-IN" dirty="0"/>
              <a:t>AT THE RATES IN FORCE – IN THE YEAR OF </a:t>
            </a:r>
            <a:r>
              <a:rPr lang="en-IN" dirty="0">
                <a:solidFill>
                  <a:schemeClr val="tx1"/>
                </a:solidFill>
              </a:rPr>
              <a:t>ALLOTMENT / TRANSFER.</a:t>
            </a:r>
          </a:p>
        </p:txBody>
      </p:sp>
    </p:spTree>
    <p:extLst>
      <p:ext uri="{BB962C8B-B14F-4D97-AF65-F5344CB8AC3E}">
        <p14:creationId xmlns:p14="http://schemas.microsoft.com/office/powerpoint/2010/main" val="5842612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76993" y="857065"/>
            <a:ext cx="9720072" cy="743963"/>
          </a:xfrm>
        </p:spPr>
        <p:txBody>
          <a:bodyPr>
            <a:normAutofit/>
          </a:bodyPr>
          <a:lstStyle/>
          <a:p>
            <a:r>
              <a:rPr lang="en-US" sz="4000" b="1" dirty="0"/>
              <a:t>Tax audit</a:t>
            </a:r>
            <a:endParaRPr lang="en-IN" sz="48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851134" y="1853005"/>
            <a:ext cx="9720073" cy="4876486"/>
          </a:xfrm>
        </p:spPr>
        <p:txBody>
          <a:bodyPr>
            <a:normAutofit fontScale="85000" lnSpcReduction="10000"/>
          </a:bodyPr>
          <a:lstStyle/>
          <a:p>
            <a:pPr marL="310896" lvl="2" indent="0" algn="just">
              <a:buNone/>
            </a:pPr>
            <a:endParaRPr lang="en-US" sz="3200" b="1" dirty="0">
              <a:latin typeface="+mj-lt"/>
            </a:endParaRPr>
          </a:p>
          <a:p>
            <a:pPr marL="128016" lvl="1" indent="0">
              <a:buNone/>
            </a:pPr>
            <a:r>
              <a:rPr lang="en-IN" sz="2400" b="1" dirty="0">
                <a:solidFill>
                  <a:srgbClr val="C00000"/>
                </a:solidFill>
              </a:rPr>
              <a:t>New Proviso inserted….</a:t>
            </a:r>
          </a:p>
          <a:p>
            <a:pPr marL="128016" lvl="1" indent="0">
              <a:buNone/>
            </a:pPr>
            <a:r>
              <a:rPr lang="en-IN" sz="2400" b="1" dirty="0"/>
              <a:t>Provided that in the case of a person whose -</a:t>
            </a:r>
          </a:p>
          <a:p>
            <a:pPr lvl="0" algn="just"/>
            <a:r>
              <a:rPr lang="en-IN" sz="2400" b="1" dirty="0"/>
              <a:t>aggregate of all amounts received</a:t>
            </a:r>
            <a:r>
              <a:rPr lang="en-IN" sz="2400" dirty="0"/>
              <a:t> including amount received for sales, turnover or gross receipts during the previous year, in cash, </a:t>
            </a:r>
            <a:r>
              <a:rPr lang="en-IN" sz="2400" dirty="0">
                <a:solidFill>
                  <a:srgbClr val="0070C0"/>
                </a:solidFill>
              </a:rPr>
              <a:t>does not exceed five percent</a:t>
            </a:r>
            <a:r>
              <a:rPr lang="en-IN" sz="2400" dirty="0"/>
              <a:t> of the said amount; and</a:t>
            </a:r>
          </a:p>
          <a:p>
            <a:pPr lvl="0" algn="just"/>
            <a:r>
              <a:rPr lang="en-IN" sz="2400" b="1" dirty="0"/>
              <a:t>aggregate of all payments made</a:t>
            </a:r>
            <a:r>
              <a:rPr lang="en-IN" sz="2400" dirty="0"/>
              <a:t> including amount incurred for expenditure, in cash, during the previous year </a:t>
            </a:r>
            <a:r>
              <a:rPr lang="en-IN" sz="2400" dirty="0">
                <a:solidFill>
                  <a:srgbClr val="0070C0"/>
                </a:solidFill>
              </a:rPr>
              <a:t>does not exceed five percent</a:t>
            </a:r>
            <a:r>
              <a:rPr lang="en-IN" sz="2400" dirty="0"/>
              <a:t> of the said payment,</a:t>
            </a:r>
          </a:p>
          <a:p>
            <a:pPr algn="just"/>
            <a:r>
              <a:rPr lang="en-IN" sz="2400" dirty="0"/>
              <a:t>the total sales/turnover/gross receipts shall be considered as </a:t>
            </a:r>
            <a:r>
              <a:rPr lang="en-IN" sz="2400" b="1" dirty="0"/>
              <a:t>exceeding five crores. </a:t>
            </a:r>
          </a:p>
          <a:p>
            <a:pPr marL="0" indent="0" algn="just">
              <a:buNone/>
            </a:pPr>
            <a:r>
              <a:rPr lang="en-IN" sz="2400" b="1" dirty="0"/>
              <a:t> </a:t>
            </a:r>
          </a:p>
          <a:p>
            <a:pPr algn="just"/>
            <a:r>
              <a:rPr lang="en-IN" sz="2400" b="1" dirty="0"/>
              <a:t>Definition of “ Accountant” amended to include any other person as may be prescribed. (Exp. to 288)</a:t>
            </a:r>
            <a:endParaRPr lang="en-IN" sz="2400" dirty="0"/>
          </a:p>
          <a:p>
            <a:pPr lvl="1" algn="just"/>
            <a:endParaRPr lang="en-IN" sz="4400" dirty="0">
              <a:latin typeface="+mj-lt"/>
            </a:endParaRPr>
          </a:p>
          <a:p>
            <a:pPr lvl="1"/>
            <a:endParaRPr lang="en-IN" dirty="0"/>
          </a:p>
        </p:txBody>
      </p:sp>
    </p:spTree>
    <p:extLst>
      <p:ext uri="{BB962C8B-B14F-4D97-AF65-F5344CB8AC3E}">
        <p14:creationId xmlns:p14="http://schemas.microsoft.com/office/powerpoint/2010/main" val="339888232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52280" y="857065"/>
            <a:ext cx="9720072" cy="743963"/>
          </a:xfrm>
        </p:spPr>
        <p:txBody>
          <a:bodyPr>
            <a:normAutofit/>
          </a:bodyPr>
          <a:lstStyle/>
          <a:p>
            <a:r>
              <a:rPr lang="en-US" b="1" dirty="0"/>
              <a:t>due dates</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87057" y="1981514"/>
            <a:ext cx="9720073" cy="4876486"/>
          </a:xfrm>
        </p:spPr>
        <p:txBody>
          <a:bodyPr>
            <a:normAutofit/>
          </a:bodyPr>
          <a:lstStyle/>
          <a:p>
            <a:pPr marL="128016" lvl="1" indent="0">
              <a:buNone/>
            </a:pPr>
            <a:r>
              <a:rPr lang="en-IN" sz="2400" b="1" dirty="0"/>
              <a:t>Due Date u/s 139(1) extended to Oct 31</a:t>
            </a:r>
            <a:r>
              <a:rPr lang="en-IN" sz="2400" b="1" baseline="30000" dirty="0"/>
              <a:t>st</a:t>
            </a:r>
            <a:r>
              <a:rPr lang="en-IN" sz="2400" b="1" dirty="0"/>
              <a:t>.</a:t>
            </a:r>
          </a:p>
          <a:p>
            <a:pPr marL="128016" lvl="1" indent="0">
              <a:buNone/>
            </a:pPr>
            <a:endParaRPr lang="en-IN" sz="2400" b="1" dirty="0"/>
          </a:p>
          <a:p>
            <a:pPr marL="128016" lvl="1" indent="0">
              <a:buNone/>
            </a:pPr>
            <a:r>
              <a:rPr lang="en-IN" sz="2400" b="1" dirty="0"/>
              <a:t>Tax Audit Report u/s 44AB - Due Date - One month prior to due date u/s 139(1). </a:t>
            </a:r>
          </a:p>
          <a:p>
            <a:pPr marL="128016" lvl="1" indent="0">
              <a:buNone/>
            </a:pPr>
            <a:endParaRPr lang="en-IN" sz="2400" b="1" dirty="0"/>
          </a:p>
          <a:p>
            <a:pPr marL="128016" lvl="1" indent="0">
              <a:buNone/>
            </a:pPr>
            <a:r>
              <a:rPr lang="en-IN" sz="2400" b="1" dirty="0"/>
              <a:t>All Certifications required (</a:t>
            </a:r>
            <a:r>
              <a:rPr lang="en-IN" sz="2400" b="1" dirty="0" err="1"/>
              <a:t>Eg</a:t>
            </a:r>
            <a:r>
              <a:rPr lang="en-IN" sz="2400" b="1" dirty="0"/>
              <a:t>. 29B, 56F, 3CEB etc.) – Due date - One month prior to due date u/s 139(1).</a:t>
            </a:r>
          </a:p>
          <a:p>
            <a:pPr marL="128016" lvl="1" indent="0">
              <a:buNone/>
            </a:pPr>
            <a:endParaRPr lang="en-IN" dirty="0"/>
          </a:p>
        </p:txBody>
      </p:sp>
    </p:spTree>
    <p:extLst>
      <p:ext uri="{BB962C8B-B14F-4D97-AF65-F5344CB8AC3E}">
        <p14:creationId xmlns:p14="http://schemas.microsoft.com/office/powerpoint/2010/main" val="190413560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333" y="504448"/>
            <a:ext cx="11029616" cy="1013800"/>
          </a:xfrm>
        </p:spPr>
        <p:txBody>
          <a:bodyPr/>
          <a:lstStyle/>
          <a:p>
            <a:r>
              <a:rPr lang="en-IN" dirty="0"/>
              <a:t>CHARITABLE TRUSTS</a:t>
            </a:r>
            <a:endParaRPr lang="en-GB" dirty="0"/>
          </a:p>
        </p:txBody>
      </p:sp>
      <p:sp>
        <p:nvSpPr>
          <p:cNvPr id="3" name="Content Placeholder 2"/>
          <p:cNvSpPr>
            <a:spLocks noGrp="1"/>
          </p:cNvSpPr>
          <p:nvPr>
            <p:ph idx="1"/>
          </p:nvPr>
        </p:nvSpPr>
        <p:spPr>
          <a:xfrm>
            <a:off x="581193" y="1908353"/>
            <a:ext cx="11029615" cy="682447"/>
          </a:xfrm>
        </p:spPr>
        <p:txBody>
          <a:bodyPr>
            <a:noAutofit/>
          </a:bodyPr>
          <a:lstStyle/>
          <a:p>
            <a:endParaRPr lang="en-IN" sz="1400" dirty="0"/>
          </a:p>
          <a:p>
            <a:r>
              <a:rPr lang="en-IN" sz="1400" b="1" dirty="0"/>
              <a:t>PROVISO TO SECTION 11 </a:t>
            </a:r>
          </a:p>
          <a:p>
            <a:r>
              <a:rPr lang="en-IN" sz="1400" b="1" dirty="0"/>
              <a:t>ALL REGISTRATION OF TRUSTS U/S 12A/ 12AA WILL CEASE TO BE OPERATIVE FROM THE DATE THIS PROVISO COMES INTO FORCE</a:t>
            </a:r>
          </a:p>
          <a:p>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2000850876"/>
              </p:ext>
            </p:extLst>
          </p:nvPr>
        </p:nvGraphicFramePr>
        <p:xfrm>
          <a:off x="581192" y="2590800"/>
          <a:ext cx="10744200" cy="3590108"/>
        </p:xfrm>
        <a:graphic>
          <a:graphicData uri="http://schemas.openxmlformats.org/drawingml/2006/table">
            <a:tbl>
              <a:tblPr firstRow="1" bandRow="1">
                <a:tableStyleId>{5C22544A-7EE6-4342-B048-85BDC9FD1C3A}</a:tableStyleId>
              </a:tblPr>
              <a:tblGrid>
                <a:gridCol w="5372100">
                  <a:extLst>
                    <a:ext uri="{9D8B030D-6E8A-4147-A177-3AD203B41FA5}">
                      <a16:colId xmlns:a16="http://schemas.microsoft.com/office/drawing/2014/main" val="20000"/>
                    </a:ext>
                  </a:extLst>
                </a:gridCol>
                <a:gridCol w="5372100">
                  <a:extLst>
                    <a:ext uri="{9D8B030D-6E8A-4147-A177-3AD203B41FA5}">
                      <a16:colId xmlns:a16="http://schemas.microsoft.com/office/drawing/2014/main" val="20001"/>
                    </a:ext>
                  </a:extLst>
                </a:gridCol>
              </a:tblGrid>
              <a:tr h="381000">
                <a:tc>
                  <a:txBody>
                    <a:bodyPr/>
                    <a:lstStyle/>
                    <a:p>
                      <a:pPr algn="ctr"/>
                      <a:r>
                        <a:rPr lang="en-IN" sz="1400" dirty="0"/>
                        <a:t>APPLICATION</a:t>
                      </a:r>
                      <a:endParaRPr lang="en-GB" sz="1400" dirty="0"/>
                    </a:p>
                  </a:txBody>
                  <a:tcPr/>
                </a:tc>
                <a:tc>
                  <a:txBody>
                    <a:bodyPr/>
                    <a:lstStyle/>
                    <a:p>
                      <a:pPr algn="ctr"/>
                      <a:r>
                        <a:rPr lang="en-IN" sz="1400" dirty="0"/>
                        <a:t>PROCESSING OF APPLICATION</a:t>
                      </a:r>
                      <a:endParaRPr lang="en-GB" sz="1400" dirty="0"/>
                    </a:p>
                  </a:txBody>
                  <a:tcPr/>
                </a:tc>
                <a:extLst>
                  <a:ext uri="{0D108BD9-81ED-4DB2-BD59-A6C34878D82A}">
                    <a16:rowId xmlns:a16="http://schemas.microsoft.com/office/drawing/2014/main" val="10000"/>
                  </a:ext>
                </a:extLst>
              </a:tr>
              <a:tr h="587828">
                <a:tc>
                  <a:txBody>
                    <a:bodyPr/>
                    <a:lstStyle/>
                    <a:p>
                      <a:r>
                        <a:rPr lang="en-IN" sz="1400" b="0" dirty="0"/>
                        <a:t>TRUSTS,</a:t>
                      </a:r>
                      <a:r>
                        <a:rPr lang="en-IN" sz="1400" b="0" baseline="0" dirty="0"/>
                        <a:t> INSTITUTIONS REGD U/S 12A/ 12AA – APPLICATION TO BE MADE WITHIN 3 MONTHS FROM THE DATE THIS PROVISO COMES INTO FORCE</a:t>
                      </a:r>
                      <a:endParaRPr lang="en-GB" sz="1400" b="0" dirty="0"/>
                    </a:p>
                  </a:txBody>
                  <a:tcPr/>
                </a:tc>
                <a:tc>
                  <a:txBody>
                    <a:bodyPr/>
                    <a:lstStyle/>
                    <a:p>
                      <a:r>
                        <a:rPr lang="en-IN" sz="1400" b="0" dirty="0"/>
                        <a:t>ORDER IN WRITING</a:t>
                      </a:r>
                      <a:r>
                        <a:rPr lang="en-IN" sz="1400" b="0" baseline="0" dirty="0"/>
                        <a:t> – GRANTING REGISTARTION FOR A PERIOD OF 5 YEARS</a:t>
                      </a:r>
                      <a:endParaRPr lang="en-GB" sz="1400" b="0" dirty="0"/>
                    </a:p>
                  </a:txBody>
                  <a:tcPr/>
                </a:tc>
                <a:extLst>
                  <a:ext uri="{0D108BD9-81ED-4DB2-BD59-A6C34878D82A}">
                    <a16:rowId xmlns:a16="http://schemas.microsoft.com/office/drawing/2014/main" val="10001"/>
                  </a:ext>
                </a:extLst>
              </a:tr>
              <a:tr h="587828">
                <a:tc>
                  <a:txBody>
                    <a:bodyPr/>
                    <a:lstStyle/>
                    <a:p>
                      <a:r>
                        <a:rPr lang="en-IN" sz="1400" b="0" dirty="0"/>
                        <a:t>RENEWAL OF REGISTRATION – APPLICATION TO BE MADE</a:t>
                      </a:r>
                      <a:r>
                        <a:rPr lang="en-IN" sz="1400" b="0" baseline="0" dirty="0"/>
                        <a:t> WITHIN </a:t>
                      </a:r>
                      <a:r>
                        <a:rPr lang="en-IN" sz="1400" b="0" dirty="0"/>
                        <a:t>6 MONTHS OF EXPIRY</a:t>
                      </a:r>
                      <a:endParaRPr lang="en-GB" sz="1400" b="0" dirty="0"/>
                    </a:p>
                  </a:txBody>
                  <a:tcPr/>
                </a:tc>
                <a:tc>
                  <a:txBody>
                    <a:bodyPr/>
                    <a:lstStyle/>
                    <a:p>
                      <a:r>
                        <a:rPr lang="en-IN" sz="1400" b="0" dirty="0"/>
                        <a:t>PCIT/</a:t>
                      </a:r>
                      <a:r>
                        <a:rPr lang="en-IN" sz="1400" b="0" baseline="0" dirty="0"/>
                        <a:t> CIT – TO CALL FOR DOCUMENTS – REVIEW &amp; THEREAFTER GRANT REGISTRATION – FOR A PERIOD OF 5 YEARS</a:t>
                      </a:r>
                      <a:endParaRPr lang="en-GB" sz="1400" b="0" dirty="0"/>
                    </a:p>
                  </a:txBody>
                  <a:tcPr/>
                </a:tc>
                <a:extLst>
                  <a:ext uri="{0D108BD9-81ED-4DB2-BD59-A6C34878D82A}">
                    <a16:rowId xmlns:a16="http://schemas.microsoft.com/office/drawing/2014/main" val="10002"/>
                  </a:ext>
                </a:extLst>
              </a:tr>
              <a:tr h="587828">
                <a:tc>
                  <a:txBody>
                    <a:bodyPr/>
                    <a:lstStyle/>
                    <a:p>
                      <a:r>
                        <a:rPr lang="en-IN" sz="1400" b="0" dirty="0"/>
                        <a:t>NEW TRUSTS/ INSTITUTIONS (INCLUDING PROVISIONAL</a:t>
                      </a:r>
                      <a:r>
                        <a:rPr lang="en-IN" sz="1400" b="0" baseline="0" dirty="0"/>
                        <a:t> REGISTRATION)</a:t>
                      </a:r>
                      <a:r>
                        <a:rPr lang="en-IN" sz="1400" b="0" dirty="0"/>
                        <a:t>–ONE</a:t>
                      </a:r>
                      <a:r>
                        <a:rPr lang="en-IN" sz="1400" b="0" baseline="0" dirty="0"/>
                        <a:t> MONTH PRIOR TO THE COMMENCEMENT OF A Y FOR WHICH REGISTRATION IS SOUGHT</a:t>
                      </a:r>
                      <a:endParaRPr lang="en-GB"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1400" b="0" dirty="0"/>
                        <a:t>ORDER IN WRITING</a:t>
                      </a:r>
                      <a:r>
                        <a:rPr lang="en-IN" sz="1400" b="0" baseline="0" dirty="0"/>
                        <a:t> FOR PROVISIONAL REGISTRATION – FOR A PERIOD OF 3 YEARS</a:t>
                      </a:r>
                    </a:p>
                    <a:p>
                      <a:pPr marL="0" marR="0" indent="0" algn="l" defTabSz="457200" rtl="0" eaLnBrk="1" fontAlgn="auto" latinLnBrk="0" hangingPunct="1">
                        <a:lnSpc>
                          <a:spcPct val="100000"/>
                        </a:lnSpc>
                        <a:spcBef>
                          <a:spcPts val="0"/>
                        </a:spcBef>
                        <a:spcAft>
                          <a:spcPts val="0"/>
                        </a:spcAft>
                        <a:buClrTx/>
                        <a:buSzTx/>
                        <a:buFontTx/>
                        <a:buNone/>
                        <a:tabLst/>
                        <a:defRPr/>
                      </a:pPr>
                      <a:r>
                        <a:rPr lang="en-IN" sz="1400" b="0" dirty="0"/>
                        <a:t>PCIT/</a:t>
                      </a:r>
                      <a:r>
                        <a:rPr lang="en-IN" sz="1400" b="0" baseline="0" dirty="0"/>
                        <a:t> CIT – TO CALL FOR DOCUMENTS – REVIEW &amp; THEREAFTER GRANT REGISTRATION – FOR A PERIOD OF 5 YEARS / REJECT APPPLICATION</a:t>
                      </a:r>
                      <a:endParaRPr lang="en-GB" sz="1400" b="0" dirty="0"/>
                    </a:p>
                  </a:txBody>
                  <a:tcPr/>
                </a:tc>
                <a:extLst>
                  <a:ext uri="{0D108BD9-81ED-4DB2-BD59-A6C34878D82A}">
                    <a16:rowId xmlns:a16="http://schemas.microsoft.com/office/drawing/2014/main" val="10003"/>
                  </a:ext>
                </a:extLst>
              </a:tr>
              <a:tr h="587828">
                <a:tc>
                  <a:txBody>
                    <a:bodyPr/>
                    <a:lstStyle/>
                    <a:p>
                      <a:r>
                        <a:rPr lang="en-IN" sz="1400" b="0" dirty="0"/>
                        <a:t>MODIFICATION OF</a:t>
                      </a:r>
                      <a:r>
                        <a:rPr lang="en-IN" sz="1400" b="0" baseline="0" dirty="0"/>
                        <a:t> OBJECTS – WITHIN 30 DAYS OF SUCH MODIFICATION</a:t>
                      </a:r>
                      <a:endParaRPr lang="en-GB"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1400" b="0" dirty="0"/>
                        <a:t>ORDER IN WRITING - PCIT/</a:t>
                      </a:r>
                      <a:r>
                        <a:rPr lang="en-IN" sz="1400" b="0" baseline="0" dirty="0"/>
                        <a:t> CIT – TO CALL FOR DOCUMENTS – REVIEW &amp; THEREAFTER GRANT REGISTRATION – FOR A PERIOD OF 5 YEARS / REJECT APPPLICATION</a:t>
                      </a:r>
                      <a:endParaRPr lang="en-GB" sz="1400" b="0" dirty="0"/>
                    </a:p>
                  </a:txBody>
                  <a:tcPr/>
                </a:tc>
                <a:extLst>
                  <a:ext uri="{0D108BD9-81ED-4DB2-BD59-A6C34878D82A}">
                    <a16:rowId xmlns:a16="http://schemas.microsoft.com/office/drawing/2014/main" val="10004"/>
                  </a:ext>
                </a:extLst>
              </a:tr>
            </a:tbl>
          </a:graphicData>
        </a:graphic>
      </p:graphicFrame>
      <p:sp>
        <p:nvSpPr>
          <p:cNvPr id="5" name="Content Placeholder 2"/>
          <p:cNvSpPr txBox="1">
            <a:spLocks/>
          </p:cNvSpPr>
          <p:nvPr/>
        </p:nvSpPr>
        <p:spPr>
          <a:xfrm>
            <a:off x="472333" y="6199561"/>
            <a:ext cx="11029615" cy="522514"/>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IN" sz="1400" b="1" dirty="0"/>
              <a:t>INSTITUTIONS CLAIMING DEDUCTION U/S 80 G – SHOULD COMPLY WITH THIS REGISTRATION PROCESS</a:t>
            </a:r>
            <a:endParaRPr lang="en-GB" sz="1400" b="1" dirty="0"/>
          </a:p>
        </p:txBody>
      </p:sp>
    </p:spTree>
    <p:extLst>
      <p:ext uri="{BB962C8B-B14F-4D97-AF65-F5344CB8AC3E}">
        <p14:creationId xmlns:p14="http://schemas.microsoft.com/office/powerpoint/2010/main" val="21278863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1059298" y="946428"/>
            <a:ext cx="9720072" cy="707010"/>
          </a:xfrm>
        </p:spPr>
        <p:txBody>
          <a:bodyPr>
            <a:normAutofit/>
          </a:bodyPr>
          <a:lstStyle/>
          <a:p>
            <a:r>
              <a:rPr lang="en-US" sz="3200" b="1" dirty="0"/>
              <a:t>Budget    …..   Defined</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350263" y="2583444"/>
            <a:ext cx="9089137" cy="3328128"/>
          </a:xfrm>
        </p:spPr>
        <p:txBody>
          <a:bodyPr>
            <a:normAutofit/>
          </a:bodyPr>
          <a:lstStyle/>
          <a:p>
            <a:pPr marL="128016" lvl="1" indent="0">
              <a:buNone/>
            </a:pPr>
            <a:r>
              <a:rPr lang="en-IN" sz="3200" b="1" dirty="0"/>
              <a:t>An orderly system to live beyond  your means</a:t>
            </a:r>
          </a:p>
        </p:txBody>
      </p:sp>
    </p:spTree>
    <p:extLst>
      <p:ext uri="{BB962C8B-B14F-4D97-AF65-F5344CB8AC3E}">
        <p14:creationId xmlns:p14="http://schemas.microsoft.com/office/powerpoint/2010/main" val="132347838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579285" y="968924"/>
            <a:ext cx="9720072" cy="707010"/>
          </a:xfrm>
        </p:spPr>
        <p:txBody>
          <a:bodyPr>
            <a:normAutofit/>
          </a:bodyPr>
          <a:lstStyle/>
          <a:p>
            <a:r>
              <a:rPr lang="en-US" sz="3200" b="1" dirty="0" err="1"/>
              <a:t>Tds</a:t>
            </a:r>
            <a:r>
              <a:rPr lang="en-US" sz="3200" b="1" dirty="0"/>
              <a:t> provisions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888204" y="1504848"/>
            <a:ext cx="9720073" cy="5187571"/>
          </a:xfrm>
        </p:spPr>
        <p:txBody>
          <a:bodyPr>
            <a:normAutofit lnSpcReduction="10000"/>
          </a:bodyPr>
          <a:lstStyle/>
          <a:p>
            <a:pPr marL="128016" lvl="1" indent="0">
              <a:buNone/>
            </a:pPr>
            <a:endParaRPr lang="en-IN" sz="2400" b="1" dirty="0"/>
          </a:p>
          <a:p>
            <a:pPr marL="128016" lvl="1" indent="0">
              <a:buNone/>
            </a:pPr>
            <a:r>
              <a:rPr lang="en-IN" sz="2400" b="1" dirty="0"/>
              <a:t>Applicability of Sec 194C, 194H, 194I &amp; 194J to </a:t>
            </a:r>
            <a:r>
              <a:rPr lang="en-IN" sz="2800" b="1" dirty="0">
                <a:solidFill>
                  <a:srgbClr val="00B050"/>
                </a:solidFill>
              </a:rPr>
              <a:t>Individuals/HUF</a:t>
            </a:r>
            <a:r>
              <a:rPr lang="en-IN" sz="2400" b="1" dirty="0"/>
              <a:t>: </a:t>
            </a:r>
          </a:p>
          <a:p>
            <a:pPr marL="128016" lvl="1" indent="0">
              <a:buNone/>
            </a:pPr>
            <a:endParaRPr lang="en-US" sz="2800" dirty="0"/>
          </a:p>
          <a:p>
            <a:pPr marL="128016" lvl="1" indent="0" algn="just">
              <a:buNone/>
            </a:pPr>
            <a:r>
              <a:rPr lang="en-US" sz="2800" dirty="0"/>
              <a:t>“has total sales, gross receipts or turnover from business or profession carried on by him </a:t>
            </a:r>
            <a:r>
              <a:rPr lang="en-US" sz="2800" dirty="0">
                <a:solidFill>
                  <a:srgbClr val="0070C0"/>
                </a:solidFill>
              </a:rPr>
              <a:t>exceeding one crore rupees in case of  business or fifty lakh rupees in case of profession” </a:t>
            </a:r>
            <a:r>
              <a:rPr lang="en-US" sz="2000" dirty="0">
                <a:solidFill>
                  <a:srgbClr val="0070C0"/>
                </a:solidFill>
              </a:rPr>
              <a:t>(Preceding Year)</a:t>
            </a:r>
            <a:endParaRPr lang="en-IN" sz="2000" dirty="0">
              <a:solidFill>
                <a:srgbClr val="0070C0"/>
              </a:solidFill>
            </a:endParaRPr>
          </a:p>
          <a:p>
            <a:pPr marL="128016" lvl="1" indent="0">
              <a:buNone/>
            </a:pPr>
            <a:endParaRPr lang="en-IN" sz="2400" dirty="0"/>
          </a:p>
          <a:p>
            <a:pPr marL="128016" lvl="1" indent="0">
              <a:buNone/>
            </a:pPr>
            <a:r>
              <a:rPr lang="en-IN" sz="2400" dirty="0"/>
              <a:t>194C </a:t>
            </a:r>
            <a:r>
              <a:rPr lang="en-IN" sz="2400" b="1" dirty="0"/>
              <a:t>– Work </a:t>
            </a:r>
            <a:r>
              <a:rPr lang="en-IN" sz="2400" dirty="0"/>
              <a:t>to include </a:t>
            </a:r>
            <a:r>
              <a:rPr lang="en-US" sz="2400" dirty="0"/>
              <a:t>manufacturing or supplying a product according to specification of customer by using material purchased from such customer. </a:t>
            </a:r>
            <a:r>
              <a:rPr lang="en-US" sz="2400" b="1" dirty="0">
                <a:solidFill>
                  <a:srgbClr val="C00000"/>
                </a:solidFill>
              </a:rPr>
              <a:t>Purchases from associate (related party) as per sec 40A(2) (b) also included now.</a:t>
            </a:r>
            <a:endParaRPr lang="en-IN" sz="2400" dirty="0">
              <a:solidFill>
                <a:srgbClr val="C00000"/>
              </a:solidFill>
            </a:endParaRPr>
          </a:p>
        </p:txBody>
      </p:sp>
    </p:spTree>
    <p:extLst>
      <p:ext uri="{BB962C8B-B14F-4D97-AF65-F5344CB8AC3E}">
        <p14:creationId xmlns:p14="http://schemas.microsoft.com/office/powerpoint/2010/main" val="132954935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27566" y="734146"/>
            <a:ext cx="9720072" cy="707010"/>
          </a:xfrm>
        </p:spPr>
        <p:txBody>
          <a:bodyPr>
            <a:normAutofit/>
          </a:bodyPr>
          <a:lstStyle/>
          <a:p>
            <a:r>
              <a:rPr lang="en-US" sz="3200" b="1" dirty="0" err="1"/>
              <a:t>Tds</a:t>
            </a:r>
            <a:r>
              <a:rPr lang="en-US" sz="3200" b="1" dirty="0"/>
              <a:t> provisions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87057" y="1670429"/>
            <a:ext cx="9720073" cy="5187571"/>
          </a:xfrm>
        </p:spPr>
        <p:txBody>
          <a:bodyPr>
            <a:normAutofit fontScale="70000" lnSpcReduction="20000"/>
          </a:bodyPr>
          <a:lstStyle/>
          <a:p>
            <a:pPr marL="128016" lvl="1" indent="0">
              <a:buNone/>
            </a:pPr>
            <a:endParaRPr lang="en-IN" sz="2400" b="1" dirty="0"/>
          </a:p>
          <a:p>
            <a:pPr marL="128016" lvl="1" indent="0">
              <a:buNone/>
            </a:pPr>
            <a:r>
              <a:rPr lang="en-IN" sz="2800" b="1" dirty="0">
                <a:latin typeface="Arial" pitchFamily="34" charset="0"/>
                <a:cs typeface="Arial" pitchFamily="34" charset="0"/>
              </a:rPr>
              <a:t>194J </a:t>
            </a:r>
            <a:endParaRPr lang="en-IN" sz="2800" dirty="0">
              <a:latin typeface="Arial" pitchFamily="34" charset="0"/>
              <a:cs typeface="Arial" pitchFamily="34" charset="0"/>
            </a:endParaRPr>
          </a:p>
          <a:p>
            <a:pPr marL="128016" lvl="1" indent="0" algn="just">
              <a:buNone/>
            </a:pPr>
            <a:r>
              <a:rPr lang="en-US" sz="2800" dirty="0">
                <a:latin typeface="Arial" pitchFamily="34" charset="0"/>
                <a:cs typeface="Arial" pitchFamily="34" charset="0"/>
              </a:rPr>
              <a:t>TDS rate amended to 2% in case of fees for technical services (not being a professional service) - ten per cent in other cases.</a:t>
            </a:r>
            <a:endParaRPr lang="en-IN" sz="2800" dirty="0">
              <a:latin typeface="Arial" pitchFamily="34" charset="0"/>
              <a:cs typeface="Arial" pitchFamily="34" charset="0"/>
            </a:endParaRPr>
          </a:p>
          <a:p>
            <a:pPr marL="128016" lvl="1" indent="0">
              <a:buNone/>
            </a:pPr>
            <a:endParaRPr lang="en-IN" sz="2400" b="1" dirty="0">
              <a:solidFill>
                <a:srgbClr val="0070C0"/>
              </a:solidFill>
              <a:latin typeface="Arial" pitchFamily="34" charset="0"/>
              <a:cs typeface="Arial" pitchFamily="34" charset="0"/>
            </a:endParaRPr>
          </a:p>
          <a:p>
            <a:pPr marL="128016" lvl="1" indent="0">
              <a:buNone/>
            </a:pPr>
            <a:r>
              <a:rPr lang="en-IN" sz="2400" b="1" dirty="0">
                <a:latin typeface="Arial" pitchFamily="34" charset="0"/>
                <a:cs typeface="Arial" pitchFamily="34" charset="0"/>
              </a:rPr>
              <a:t>New Section 194-O </a:t>
            </a:r>
            <a:r>
              <a:rPr lang="en-IN" sz="2400" dirty="0">
                <a:latin typeface="Arial" pitchFamily="34" charset="0"/>
                <a:cs typeface="Arial" pitchFamily="34" charset="0"/>
              </a:rPr>
              <a:t>– </a:t>
            </a:r>
            <a:r>
              <a:rPr lang="en-IN" sz="2800" b="1" dirty="0">
                <a:solidFill>
                  <a:srgbClr val="00B050"/>
                </a:solidFill>
                <a:latin typeface="Arial" pitchFamily="34" charset="0"/>
                <a:cs typeface="Arial" pitchFamily="34" charset="0"/>
              </a:rPr>
              <a:t>e - Commerce payments </a:t>
            </a:r>
            <a:r>
              <a:rPr lang="en-IN" sz="2400" dirty="0">
                <a:latin typeface="Arial" pitchFamily="34" charset="0"/>
                <a:cs typeface="Arial" pitchFamily="34" charset="0"/>
              </a:rPr>
              <a:t>– </a:t>
            </a:r>
          </a:p>
          <a:p>
            <a:pPr marL="128016" lvl="1" indent="0">
              <a:buNone/>
            </a:pPr>
            <a:endParaRPr lang="en-IN" sz="2400" dirty="0">
              <a:latin typeface="Arial" pitchFamily="34" charset="0"/>
              <a:cs typeface="Arial" pitchFamily="34" charset="0"/>
            </a:endParaRPr>
          </a:p>
          <a:p>
            <a:pPr marL="128016" lvl="1" indent="0">
              <a:buNone/>
            </a:pPr>
            <a:r>
              <a:rPr lang="en-IN" sz="2400" b="1" dirty="0">
                <a:latin typeface="Arial" pitchFamily="34" charset="0"/>
                <a:cs typeface="Arial" pitchFamily="34" charset="0"/>
              </a:rPr>
              <a:t>TDS Rate 1% on Gross amount</a:t>
            </a:r>
          </a:p>
          <a:p>
            <a:pPr marL="128016" lvl="1" indent="0">
              <a:buNone/>
            </a:pPr>
            <a:endParaRPr lang="en-IN" sz="2400" dirty="0">
              <a:latin typeface="Arial" pitchFamily="34" charset="0"/>
              <a:cs typeface="Arial" pitchFamily="34" charset="0"/>
            </a:endParaRPr>
          </a:p>
          <a:p>
            <a:pPr marL="128016" lvl="1" indent="0" algn="just">
              <a:lnSpc>
                <a:spcPct val="170000"/>
              </a:lnSpc>
              <a:buNone/>
            </a:pPr>
            <a:r>
              <a:rPr lang="en-US" sz="2400" b="1" dirty="0">
                <a:solidFill>
                  <a:srgbClr val="0070C0"/>
                </a:solidFill>
                <a:latin typeface="Arial" pitchFamily="34" charset="0"/>
                <a:cs typeface="Arial" pitchFamily="34" charset="0"/>
              </a:rPr>
              <a:t>No TDS </a:t>
            </a:r>
            <a:r>
              <a:rPr lang="en-US" sz="2400" dirty="0">
                <a:latin typeface="Arial" pitchFamily="34" charset="0"/>
                <a:cs typeface="Arial" pitchFamily="34" charset="0"/>
              </a:rPr>
              <a:t>shall be made by individual or HUF, where the gross amount of such sale or services or both during the previous year </a:t>
            </a:r>
            <a:r>
              <a:rPr lang="en-US" sz="2400" b="1" dirty="0">
                <a:solidFill>
                  <a:srgbClr val="0070C0"/>
                </a:solidFill>
                <a:latin typeface="Arial" pitchFamily="34" charset="0"/>
                <a:cs typeface="Arial" pitchFamily="34" charset="0"/>
              </a:rPr>
              <a:t>does not exceed five lakh rupees </a:t>
            </a:r>
            <a:r>
              <a:rPr lang="en-US" sz="2400" dirty="0">
                <a:latin typeface="Arial" pitchFamily="34" charset="0"/>
                <a:cs typeface="Arial" pitchFamily="34" charset="0"/>
              </a:rPr>
              <a:t>and such e-commerce participant has furnished his Permanent Account Number or Aadhaar number to the e-commerce operator.  </a:t>
            </a:r>
            <a:r>
              <a:rPr lang="en-US" sz="2400" b="1" dirty="0">
                <a:latin typeface="Arial" pitchFamily="34" charset="0"/>
                <a:cs typeface="Arial" pitchFamily="34" charset="0"/>
              </a:rPr>
              <a:t>5% (206AA) if PAN in not furnished.</a:t>
            </a:r>
            <a:endParaRPr lang="en-IN" sz="2400" b="1" dirty="0">
              <a:latin typeface="Arial" pitchFamily="34" charset="0"/>
              <a:cs typeface="Arial" pitchFamily="34" charset="0"/>
            </a:endParaRPr>
          </a:p>
          <a:p>
            <a:pPr marL="128016" lvl="1" indent="0">
              <a:buNone/>
            </a:pP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7124501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579285" y="795929"/>
            <a:ext cx="9720072" cy="707010"/>
          </a:xfrm>
        </p:spPr>
        <p:txBody>
          <a:bodyPr>
            <a:normAutofit/>
          </a:bodyPr>
          <a:lstStyle/>
          <a:p>
            <a:r>
              <a:rPr lang="en-US" sz="3200" b="1" dirty="0" err="1"/>
              <a:t>Tds</a:t>
            </a:r>
            <a:r>
              <a:rPr lang="en-US" sz="3200" b="1" dirty="0"/>
              <a:t> provisions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678139" y="1559219"/>
            <a:ext cx="9750964" cy="4903366"/>
          </a:xfrm>
        </p:spPr>
        <p:txBody>
          <a:bodyPr>
            <a:normAutofit fontScale="92500" lnSpcReduction="20000"/>
          </a:bodyPr>
          <a:lstStyle/>
          <a:p>
            <a:pPr marL="128016" lvl="1" indent="0">
              <a:buNone/>
            </a:pPr>
            <a:endParaRPr lang="en-IN" sz="2400" b="1" dirty="0"/>
          </a:p>
          <a:p>
            <a:pPr marL="128016" lvl="1" indent="0">
              <a:buNone/>
            </a:pPr>
            <a:r>
              <a:rPr lang="en-IN" sz="2800" b="1" dirty="0"/>
              <a:t>194A – Scope Expanded</a:t>
            </a:r>
          </a:p>
          <a:p>
            <a:pPr marL="128016" lvl="1" indent="0">
              <a:buNone/>
            </a:pPr>
            <a:endParaRPr lang="en-IN" sz="2800" b="1" dirty="0"/>
          </a:p>
          <a:p>
            <a:pPr marL="128016" lvl="1" indent="0">
              <a:buNone/>
            </a:pPr>
            <a:r>
              <a:rPr lang="en-US" sz="2800" u="sng" dirty="0"/>
              <a:t>Interest paid by Co-operative Society</a:t>
            </a:r>
          </a:p>
          <a:p>
            <a:pPr marL="128016" lvl="1" indent="0">
              <a:buNone/>
            </a:pPr>
            <a:endParaRPr lang="en-IN" sz="2400" b="1" dirty="0">
              <a:solidFill>
                <a:srgbClr val="0070C0"/>
              </a:solidFill>
            </a:endParaRPr>
          </a:p>
          <a:p>
            <a:pPr algn="just"/>
            <a:r>
              <a:rPr lang="en-US" sz="2400" dirty="0"/>
              <a:t>If the total sales, gross receipts or turnover of the co-operative society exceeds Rs 50 crore during the immediately preceding financial year</a:t>
            </a:r>
          </a:p>
          <a:p>
            <a:pPr algn="just"/>
            <a:endParaRPr lang="en-US" sz="2400" dirty="0"/>
          </a:p>
          <a:p>
            <a:pPr algn="just"/>
            <a:r>
              <a:rPr lang="en-US" sz="2400" dirty="0"/>
              <a:t>For interest exceeding Rs 40,000 per payee and Rs 50,000 in case of senior citizen payee.</a:t>
            </a:r>
          </a:p>
          <a:p>
            <a:endParaRPr lang="en-US" dirty="0"/>
          </a:p>
          <a:p>
            <a:r>
              <a:rPr lang="en-US" sz="2200" b="1" dirty="0"/>
              <a:t>TDS applicable @ 10%</a:t>
            </a:r>
            <a:endParaRPr lang="en-IN" sz="2400" dirty="0"/>
          </a:p>
        </p:txBody>
      </p:sp>
    </p:spTree>
    <p:extLst>
      <p:ext uri="{BB962C8B-B14F-4D97-AF65-F5344CB8AC3E}">
        <p14:creationId xmlns:p14="http://schemas.microsoft.com/office/powerpoint/2010/main" val="145493284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41069" y="833000"/>
            <a:ext cx="9720072" cy="707010"/>
          </a:xfrm>
        </p:spPr>
        <p:txBody>
          <a:bodyPr>
            <a:normAutofit/>
          </a:bodyPr>
          <a:lstStyle/>
          <a:p>
            <a:r>
              <a:rPr lang="en-US" b="1" dirty="0"/>
              <a:t>SEC 203aa – </a:t>
            </a:r>
            <a:r>
              <a:rPr lang="en-US" b="1" dirty="0">
                <a:solidFill>
                  <a:srgbClr val="00B050"/>
                </a:solidFill>
              </a:rPr>
              <a:t>form 26AS</a:t>
            </a:r>
            <a:r>
              <a:rPr lang="en-US" b="1" dirty="0"/>
              <a:t> &amp; Sec 285bb</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628712" y="1405994"/>
            <a:ext cx="9720073" cy="5187571"/>
          </a:xfrm>
        </p:spPr>
        <p:txBody>
          <a:bodyPr>
            <a:normAutofit/>
          </a:bodyPr>
          <a:lstStyle/>
          <a:p>
            <a:pPr marL="128016" lvl="1" indent="0">
              <a:buNone/>
            </a:pPr>
            <a:endParaRPr lang="en-IN" sz="2400" b="1" dirty="0"/>
          </a:p>
          <a:p>
            <a:pPr marL="128016" lvl="1" indent="0">
              <a:buNone/>
            </a:pPr>
            <a:endParaRPr lang="en-IN" sz="2400" b="1" u="sng" dirty="0">
              <a:solidFill>
                <a:srgbClr val="0070C0"/>
              </a:solidFill>
            </a:endParaRPr>
          </a:p>
          <a:p>
            <a:pPr marL="128016" lvl="1" indent="0">
              <a:buNone/>
            </a:pPr>
            <a:r>
              <a:rPr lang="en-IN" sz="2400" b="1" u="sng" dirty="0" err="1">
                <a:solidFill>
                  <a:srgbClr val="0070C0"/>
                </a:solidFill>
              </a:rPr>
              <a:t>W.e.f</a:t>
            </a:r>
            <a:r>
              <a:rPr lang="en-IN" sz="2400" b="1" u="sng" dirty="0">
                <a:solidFill>
                  <a:srgbClr val="0070C0"/>
                </a:solidFill>
              </a:rPr>
              <a:t>. 01.06.2020</a:t>
            </a:r>
          </a:p>
          <a:p>
            <a:pPr marL="128016" lvl="1" indent="0">
              <a:buNone/>
            </a:pPr>
            <a:endParaRPr lang="en-IN" sz="2400" b="1" dirty="0"/>
          </a:p>
          <a:p>
            <a:pPr marL="128016" lvl="1" indent="0">
              <a:buNone/>
            </a:pPr>
            <a:r>
              <a:rPr lang="en-IN" sz="2400" b="1" dirty="0"/>
              <a:t>Section 203AA omitted</a:t>
            </a:r>
          </a:p>
          <a:p>
            <a:pPr marL="128016" lvl="1" indent="0">
              <a:buNone/>
            </a:pPr>
            <a:endParaRPr lang="en-IN" sz="2400" b="1" dirty="0"/>
          </a:p>
          <a:p>
            <a:pPr marL="128016" lvl="1" indent="0">
              <a:buNone/>
            </a:pPr>
            <a:r>
              <a:rPr lang="en-IN" sz="2400" b="1" dirty="0"/>
              <a:t>New section 285BB inserted – For Annual Information Statement. </a:t>
            </a:r>
          </a:p>
          <a:p>
            <a:pPr marL="128016" lvl="1" indent="0">
              <a:buNone/>
            </a:pPr>
            <a:endParaRPr lang="en-IN" sz="2400" b="1" dirty="0"/>
          </a:p>
          <a:p>
            <a:pPr marL="128016" lvl="1" indent="0">
              <a:buNone/>
            </a:pPr>
            <a:endParaRPr lang="en-IN" sz="2400" b="1" dirty="0"/>
          </a:p>
          <a:p>
            <a:pPr marL="128016" lvl="1" indent="0">
              <a:buNone/>
            </a:pPr>
            <a:endParaRPr lang="en-IN" sz="2400" b="1" dirty="0"/>
          </a:p>
        </p:txBody>
      </p:sp>
    </p:spTree>
    <p:extLst>
      <p:ext uri="{BB962C8B-B14F-4D97-AF65-F5344CB8AC3E}">
        <p14:creationId xmlns:p14="http://schemas.microsoft.com/office/powerpoint/2010/main" val="336838784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591641" y="894783"/>
            <a:ext cx="5697948" cy="707010"/>
          </a:xfrm>
        </p:spPr>
        <p:txBody>
          <a:bodyPr>
            <a:normAutofit/>
          </a:bodyPr>
          <a:lstStyle/>
          <a:p>
            <a:r>
              <a:rPr lang="en-US" b="1" dirty="0" err="1"/>
              <a:t>Tcs</a:t>
            </a:r>
            <a:r>
              <a:rPr lang="en-US" b="1" dirty="0"/>
              <a:t> provisions</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579284" y="1838481"/>
            <a:ext cx="9720073" cy="5187571"/>
          </a:xfrm>
        </p:spPr>
        <p:txBody>
          <a:bodyPr>
            <a:normAutofit/>
          </a:bodyPr>
          <a:lstStyle/>
          <a:p>
            <a:pPr algn="just"/>
            <a:r>
              <a:rPr lang="en-US" sz="2400" b="1" dirty="0"/>
              <a:t>Sec 206C</a:t>
            </a:r>
            <a:r>
              <a:rPr lang="en-US" sz="2400" dirty="0"/>
              <a:t> – </a:t>
            </a:r>
            <a:r>
              <a:rPr lang="en-US" sz="2400" b="1" dirty="0"/>
              <a:t>New sub section 1G inserted – TCS @ 5%</a:t>
            </a:r>
            <a:endParaRPr lang="en-IN" sz="2400" dirty="0"/>
          </a:p>
          <a:p>
            <a:pPr algn="just"/>
            <a:r>
              <a:rPr lang="en-US" sz="2400" b="1" u="sng" dirty="0"/>
              <a:t>Applicable for:</a:t>
            </a:r>
          </a:p>
          <a:p>
            <a:pPr lvl="1" algn="just"/>
            <a:r>
              <a:rPr lang="en-US" sz="2400" dirty="0"/>
              <a:t>an </a:t>
            </a:r>
            <a:r>
              <a:rPr lang="en-US" sz="2400" dirty="0" err="1"/>
              <a:t>authorised</a:t>
            </a:r>
            <a:r>
              <a:rPr lang="en-US" sz="2400" dirty="0"/>
              <a:t> dealer, who receives an amount, or an aggregate of amounts, of seven lakh rupees or more in a financial year for remittance out of India from a FE buyer, being a person remitting such amount out of India under the </a:t>
            </a:r>
            <a:r>
              <a:rPr lang="en-US" sz="2400" dirty="0" err="1">
                <a:solidFill>
                  <a:srgbClr val="0070C0"/>
                </a:solidFill>
              </a:rPr>
              <a:t>Liberalised</a:t>
            </a:r>
            <a:r>
              <a:rPr lang="en-US" sz="2400" dirty="0">
                <a:solidFill>
                  <a:srgbClr val="0070C0"/>
                </a:solidFill>
              </a:rPr>
              <a:t> Remittance Scheme </a:t>
            </a:r>
            <a:r>
              <a:rPr lang="en-US" sz="2400" dirty="0"/>
              <a:t>of the Reserve Bank of India.</a:t>
            </a:r>
            <a:endParaRPr lang="en-IN" sz="2400" dirty="0"/>
          </a:p>
          <a:p>
            <a:pPr lvl="1" algn="just"/>
            <a:r>
              <a:rPr lang="en-US" sz="2400" dirty="0"/>
              <a:t>a seller of an </a:t>
            </a:r>
            <a:r>
              <a:rPr lang="en-US" sz="2400" dirty="0">
                <a:solidFill>
                  <a:srgbClr val="0070C0"/>
                </a:solidFill>
              </a:rPr>
              <a:t>Overseas tour program package,</a:t>
            </a:r>
            <a:r>
              <a:rPr lang="en-US" sz="2400" dirty="0"/>
              <a:t> who receives any amount from a buyer, being the person who purchases such package.</a:t>
            </a:r>
            <a:endParaRPr lang="en-IN" sz="2400" dirty="0"/>
          </a:p>
          <a:p>
            <a:pPr algn="just"/>
            <a:r>
              <a:rPr lang="en-US" sz="2400" dirty="0"/>
              <a:t>Not applicable if buyer is liable to deduct TDS or buyer is a </a:t>
            </a:r>
            <a:r>
              <a:rPr lang="en-US" sz="2400" dirty="0" err="1"/>
              <a:t>govt</a:t>
            </a:r>
            <a:r>
              <a:rPr lang="en-US" sz="2400" dirty="0"/>
              <a:t>/ consulate etc.</a:t>
            </a:r>
            <a:endParaRPr lang="en-IN" sz="4800" dirty="0"/>
          </a:p>
        </p:txBody>
      </p:sp>
    </p:spTree>
    <p:extLst>
      <p:ext uri="{BB962C8B-B14F-4D97-AF65-F5344CB8AC3E}">
        <p14:creationId xmlns:p14="http://schemas.microsoft.com/office/powerpoint/2010/main" val="145259742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78139" y="882427"/>
            <a:ext cx="9720072" cy="707010"/>
          </a:xfrm>
        </p:spPr>
        <p:txBody>
          <a:bodyPr>
            <a:normAutofit/>
          </a:bodyPr>
          <a:lstStyle/>
          <a:p>
            <a:r>
              <a:rPr lang="en-US" sz="3200" b="1" dirty="0" err="1"/>
              <a:t>Tcs</a:t>
            </a:r>
            <a:r>
              <a:rPr lang="en-US" sz="3200" b="1" dirty="0"/>
              <a:t> provisions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24128" y="1121789"/>
            <a:ext cx="9720073" cy="5187571"/>
          </a:xfrm>
        </p:spPr>
        <p:txBody>
          <a:bodyPr>
            <a:normAutofit/>
          </a:bodyPr>
          <a:lstStyle/>
          <a:p>
            <a:pPr marL="128016" lvl="1" indent="0">
              <a:buNone/>
            </a:pPr>
            <a:endParaRPr lang="en-IN" sz="2400" b="1" dirty="0"/>
          </a:p>
          <a:p>
            <a:pPr algn="just"/>
            <a:r>
              <a:rPr lang="en-US" sz="2000" b="1" dirty="0"/>
              <a:t>Sec 206C</a:t>
            </a:r>
            <a:r>
              <a:rPr lang="en-US" sz="2000" dirty="0"/>
              <a:t> – </a:t>
            </a:r>
            <a:r>
              <a:rPr lang="en-US" sz="2000" b="1" dirty="0"/>
              <a:t>New sub section 1F inserted – TCS @ 0.1% of sale consideration if it exceeds Rs.50 lakhs. </a:t>
            </a:r>
            <a:endParaRPr lang="en-IN" sz="2000" dirty="0"/>
          </a:p>
          <a:p>
            <a:pPr algn="just"/>
            <a:endParaRPr lang="en-US" sz="2000" dirty="0"/>
          </a:p>
          <a:p>
            <a:pPr algn="just"/>
            <a:r>
              <a:rPr lang="en-US" sz="2000" dirty="0"/>
              <a:t>If seller receives any amount as consideration for sale of any goods of the value or aggregate of such value exceeding fifty lakh rupees in any previous year. </a:t>
            </a:r>
          </a:p>
          <a:p>
            <a:pPr algn="just"/>
            <a:endParaRPr lang="en-US" sz="2000" dirty="0"/>
          </a:p>
          <a:p>
            <a:pPr algn="just"/>
            <a:r>
              <a:rPr lang="en-US" sz="2000" dirty="0">
                <a:solidFill>
                  <a:srgbClr val="00B050"/>
                </a:solidFill>
              </a:rPr>
              <a:t>Applicable for goods other than mentioned in other sub sections. </a:t>
            </a:r>
          </a:p>
          <a:p>
            <a:pPr algn="just"/>
            <a:endParaRPr lang="en-IN" sz="2000" dirty="0"/>
          </a:p>
        </p:txBody>
      </p:sp>
      <p:sp>
        <p:nvSpPr>
          <p:cNvPr id="4" name="Rectangle 3"/>
          <p:cNvSpPr/>
          <p:nvPr/>
        </p:nvSpPr>
        <p:spPr>
          <a:xfrm>
            <a:off x="1342766" y="5552472"/>
            <a:ext cx="9728887" cy="400110"/>
          </a:xfrm>
          <a:prstGeom prst="rect">
            <a:avLst/>
          </a:prstGeom>
        </p:spPr>
        <p:txBody>
          <a:bodyPr wrap="square">
            <a:spAutoFit/>
          </a:bodyPr>
          <a:lstStyle/>
          <a:p>
            <a:pPr algn="just"/>
            <a:r>
              <a:rPr lang="en-US" sz="2000" dirty="0"/>
              <a:t>Not applicable if buyer is liable to deduct TDS or buyer is a govt./Consulate etc.</a:t>
            </a:r>
            <a:endParaRPr lang="en-IN" sz="2000" dirty="0"/>
          </a:p>
        </p:txBody>
      </p:sp>
    </p:spTree>
    <p:extLst>
      <p:ext uri="{BB962C8B-B14F-4D97-AF65-F5344CB8AC3E}">
        <p14:creationId xmlns:p14="http://schemas.microsoft.com/office/powerpoint/2010/main" val="3517878203"/>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2829698" y="3316708"/>
            <a:ext cx="6647936" cy="707010"/>
          </a:xfrm>
        </p:spPr>
        <p:txBody>
          <a:bodyPr>
            <a:noAutofit/>
          </a:bodyPr>
          <a:lstStyle/>
          <a:p>
            <a:pPr algn="ctr"/>
            <a:r>
              <a:rPr lang="en-US" sz="4000" b="1" dirty="0">
                <a:solidFill>
                  <a:schemeClr val="accent1">
                    <a:lumMod val="90000"/>
                    <a:lumOff val="10000"/>
                  </a:schemeClr>
                </a:solidFill>
              </a:rPr>
              <a:t>OTHER PROVISIONS</a:t>
            </a:r>
            <a:endParaRPr lang="en-IN" sz="4000" b="1" dirty="0">
              <a:solidFill>
                <a:schemeClr val="accent1">
                  <a:lumMod val="90000"/>
                  <a:lumOff val="10000"/>
                </a:schemeClr>
              </a:solidFill>
            </a:endParaRPr>
          </a:p>
        </p:txBody>
      </p:sp>
    </p:spTree>
    <p:extLst>
      <p:ext uri="{BB962C8B-B14F-4D97-AF65-F5344CB8AC3E}">
        <p14:creationId xmlns:p14="http://schemas.microsoft.com/office/powerpoint/2010/main" val="230575382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900561" y="758859"/>
            <a:ext cx="9720072" cy="707010"/>
          </a:xfrm>
        </p:spPr>
        <p:txBody>
          <a:bodyPr>
            <a:normAutofit/>
          </a:bodyPr>
          <a:lstStyle/>
          <a:p>
            <a:r>
              <a:rPr lang="en-US" sz="3200" b="1" dirty="0"/>
              <a:t>HOUSING</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87058" y="1887908"/>
            <a:ext cx="9720073" cy="5187571"/>
          </a:xfrm>
        </p:spPr>
        <p:txBody>
          <a:bodyPr>
            <a:normAutofit/>
          </a:bodyPr>
          <a:lstStyle/>
          <a:p>
            <a:pPr marL="128016" lvl="1" indent="0">
              <a:buNone/>
            </a:pPr>
            <a:endParaRPr lang="en-IN" sz="2400" b="1" dirty="0"/>
          </a:p>
          <a:p>
            <a:pPr algn="just"/>
            <a:r>
              <a:rPr lang="en-US" sz="2400" b="1" dirty="0">
                <a:solidFill>
                  <a:srgbClr val="0070C0"/>
                </a:solidFill>
              </a:rPr>
              <a:t>Incentive to Developer</a:t>
            </a:r>
            <a:r>
              <a:rPr lang="en-US" sz="2400" dirty="0">
                <a:solidFill>
                  <a:srgbClr val="0070C0"/>
                </a:solidFill>
              </a:rPr>
              <a:t> – Section 80-IBA amended. </a:t>
            </a:r>
          </a:p>
          <a:p>
            <a:pPr algn="just"/>
            <a:r>
              <a:rPr lang="en-US" sz="2400" dirty="0"/>
              <a:t>For claiming 100% deduction from Tax, the project has to be approved by the competent authority by 31st March, 2020. </a:t>
            </a:r>
            <a:r>
              <a:rPr lang="en-US" sz="2400" b="1" dirty="0"/>
              <a:t>This period has now been further extended to 31/03/2021.</a:t>
            </a:r>
          </a:p>
          <a:p>
            <a:pPr algn="just"/>
            <a:endParaRPr lang="en-US" sz="2400" dirty="0"/>
          </a:p>
          <a:p>
            <a:pPr algn="just"/>
            <a:r>
              <a:rPr lang="en-US" sz="2400" b="1" dirty="0">
                <a:solidFill>
                  <a:srgbClr val="0070C0"/>
                </a:solidFill>
              </a:rPr>
              <a:t>Incentive to first time Home Buyer</a:t>
            </a:r>
            <a:r>
              <a:rPr lang="en-US" sz="2400" dirty="0">
                <a:solidFill>
                  <a:srgbClr val="0070C0"/>
                </a:solidFill>
              </a:rPr>
              <a:t> – Section 80EEA amended</a:t>
            </a:r>
            <a:r>
              <a:rPr lang="en-US" sz="2400" dirty="0"/>
              <a:t>. </a:t>
            </a:r>
          </a:p>
          <a:p>
            <a:pPr algn="just"/>
            <a:r>
              <a:rPr lang="en-US" sz="2400" dirty="0"/>
              <a:t>For claiming additional deduction of Rs 1,50,000 for interest on home loan, the loan has to be sanctioned by 31st March, 2020. </a:t>
            </a:r>
            <a:r>
              <a:rPr lang="en-US" sz="2400" b="1" dirty="0"/>
              <a:t>This period has now been further extended to 31/03/2021.</a:t>
            </a:r>
            <a:endParaRPr lang="en-US" sz="2400" dirty="0"/>
          </a:p>
          <a:p>
            <a:pPr algn="just"/>
            <a:endParaRPr lang="en-US" sz="2400" dirty="0"/>
          </a:p>
          <a:p>
            <a:endParaRPr lang="en-IN" dirty="0"/>
          </a:p>
        </p:txBody>
      </p:sp>
    </p:spTree>
    <p:extLst>
      <p:ext uri="{BB962C8B-B14F-4D97-AF65-F5344CB8AC3E}">
        <p14:creationId xmlns:p14="http://schemas.microsoft.com/office/powerpoint/2010/main" val="4268702160"/>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39923" y="771215"/>
            <a:ext cx="9720072" cy="707010"/>
          </a:xfrm>
        </p:spPr>
        <p:txBody>
          <a:bodyPr>
            <a:normAutofit/>
          </a:bodyPr>
          <a:lstStyle/>
          <a:p>
            <a:r>
              <a:rPr lang="en-US" b="1" dirty="0"/>
              <a:t>Sec 43CA, Sec 50C</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24128" y="2184470"/>
            <a:ext cx="9720073" cy="4339897"/>
          </a:xfrm>
        </p:spPr>
        <p:txBody>
          <a:bodyPr>
            <a:normAutofit/>
          </a:bodyPr>
          <a:lstStyle/>
          <a:p>
            <a:pPr algn="just"/>
            <a:r>
              <a:rPr lang="en-IN" sz="2400" b="1" dirty="0"/>
              <a:t>Sec 43CA</a:t>
            </a:r>
            <a:r>
              <a:rPr lang="en-IN" sz="2400" dirty="0"/>
              <a:t> – If consideration received or accruing as a result of transfer of an asset (other than a capital asset) being land or building or both is less the SD value, then the SD Value shall be deemed to be the full value of consideration. </a:t>
            </a:r>
          </a:p>
          <a:p>
            <a:pPr marL="0" indent="0" algn="just">
              <a:buNone/>
            </a:pPr>
            <a:endParaRPr lang="en-IN" sz="2400" dirty="0"/>
          </a:p>
          <a:p>
            <a:r>
              <a:rPr lang="en-IN" sz="2400" dirty="0"/>
              <a:t>If the SD Value does not exceed 105%  of the consideration, then actual consideration shall be considered. </a:t>
            </a:r>
            <a:r>
              <a:rPr lang="en-IN" sz="2400" b="1" dirty="0">
                <a:solidFill>
                  <a:srgbClr val="0070C0"/>
                </a:solidFill>
              </a:rPr>
              <a:t>This has been amended to 110%. </a:t>
            </a:r>
          </a:p>
          <a:p>
            <a:endParaRPr lang="en-IN" sz="2400" dirty="0">
              <a:solidFill>
                <a:srgbClr val="0070C0"/>
              </a:solidFill>
            </a:endParaRPr>
          </a:p>
          <a:p>
            <a:r>
              <a:rPr lang="en-IN" sz="2400" b="1" dirty="0"/>
              <a:t>Sec 50C (</a:t>
            </a:r>
            <a:r>
              <a:rPr lang="en-IN" sz="2400" dirty="0"/>
              <a:t>Capital Asset)  – Same as amendment in Sec 43CA.</a:t>
            </a:r>
          </a:p>
        </p:txBody>
      </p:sp>
    </p:spTree>
    <p:extLst>
      <p:ext uri="{BB962C8B-B14F-4D97-AF65-F5344CB8AC3E}">
        <p14:creationId xmlns:p14="http://schemas.microsoft.com/office/powerpoint/2010/main" val="1174104172"/>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39923" y="771215"/>
            <a:ext cx="9720072" cy="707010"/>
          </a:xfrm>
        </p:spPr>
        <p:txBody>
          <a:bodyPr>
            <a:normAutofit/>
          </a:bodyPr>
          <a:lstStyle/>
          <a:p>
            <a:r>
              <a:rPr lang="en-US" b="1" dirty="0"/>
              <a:t>sec 55</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24129" y="2804984"/>
            <a:ext cx="9720073" cy="2903838"/>
          </a:xfrm>
        </p:spPr>
        <p:txBody>
          <a:bodyPr>
            <a:noAutofit/>
          </a:bodyPr>
          <a:lstStyle/>
          <a:p>
            <a:pPr algn="just"/>
            <a:r>
              <a:rPr lang="en-IN" sz="2400" dirty="0"/>
              <a:t>Sec 55 – Cost of acquisition – Where the capital asset became the property of the </a:t>
            </a:r>
            <a:r>
              <a:rPr lang="en-IN" sz="2400" dirty="0" err="1"/>
              <a:t>assessee</a:t>
            </a:r>
            <a:r>
              <a:rPr lang="en-IN" sz="2400" dirty="0"/>
              <a:t> before 1</a:t>
            </a:r>
            <a:r>
              <a:rPr lang="en-IN" sz="2400" baseline="30000" dirty="0"/>
              <a:t>st</a:t>
            </a:r>
            <a:r>
              <a:rPr lang="en-IN" sz="2400" dirty="0"/>
              <a:t> April 2001, the cost of acquisition means the cost of acquisition of the </a:t>
            </a:r>
            <a:r>
              <a:rPr lang="en-IN" sz="2400" dirty="0" err="1"/>
              <a:t>assessee</a:t>
            </a:r>
            <a:r>
              <a:rPr lang="en-IN" sz="2400" dirty="0"/>
              <a:t> or the previous owner (if acquisition under sec 49), or the FMV of the asset as on 1</a:t>
            </a:r>
            <a:r>
              <a:rPr lang="en-IN" sz="2400" baseline="30000" dirty="0"/>
              <a:t>st</a:t>
            </a:r>
            <a:r>
              <a:rPr lang="en-IN" sz="2400" dirty="0"/>
              <a:t> April 2001, at the option of the </a:t>
            </a:r>
            <a:r>
              <a:rPr lang="en-IN" sz="2400" dirty="0" err="1"/>
              <a:t>assessee</a:t>
            </a:r>
            <a:r>
              <a:rPr lang="en-IN" sz="2400" dirty="0"/>
              <a:t>. </a:t>
            </a:r>
          </a:p>
          <a:p>
            <a:pPr marL="0" indent="0" algn="just">
              <a:buNone/>
            </a:pPr>
            <a:endParaRPr lang="en-IN" sz="2400" dirty="0"/>
          </a:p>
          <a:p>
            <a:pPr algn="just"/>
            <a:r>
              <a:rPr lang="en-IN" sz="2400" b="1" i="1" dirty="0"/>
              <a:t>Amendment - New Proviso – FMV shall not exceed the stamp duty value as on 1</a:t>
            </a:r>
            <a:r>
              <a:rPr lang="en-IN" sz="2400" b="1" i="1" baseline="30000" dirty="0"/>
              <a:t>st</a:t>
            </a:r>
            <a:r>
              <a:rPr lang="en-IN" sz="2400" b="1" i="1" dirty="0"/>
              <a:t> April 2001. </a:t>
            </a:r>
            <a:endParaRPr lang="en-IN" sz="2400" dirty="0"/>
          </a:p>
          <a:p>
            <a:pPr marL="128016" lvl="1" indent="0" algn="just">
              <a:buNone/>
            </a:pPr>
            <a:endParaRPr lang="en-IN" sz="2400" dirty="0"/>
          </a:p>
        </p:txBody>
      </p:sp>
    </p:spTree>
    <p:extLst>
      <p:ext uri="{BB962C8B-B14F-4D97-AF65-F5344CB8AC3E}">
        <p14:creationId xmlns:p14="http://schemas.microsoft.com/office/powerpoint/2010/main" val="401830901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1059298" y="946428"/>
            <a:ext cx="9720072" cy="707010"/>
          </a:xfrm>
        </p:spPr>
        <p:txBody>
          <a:bodyPr>
            <a:normAutofit/>
          </a:bodyPr>
          <a:lstStyle/>
          <a:p>
            <a:r>
              <a:rPr lang="en-US" sz="3200" b="1" dirty="0"/>
              <a:t>Comments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582135" y="3167913"/>
            <a:ext cx="11027730" cy="4645241"/>
          </a:xfrm>
        </p:spPr>
        <p:txBody>
          <a:bodyPr>
            <a:normAutofit/>
          </a:bodyPr>
          <a:lstStyle/>
          <a:p>
            <a:pPr marL="128016" lvl="1" indent="0">
              <a:buNone/>
            </a:pPr>
            <a:endParaRPr lang="en-IN" sz="2400" b="1" dirty="0"/>
          </a:p>
          <a:p>
            <a:pPr marL="128016" lvl="1" indent="0" algn="just">
              <a:buNone/>
            </a:pPr>
            <a:r>
              <a:rPr lang="en-IN" sz="3200" b="1" dirty="0"/>
              <a:t>A  budget of vision and action. It will bring in new energy to Financial system &amp; credit Flow  :   </a:t>
            </a:r>
            <a:r>
              <a:rPr lang="en-IN" sz="3200" b="1" dirty="0">
                <a:highlight>
                  <a:srgbClr val="FFFF00"/>
                </a:highlight>
              </a:rPr>
              <a:t>PM Modi.</a:t>
            </a:r>
          </a:p>
          <a:p>
            <a:pPr marL="128016" lvl="1" indent="0" algn="just">
              <a:buNone/>
            </a:pPr>
            <a:endParaRPr lang="en-IN" sz="3200" b="1" dirty="0"/>
          </a:p>
          <a:p>
            <a:pPr marL="128016" lvl="1" indent="0" algn="just">
              <a:buNone/>
            </a:pPr>
            <a:endParaRPr lang="en-IN" sz="3200" b="1" dirty="0"/>
          </a:p>
          <a:p>
            <a:pPr marL="128016" lvl="1" indent="0" algn="just">
              <a:buNone/>
            </a:pPr>
            <a:r>
              <a:rPr lang="en-IN" sz="3200" b="1" dirty="0"/>
              <a:t>The budget attempts to activate multiple levers. It remains to be seen which of these will fire and to what extent.  </a:t>
            </a:r>
            <a:r>
              <a:rPr lang="en-IN" sz="3200" b="1" dirty="0">
                <a:highlight>
                  <a:srgbClr val="FFFF00"/>
                </a:highlight>
              </a:rPr>
              <a:t>Varun Berry. MD Britannia  </a:t>
            </a:r>
          </a:p>
          <a:p>
            <a:pPr marL="128016" lvl="1" indent="0" algn="just">
              <a:buNone/>
            </a:pPr>
            <a:endParaRPr lang="en-IN" sz="3200" b="1" dirty="0"/>
          </a:p>
          <a:p>
            <a:pPr marL="128016" lvl="1" indent="0" algn="just">
              <a:buNone/>
            </a:pPr>
            <a:endParaRPr lang="en-IN" sz="3200" b="1" dirty="0"/>
          </a:p>
          <a:p>
            <a:pPr marL="128016" lvl="1" indent="0" algn="just">
              <a:buNone/>
            </a:pPr>
            <a:endParaRPr lang="en-IN" sz="3200" b="1" dirty="0"/>
          </a:p>
          <a:p>
            <a:pPr marL="128016" lvl="1" indent="0">
              <a:buNone/>
            </a:pPr>
            <a:endParaRPr lang="en-IN" sz="2400" b="1" dirty="0"/>
          </a:p>
          <a:p>
            <a:pPr marL="128016" lvl="1" indent="0">
              <a:buNone/>
            </a:pPr>
            <a:endParaRPr lang="en-IN" sz="2400" b="1" dirty="0"/>
          </a:p>
        </p:txBody>
      </p:sp>
    </p:spTree>
    <p:extLst>
      <p:ext uri="{BB962C8B-B14F-4D97-AF65-F5344CB8AC3E}">
        <p14:creationId xmlns:p14="http://schemas.microsoft.com/office/powerpoint/2010/main" val="2150559674"/>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912917" y="734146"/>
            <a:ext cx="9720072" cy="707010"/>
          </a:xfrm>
        </p:spPr>
        <p:txBody>
          <a:bodyPr>
            <a:normAutofit/>
          </a:bodyPr>
          <a:lstStyle/>
          <a:p>
            <a:r>
              <a:rPr lang="en-US" sz="3200" b="1" dirty="0"/>
              <a:t>Sec 56 </a:t>
            </a:r>
            <a:r>
              <a:rPr lang="en-US" sz="2000" b="1" dirty="0"/>
              <a:t>(Increase in safe </a:t>
            </a:r>
            <a:r>
              <a:rPr lang="en-US" sz="2000" b="1" dirty="0" err="1"/>
              <a:t>harbour</a:t>
            </a:r>
            <a:r>
              <a:rPr lang="en-US" sz="2000" b="1" dirty="0"/>
              <a:t> limit)</a:t>
            </a:r>
            <a:endParaRPr lang="en-IN" sz="2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00559" y="2127630"/>
            <a:ext cx="10813646" cy="4421452"/>
          </a:xfrm>
        </p:spPr>
        <p:txBody>
          <a:bodyPr>
            <a:normAutofit/>
          </a:bodyPr>
          <a:lstStyle/>
          <a:p>
            <a:pPr marL="128016" lvl="1" indent="0">
              <a:buNone/>
            </a:pPr>
            <a:endParaRPr lang="en-IN" sz="2400" b="1" dirty="0"/>
          </a:p>
          <a:p>
            <a:pPr algn="just"/>
            <a:r>
              <a:rPr lang="en-IN" sz="2400" dirty="0"/>
              <a:t>If any person receives any immovable property (after 01.04.2017) for a consideration where the stamp duty value exceeds such consideration – </a:t>
            </a:r>
          </a:p>
          <a:p>
            <a:pPr algn="just"/>
            <a:endParaRPr lang="en-IN" sz="2400" dirty="0"/>
          </a:p>
          <a:p>
            <a:pPr algn="just"/>
            <a:r>
              <a:rPr lang="en-IN" sz="2400" dirty="0"/>
              <a:t>Excess of SD Value over Consideration shall be charged as ‘</a:t>
            </a:r>
            <a:r>
              <a:rPr lang="en-IN" sz="2400" b="1" dirty="0"/>
              <a:t>Income from Other Sources’, </a:t>
            </a:r>
            <a:r>
              <a:rPr lang="en-IN" sz="2400" dirty="0"/>
              <a:t>provided </a:t>
            </a:r>
            <a:r>
              <a:rPr lang="en-IN" sz="2400" b="1" dirty="0"/>
              <a:t> :</a:t>
            </a:r>
          </a:p>
          <a:p>
            <a:pPr algn="just"/>
            <a:endParaRPr lang="en-IN" sz="2400" b="1" dirty="0"/>
          </a:p>
          <a:p>
            <a:pPr lvl="1" algn="just"/>
            <a:r>
              <a:rPr lang="en-IN" sz="2400" dirty="0"/>
              <a:t>SD Value exceeds </a:t>
            </a:r>
            <a:r>
              <a:rPr lang="en-IN" sz="2400" b="1" dirty="0">
                <a:solidFill>
                  <a:schemeClr val="accent2"/>
                </a:solidFill>
              </a:rPr>
              <a:t>110%</a:t>
            </a:r>
            <a:r>
              <a:rPr lang="en-IN" sz="2400" dirty="0"/>
              <a:t> (105% ) of  Consideration  &amp; </a:t>
            </a:r>
          </a:p>
          <a:p>
            <a:pPr lvl="1" algn="just"/>
            <a:r>
              <a:rPr lang="en-IN" sz="2400" dirty="0"/>
              <a:t>the gap between SD Value and Consideration is more than Rs.50,000. /- </a:t>
            </a:r>
          </a:p>
          <a:p>
            <a:pPr marL="324000" lvl="1" indent="0" algn="just">
              <a:buNone/>
            </a:pPr>
            <a:endParaRPr lang="en-IN" sz="2400" dirty="0"/>
          </a:p>
          <a:p>
            <a:pPr marL="128016" lvl="1" indent="0">
              <a:buNone/>
            </a:pPr>
            <a:endParaRPr lang="en-IN" sz="2400" dirty="0"/>
          </a:p>
        </p:txBody>
      </p:sp>
    </p:spTree>
    <p:extLst>
      <p:ext uri="{BB962C8B-B14F-4D97-AF65-F5344CB8AC3E}">
        <p14:creationId xmlns:p14="http://schemas.microsoft.com/office/powerpoint/2010/main" val="619691810"/>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27566" y="894783"/>
            <a:ext cx="9720072" cy="707010"/>
          </a:xfrm>
        </p:spPr>
        <p:txBody>
          <a:bodyPr>
            <a:normAutofit/>
          </a:bodyPr>
          <a:lstStyle/>
          <a:p>
            <a:r>
              <a:rPr lang="en-US" b="1" dirty="0"/>
              <a:t>Filing of statement of donation</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177270" y="2113005"/>
            <a:ext cx="9985742" cy="2335427"/>
          </a:xfrm>
        </p:spPr>
        <p:txBody>
          <a:bodyPr>
            <a:normAutofit/>
          </a:bodyPr>
          <a:lstStyle/>
          <a:p>
            <a:pPr algn="just"/>
            <a:r>
              <a:rPr lang="en-US" sz="2400" dirty="0"/>
              <a:t>Deduction under section 80G/ 80GGA to a donor shall be allowed only if a statement is furnished by the </a:t>
            </a:r>
            <a:r>
              <a:rPr lang="en-US" sz="2400" dirty="0" err="1"/>
              <a:t>donee</a:t>
            </a:r>
            <a:r>
              <a:rPr lang="en-US" sz="2400" dirty="0"/>
              <a:t>.  Deduction will be available only after matching is done. (</a:t>
            </a:r>
            <a:r>
              <a:rPr lang="en-US" sz="2400" dirty="0" err="1"/>
              <a:t>w.e.f</a:t>
            </a:r>
            <a:r>
              <a:rPr lang="en-US" sz="2400" dirty="0"/>
              <a:t> 01.06.20)</a:t>
            </a:r>
          </a:p>
        </p:txBody>
      </p:sp>
      <p:sp>
        <p:nvSpPr>
          <p:cNvPr id="4" name="Rectangle 3"/>
          <p:cNvSpPr/>
          <p:nvPr/>
        </p:nvSpPr>
        <p:spPr>
          <a:xfrm>
            <a:off x="1379838" y="4513642"/>
            <a:ext cx="9877168" cy="1135247"/>
          </a:xfrm>
          <a:prstGeom prst="rect">
            <a:avLst/>
          </a:prstGeom>
        </p:spPr>
        <p:txBody>
          <a:bodyPr wrap="square">
            <a:spAutoFit/>
          </a:bodyPr>
          <a:lstStyle/>
          <a:p>
            <a:pPr>
              <a:lnSpc>
                <a:spcPct val="150000"/>
              </a:lnSpc>
            </a:pPr>
            <a:r>
              <a:rPr lang="en-IN" sz="2400" b="1" dirty="0"/>
              <a:t>Sec 80GGA</a:t>
            </a:r>
            <a:r>
              <a:rPr lang="en-IN" sz="2400" dirty="0"/>
              <a:t> – Donations for scientific Research – No deductions for sum exceeding Rs.10,000 in cash.  </a:t>
            </a:r>
            <a:r>
              <a:rPr lang="en-IN" sz="2400" b="1" dirty="0"/>
              <a:t>Now limited to Rs.2,000/- </a:t>
            </a:r>
          </a:p>
        </p:txBody>
      </p:sp>
    </p:spTree>
    <p:extLst>
      <p:ext uri="{BB962C8B-B14F-4D97-AF65-F5344CB8AC3E}">
        <p14:creationId xmlns:p14="http://schemas.microsoft.com/office/powerpoint/2010/main" val="1906976588"/>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78138" y="944210"/>
            <a:ext cx="9720072" cy="707010"/>
          </a:xfrm>
        </p:spPr>
        <p:txBody>
          <a:bodyPr>
            <a:normAutofit/>
          </a:bodyPr>
          <a:lstStyle/>
          <a:p>
            <a:r>
              <a:rPr lang="en-US" b="1" dirty="0"/>
              <a:t>appeals</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87058" y="1282427"/>
            <a:ext cx="9720073" cy="5187571"/>
          </a:xfrm>
        </p:spPr>
        <p:txBody>
          <a:bodyPr>
            <a:normAutofit/>
          </a:bodyPr>
          <a:lstStyle/>
          <a:p>
            <a:pPr marL="128016" lvl="1" indent="0">
              <a:buNone/>
            </a:pPr>
            <a:endParaRPr lang="en-IN" sz="2400" b="1" dirty="0"/>
          </a:p>
          <a:p>
            <a:pPr algn="just"/>
            <a:r>
              <a:rPr lang="en-US" sz="2400" b="1" dirty="0"/>
              <a:t>Sec 250</a:t>
            </a:r>
            <a:r>
              <a:rPr lang="en-US" sz="2400" dirty="0"/>
              <a:t> – The Central Government may make a scheme, by notification in the Official Gazette, for the purposes of disposal of appeal by Commissioner (Appeals).</a:t>
            </a:r>
          </a:p>
          <a:p>
            <a:pPr algn="just"/>
            <a:endParaRPr lang="en-US" sz="2400" dirty="0"/>
          </a:p>
          <a:p>
            <a:pPr algn="just"/>
            <a:r>
              <a:rPr lang="en-US" sz="2400" dirty="0"/>
              <a:t>E-appeal scheme to be notified by CBDT to impart greater efficiency, transparency and accountability.</a:t>
            </a:r>
          </a:p>
          <a:p>
            <a:endParaRPr lang="en-IN" dirty="0"/>
          </a:p>
          <a:p>
            <a:pPr marL="128016" lvl="1" indent="0">
              <a:buNone/>
            </a:pPr>
            <a:endParaRPr lang="en-IN" sz="2400" dirty="0"/>
          </a:p>
        </p:txBody>
      </p:sp>
    </p:spTree>
    <p:extLst>
      <p:ext uri="{BB962C8B-B14F-4D97-AF65-F5344CB8AC3E}">
        <p14:creationId xmlns:p14="http://schemas.microsoft.com/office/powerpoint/2010/main" val="2426542160"/>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28711" y="820642"/>
            <a:ext cx="4005073" cy="707010"/>
          </a:xfrm>
        </p:spPr>
        <p:txBody>
          <a:bodyPr>
            <a:normAutofit/>
          </a:bodyPr>
          <a:lstStyle/>
          <a:p>
            <a:r>
              <a:rPr lang="en-US" b="1" dirty="0"/>
              <a:t>penalty</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00561" y="2048546"/>
            <a:ext cx="9720073" cy="5187571"/>
          </a:xfrm>
        </p:spPr>
        <p:txBody>
          <a:bodyPr>
            <a:normAutofit/>
          </a:bodyPr>
          <a:lstStyle/>
          <a:p>
            <a:endParaRPr lang="en-US" b="1" dirty="0"/>
          </a:p>
          <a:p>
            <a:r>
              <a:rPr lang="en-US" b="1" dirty="0"/>
              <a:t>New section 271AAD - </a:t>
            </a:r>
            <a:r>
              <a:rPr lang="en-US" dirty="0"/>
              <a:t>if during any proceeding under this Act, it is found that in the books of account maintained by any person there is :</a:t>
            </a:r>
            <a:endParaRPr lang="en-IN" dirty="0"/>
          </a:p>
          <a:p>
            <a:r>
              <a:rPr lang="en-US" dirty="0"/>
              <a:t> 	   (i) </a:t>
            </a:r>
            <a:r>
              <a:rPr lang="en-US" sz="2000" dirty="0"/>
              <a:t>a false entry; or </a:t>
            </a:r>
            <a:endParaRPr lang="en-IN" sz="2000" dirty="0"/>
          </a:p>
          <a:p>
            <a:pPr marL="776288" lvl="5" indent="-319088">
              <a:buNone/>
            </a:pPr>
            <a:r>
              <a:rPr lang="en-IN" dirty="0"/>
              <a:t>   </a:t>
            </a:r>
            <a:r>
              <a:rPr lang="en-US" sz="2200" dirty="0"/>
              <a:t>(ii) an omission of any entry which is relevant for computation of total income   	of such person, to evade tax liability, </a:t>
            </a:r>
            <a:endParaRPr lang="en-IN" sz="2200" dirty="0"/>
          </a:p>
          <a:p>
            <a:endParaRPr lang="en-US" dirty="0">
              <a:solidFill>
                <a:srgbClr val="0070C0"/>
              </a:solidFill>
            </a:endParaRPr>
          </a:p>
          <a:p>
            <a:r>
              <a:rPr lang="en-US" dirty="0">
                <a:solidFill>
                  <a:srgbClr val="0070C0"/>
                </a:solidFill>
              </a:rPr>
              <a:t>Penalty -  a sum equal to the aggregate amount of such false or omitted entry.  </a:t>
            </a:r>
            <a:endParaRPr lang="en-IN" dirty="0">
              <a:solidFill>
                <a:srgbClr val="0070C0"/>
              </a:solidFill>
            </a:endParaRPr>
          </a:p>
          <a:p>
            <a:pPr marL="0" indent="0">
              <a:buNone/>
            </a:pPr>
            <a:endParaRPr lang="en-US" dirty="0"/>
          </a:p>
          <a:p>
            <a:r>
              <a:rPr lang="en-US" dirty="0"/>
              <a:t>The Assessing Officer may direct that </a:t>
            </a:r>
            <a:r>
              <a:rPr lang="en-US" dirty="0">
                <a:solidFill>
                  <a:srgbClr val="0070C0"/>
                </a:solidFill>
              </a:rPr>
              <a:t>any other person</a:t>
            </a:r>
            <a:r>
              <a:rPr lang="en-US" dirty="0"/>
              <a:t>, who causes the person referred to in sub-section (1) in any manner to make a false entry or omits or causes to omit any entry referred to in that sub-section, shall pay by way of penalty a sum equal to the aggregate amount of such false or omitted entry. </a:t>
            </a:r>
            <a:endParaRPr lang="en-IN" dirty="0"/>
          </a:p>
          <a:p>
            <a:pPr marL="128016" lvl="1" indent="0">
              <a:buNone/>
            </a:pPr>
            <a:endParaRPr lang="en-IN" sz="2400" dirty="0"/>
          </a:p>
        </p:txBody>
      </p:sp>
    </p:spTree>
    <p:extLst>
      <p:ext uri="{BB962C8B-B14F-4D97-AF65-F5344CB8AC3E}">
        <p14:creationId xmlns:p14="http://schemas.microsoft.com/office/powerpoint/2010/main" val="852751600"/>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641069" y="833000"/>
            <a:ext cx="9720072" cy="707010"/>
          </a:xfrm>
        </p:spPr>
        <p:txBody>
          <a:bodyPr>
            <a:normAutofit/>
          </a:bodyPr>
          <a:lstStyle/>
          <a:p>
            <a:r>
              <a:rPr lang="en-US" b="1" dirty="0" err="1"/>
              <a:t>miscellania</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641068" y="2129894"/>
            <a:ext cx="9720073" cy="5187571"/>
          </a:xfrm>
        </p:spPr>
        <p:txBody>
          <a:bodyPr>
            <a:normAutofit/>
          </a:bodyPr>
          <a:lstStyle/>
          <a:p>
            <a:pPr marL="128016" lvl="1" indent="0">
              <a:buNone/>
            </a:pPr>
            <a:endParaRPr lang="en-IN" sz="2400" b="1" u="sng" dirty="0">
              <a:solidFill>
                <a:srgbClr val="0070C0"/>
              </a:solidFill>
            </a:endParaRPr>
          </a:p>
          <a:p>
            <a:pPr marL="128016" lvl="1" indent="0">
              <a:buNone/>
            </a:pPr>
            <a:r>
              <a:rPr lang="en-IN" sz="2400" b="1" dirty="0" err="1"/>
              <a:t>Vivad</a:t>
            </a:r>
            <a:r>
              <a:rPr lang="en-IN" sz="2400" b="1" dirty="0"/>
              <a:t> se </a:t>
            </a:r>
            <a:r>
              <a:rPr lang="en-IN" sz="2400" b="1" dirty="0" err="1"/>
              <a:t>Viswas</a:t>
            </a:r>
            <a:r>
              <a:rPr lang="en-IN" sz="2400" b="1" dirty="0"/>
              <a:t>  Scheme</a:t>
            </a:r>
          </a:p>
          <a:p>
            <a:pPr marL="128016" lvl="1" indent="0">
              <a:buNone/>
            </a:pPr>
            <a:endParaRPr lang="en-IN" sz="2400" b="1" dirty="0"/>
          </a:p>
          <a:p>
            <a:pPr marL="128016" lvl="1" indent="0">
              <a:buNone/>
            </a:pPr>
            <a:r>
              <a:rPr lang="en-IN" sz="2400" b="1" dirty="0"/>
              <a:t>PAN  based on Aadhar</a:t>
            </a:r>
          </a:p>
          <a:p>
            <a:pPr marL="128016" lvl="1" indent="0">
              <a:buNone/>
            </a:pPr>
            <a:endParaRPr lang="en-IN" sz="2400" b="1" dirty="0"/>
          </a:p>
          <a:p>
            <a:pPr marL="128016" lvl="1" indent="0">
              <a:buNone/>
            </a:pPr>
            <a:r>
              <a:rPr lang="en-IN" sz="2400" b="1" dirty="0"/>
              <a:t>Faceless  Appeals.</a:t>
            </a:r>
          </a:p>
          <a:p>
            <a:pPr marL="128016" lvl="1" indent="0">
              <a:buNone/>
            </a:pPr>
            <a:endParaRPr lang="en-IN" sz="2400" b="1" dirty="0"/>
          </a:p>
          <a:p>
            <a:pPr marL="128016" lvl="1" indent="0">
              <a:buNone/>
            </a:pPr>
            <a:r>
              <a:rPr lang="en-IN" sz="2400" b="1" dirty="0"/>
              <a:t>Tax payers Charter  </a:t>
            </a:r>
          </a:p>
          <a:p>
            <a:pPr marL="128016" lvl="1" indent="0">
              <a:buNone/>
            </a:pPr>
            <a:endParaRPr lang="en-IN" sz="2400" b="1" dirty="0"/>
          </a:p>
          <a:p>
            <a:pPr marL="128016" lvl="1" indent="0">
              <a:buNone/>
            </a:pPr>
            <a:endParaRPr lang="en-IN" sz="2400" b="1" dirty="0"/>
          </a:p>
          <a:p>
            <a:pPr marL="128016" lvl="1" indent="0">
              <a:buNone/>
            </a:pPr>
            <a:endParaRPr lang="en-IN" sz="2400" b="1" dirty="0"/>
          </a:p>
        </p:txBody>
      </p:sp>
    </p:spTree>
    <p:extLst>
      <p:ext uri="{BB962C8B-B14F-4D97-AF65-F5344CB8AC3E}">
        <p14:creationId xmlns:p14="http://schemas.microsoft.com/office/powerpoint/2010/main" val="762019375"/>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5205227-38EC-457B-900B-E007388B864B}"/>
              </a:ext>
            </a:extLst>
          </p:cNvPr>
          <p:cNvPicPr>
            <a:picLocks noGrp="1" noChangeAspect="1"/>
          </p:cNvPicPr>
          <p:nvPr>
            <p:ph idx="1"/>
          </p:nvPr>
        </p:nvPicPr>
        <p:blipFill>
          <a:blip r:embed="rId2"/>
          <a:stretch>
            <a:fillRect/>
          </a:stretch>
        </p:blipFill>
        <p:spPr>
          <a:xfrm>
            <a:off x="2905918" y="1335822"/>
            <a:ext cx="5772984" cy="3841659"/>
          </a:xfrm>
          <a:prstGeom prst="rect">
            <a:avLst/>
          </a:prstGeom>
        </p:spPr>
      </p:pic>
      <p:sp>
        <p:nvSpPr>
          <p:cNvPr id="3" name="Subtitle 2"/>
          <p:cNvSpPr txBox="1">
            <a:spLocks/>
          </p:cNvSpPr>
          <p:nvPr/>
        </p:nvSpPr>
        <p:spPr>
          <a:xfrm>
            <a:off x="8847437" y="5591376"/>
            <a:ext cx="2889706" cy="590321"/>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IN" sz="2400" b="1" i="1" dirty="0">
                <a:solidFill>
                  <a:schemeClr val="accent1">
                    <a:lumMod val="90000"/>
                    <a:lumOff val="10000"/>
                  </a:schemeClr>
                </a:solidFill>
                <a:latin typeface="Baskerville Old Face" pitchFamily="18" charset="0"/>
                <a:cs typeface="Arial" pitchFamily="34" charset="0"/>
              </a:rPr>
              <a:t>JOMON</a:t>
            </a:r>
            <a:endParaRPr lang="en-GB" sz="2400" b="1" i="1" dirty="0">
              <a:solidFill>
                <a:schemeClr val="accent1">
                  <a:lumMod val="90000"/>
                  <a:lumOff val="10000"/>
                </a:schemeClr>
              </a:solidFill>
              <a:latin typeface="Baskerville Old Face" pitchFamily="18" charset="0"/>
              <a:cs typeface="Arial" pitchFamily="34" charset="0"/>
            </a:endParaRPr>
          </a:p>
        </p:txBody>
      </p:sp>
    </p:spTree>
    <p:extLst>
      <p:ext uri="{BB962C8B-B14F-4D97-AF65-F5344CB8AC3E}">
        <p14:creationId xmlns:p14="http://schemas.microsoft.com/office/powerpoint/2010/main" val="247487564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1059298" y="946428"/>
            <a:ext cx="9720072" cy="707010"/>
          </a:xfrm>
        </p:spPr>
        <p:txBody>
          <a:bodyPr>
            <a:normAutofit/>
          </a:bodyPr>
          <a:lstStyle/>
          <a:p>
            <a:r>
              <a:rPr lang="en-US" sz="3200" b="1" dirty="0"/>
              <a:t>Reactions</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667860" y="2365159"/>
            <a:ext cx="11027730" cy="4645241"/>
          </a:xfrm>
        </p:spPr>
        <p:txBody>
          <a:bodyPr>
            <a:normAutofit fontScale="92500" lnSpcReduction="10000"/>
          </a:bodyPr>
          <a:lstStyle/>
          <a:p>
            <a:pPr marL="128016" lvl="1" indent="0">
              <a:buNone/>
            </a:pPr>
            <a:endParaRPr lang="en-IN" sz="2400" b="1" dirty="0"/>
          </a:p>
          <a:p>
            <a:pPr marL="128016" lvl="1" indent="0" algn="just">
              <a:buNone/>
            </a:pPr>
            <a:endParaRPr lang="en-IN" sz="3200" b="1" dirty="0"/>
          </a:p>
          <a:p>
            <a:pPr marL="128016" lvl="1" indent="0" algn="just">
              <a:buNone/>
            </a:pPr>
            <a:endParaRPr lang="en-IN" sz="3200" b="1" dirty="0"/>
          </a:p>
          <a:p>
            <a:pPr marL="128016" lvl="1" indent="0" algn="just">
              <a:buNone/>
            </a:pPr>
            <a:endParaRPr lang="en-IN" sz="3200" b="1" dirty="0"/>
          </a:p>
          <a:p>
            <a:pPr marL="128016" lvl="1" indent="0" algn="just">
              <a:buNone/>
            </a:pPr>
            <a:r>
              <a:rPr lang="en-IN" sz="3200" b="1" dirty="0"/>
              <a:t>Sensex  :   Tanks by  987 points</a:t>
            </a:r>
          </a:p>
          <a:p>
            <a:pPr marL="128016" lvl="1" indent="0" algn="just">
              <a:buNone/>
            </a:pPr>
            <a:endParaRPr lang="en-IN" sz="3200" b="1" dirty="0"/>
          </a:p>
          <a:p>
            <a:pPr marL="128016" lvl="1" indent="0" algn="just">
              <a:buNone/>
            </a:pPr>
            <a:endParaRPr lang="en-IN" sz="3200" b="1" dirty="0"/>
          </a:p>
          <a:p>
            <a:pPr marL="128016" lvl="1" indent="0" algn="just">
              <a:buNone/>
            </a:pPr>
            <a:r>
              <a:rPr lang="en-IN" sz="3200" b="1" dirty="0"/>
              <a:t>Nifty  too slips</a:t>
            </a:r>
          </a:p>
          <a:p>
            <a:pPr marL="128016" lvl="1" indent="0" algn="just">
              <a:buNone/>
            </a:pPr>
            <a:endParaRPr lang="en-IN" sz="3200" b="1" dirty="0"/>
          </a:p>
          <a:p>
            <a:pPr marL="128016" lvl="1" indent="0" algn="just">
              <a:buNone/>
            </a:pPr>
            <a:endParaRPr lang="en-IN" sz="3200" b="1" dirty="0"/>
          </a:p>
          <a:p>
            <a:pPr marL="128016" lvl="1" indent="0" algn="just">
              <a:buNone/>
            </a:pPr>
            <a:endParaRPr lang="en-IN" sz="3200" b="1" dirty="0"/>
          </a:p>
          <a:p>
            <a:pPr marL="128016" lvl="1" indent="0" algn="just">
              <a:buNone/>
            </a:pPr>
            <a:endParaRPr lang="en-IN" sz="3200" b="1" dirty="0"/>
          </a:p>
          <a:p>
            <a:pPr marL="128016" lvl="1" indent="0">
              <a:buNone/>
            </a:pPr>
            <a:endParaRPr lang="en-IN" sz="2400" b="1" dirty="0"/>
          </a:p>
          <a:p>
            <a:pPr marL="128016" lvl="1" indent="0">
              <a:buNone/>
            </a:pPr>
            <a:endParaRPr lang="en-IN" sz="2400" b="1" dirty="0"/>
          </a:p>
        </p:txBody>
      </p:sp>
    </p:spTree>
    <p:extLst>
      <p:ext uri="{BB962C8B-B14F-4D97-AF65-F5344CB8AC3E}">
        <p14:creationId xmlns:p14="http://schemas.microsoft.com/office/powerpoint/2010/main" val="125869642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40704" y="1100030"/>
            <a:ext cx="11306224" cy="5184576"/>
          </a:xfrm>
        </p:spPr>
        <p:txBody>
          <a:bodyPr>
            <a:normAutofit/>
          </a:bodyPr>
          <a:lstStyle/>
          <a:p>
            <a:pPr lvl="0" algn="just"/>
            <a:endParaRPr lang="en-IN" sz="2400" dirty="0">
              <a:latin typeface="Times New Roman" pitchFamily="18" charset="0"/>
              <a:cs typeface="Times New Roman" pitchFamily="18" charset="0"/>
            </a:endParaRPr>
          </a:p>
          <a:p>
            <a:pPr marL="45720" indent="0" algn="just">
              <a:buNone/>
            </a:pPr>
            <a:endParaRPr lang="en-IN" sz="4000" b="1" dirty="0">
              <a:latin typeface="Times New Roman" pitchFamily="18" charset="0"/>
              <a:cs typeface="Times New Roman" pitchFamily="18" charset="0"/>
            </a:endParaRPr>
          </a:p>
          <a:p>
            <a:pPr lvl="0" algn="just">
              <a:buNone/>
            </a:pPr>
            <a:endParaRPr lang="en-IN" sz="2800" dirty="0">
              <a:latin typeface="Times New Roman" pitchFamily="18" charset="0"/>
              <a:cs typeface="Times New Roman" pitchFamily="18" charset="0"/>
            </a:endParaRPr>
          </a:p>
          <a:p>
            <a:pPr lvl="0" algn="just">
              <a:buNone/>
            </a:pPr>
            <a:endParaRPr lang="en-IN" sz="2400" dirty="0">
              <a:latin typeface="Times New Roman" pitchFamily="18" charset="0"/>
              <a:cs typeface="Times New Roman" pitchFamily="18" charset="0"/>
            </a:endParaRPr>
          </a:p>
          <a:p>
            <a:pPr lvl="0" algn="just">
              <a:buNone/>
            </a:pPr>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pPr lvl="0" algn="just">
              <a:buNone/>
            </a:pPr>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pPr algn="just" eaLnBrk="1" hangingPunct="1">
              <a:lnSpc>
                <a:spcPct val="70000"/>
              </a:lnSpc>
              <a:buNone/>
            </a:pPr>
            <a:endParaRPr lang="en-IN" sz="2700" b="1" dirty="0">
              <a:latin typeface="Centaur" pitchFamily="18" charset="0"/>
              <a:cs typeface="Times New Roman" pitchFamily="18" charset="0"/>
            </a:endParaRPr>
          </a:p>
          <a:p>
            <a:pPr algn="just" eaLnBrk="1" hangingPunct="1">
              <a:lnSpc>
                <a:spcPct val="70000"/>
              </a:lnSpc>
              <a:buNone/>
            </a:pPr>
            <a:endParaRPr lang="en-IN" sz="2700" b="1" dirty="0">
              <a:latin typeface="Centaur" pitchFamily="18" charset="0"/>
              <a:cs typeface="Times New Roman" pitchFamily="18" charset="0"/>
            </a:endParaRPr>
          </a:p>
          <a:p>
            <a:pPr algn="just" eaLnBrk="1" hangingPunct="1">
              <a:lnSpc>
                <a:spcPct val="70000"/>
              </a:lnSpc>
              <a:buNone/>
            </a:pPr>
            <a:endParaRPr lang="en-US" sz="2700" b="1" dirty="0">
              <a:latin typeface="Centaur" pitchFamily="18" charset="0"/>
              <a:cs typeface="Times New Roman" pitchFamily="18" charset="0"/>
            </a:endParaRPr>
          </a:p>
        </p:txBody>
      </p:sp>
      <p:graphicFrame>
        <p:nvGraphicFramePr>
          <p:cNvPr id="10" name="Table 9">
            <a:extLst>
              <a:ext uri="{FF2B5EF4-FFF2-40B4-BE49-F238E27FC236}">
                <a16:creationId xmlns:a16="http://schemas.microsoft.com/office/drawing/2014/main" id="{DAD8CFAD-342E-45EA-B90A-FE316CDE16B4}"/>
              </a:ext>
            </a:extLst>
          </p:cNvPr>
          <p:cNvGraphicFramePr>
            <a:graphicFrameLocks noGrp="1"/>
          </p:cNvGraphicFramePr>
          <p:nvPr>
            <p:extLst>
              <p:ext uri="{D42A27DB-BD31-4B8C-83A1-F6EECF244321}">
                <p14:modId xmlns:p14="http://schemas.microsoft.com/office/powerpoint/2010/main" val="1524590338"/>
              </p:ext>
            </p:extLst>
          </p:nvPr>
        </p:nvGraphicFramePr>
        <p:xfrm>
          <a:off x="1316958" y="1920240"/>
          <a:ext cx="9291383" cy="4937760"/>
        </p:xfrm>
        <a:graphic>
          <a:graphicData uri="http://schemas.openxmlformats.org/drawingml/2006/table">
            <a:tbl>
              <a:tblPr firstRow="1" bandRow="1">
                <a:tableStyleId>{B301B821-A1FF-4177-AEE7-76D212191A09}</a:tableStyleId>
              </a:tblPr>
              <a:tblGrid>
                <a:gridCol w="3398842">
                  <a:extLst>
                    <a:ext uri="{9D8B030D-6E8A-4147-A177-3AD203B41FA5}">
                      <a16:colId xmlns:a16="http://schemas.microsoft.com/office/drawing/2014/main" val="1500850569"/>
                    </a:ext>
                  </a:extLst>
                </a:gridCol>
                <a:gridCol w="2292142">
                  <a:extLst>
                    <a:ext uri="{9D8B030D-6E8A-4147-A177-3AD203B41FA5}">
                      <a16:colId xmlns:a16="http://schemas.microsoft.com/office/drawing/2014/main" val="3295927790"/>
                    </a:ext>
                  </a:extLst>
                </a:gridCol>
                <a:gridCol w="2230864">
                  <a:extLst>
                    <a:ext uri="{9D8B030D-6E8A-4147-A177-3AD203B41FA5}">
                      <a16:colId xmlns:a16="http://schemas.microsoft.com/office/drawing/2014/main" val="1663090935"/>
                    </a:ext>
                  </a:extLst>
                </a:gridCol>
                <a:gridCol w="1369535">
                  <a:extLst>
                    <a:ext uri="{9D8B030D-6E8A-4147-A177-3AD203B41FA5}">
                      <a16:colId xmlns:a16="http://schemas.microsoft.com/office/drawing/2014/main" val="1149401009"/>
                    </a:ext>
                  </a:extLst>
                </a:gridCol>
              </a:tblGrid>
              <a:tr h="370840">
                <a:tc>
                  <a:txBody>
                    <a:bodyPr/>
                    <a:lstStyle/>
                    <a:p>
                      <a:r>
                        <a:rPr lang="en-IN" sz="2400" b="1" i="1" dirty="0">
                          <a:latin typeface="Times New Roman" panose="02020603050405020304" pitchFamily="18" charset="0"/>
                          <a:cs typeface="Times New Roman" panose="02020603050405020304" pitchFamily="18" charset="0"/>
                        </a:rPr>
                        <a:t>Particulars</a:t>
                      </a:r>
                    </a:p>
                  </a:txBody>
                  <a:tcPr/>
                </a:tc>
                <a:tc>
                  <a:txBody>
                    <a:bodyPr/>
                    <a:lstStyle/>
                    <a:p>
                      <a:r>
                        <a:rPr lang="en-IN" sz="2400" b="1" i="1" dirty="0">
                          <a:latin typeface="Times New Roman" panose="02020603050405020304" pitchFamily="18" charset="0"/>
                          <a:cs typeface="Times New Roman" panose="02020603050405020304" pitchFamily="18" charset="0"/>
                        </a:rPr>
                        <a:t>Budget 2019-20</a:t>
                      </a:r>
                    </a:p>
                    <a:p>
                      <a:r>
                        <a:rPr lang="en-IN" sz="2000" b="1" i="1" dirty="0">
                          <a:latin typeface="Times New Roman" panose="02020603050405020304" pitchFamily="18" charset="0"/>
                          <a:cs typeface="Times New Roman" panose="02020603050405020304" pitchFamily="18" charset="0"/>
                        </a:rPr>
                        <a:t>(Rs in Crores)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i="1" dirty="0">
                          <a:latin typeface="Times New Roman" panose="02020603050405020304" pitchFamily="18" charset="0"/>
                          <a:cs typeface="Times New Roman" panose="02020603050405020304" pitchFamily="18" charset="0"/>
                        </a:rPr>
                        <a:t>Budget 2020-21</a:t>
                      </a:r>
                    </a:p>
                    <a:p>
                      <a:r>
                        <a:rPr lang="en-IN" sz="2000" b="1" i="1" dirty="0">
                          <a:latin typeface="Times New Roman" panose="02020603050405020304" pitchFamily="18" charset="0"/>
                          <a:cs typeface="Times New Roman" panose="02020603050405020304" pitchFamily="18" charset="0"/>
                        </a:rPr>
                        <a:t>(Rs in Crores)</a:t>
                      </a:r>
                    </a:p>
                  </a:txBody>
                  <a:tcPr/>
                </a:tc>
                <a:tc>
                  <a:txBody>
                    <a:bodyPr/>
                    <a:lstStyle/>
                    <a:p>
                      <a:r>
                        <a:rPr lang="en-IN" sz="2400" b="1" i="1" dirty="0">
                          <a:latin typeface="Times New Roman" panose="02020603050405020304" pitchFamily="18" charset="0"/>
                          <a:cs typeface="Times New Roman" panose="02020603050405020304" pitchFamily="18" charset="0"/>
                        </a:rPr>
                        <a:t>% of Change</a:t>
                      </a:r>
                    </a:p>
                  </a:txBody>
                  <a:tcPr/>
                </a:tc>
                <a:extLst>
                  <a:ext uri="{0D108BD9-81ED-4DB2-BD59-A6C34878D82A}">
                    <a16:rowId xmlns:a16="http://schemas.microsoft.com/office/drawing/2014/main" val="3791369297"/>
                  </a:ext>
                </a:extLst>
              </a:tr>
              <a:tr h="370840">
                <a:tc>
                  <a:txBody>
                    <a:bodyPr/>
                    <a:lstStyle/>
                    <a:p>
                      <a:r>
                        <a:rPr lang="en-IN" sz="2400" dirty="0">
                          <a:latin typeface="Times New Roman" panose="02020603050405020304" pitchFamily="18" charset="0"/>
                          <a:cs typeface="Times New Roman" panose="02020603050405020304" pitchFamily="18" charset="0"/>
                        </a:rPr>
                        <a:t>Revenue Expenditure</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24,47,780 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26,30,145 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7 %  </a:t>
                      </a:r>
                    </a:p>
                  </a:txBody>
                  <a:tcPr/>
                </a:tc>
                <a:extLst>
                  <a:ext uri="{0D108BD9-81ED-4DB2-BD59-A6C34878D82A}">
                    <a16:rowId xmlns:a16="http://schemas.microsoft.com/office/drawing/2014/main" val="2303084169"/>
                  </a:ext>
                </a:extLst>
              </a:tr>
              <a:tr h="370840">
                <a:tc>
                  <a:txBody>
                    <a:bodyPr/>
                    <a:lstStyle/>
                    <a:p>
                      <a:r>
                        <a:rPr lang="en-IN" sz="2400" dirty="0">
                          <a:latin typeface="Times New Roman" panose="02020603050405020304" pitchFamily="18" charset="0"/>
                          <a:cs typeface="Times New Roman" panose="02020603050405020304" pitchFamily="18" charset="0"/>
                        </a:rPr>
                        <a:t>Capital Expenditure</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3,38,569 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4,12,085 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22 %</a:t>
                      </a:r>
                    </a:p>
                  </a:txBody>
                  <a:tcPr/>
                </a:tc>
                <a:extLst>
                  <a:ext uri="{0D108BD9-81ED-4DB2-BD59-A6C34878D82A}">
                    <a16:rowId xmlns:a16="http://schemas.microsoft.com/office/drawing/2014/main" val="826496817"/>
                  </a:ext>
                </a:extLst>
              </a:tr>
              <a:tr h="370840">
                <a:tc>
                  <a:txBody>
                    <a:bodyPr/>
                    <a:lstStyle/>
                    <a:p>
                      <a:r>
                        <a:rPr lang="en-IN" sz="2400" b="1" dirty="0">
                          <a:latin typeface="Times New Roman" panose="02020603050405020304" pitchFamily="18" charset="0"/>
                          <a:cs typeface="Times New Roman" panose="02020603050405020304" pitchFamily="18" charset="0"/>
                        </a:rPr>
                        <a:t>Total</a:t>
                      </a:r>
                    </a:p>
                  </a:txBody>
                  <a:tcPr/>
                </a:tc>
                <a:tc>
                  <a:txBody>
                    <a:bodyPr/>
                    <a:lstStyle/>
                    <a:p>
                      <a:pPr algn="ctr"/>
                      <a:r>
                        <a:rPr lang="en-IN" sz="2000" b="1" i="0" kern="1200" dirty="0">
                          <a:solidFill>
                            <a:schemeClr val="dk1"/>
                          </a:solidFill>
                          <a:effectLst/>
                          <a:latin typeface="Times New Roman" panose="02020603050405020304" pitchFamily="18" charset="0"/>
                          <a:ea typeface="+mn-ea"/>
                          <a:cs typeface="Times New Roman" panose="02020603050405020304" pitchFamily="18" charset="0"/>
                        </a:rPr>
                        <a:t>27,86,349 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1" i="0" kern="1200" dirty="0">
                          <a:solidFill>
                            <a:schemeClr val="dk1"/>
                          </a:solidFill>
                          <a:effectLst/>
                          <a:latin typeface="Times New Roman" panose="02020603050405020304" pitchFamily="18" charset="0"/>
                          <a:ea typeface="+mn-ea"/>
                          <a:cs typeface="Times New Roman" panose="02020603050405020304" pitchFamily="18" charset="0"/>
                        </a:rPr>
                        <a:t>30,42,230 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1402275"/>
                  </a:ext>
                </a:extLst>
              </a:tr>
              <a:tr h="370840">
                <a:tc>
                  <a:txBody>
                    <a:bodyPr/>
                    <a:lstStyle/>
                    <a:p>
                      <a:r>
                        <a:rPr lang="en-IN" sz="2400" dirty="0">
                          <a:latin typeface="Times New Roman" panose="02020603050405020304" pitchFamily="18" charset="0"/>
                          <a:cs typeface="Times New Roman" panose="02020603050405020304" pitchFamily="18" charset="0"/>
                        </a:rPr>
                        <a:t>Revenue Receipts</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19,62,761 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20,20,926 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2.9%</a:t>
                      </a:r>
                    </a:p>
                  </a:txBody>
                  <a:tcPr/>
                </a:tc>
                <a:extLst>
                  <a:ext uri="{0D108BD9-81ED-4DB2-BD59-A6C34878D82A}">
                    <a16:rowId xmlns:a16="http://schemas.microsoft.com/office/drawing/2014/main" val="1362786635"/>
                  </a:ext>
                </a:extLst>
              </a:tr>
              <a:tr h="370840">
                <a:tc>
                  <a:txBody>
                    <a:bodyPr/>
                    <a:lstStyle/>
                    <a:p>
                      <a:r>
                        <a:rPr lang="en-IN" sz="2400" dirty="0">
                          <a:latin typeface="Times New Roman" panose="02020603050405020304" pitchFamily="18" charset="0"/>
                          <a:cs typeface="Times New Roman" panose="02020603050405020304" pitchFamily="18" charset="0"/>
                        </a:rPr>
                        <a:t>Capital Receipts</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1,19,828 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2,24,967 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88 %</a:t>
                      </a:r>
                    </a:p>
                  </a:txBody>
                  <a:tcPr/>
                </a:tc>
                <a:extLst>
                  <a:ext uri="{0D108BD9-81ED-4DB2-BD59-A6C34878D82A}">
                    <a16:rowId xmlns:a16="http://schemas.microsoft.com/office/drawing/2014/main" val="2419735415"/>
                  </a:ext>
                </a:extLst>
              </a:tr>
              <a:tr h="370840">
                <a:tc>
                  <a:txBody>
                    <a:bodyPr/>
                    <a:lstStyle/>
                    <a:p>
                      <a:r>
                        <a:rPr lang="en-IN" sz="2400" b="1" dirty="0">
                          <a:latin typeface="Times New Roman" panose="02020603050405020304" pitchFamily="18" charset="0"/>
                          <a:cs typeface="Times New Roman" panose="02020603050405020304" pitchFamily="18" charset="0"/>
                        </a:rPr>
                        <a:t>Total</a:t>
                      </a:r>
                    </a:p>
                  </a:txBody>
                  <a:tcPr/>
                </a:tc>
                <a:tc>
                  <a:txBody>
                    <a:bodyPr/>
                    <a:lstStyle/>
                    <a:p>
                      <a:pPr algn="ctr"/>
                      <a:r>
                        <a:rPr lang="en-IN" sz="2000" b="1" i="0" kern="1200" dirty="0">
                          <a:solidFill>
                            <a:schemeClr val="dk1"/>
                          </a:solidFill>
                          <a:effectLst/>
                          <a:latin typeface="Times New Roman" panose="02020603050405020304" pitchFamily="18" charset="0"/>
                          <a:ea typeface="+mn-ea"/>
                          <a:cs typeface="Times New Roman" panose="02020603050405020304" pitchFamily="18" charset="0"/>
                        </a:rPr>
                        <a:t>20,82,589 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1" i="0" dirty="0">
                          <a:solidFill>
                            <a:srgbClr val="000000"/>
                          </a:solidFill>
                          <a:effectLst/>
                          <a:latin typeface="Times New Roman" panose="02020603050405020304" pitchFamily="18" charset="0"/>
                          <a:cs typeface="Times New Roman" panose="02020603050405020304" pitchFamily="18" charset="0"/>
                        </a:rPr>
                        <a:t>22,45,893 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45654194"/>
                  </a:ext>
                </a:extLst>
              </a:tr>
              <a:tr h="370840">
                <a:tc>
                  <a:txBody>
                    <a:bodyPr/>
                    <a:lstStyle/>
                    <a:p>
                      <a:r>
                        <a:rPr lang="en-IN" sz="2400" b="1" dirty="0">
                          <a:latin typeface="Times New Roman" panose="02020603050405020304" pitchFamily="18" charset="0"/>
                          <a:cs typeface="Times New Roman" panose="02020603050405020304" pitchFamily="18" charset="0"/>
                        </a:rPr>
                        <a:t>Revenue Deficit</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4,85,019 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dirty="0">
                          <a:solidFill>
                            <a:srgbClr val="000000"/>
                          </a:solidFill>
                          <a:effectLst/>
                          <a:latin typeface="Times New Roman" panose="02020603050405020304" pitchFamily="18" charset="0"/>
                          <a:cs typeface="Times New Roman" panose="02020603050405020304" pitchFamily="18" charset="0"/>
                        </a:rPr>
                        <a:t>6,09,219 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26 %</a:t>
                      </a:r>
                    </a:p>
                  </a:txBody>
                  <a:tcPr/>
                </a:tc>
                <a:extLst>
                  <a:ext uri="{0D108BD9-81ED-4DB2-BD59-A6C34878D82A}">
                    <a16:rowId xmlns:a16="http://schemas.microsoft.com/office/drawing/2014/main" val="38816452"/>
                  </a:ext>
                </a:extLst>
              </a:tr>
              <a:tr h="370840">
                <a:tc>
                  <a:txBody>
                    <a:bodyPr/>
                    <a:lstStyle/>
                    <a:p>
                      <a:r>
                        <a:rPr lang="en-IN" sz="2400" b="1" dirty="0">
                          <a:latin typeface="Times New Roman" panose="02020603050405020304" pitchFamily="18" charset="0"/>
                          <a:cs typeface="Times New Roman" panose="02020603050405020304" pitchFamily="18" charset="0"/>
                        </a:rPr>
                        <a:t>Fiscal Deficit</a:t>
                      </a: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7,03,760 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7,96,337 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a:latin typeface="Times New Roman" panose="02020603050405020304" pitchFamily="18" charset="0"/>
                          <a:cs typeface="Times New Roman" panose="02020603050405020304" pitchFamily="18" charset="0"/>
                        </a:rPr>
                        <a:t>13 %</a:t>
                      </a:r>
                    </a:p>
                  </a:txBody>
                  <a:tcPr/>
                </a:tc>
                <a:extLst>
                  <a:ext uri="{0D108BD9-81ED-4DB2-BD59-A6C34878D82A}">
                    <a16:rowId xmlns:a16="http://schemas.microsoft.com/office/drawing/2014/main" val="1881882028"/>
                  </a:ext>
                </a:extLst>
              </a:tr>
              <a:tr h="370840">
                <a:tc>
                  <a:txBody>
                    <a:bodyPr/>
                    <a:lstStyle/>
                    <a:p>
                      <a:r>
                        <a:rPr lang="en-IN" sz="2400" b="1" dirty="0">
                          <a:latin typeface="Times New Roman" panose="02020603050405020304" pitchFamily="18" charset="0"/>
                          <a:cs typeface="Times New Roman" panose="02020603050405020304" pitchFamily="18" charset="0"/>
                        </a:rPr>
                        <a:t>Primary Deficit</a:t>
                      </a:r>
                    </a:p>
                  </a:txBody>
                  <a:tcPr/>
                </a:tc>
                <a:tc>
                  <a:txBody>
                    <a:bodyPr/>
                    <a:lstStyle/>
                    <a:p>
                      <a:pPr marL="0" algn="ctr" defTabSz="914400" rtl="0" eaLnBrk="1" latinLnBrk="0" hangingPunct="1"/>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43,289 </a:t>
                      </a:r>
                    </a:p>
                  </a:txBody>
                  <a:tcPr/>
                </a:tc>
                <a:tc>
                  <a:txBody>
                    <a:bodyPr/>
                    <a:lstStyle/>
                    <a:p>
                      <a:pPr marL="0" algn="ctr" defTabSz="914400" rtl="0" eaLnBrk="1" latinLnBrk="0" hangingPunct="1"/>
                      <a:r>
                        <a:rPr lang="en-IN" sz="2000" b="0" i="0" kern="1200" dirty="0">
                          <a:solidFill>
                            <a:schemeClr val="dk1"/>
                          </a:solidFill>
                          <a:effectLst/>
                          <a:latin typeface="Times New Roman" panose="02020603050405020304" pitchFamily="18" charset="0"/>
                          <a:ea typeface="+mn-ea"/>
                          <a:cs typeface="Times New Roman" panose="02020603050405020304" pitchFamily="18" charset="0"/>
                        </a:rPr>
                        <a:t>88,134 </a:t>
                      </a:r>
                    </a:p>
                  </a:txBody>
                  <a:tcPr/>
                </a:tc>
                <a:tc>
                  <a:txBody>
                    <a:bodyPr/>
                    <a:lstStyle/>
                    <a:p>
                      <a:pPr algn="ctr"/>
                      <a:r>
                        <a:rPr lang="en-IN" sz="2000" dirty="0">
                          <a:latin typeface="Times New Roman" panose="02020603050405020304" pitchFamily="18" charset="0"/>
                          <a:cs typeface="Times New Roman" panose="02020603050405020304" pitchFamily="18" charset="0"/>
                        </a:rPr>
                        <a:t>104 %</a:t>
                      </a:r>
                    </a:p>
                  </a:txBody>
                  <a:tcPr/>
                </a:tc>
                <a:extLst>
                  <a:ext uri="{0D108BD9-81ED-4DB2-BD59-A6C34878D82A}">
                    <a16:rowId xmlns:a16="http://schemas.microsoft.com/office/drawing/2014/main" val="2320330606"/>
                  </a:ext>
                </a:extLst>
              </a:tr>
            </a:tbl>
          </a:graphicData>
        </a:graphic>
      </p:graphicFrame>
      <p:sp>
        <p:nvSpPr>
          <p:cNvPr id="2" name="TextBox 1">
            <a:extLst>
              <a:ext uri="{FF2B5EF4-FFF2-40B4-BE49-F238E27FC236}">
                <a16:creationId xmlns:a16="http://schemas.microsoft.com/office/drawing/2014/main" id="{02B9D867-D7AA-4A4C-BF8E-EEDA7B51036B}"/>
              </a:ext>
            </a:extLst>
          </p:cNvPr>
          <p:cNvSpPr txBox="1"/>
          <p:nvPr/>
        </p:nvSpPr>
        <p:spPr>
          <a:xfrm>
            <a:off x="762000" y="828935"/>
            <a:ext cx="6134100" cy="707886"/>
          </a:xfrm>
          <a:prstGeom prst="rect">
            <a:avLst/>
          </a:prstGeom>
          <a:noFill/>
        </p:spPr>
        <p:txBody>
          <a:bodyPr wrap="square" rtlCol="0">
            <a:spAutoFit/>
          </a:bodyPr>
          <a:lstStyle/>
          <a:p>
            <a:r>
              <a:rPr lang="en-US" sz="4000" dirty="0">
                <a:solidFill>
                  <a:schemeClr val="bg1"/>
                </a:solidFill>
                <a:latin typeface="Times New Roman" panose="02020603050405020304" pitchFamily="18" charset="0"/>
                <a:cs typeface="Times New Roman" panose="02020603050405020304" pitchFamily="18" charset="0"/>
              </a:rPr>
              <a:t>The  Macro  Picture </a:t>
            </a:r>
            <a:endParaRPr lang="en-IN"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61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03189"/>
            <a:ext cx="11029616" cy="704336"/>
          </a:xfrm>
        </p:spPr>
        <p:txBody>
          <a:bodyPr/>
          <a:lstStyle/>
          <a:p>
            <a:r>
              <a:rPr lang="en-IN" dirty="0"/>
              <a:t>DIRECT  TAX  PROPOSALS   …   presentation  SCHEMA</a:t>
            </a:r>
            <a:endParaRPr lang="en-GB" dirty="0"/>
          </a:p>
        </p:txBody>
      </p:sp>
      <p:sp>
        <p:nvSpPr>
          <p:cNvPr id="3" name="Content Placeholder 2"/>
          <p:cNvSpPr>
            <a:spLocks noGrp="1"/>
          </p:cNvSpPr>
          <p:nvPr>
            <p:ph idx="1"/>
          </p:nvPr>
        </p:nvSpPr>
        <p:spPr>
          <a:xfrm>
            <a:off x="6808573" y="2224215"/>
            <a:ext cx="4782065" cy="3622295"/>
          </a:xfrm>
        </p:spPr>
        <p:txBody>
          <a:bodyPr>
            <a:normAutofit fontScale="92500" lnSpcReduction="10000"/>
          </a:bodyPr>
          <a:lstStyle/>
          <a:p>
            <a:r>
              <a:rPr lang="en-IN" sz="2000" b="1" dirty="0"/>
              <a:t>Tax Audit Changes </a:t>
            </a:r>
          </a:p>
          <a:p>
            <a:endParaRPr lang="en-IN" sz="2000" b="1" dirty="0"/>
          </a:p>
          <a:p>
            <a:r>
              <a:rPr lang="en-IN" sz="2000" b="1" dirty="0"/>
              <a:t>Charitable Trusts</a:t>
            </a:r>
          </a:p>
          <a:p>
            <a:endParaRPr lang="en-IN" sz="2000" b="1" dirty="0"/>
          </a:p>
          <a:p>
            <a:r>
              <a:rPr lang="en-IN" sz="2000" b="1" dirty="0"/>
              <a:t>Tax deduction at Source</a:t>
            </a:r>
          </a:p>
          <a:p>
            <a:endParaRPr lang="en-IN" sz="2000" b="1" dirty="0"/>
          </a:p>
          <a:p>
            <a:r>
              <a:rPr lang="en-IN" sz="2000" b="1" dirty="0"/>
              <a:t>Tax collection at Source</a:t>
            </a:r>
          </a:p>
          <a:p>
            <a:endParaRPr lang="en-IN" sz="2000" b="1" dirty="0"/>
          </a:p>
          <a:p>
            <a:r>
              <a:rPr lang="en-IN" sz="2000" b="1" dirty="0"/>
              <a:t>Other Provisions</a:t>
            </a:r>
            <a:endParaRPr lang="en-GB" sz="2000" b="1" dirty="0"/>
          </a:p>
        </p:txBody>
      </p:sp>
      <p:sp>
        <p:nvSpPr>
          <p:cNvPr id="5" name="Content Placeholder 2"/>
          <p:cNvSpPr txBox="1">
            <a:spLocks/>
          </p:cNvSpPr>
          <p:nvPr/>
        </p:nvSpPr>
        <p:spPr>
          <a:xfrm>
            <a:off x="733592" y="2224215"/>
            <a:ext cx="5766062" cy="3622295"/>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Font typeface="Wingdings" pitchFamily="2" charset="2"/>
              <a:buChar char="q"/>
            </a:pPr>
            <a:r>
              <a:rPr lang="en-IN" sz="2000" b="1" dirty="0"/>
              <a:t>Rates of  Tax</a:t>
            </a:r>
          </a:p>
          <a:p>
            <a:pPr marL="0" indent="0">
              <a:buNone/>
            </a:pPr>
            <a:endParaRPr lang="en-IN" sz="2000" b="1" dirty="0"/>
          </a:p>
          <a:p>
            <a:r>
              <a:rPr lang="en-IN" sz="2000" b="1" dirty="0"/>
              <a:t>Withdrawal of Dividend Distribution Tax</a:t>
            </a:r>
          </a:p>
          <a:p>
            <a:endParaRPr lang="en-IN" sz="2000" b="1" dirty="0"/>
          </a:p>
          <a:p>
            <a:r>
              <a:rPr lang="en-IN" sz="2000" b="1" dirty="0"/>
              <a:t>Computation of Salary Income</a:t>
            </a:r>
          </a:p>
          <a:p>
            <a:endParaRPr lang="en-IN" sz="2000" b="1" dirty="0"/>
          </a:p>
          <a:p>
            <a:r>
              <a:rPr lang="en-IN" sz="2000" b="1" dirty="0"/>
              <a:t>Provisions relating to Non-Residents</a:t>
            </a:r>
          </a:p>
          <a:p>
            <a:endParaRPr lang="en-IN" sz="2000" b="1" dirty="0"/>
          </a:p>
          <a:p>
            <a:r>
              <a:rPr lang="en-IN" sz="2000" b="1" dirty="0"/>
              <a:t>Taxation of Start-ups</a:t>
            </a:r>
          </a:p>
        </p:txBody>
      </p:sp>
    </p:spTree>
    <p:extLst>
      <p:ext uri="{BB962C8B-B14F-4D97-AF65-F5344CB8AC3E}">
        <p14:creationId xmlns:p14="http://schemas.microsoft.com/office/powerpoint/2010/main" val="10668773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27565" y="881778"/>
            <a:ext cx="10158737" cy="743963"/>
          </a:xfrm>
        </p:spPr>
        <p:txBody>
          <a:bodyPr>
            <a:normAutofit/>
          </a:bodyPr>
          <a:lstStyle/>
          <a:p>
            <a:r>
              <a:rPr lang="en-US" b="1" dirty="0"/>
              <a:t>Rate of tax – individuals &amp; </a:t>
            </a:r>
            <a:r>
              <a:rPr lang="en-US" b="1" dirty="0" err="1"/>
              <a:t>huf</a:t>
            </a:r>
            <a:endParaRPr lang="en-IN"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1085911" y="1835806"/>
            <a:ext cx="9720073" cy="5363852"/>
          </a:xfrm>
        </p:spPr>
        <p:txBody>
          <a:bodyPr>
            <a:normAutofit fontScale="47500" lnSpcReduction="20000"/>
          </a:bodyPr>
          <a:lstStyle/>
          <a:p>
            <a:pPr marL="128016" lvl="1" indent="0">
              <a:buNone/>
            </a:pPr>
            <a:endParaRPr lang="en-IN" sz="2400" b="1" dirty="0"/>
          </a:p>
          <a:p>
            <a:pPr marL="128016" lvl="1" indent="0">
              <a:buNone/>
            </a:pPr>
            <a:endParaRPr lang="en-IN" sz="2400" b="1" dirty="0"/>
          </a:p>
          <a:p>
            <a:pPr marL="128016" lvl="1" indent="0">
              <a:buNone/>
            </a:pPr>
            <a:r>
              <a:rPr lang="en-IN" sz="3800" b="1" dirty="0"/>
              <a:t>New Section Inserted – 115 BAC.</a:t>
            </a:r>
          </a:p>
          <a:p>
            <a:pPr marL="128016" lvl="1" indent="0">
              <a:buNone/>
            </a:pPr>
            <a:endParaRPr lang="en-IN" sz="3800" b="1" dirty="0"/>
          </a:p>
          <a:p>
            <a:pPr marL="128016" lvl="1" indent="0">
              <a:buNone/>
            </a:pPr>
            <a:r>
              <a:rPr lang="en-IN" sz="3800" b="1" dirty="0"/>
              <a:t>New Tax Rates:</a:t>
            </a:r>
          </a:p>
          <a:p>
            <a:pPr marL="128016" lvl="1" indent="0">
              <a:buNone/>
            </a:pPr>
            <a:endParaRPr lang="en-IN" sz="3800" b="1" dirty="0"/>
          </a:p>
          <a:p>
            <a:pPr marL="128016" lvl="1" indent="0">
              <a:buNone/>
            </a:pPr>
            <a:endParaRPr lang="en-IN" sz="2400" b="1" dirty="0"/>
          </a:p>
          <a:p>
            <a:pPr marL="128016" lvl="1" indent="0">
              <a:buNone/>
            </a:pPr>
            <a:endParaRPr lang="en-IN" sz="2400" b="1" dirty="0"/>
          </a:p>
          <a:p>
            <a:pPr marL="128016" lvl="1" indent="0">
              <a:buNone/>
            </a:pPr>
            <a:endParaRPr lang="en-IN" sz="2400" b="1" dirty="0"/>
          </a:p>
          <a:p>
            <a:pPr marL="128016" lvl="1" indent="0">
              <a:buNone/>
            </a:pPr>
            <a:endParaRPr lang="en-IN" sz="2400" b="1" dirty="0"/>
          </a:p>
          <a:p>
            <a:pPr marL="128016" lvl="1" indent="0">
              <a:buNone/>
            </a:pPr>
            <a:endParaRPr lang="en-US" b="1" i="1" dirty="0"/>
          </a:p>
          <a:p>
            <a:pPr marL="128016" lvl="1" indent="0">
              <a:buNone/>
            </a:pPr>
            <a:endParaRPr lang="en-US" b="1" i="1" dirty="0"/>
          </a:p>
          <a:p>
            <a:pPr marL="128016" lvl="1" indent="0">
              <a:buNone/>
            </a:pPr>
            <a:endParaRPr lang="en-US" b="1" i="1" dirty="0"/>
          </a:p>
          <a:p>
            <a:pPr marL="128016" lvl="1" indent="0">
              <a:buNone/>
            </a:pPr>
            <a:endParaRPr lang="en-US" b="1" i="1" dirty="0"/>
          </a:p>
          <a:p>
            <a:pPr marL="128016" lvl="1" indent="0">
              <a:buNone/>
            </a:pPr>
            <a:endParaRPr lang="en-US" b="1" i="1" dirty="0"/>
          </a:p>
          <a:p>
            <a:pPr marL="128016" lvl="1" indent="0">
              <a:buNone/>
            </a:pPr>
            <a:endParaRPr lang="en-US" b="1" i="1" dirty="0"/>
          </a:p>
          <a:p>
            <a:pPr marL="128016" lvl="1" indent="0">
              <a:buNone/>
            </a:pPr>
            <a:endParaRPr lang="en-US" sz="3400" b="1" i="1" dirty="0"/>
          </a:p>
          <a:p>
            <a:pPr marL="128016" lvl="1" indent="0">
              <a:buNone/>
            </a:pPr>
            <a:r>
              <a:rPr lang="en-US" sz="3400" b="1" i="1" dirty="0"/>
              <a:t>These rates will be applicable to individuals who will give up all the exemptions and deductions prevailing under the income tax laws, including HP Loss, carried forward depreciation/loss etc.</a:t>
            </a:r>
          </a:p>
          <a:p>
            <a:pPr marL="128016" lvl="1" indent="0">
              <a:buNone/>
            </a:pPr>
            <a:endParaRPr lang="en-US" sz="2400" b="1" i="1" dirty="0"/>
          </a:p>
          <a:p>
            <a:pPr marL="128016" lvl="1" indent="0">
              <a:buNone/>
            </a:pPr>
            <a:endParaRPr lang="en-IN" sz="2400" b="1" dirty="0"/>
          </a:p>
          <a:p>
            <a:pPr marL="128016" lvl="1" indent="0">
              <a:buNone/>
            </a:pPr>
            <a:endParaRPr lang="en-IN" sz="2400" b="1" dirty="0"/>
          </a:p>
        </p:txBody>
      </p:sp>
      <p:graphicFrame>
        <p:nvGraphicFramePr>
          <p:cNvPr id="4" name="Table 3">
            <a:extLst>
              <a:ext uri="{FF2B5EF4-FFF2-40B4-BE49-F238E27FC236}">
                <a16:creationId xmlns:a16="http://schemas.microsoft.com/office/drawing/2014/main" id="{8E6CBE96-8F26-487E-9700-CC6AFB613A92}"/>
              </a:ext>
            </a:extLst>
          </p:cNvPr>
          <p:cNvGraphicFramePr>
            <a:graphicFrameLocks noGrp="1"/>
          </p:cNvGraphicFramePr>
          <p:nvPr>
            <p:extLst>
              <p:ext uri="{D42A27DB-BD31-4B8C-83A1-F6EECF244321}">
                <p14:modId xmlns:p14="http://schemas.microsoft.com/office/powerpoint/2010/main" val="2810489029"/>
              </p:ext>
            </p:extLst>
          </p:nvPr>
        </p:nvGraphicFramePr>
        <p:xfrm>
          <a:off x="3207788" y="3213395"/>
          <a:ext cx="5825765" cy="2476402"/>
        </p:xfrm>
        <a:graphic>
          <a:graphicData uri="http://schemas.openxmlformats.org/drawingml/2006/table">
            <a:tbl>
              <a:tblPr/>
              <a:tblGrid>
                <a:gridCol w="3815175">
                  <a:extLst>
                    <a:ext uri="{9D8B030D-6E8A-4147-A177-3AD203B41FA5}">
                      <a16:colId xmlns:a16="http://schemas.microsoft.com/office/drawing/2014/main" val="2628661526"/>
                    </a:ext>
                  </a:extLst>
                </a:gridCol>
                <a:gridCol w="2010590">
                  <a:extLst>
                    <a:ext uri="{9D8B030D-6E8A-4147-A177-3AD203B41FA5}">
                      <a16:colId xmlns:a16="http://schemas.microsoft.com/office/drawing/2014/main" val="2942438796"/>
                    </a:ext>
                  </a:extLst>
                </a:gridCol>
              </a:tblGrid>
              <a:tr h="360087">
                <a:tc>
                  <a:txBody>
                    <a:bodyPr/>
                    <a:lstStyle/>
                    <a:p>
                      <a:pPr algn="l">
                        <a:spcAft>
                          <a:spcPts val="0"/>
                        </a:spcAft>
                      </a:pPr>
                      <a:r>
                        <a:rPr lang="en-IN" sz="1800" b="1" dirty="0">
                          <a:solidFill>
                            <a:srgbClr val="00B050"/>
                          </a:solidFill>
                          <a:effectLst/>
                          <a:latin typeface="Times New Roman" panose="02020603050405020304" pitchFamily="18" charset="0"/>
                        </a:rPr>
                        <a:t>Income Slab</a:t>
                      </a:r>
                      <a:endParaRPr lang="en-IN" sz="2400" dirty="0">
                        <a:solidFill>
                          <a:srgbClr val="00B05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IN" sz="1800" b="1" dirty="0">
                          <a:solidFill>
                            <a:srgbClr val="00B050"/>
                          </a:solidFill>
                          <a:effectLst/>
                          <a:latin typeface="Times New Roman" panose="02020603050405020304" pitchFamily="18" charset="0"/>
                        </a:rPr>
                        <a:t>Tax rate</a:t>
                      </a:r>
                      <a:endParaRPr lang="en-IN" sz="2400" dirty="0">
                        <a:solidFill>
                          <a:srgbClr val="00B05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407C09"/>
                      </a:solidFill>
                      <a:prstDash val="solid"/>
                      <a:round/>
                      <a:headEnd type="none" w="med" len="med"/>
                      <a:tailEnd type="none" w="med" len="med"/>
                    </a:lnR>
                    <a:lnT w="12700" cap="flat" cmpd="sng" algn="ctr">
                      <a:solidFill>
                        <a:srgbClr val="407C09"/>
                      </a:solidFill>
                      <a:prstDash val="solid"/>
                      <a:round/>
                      <a:headEnd type="none" w="med" len="med"/>
                      <a:tailEnd type="none" w="med" len="med"/>
                    </a:lnT>
                    <a:lnB w="12700" cap="flat" cmpd="sng" algn="ctr">
                      <a:solidFill>
                        <a:srgbClr val="407C09"/>
                      </a:solidFill>
                      <a:prstDash val="solid"/>
                      <a:round/>
                      <a:headEnd type="none" w="med" len="med"/>
                      <a:tailEnd type="none" w="med" len="med"/>
                    </a:lnB>
                  </a:tcPr>
                </a:tc>
                <a:extLst>
                  <a:ext uri="{0D108BD9-81ED-4DB2-BD59-A6C34878D82A}">
                    <a16:rowId xmlns:a16="http://schemas.microsoft.com/office/drawing/2014/main" val="166907219"/>
                  </a:ext>
                </a:extLst>
              </a:tr>
              <a:tr h="360087">
                <a:tc>
                  <a:txBody>
                    <a:bodyPr/>
                    <a:lstStyle/>
                    <a:p>
                      <a:pPr algn="just">
                        <a:spcAft>
                          <a:spcPts val="0"/>
                        </a:spcAft>
                      </a:pPr>
                      <a:r>
                        <a:rPr lang="en-IN" sz="1800" b="1" dirty="0" err="1">
                          <a:effectLst/>
                          <a:latin typeface="Times New Roman" panose="02020603050405020304" pitchFamily="18" charset="0"/>
                        </a:rPr>
                        <a:t>Upto</a:t>
                      </a:r>
                      <a:r>
                        <a:rPr lang="en-IN" sz="1800" b="1" dirty="0">
                          <a:effectLst/>
                          <a:latin typeface="Times New Roman" panose="02020603050405020304" pitchFamily="18" charset="0"/>
                        </a:rPr>
                        <a:t> Rs 5 Lakh  (With</a:t>
                      </a:r>
                      <a:r>
                        <a:rPr lang="en-IN" sz="1800" b="1" baseline="0" dirty="0">
                          <a:effectLst/>
                          <a:latin typeface="Times New Roman" panose="02020603050405020304" pitchFamily="18" charset="0"/>
                        </a:rPr>
                        <a:t> 87A rebate)</a:t>
                      </a:r>
                      <a:endParaRPr lang="en-IN" sz="2400" b="1" dirty="0">
                        <a:effectLst/>
                      </a:endParaRPr>
                    </a:p>
                  </a:txBody>
                  <a:tcPr marL="68580" marR="68580" marT="0" marB="0">
                    <a:lnL w="12700" cap="flat" cmpd="sng" algn="ctr">
                      <a:solidFill>
                        <a:srgbClr val="20AE04"/>
                      </a:solidFill>
                      <a:prstDash val="solid"/>
                      <a:round/>
                      <a:headEnd type="none" w="med" len="med"/>
                      <a:tailEnd type="none" w="med" len="med"/>
                    </a:lnL>
                    <a:lnR w="12700" cap="flat" cmpd="sng" algn="ctr">
                      <a:solidFill>
                        <a:srgbClr val="20AE0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0AE04"/>
                      </a:solidFill>
                      <a:prstDash val="solid"/>
                      <a:round/>
                      <a:headEnd type="none" w="med" len="med"/>
                      <a:tailEnd type="none" w="med" len="med"/>
                    </a:lnB>
                  </a:tcPr>
                </a:tc>
                <a:tc>
                  <a:txBody>
                    <a:bodyPr/>
                    <a:lstStyle/>
                    <a:p>
                      <a:pPr algn="ctr">
                        <a:spcAft>
                          <a:spcPts val="0"/>
                        </a:spcAft>
                      </a:pPr>
                      <a:r>
                        <a:rPr lang="en-IN" sz="1800" b="1" dirty="0">
                          <a:effectLst/>
                          <a:latin typeface="Times New Roman" panose="02020603050405020304" pitchFamily="18" charset="0"/>
                        </a:rPr>
                        <a:t>Nil</a:t>
                      </a:r>
                      <a:endParaRPr lang="en-IN" sz="2400" b="1" dirty="0">
                        <a:effectLst/>
                      </a:endParaRPr>
                    </a:p>
                  </a:txBody>
                  <a:tcPr marL="68580" marR="68580" marT="0" marB="0">
                    <a:lnL w="12700" cap="flat" cmpd="sng" algn="ctr">
                      <a:solidFill>
                        <a:srgbClr val="20AE04"/>
                      </a:solidFill>
                      <a:prstDash val="solid"/>
                      <a:round/>
                      <a:headEnd type="none" w="med" len="med"/>
                      <a:tailEnd type="none" w="med" len="med"/>
                    </a:lnL>
                    <a:lnR w="12700" cap="flat" cmpd="sng" algn="ctr">
                      <a:solidFill>
                        <a:srgbClr val="4056D5"/>
                      </a:solidFill>
                      <a:prstDash val="solid"/>
                      <a:round/>
                      <a:headEnd type="none" w="med" len="med"/>
                      <a:tailEnd type="none" w="med" len="med"/>
                    </a:lnR>
                    <a:lnT w="12700" cap="flat" cmpd="sng" algn="ctr">
                      <a:solidFill>
                        <a:srgbClr val="407C09"/>
                      </a:solidFill>
                      <a:prstDash val="solid"/>
                      <a:round/>
                      <a:headEnd type="none" w="med" len="med"/>
                      <a:tailEnd type="none" w="med" len="med"/>
                    </a:lnT>
                    <a:lnB w="12700" cap="flat" cmpd="sng" algn="ctr">
                      <a:solidFill>
                        <a:srgbClr val="4056D5"/>
                      </a:solidFill>
                      <a:prstDash val="solid"/>
                      <a:round/>
                      <a:headEnd type="none" w="med" len="med"/>
                      <a:tailEnd type="none" w="med" len="med"/>
                    </a:lnB>
                  </a:tcPr>
                </a:tc>
                <a:extLst>
                  <a:ext uri="{0D108BD9-81ED-4DB2-BD59-A6C34878D82A}">
                    <a16:rowId xmlns:a16="http://schemas.microsoft.com/office/drawing/2014/main" val="2783607941"/>
                  </a:ext>
                </a:extLst>
              </a:tr>
              <a:tr h="360087">
                <a:tc>
                  <a:txBody>
                    <a:bodyPr/>
                    <a:lstStyle/>
                    <a:p>
                      <a:pPr algn="just">
                        <a:spcAft>
                          <a:spcPts val="0"/>
                        </a:spcAft>
                      </a:pPr>
                      <a:r>
                        <a:rPr lang="en-US" sz="1800" b="1" dirty="0">
                          <a:effectLst/>
                          <a:latin typeface="Times New Roman" panose="02020603050405020304" pitchFamily="18" charset="0"/>
                        </a:rPr>
                        <a:t>Rs 5 Lakhs to Rs 7.5 Lakhs</a:t>
                      </a:r>
                      <a:endParaRPr lang="en-US" sz="2400" b="1" dirty="0">
                        <a:effectLst/>
                      </a:endParaRPr>
                    </a:p>
                  </a:txBody>
                  <a:tcPr marL="68580" marR="68580" marT="0" marB="0">
                    <a:lnL w="12700" cap="flat" cmpd="sng" algn="ctr">
                      <a:solidFill>
                        <a:srgbClr val="30B704"/>
                      </a:solidFill>
                      <a:prstDash val="solid"/>
                      <a:round/>
                      <a:headEnd type="none" w="med" len="med"/>
                      <a:tailEnd type="none" w="med" len="med"/>
                    </a:lnL>
                    <a:lnR w="12700" cap="flat" cmpd="sng" algn="ctr">
                      <a:solidFill>
                        <a:srgbClr val="30B704"/>
                      </a:solidFill>
                      <a:prstDash val="solid"/>
                      <a:round/>
                      <a:headEnd type="none" w="med" len="med"/>
                      <a:tailEnd type="none" w="med" len="med"/>
                    </a:lnR>
                    <a:lnT w="12700" cap="flat" cmpd="sng" algn="ctr">
                      <a:solidFill>
                        <a:srgbClr val="20AE04"/>
                      </a:solidFill>
                      <a:prstDash val="solid"/>
                      <a:round/>
                      <a:headEnd type="none" w="med" len="med"/>
                      <a:tailEnd type="none" w="med" len="med"/>
                    </a:lnT>
                    <a:lnB w="12700" cap="flat" cmpd="sng" algn="ctr">
                      <a:solidFill>
                        <a:srgbClr val="30B704"/>
                      </a:solidFill>
                      <a:prstDash val="solid"/>
                      <a:round/>
                      <a:headEnd type="none" w="med" len="med"/>
                      <a:tailEnd type="none" w="med" len="med"/>
                    </a:lnB>
                  </a:tcPr>
                </a:tc>
                <a:tc>
                  <a:txBody>
                    <a:bodyPr/>
                    <a:lstStyle/>
                    <a:p>
                      <a:pPr algn="ctr">
                        <a:spcAft>
                          <a:spcPts val="0"/>
                        </a:spcAft>
                      </a:pPr>
                      <a:r>
                        <a:rPr lang="en-IN" sz="1800" b="1">
                          <a:effectLst/>
                          <a:latin typeface="Times New Roman" panose="02020603050405020304" pitchFamily="18" charset="0"/>
                        </a:rPr>
                        <a:t>10%</a:t>
                      </a:r>
                      <a:endParaRPr lang="en-IN" sz="2400" b="1">
                        <a:effectLst/>
                      </a:endParaRPr>
                    </a:p>
                  </a:txBody>
                  <a:tcPr marL="68580" marR="68580" marT="0" marB="0">
                    <a:lnL w="12700" cap="flat" cmpd="sng" algn="ctr">
                      <a:solidFill>
                        <a:srgbClr val="30B704"/>
                      </a:solidFill>
                      <a:prstDash val="solid"/>
                      <a:round/>
                      <a:headEnd type="none" w="med" len="med"/>
                      <a:tailEnd type="none" w="med" len="med"/>
                    </a:lnL>
                    <a:lnR w="12700" cap="flat" cmpd="sng" algn="ctr">
                      <a:solidFill>
                        <a:srgbClr val="9049D5"/>
                      </a:solidFill>
                      <a:prstDash val="solid"/>
                      <a:round/>
                      <a:headEnd type="none" w="med" len="med"/>
                      <a:tailEnd type="none" w="med" len="med"/>
                    </a:lnR>
                    <a:lnT w="12700" cap="flat" cmpd="sng" algn="ctr">
                      <a:solidFill>
                        <a:srgbClr val="4056D5"/>
                      </a:solidFill>
                      <a:prstDash val="solid"/>
                      <a:round/>
                      <a:headEnd type="none" w="med" len="med"/>
                      <a:tailEnd type="none" w="med" len="med"/>
                    </a:lnT>
                    <a:lnB w="12700" cap="flat" cmpd="sng" algn="ctr">
                      <a:solidFill>
                        <a:srgbClr val="9049D5"/>
                      </a:solidFill>
                      <a:prstDash val="solid"/>
                      <a:round/>
                      <a:headEnd type="none" w="med" len="med"/>
                      <a:tailEnd type="none" w="med" len="med"/>
                    </a:lnB>
                  </a:tcPr>
                </a:tc>
                <a:extLst>
                  <a:ext uri="{0D108BD9-81ED-4DB2-BD59-A6C34878D82A}">
                    <a16:rowId xmlns:a16="http://schemas.microsoft.com/office/drawing/2014/main" val="3468178652"/>
                  </a:ext>
                </a:extLst>
              </a:tr>
              <a:tr h="315880">
                <a:tc>
                  <a:txBody>
                    <a:bodyPr/>
                    <a:lstStyle/>
                    <a:p>
                      <a:pPr algn="just">
                        <a:spcAft>
                          <a:spcPts val="0"/>
                        </a:spcAft>
                      </a:pPr>
                      <a:r>
                        <a:rPr lang="en-US" sz="1800" b="1">
                          <a:effectLst/>
                          <a:latin typeface="Times New Roman" panose="02020603050405020304" pitchFamily="18" charset="0"/>
                        </a:rPr>
                        <a:t>Rs 7.5 Lakhs to Rs 10 Lakhs</a:t>
                      </a:r>
                      <a:endParaRPr lang="en-US" sz="2400" b="1">
                        <a:effectLst/>
                      </a:endParaRPr>
                    </a:p>
                  </a:txBody>
                  <a:tcPr marL="68580" marR="68580" marT="0" marB="0">
                    <a:lnL w="12700" cap="flat" cmpd="sng" algn="ctr">
                      <a:solidFill>
                        <a:srgbClr val="60B904"/>
                      </a:solidFill>
                      <a:prstDash val="solid"/>
                      <a:round/>
                      <a:headEnd type="none" w="med" len="med"/>
                      <a:tailEnd type="none" w="med" len="med"/>
                    </a:lnL>
                    <a:lnR w="12700" cap="flat" cmpd="sng" algn="ctr">
                      <a:solidFill>
                        <a:srgbClr val="60B904"/>
                      </a:solidFill>
                      <a:prstDash val="solid"/>
                      <a:round/>
                      <a:headEnd type="none" w="med" len="med"/>
                      <a:tailEnd type="none" w="med" len="med"/>
                    </a:lnR>
                    <a:lnT w="12700" cap="flat" cmpd="sng" algn="ctr">
                      <a:solidFill>
                        <a:srgbClr val="30B704"/>
                      </a:solidFill>
                      <a:prstDash val="solid"/>
                      <a:round/>
                      <a:headEnd type="none" w="med" len="med"/>
                      <a:tailEnd type="none" w="med" len="med"/>
                    </a:lnT>
                    <a:lnB w="12700" cap="flat" cmpd="sng" algn="ctr">
                      <a:solidFill>
                        <a:srgbClr val="60B904"/>
                      </a:solidFill>
                      <a:prstDash val="solid"/>
                      <a:round/>
                      <a:headEnd type="none" w="med" len="med"/>
                      <a:tailEnd type="none" w="med" len="med"/>
                    </a:lnB>
                  </a:tcPr>
                </a:tc>
                <a:tc>
                  <a:txBody>
                    <a:bodyPr/>
                    <a:lstStyle/>
                    <a:p>
                      <a:pPr algn="ctr">
                        <a:spcAft>
                          <a:spcPts val="0"/>
                        </a:spcAft>
                      </a:pPr>
                      <a:r>
                        <a:rPr lang="en-IN" sz="1800" b="1" dirty="0">
                          <a:effectLst/>
                          <a:latin typeface="Times New Roman" panose="02020603050405020304" pitchFamily="18" charset="0"/>
                        </a:rPr>
                        <a:t>15%</a:t>
                      </a:r>
                      <a:endParaRPr lang="en-IN" sz="2400" b="1" dirty="0">
                        <a:effectLst/>
                      </a:endParaRPr>
                    </a:p>
                  </a:txBody>
                  <a:tcPr marL="68580" marR="68580" marT="0" marB="0">
                    <a:lnL w="12700" cap="flat" cmpd="sng" algn="ctr">
                      <a:solidFill>
                        <a:srgbClr val="60B904"/>
                      </a:solidFill>
                      <a:prstDash val="solid"/>
                      <a:round/>
                      <a:headEnd type="none" w="med" len="med"/>
                      <a:tailEnd type="none" w="med" len="med"/>
                    </a:lnL>
                    <a:lnR w="12700" cap="flat" cmpd="sng" algn="ctr">
                      <a:solidFill>
                        <a:srgbClr val="F05BD5"/>
                      </a:solidFill>
                      <a:prstDash val="solid"/>
                      <a:round/>
                      <a:headEnd type="none" w="med" len="med"/>
                      <a:tailEnd type="none" w="med" len="med"/>
                    </a:lnR>
                    <a:lnT w="12700" cap="flat" cmpd="sng" algn="ctr">
                      <a:solidFill>
                        <a:srgbClr val="9049D5"/>
                      </a:solidFill>
                      <a:prstDash val="solid"/>
                      <a:round/>
                      <a:headEnd type="none" w="med" len="med"/>
                      <a:tailEnd type="none" w="med" len="med"/>
                    </a:lnT>
                    <a:lnB w="12700" cap="flat" cmpd="sng" algn="ctr">
                      <a:solidFill>
                        <a:srgbClr val="F05BD5"/>
                      </a:solidFill>
                      <a:prstDash val="solid"/>
                      <a:round/>
                      <a:headEnd type="none" w="med" len="med"/>
                      <a:tailEnd type="none" w="med" len="med"/>
                    </a:lnB>
                  </a:tcPr>
                </a:tc>
                <a:extLst>
                  <a:ext uri="{0D108BD9-81ED-4DB2-BD59-A6C34878D82A}">
                    <a16:rowId xmlns:a16="http://schemas.microsoft.com/office/drawing/2014/main" val="1995150155"/>
                  </a:ext>
                </a:extLst>
              </a:tr>
              <a:tr h="360087">
                <a:tc>
                  <a:txBody>
                    <a:bodyPr/>
                    <a:lstStyle/>
                    <a:p>
                      <a:pPr algn="just">
                        <a:spcAft>
                          <a:spcPts val="0"/>
                        </a:spcAft>
                      </a:pPr>
                      <a:r>
                        <a:rPr lang="en-US" sz="1800" b="1" dirty="0">
                          <a:effectLst/>
                          <a:latin typeface="Times New Roman" panose="02020603050405020304" pitchFamily="18" charset="0"/>
                        </a:rPr>
                        <a:t>Rs 10 Lakhs to Rs 12.5 Lakhs</a:t>
                      </a:r>
                      <a:endParaRPr lang="en-US" sz="2400" b="1" dirty="0">
                        <a:effectLst/>
                      </a:endParaRPr>
                    </a:p>
                  </a:txBody>
                  <a:tcPr marL="68580" marR="68580" marT="0" marB="0">
                    <a:lnL w="12700" cap="flat" cmpd="sng" algn="ctr">
                      <a:solidFill>
                        <a:srgbClr val="C0A904"/>
                      </a:solidFill>
                      <a:prstDash val="solid"/>
                      <a:round/>
                      <a:headEnd type="none" w="med" len="med"/>
                      <a:tailEnd type="none" w="med" len="med"/>
                    </a:lnL>
                    <a:lnR w="12700" cap="flat" cmpd="sng" algn="ctr">
                      <a:solidFill>
                        <a:srgbClr val="C0A904"/>
                      </a:solidFill>
                      <a:prstDash val="solid"/>
                      <a:round/>
                      <a:headEnd type="none" w="med" len="med"/>
                      <a:tailEnd type="none" w="med" len="med"/>
                    </a:lnR>
                    <a:lnT w="12700" cap="flat" cmpd="sng" algn="ctr">
                      <a:solidFill>
                        <a:srgbClr val="60B904"/>
                      </a:solidFill>
                      <a:prstDash val="solid"/>
                      <a:round/>
                      <a:headEnd type="none" w="med" len="med"/>
                      <a:tailEnd type="none" w="med" len="med"/>
                    </a:lnT>
                    <a:lnB w="12700" cap="flat" cmpd="sng" algn="ctr">
                      <a:solidFill>
                        <a:srgbClr val="C0A904"/>
                      </a:solidFill>
                      <a:prstDash val="solid"/>
                      <a:round/>
                      <a:headEnd type="none" w="med" len="med"/>
                      <a:tailEnd type="none" w="med" len="med"/>
                    </a:lnB>
                  </a:tcPr>
                </a:tc>
                <a:tc>
                  <a:txBody>
                    <a:bodyPr/>
                    <a:lstStyle/>
                    <a:p>
                      <a:pPr algn="ctr">
                        <a:spcAft>
                          <a:spcPts val="0"/>
                        </a:spcAft>
                      </a:pPr>
                      <a:r>
                        <a:rPr lang="en-IN" sz="1800" b="1" dirty="0">
                          <a:effectLst/>
                          <a:latin typeface="Times New Roman" panose="02020603050405020304" pitchFamily="18" charset="0"/>
                        </a:rPr>
                        <a:t>20%</a:t>
                      </a:r>
                      <a:endParaRPr lang="en-IN" sz="2400" b="1" dirty="0">
                        <a:effectLst/>
                      </a:endParaRPr>
                    </a:p>
                  </a:txBody>
                  <a:tcPr marL="68580" marR="68580" marT="0" marB="0">
                    <a:lnL w="12700" cap="flat" cmpd="sng" algn="ctr">
                      <a:solidFill>
                        <a:srgbClr val="C0A904"/>
                      </a:solidFill>
                      <a:prstDash val="solid"/>
                      <a:round/>
                      <a:headEnd type="none" w="med" len="med"/>
                      <a:tailEnd type="none" w="med" len="med"/>
                    </a:lnL>
                    <a:lnR w="12700" cap="flat" cmpd="sng" algn="ctr">
                      <a:solidFill>
                        <a:srgbClr val="E058D5"/>
                      </a:solidFill>
                      <a:prstDash val="solid"/>
                      <a:round/>
                      <a:headEnd type="none" w="med" len="med"/>
                      <a:tailEnd type="none" w="med" len="med"/>
                    </a:lnR>
                    <a:lnT w="12700" cap="flat" cmpd="sng" algn="ctr">
                      <a:solidFill>
                        <a:srgbClr val="F05BD5"/>
                      </a:solidFill>
                      <a:prstDash val="solid"/>
                      <a:round/>
                      <a:headEnd type="none" w="med" len="med"/>
                      <a:tailEnd type="none" w="med" len="med"/>
                    </a:lnT>
                    <a:lnB w="12700" cap="flat" cmpd="sng" algn="ctr">
                      <a:solidFill>
                        <a:srgbClr val="E058D5"/>
                      </a:solidFill>
                      <a:prstDash val="solid"/>
                      <a:round/>
                      <a:headEnd type="none" w="med" len="med"/>
                      <a:tailEnd type="none" w="med" len="med"/>
                    </a:lnB>
                  </a:tcPr>
                </a:tc>
                <a:extLst>
                  <a:ext uri="{0D108BD9-81ED-4DB2-BD59-A6C34878D82A}">
                    <a16:rowId xmlns:a16="http://schemas.microsoft.com/office/drawing/2014/main" val="2810920958"/>
                  </a:ext>
                </a:extLst>
              </a:tr>
              <a:tr h="360087">
                <a:tc>
                  <a:txBody>
                    <a:bodyPr/>
                    <a:lstStyle/>
                    <a:p>
                      <a:pPr marL="0" algn="just" defTabSz="914400" rtl="0" eaLnBrk="1" latinLnBrk="0" hangingPunct="1">
                        <a:spcAft>
                          <a:spcPts val="0"/>
                        </a:spcAft>
                      </a:pPr>
                      <a:r>
                        <a:rPr lang="en-US" sz="1800" b="1" kern="1200" dirty="0">
                          <a:solidFill>
                            <a:schemeClr val="tx1"/>
                          </a:solidFill>
                          <a:effectLst/>
                          <a:latin typeface="Times New Roman" panose="02020603050405020304" pitchFamily="18" charset="0"/>
                          <a:ea typeface="+mn-ea"/>
                          <a:cs typeface="+mn-cs"/>
                        </a:rPr>
                        <a:t>Rs 12.5 Lakhs to Rs 15 Lakhs</a:t>
                      </a:r>
                    </a:p>
                  </a:txBody>
                  <a:tcPr marL="68580" marR="68580" marT="0" marB="0">
                    <a:lnL w="12700" cap="flat" cmpd="sng" algn="ctr">
                      <a:solidFill>
                        <a:srgbClr val="30A804"/>
                      </a:solidFill>
                      <a:prstDash val="solid"/>
                      <a:round/>
                      <a:headEnd type="none" w="med" len="med"/>
                      <a:tailEnd type="none" w="med" len="med"/>
                    </a:lnL>
                    <a:lnR w="12700" cap="flat" cmpd="sng" algn="ctr">
                      <a:solidFill>
                        <a:srgbClr val="30A804"/>
                      </a:solidFill>
                      <a:prstDash val="solid"/>
                      <a:round/>
                      <a:headEnd type="none" w="med" len="med"/>
                      <a:tailEnd type="none" w="med" len="med"/>
                    </a:lnR>
                    <a:lnT w="12700" cap="flat" cmpd="sng" algn="ctr">
                      <a:solidFill>
                        <a:srgbClr val="C0A904"/>
                      </a:solidFill>
                      <a:prstDash val="solid"/>
                      <a:round/>
                      <a:headEnd type="none" w="med" len="med"/>
                      <a:tailEnd type="none" w="med" len="med"/>
                    </a:lnT>
                    <a:lnB w="12700" cap="flat" cmpd="sng" algn="ctr">
                      <a:solidFill>
                        <a:srgbClr val="C0A904"/>
                      </a:solidFill>
                      <a:prstDash val="solid"/>
                      <a:round/>
                      <a:headEnd type="none" w="med" len="med"/>
                      <a:tailEnd type="none" w="med" len="med"/>
                    </a:lnB>
                  </a:tcPr>
                </a:tc>
                <a:tc>
                  <a:txBody>
                    <a:bodyPr/>
                    <a:lstStyle/>
                    <a:p>
                      <a:pPr marL="0" algn="ctr" defTabSz="914400" rtl="0" eaLnBrk="1" latinLnBrk="0" hangingPunct="1">
                        <a:spcAft>
                          <a:spcPts val="0"/>
                        </a:spcAft>
                      </a:pPr>
                      <a:r>
                        <a:rPr lang="en-IN" sz="1800" b="1" kern="1200" dirty="0">
                          <a:solidFill>
                            <a:schemeClr val="tx1"/>
                          </a:solidFill>
                          <a:effectLst/>
                          <a:latin typeface="Times New Roman" panose="02020603050405020304" pitchFamily="18" charset="0"/>
                          <a:ea typeface="+mn-ea"/>
                          <a:cs typeface="+mn-cs"/>
                        </a:rPr>
                        <a:t>25%</a:t>
                      </a:r>
                    </a:p>
                  </a:txBody>
                  <a:tcPr marL="68580" marR="68580" marT="0" marB="0">
                    <a:lnL w="12700" cap="flat" cmpd="sng" algn="ctr">
                      <a:solidFill>
                        <a:srgbClr val="30A804"/>
                      </a:solidFill>
                      <a:prstDash val="solid"/>
                      <a:round/>
                      <a:headEnd type="none" w="med" len="med"/>
                      <a:tailEnd type="none" w="med" len="med"/>
                    </a:lnL>
                    <a:lnR w="12700" cap="flat" cmpd="sng" algn="ctr">
                      <a:solidFill>
                        <a:srgbClr val="1054D5"/>
                      </a:solidFill>
                      <a:prstDash val="solid"/>
                      <a:round/>
                      <a:headEnd type="none" w="med" len="med"/>
                      <a:tailEnd type="none" w="med" len="med"/>
                    </a:lnR>
                    <a:lnT w="12700" cap="flat" cmpd="sng" algn="ctr">
                      <a:solidFill>
                        <a:srgbClr val="E058D5"/>
                      </a:solidFill>
                      <a:prstDash val="solid"/>
                      <a:round/>
                      <a:headEnd type="none" w="med" len="med"/>
                      <a:tailEnd type="none" w="med" len="med"/>
                    </a:lnT>
                    <a:lnB w="12700" cap="flat" cmpd="sng" algn="ctr">
                      <a:solidFill>
                        <a:srgbClr val="E058D5"/>
                      </a:solidFill>
                      <a:prstDash val="solid"/>
                      <a:round/>
                      <a:headEnd type="none" w="med" len="med"/>
                      <a:tailEnd type="none" w="med" len="med"/>
                    </a:lnB>
                  </a:tcPr>
                </a:tc>
                <a:extLst>
                  <a:ext uri="{0D108BD9-81ED-4DB2-BD59-A6C34878D82A}">
                    <a16:rowId xmlns:a16="http://schemas.microsoft.com/office/drawing/2014/main" val="2672745564"/>
                  </a:ext>
                </a:extLst>
              </a:tr>
              <a:tr h="360087">
                <a:tc>
                  <a:txBody>
                    <a:bodyPr/>
                    <a:lstStyle/>
                    <a:p>
                      <a:pPr algn="just">
                        <a:spcAft>
                          <a:spcPts val="0"/>
                        </a:spcAft>
                      </a:pPr>
                      <a:r>
                        <a:rPr lang="en-US" sz="1800" b="1" dirty="0">
                          <a:effectLst/>
                        </a:rPr>
                        <a:t>Above Rs. 15 Lakhs</a:t>
                      </a:r>
                    </a:p>
                  </a:txBody>
                  <a:tcPr marL="68580" marR="68580" marT="0" marB="0">
                    <a:lnL w="12700" cap="flat" cmpd="sng" algn="ctr">
                      <a:solidFill>
                        <a:srgbClr val="30A804"/>
                      </a:solidFill>
                      <a:prstDash val="solid"/>
                      <a:round/>
                      <a:headEnd type="none" w="med" len="med"/>
                      <a:tailEnd type="none" w="med" len="med"/>
                    </a:lnL>
                    <a:lnR w="12700" cap="flat" cmpd="sng" algn="ctr">
                      <a:solidFill>
                        <a:srgbClr val="30A804"/>
                      </a:solidFill>
                      <a:prstDash val="solid"/>
                      <a:round/>
                      <a:headEnd type="none" w="med" len="med"/>
                      <a:tailEnd type="none" w="med" len="med"/>
                    </a:lnR>
                    <a:lnT w="12700" cap="flat" cmpd="sng" algn="ctr">
                      <a:solidFill>
                        <a:srgbClr val="C0A904"/>
                      </a:solidFill>
                      <a:prstDash val="solid"/>
                      <a:round/>
                      <a:headEnd type="none" w="med" len="med"/>
                      <a:tailEnd type="none" w="med" len="med"/>
                    </a:lnT>
                    <a:lnB w="12700" cap="flat" cmpd="sng" algn="ctr">
                      <a:solidFill>
                        <a:srgbClr val="30A804"/>
                      </a:solidFill>
                      <a:prstDash val="solid"/>
                      <a:round/>
                      <a:headEnd type="none" w="med" len="med"/>
                      <a:tailEnd type="none" w="med" len="med"/>
                    </a:lnB>
                  </a:tcPr>
                </a:tc>
                <a:tc>
                  <a:txBody>
                    <a:bodyPr/>
                    <a:lstStyle/>
                    <a:p>
                      <a:pPr algn="ctr">
                        <a:spcAft>
                          <a:spcPts val="0"/>
                        </a:spcAft>
                      </a:pPr>
                      <a:r>
                        <a:rPr lang="en-IN" sz="1800" b="1" dirty="0">
                          <a:effectLst/>
                        </a:rPr>
                        <a:t>30%</a:t>
                      </a:r>
                    </a:p>
                  </a:txBody>
                  <a:tcPr marL="68580" marR="68580" marT="0" marB="0">
                    <a:lnL w="12700" cap="flat" cmpd="sng" algn="ctr">
                      <a:solidFill>
                        <a:srgbClr val="30A804"/>
                      </a:solidFill>
                      <a:prstDash val="solid"/>
                      <a:round/>
                      <a:headEnd type="none" w="med" len="med"/>
                      <a:tailEnd type="none" w="med" len="med"/>
                    </a:lnL>
                    <a:lnR w="12700" cap="flat" cmpd="sng" algn="ctr">
                      <a:solidFill>
                        <a:srgbClr val="1054D5"/>
                      </a:solidFill>
                      <a:prstDash val="solid"/>
                      <a:round/>
                      <a:headEnd type="none" w="med" len="med"/>
                      <a:tailEnd type="none" w="med" len="med"/>
                    </a:lnR>
                    <a:lnT w="12700" cap="flat" cmpd="sng" algn="ctr">
                      <a:solidFill>
                        <a:srgbClr val="E058D5"/>
                      </a:solidFill>
                      <a:prstDash val="solid"/>
                      <a:round/>
                      <a:headEnd type="none" w="med" len="med"/>
                      <a:tailEnd type="none" w="med" len="med"/>
                    </a:lnT>
                    <a:lnB w="12700" cap="flat" cmpd="sng" algn="ctr">
                      <a:solidFill>
                        <a:srgbClr val="1054D5"/>
                      </a:solidFill>
                      <a:prstDash val="solid"/>
                      <a:round/>
                      <a:headEnd type="none" w="med" len="med"/>
                      <a:tailEnd type="none" w="med" len="med"/>
                    </a:lnB>
                  </a:tcPr>
                </a:tc>
                <a:extLst>
                  <a:ext uri="{0D108BD9-81ED-4DB2-BD59-A6C34878D82A}">
                    <a16:rowId xmlns:a16="http://schemas.microsoft.com/office/drawing/2014/main" val="728826909"/>
                  </a:ext>
                </a:extLst>
              </a:tr>
            </a:tbl>
          </a:graphicData>
        </a:graphic>
      </p:graphicFrame>
    </p:spTree>
    <p:extLst>
      <p:ext uri="{BB962C8B-B14F-4D97-AF65-F5344CB8AC3E}">
        <p14:creationId xmlns:p14="http://schemas.microsoft.com/office/powerpoint/2010/main" val="72371357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715209" y="968924"/>
            <a:ext cx="9720072" cy="707010"/>
          </a:xfrm>
        </p:spPr>
        <p:txBody>
          <a:bodyPr>
            <a:normAutofit/>
          </a:bodyPr>
          <a:lstStyle/>
          <a:p>
            <a:r>
              <a:rPr lang="en-US" sz="3200" b="1" dirty="0"/>
              <a:t>Rate of tax – individual/</a:t>
            </a:r>
            <a:r>
              <a:rPr lang="en-US" sz="3200" b="1" dirty="0" err="1"/>
              <a:t>huf</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431004" y="1789055"/>
            <a:ext cx="9849818" cy="4933022"/>
          </a:xfrm>
        </p:spPr>
        <p:txBody>
          <a:bodyPr>
            <a:normAutofit/>
          </a:bodyPr>
          <a:lstStyle/>
          <a:p>
            <a:pPr marL="128016" lvl="1" indent="0">
              <a:buNone/>
            </a:pPr>
            <a:r>
              <a:rPr lang="en-IN" sz="2400" b="1" dirty="0">
                <a:solidFill>
                  <a:srgbClr val="0070C0"/>
                </a:solidFill>
              </a:rPr>
              <a:t>Exercise of Option:</a:t>
            </a:r>
          </a:p>
          <a:p>
            <a:pPr marL="128016" lvl="1" indent="0">
              <a:buNone/>
            </a:pPr>
            <a:r>
              <a:rPr lang="en-IN" sz="2400" b="1" u="sng" dirty="0"/>
              <a:t>Having Business Income:</a:t>
            </a:r>
          </a:p>
          <a:p>
            <a:pPr marL="585216" lvl="1" indent="-457200">
              <a:buAutoNum type="arabicPeriod"/>
            </a:pPr>
            <a:r>
              <a:rPr lang="en-IN" sz="2400" b="1" dirty="0"/>
              <a:t>Return has to be filed within due date u/s 139(1).</a:t>
            </a:r>
          </a:p>
          <a:p>
            <a:pPr marL="585216" lvl="1" indent="-457200">
              <a:buAutoNum type="arabicPeriod"/>
            </a:pPr>
            <a:r>
              <a:rPr lang="en-IN" sz="2400" b="1" dirty="0"/>
              <a:t>Option once exercised shall apply to subsequent years. </a:t>
            </a:r>
          </a:p>
          <a:p>
            <a:pPr marL="128016" lvl="1" indent="0">
              <a:buNone/>
            </a:pPr>
            <a:r>
              <a:rPr lang="en-IN" sz="2400" b="1" dirty="0"/>
              <a:t>      Can be withdrawn once, but cannot exercise afterwards. </a:t>
            </a:r>
          </a:p>
          <a:p>
            <a:pPr marL="128016" lvl="1" indent="0">
              <a:buNone/>
            </a:pPr>
            <a:endParaRPr lang="en-IN" sz="2400" b="1" u="sng" dirty="0"/>
          </a:p>
          <a:p>
            <a:pPr marL="128016" lvl="1" indent="0">
              <a:buNone/>
            </a:pPr>
            <a:r>
              <a:rPr lang="en-IN" sz="2400" b="1" u="sng" dirty="0"/>
              <a:t>Having No Business Income:</a:t>
            </a:r>
          </a:p>
          <a:p>
            <a:pPr marL="585216" lvl="1" indent="-457200">
              <a:buAutoNum type="arabicPeriod"/>
            </a:pPr>
            <a:r>
              <a:rPr lang="en-IN" sz="2400" b="1" dirty="0"/>
              <a:t>Along with Return of Income.</a:t>
            </a:r>
          </a:p>
          <a:p>
            <a:pPr marL="585216" lvl="1" indent="-457200">
              <a:buAutoNum type="arabicPeriod"/>
            </a:pPr>
            <a:r>
              <a:rPr lang="en-IN" sz="2400" b="1" dirty="0"/>
              <a:t>Can be opted year wise. </a:t>
            </a:r>
          </a:p>
        </p:txBody>
      </p:sp>
    </p:spTree>
    <p:extLst>
      <p:ext uri="{BB962C8B-B14F-4D97-AF65-F5344CB8AC3E}">
        <p14:creationId xmlns:p14="http://schemas.microsoft.com/office/powerpoint/2010/main" val="13605773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B19-9176-4F5B-A7BB-29AF0E0B1970}"/>
              </a:ext>
            </a:extLst>
          </p:cNvPr>
          <p:cNvSpPr>
            <a:spLocks noGrp="1"/>
          </p:cNvSpPr>
          <p:nvPr>
            <p:ph type="title"/>
          </p:nvPr>
        </p:nvSpPr>
        <p:spPr>
          <a:xfrm>
            <a:off x="1059298" y="946428"/>
            <a:ext cx="9720072" cy="707010"/>
          </a:xfrm>
        </p:spPr>
        <p:txBody>
          <a:bodyPr>
            <a:normAutofit/>
          </a:bodyPr>
          <a:lstStyle/>
          <a:p>
            <a:r>
              <a:rPr lang="en-US" sz="3200" b="1" dirty="0"/>
              <a:t>Rate of tax – co-operative society</a:t>
            </a:r>
            <a:endParaRPr lang="en-IN" sz="4000" b="1" dirty="0"/>
          </a:p>
        </p:txBody>
      </p:sp>
      <p:sp>
        <p:nvSpPr>
          <p:cNvPr id="3" name="Content Placeholder 2">
            <a:extLst>
              <a:ext uri="{FF2B5EF4-FFF2-40B4-BE49-F238E27FC236}">
                <a16:creationId xmlns:a16="http://schemas.microsoft.com/office/drawing/2014/main" id="{C1088D58-B00B-4AF2-B8B9-D50821178823}"/>
              </a:ext>
            </a:extLst>
          </p:cNvPr>
          <p:cNvSpPr>
            <a:spLocks noGrp="1"/>
          </p:cNvSpPr>
          <p:nvPr>
            <p:ph idx="1"/>
          </p:nvPr>
        </p:nvSpPr>
        <p:spPr>
          <a:xfrm>
            <a:off x="964245" y="2110647"/>
            <a:ext cx="9720073" cy="3321257"/>
          </a:xfrm>
        </p:spPr>
        <p:txBody>
          <a:bodyPr>
            <a:normAutofit lnSpcReduction="10000"/>
          </a:bodyPr>
          <a:lstStyle/>
          <a:p>
            <a:pPr marL="128016" lvl="1" indent="0">
              <a:buNone/>
            </a:pPr>
            <a:endParaRPr lang="en-IN" sz="2400" b="1" dirty="0"/>
          </a:p>
          <a:p>
            <a:pPr marL="128016" lvl="1" indent="0">
              <a:buNone/>
            </a:pPr>
            <a:r>
              <a:rPr lang="en-IN" sz="2400" b="1" dirty="0"/>
              <a:t>New Section Inserted – 115 BAD</a:t>
            </a:r>
          </a:p>
          <a:p>
            <a:pPr marL="128016" lvl="1" indent="0">
              <a:buNone/>
            </a:pPr>
            <a:endParaRPr lang="en-IN" sz="2400" b="1" dirty="0"/>
          </a:p>
          <a:p>
            <a:pPr marL="128016" lvl="1" indent="0">
              <a:buNone/>
            </a:pPr>
            <a:r>
              <a:rPr lang="en-IN" sz="2400" b="1" dirty="0"/>
              <a:t>Taxed at 22% (plus SC/Cess) without any exemptions/deductions. </a:t>
            </a:r>
            <a:r>
              <a:rPr lang="en-IN" sz="2400" b="1" dirty="0">
                <a:solidFill>
                  <a:srgbClr val="0070C0"/>
                </a:solidFill>
              </a:rPr>
              <a:t>(optional)</a:t>
            </a:r>
          </a:p>
          <a:p>
            <a:pPr marL="128016" lvl="1" indent="0">
              <a:buNone/>
            </a:pPr>
            <a:endParaRPr lang="en-IN" sz="2400" b="1" dirty="0"/>
          </a:p>
          <a:p>
            <a:pPr marL="128016" lvl="1" indent="0">
              <a:buNone/>
            </a:pPr>
            <a:r>
              <a:rPr lang="en-IN" sz="2400" b="1" dirty="0"/>
              <a:t>No applicability of AMT (115 JC)</a:t>
            </a:r>
          </a:p>
        </p:txBody>
      </p:sp>
    </p:spTree>
    <p:extLst>
      <p:ext uri="{BB962C8B-B14F-4D97-AF65-F5344CB8AC3E}">
        <p14:creationId xmlns:p14="http://schemas.microsoft.com/office/powerpoint/2010/main" val="4154370301"/>
      </p:ext>
    </p:extLst>
  </p:cSld>
  <p:clrMapOvr>
    <a:masterClrMapping/>
  </p:clrMapOvr>
  <p:transition spd="slow">
    <p:push dir="u"/>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768</TotalTime>
  <Words>2472</Words>
  <Application>Microsoft Office PowerPoint</Application>
  <PresentationFormat>Widescreen</PresentationFormat>
  <Paragraphs>372</Paragraphs>
  <Slides>35</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Baskerville Old Face</vt:lpstr>
      <vt:lpstr>Calibri</vt:lpstr>
      <vt:lpstr>Centaur</vt:lpstr>
      <vt:lpstr>Gill Sans MT</vt:lpstr>
      <vt:lpstr>Times New Roman</vt:lpstr>
      <vt:lpstr>Wingdings</vt:lpstr>
      <vt:lpstr>Wingdings 2</vt:lpstr>
      <vt:lpstr>Dividend</vt:lpstr>
      <vt:lpstr>Decoding UNION BUDGET 2020</vt:lpstr>
      <vt:lpstr>Budget    …..   Defined</vt:lpstr>
      <vt:lpstr>Comments</vt:lpstr>
      <vt:lpstr>Reactions</vt:lpstr>
      <vt:lpstr>PowerPoint Presentation</vt:lpstr>
      <vt:lpstr>DIRECT  TAX  PROPOSALS   …   presentation  SCHEMA</vt:lpstr>
      <vt:lpstr>Rate of tax – individuals &amp; huf</vt:lpstr>
      <vt:lpstr>Rate of tax – individual/huf</vt:lpstr>
      <vt:lpstr>Rate of tax – co-operative society</vt:lpstr>
      <vt:lpstr>dividend</vt:lpstr>
      <vt:lpstr>Mutual fund income</vt:lpstr>
      <vt:lpstr>COMPUTATION OF SALARY INCOME</vt:lpstr>
      <vt:lpstr>Provisions relating to non- residents</vt:lpstr>
      <vt:lpstr>Provisions relating to non- residents</vt:lpstr>
      <vt:lpstr>Start ups</vt:lpstr>
      <vt:lpstr>START- UPS</vt:lpstr>
      <vt:lpstr>Tax audit</vt:lpstr>
      <vt:lpstr>due dates</vt:lpstr>
      <vt:lpstr>CHARITABLE TRUSTS</vt:lpstr>
      <vt:lpstr>Tds provisions</vt:lpstr>
      <vt:lpstr>Tds provisions</vt:lpstr>
      <vt:lpstr>Tds provisions</vt:lpstr>
      <vt:lpstr>SEC 203aa – form 26AS &amp; Sec 285bb</vt:lpstr>
      <vt:lpstr>Tcs provisions</vt:lpstr>
      <vt:lpstr>Tcs provisions</vt:lpstr>
      <vt:lpstr>OTHER PROVISIONS</vt:lpstr>
      <vt:lpstr>HOUSING</vt:lpstr>
      <vt:lpstr>Sec 43CA, Sec 50C</vt:lpstr>
      <vt:lpstr>sec 55</vt:lpstr>
      <vt:lpstr>Sec 56 (Increase in safe harbour limit)</vt:lpstr>
      <vt:lpstr>Filing of statement of donation</vt:lpstr>
      <vt:lpstr>appeals</vt:lpstr>
      <vt:lpstr>penalty</vt:lpstr>
      <vt:lpstr>miscellania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UNION BUDGET 2020-21 – direct tax proposal</dc:title>
  <dc:creator>R BUPATHY</dc:creator>
  <cp:lastModifiedBy>Jomon K George</cp:lastModifiedBy>
  <cp:revision>130</cp:revision>
  <dcterms:created xsi:type="dcterms:W3CDTF">2020-02-03T04:48:50Z</dcterms:created>
  <dcterms:modified xsi:type="dcterms:W3CDTF">2020-02-05T04:28:42Z</dcterms:modified>
</cp:coreProperties>
</file>