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2"/>
  </p:sldMasterIdLst>
  <p:notesMasterIdLst>
    <p:notesMasterId r:id="rId53"/>
  </p:notesMasterIdLst>
  <p:handoutMasterIdLst>
    <p:handoutMasterId r:id="rId54"/>
  </p:handoutMasterIdLst>
  <p:sldIdLst>
    <p:sldId id="356" r:id="rId3"/>
    <p:sldId id="591" r:id="rId4"/>
    <p:sldId id="582" r:id="rId5"/>
    <p:sldId id="592" r:id="rId6"/>
    <p:sldId id="566" r:id="rId7"/>
    <p:sldId id="567" r:id="rId8"/>
    <p:sldId id="568" r:id="rId9"/>
    <p:sldId id="578" r:id="rId10"/>
    <p:sldId id="565" r:id="rId11"/>
    <p:sldId id="549" r:id="rId12"/>
    <p:sldId id="550" r:id="rId13"/>
    <p:sldId id="551" r:id="rId14"/>
    <p:sldId id="561" r:id="rId15"/>
    <p:sldId id="556" r:id="rId16"/>
    <p:sldId id="557" r:id="rId17"/>
    <p:sldId id="552" r:id="rId18"/>
    <p:sldId id="569" r:id="rId19"/>
    <p:sldId id="562" r:id="rId20"/>
    <p:sldId id="564" r:id="rId21"/>
    <p:sldId id="553" r:id="rId22"/>
    <p:sldId id="593" r:id="rId23"/>
    <p:sldId id="581" r:id="rId24"/>
    <p:sldId id="597" r:id="rId25"/>
    <p:sldId id="602" r:id="rId26"/>
    <p:sldId id="583" r:id="rId27"/>
    <p:sldId id="584" r:id="rId28"/>
    <p:sldId id="594" r:id="rId29"/>
    <p:sldId id="595" r:id="rId30"/>
    <p:sldId id="598" r:id="rId31"/>
    <p:sldId id="599" r:id="rId32"/>
    <p:sldId id="600" r:id="rId33"/>
    <p:sldId id="601" r:id="rId34"/>
    <p:sldId id="596" r:id="rId35"/>
    <p:sldId id="608" r:id="rId36"/>
    <p:sldId id="603" r:id="rId37"/>
    <p:sldId id="587" r:id="rId38"/>
    <p:sldId id="588" r:id="rId39"/>
    <p:sldId id="589" r:id="rId40"/>
    <p:sldId id="590" r:id="rId41"/>
    <p:sldId id="604" r:id="rId42"/>
    <p:sldId id="570" r:id="rId43"/>
    <p:sldId id="579" r:id="rId44"/>
    <p:sldId id="580" r:id="rId45"/>
    <p:sldId id="571" r:id="rId46"/>
    <p:sldId id="572" r:id="rId47"/>
    <p:sldId id="573" r:id="rId48"/>
    <p:sldId id="331" r:id="rId49"/>
    <p:sldId id="605" r:id="rId50"/>
    <p:sldId id="606" r:id="rId51"/>
    <p:sldId id="607" r:id="rId52"/>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6A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9964" autoAdjust="0"/>
  </p:normalViewPr>
  <p:slideViewPr>
    <p:cSldViewPr>
      <p:cViewPr varScale="1">
        <p:scale>
          <a:sx n="67" d="100"/>
          <a:sy n="67" d="100"/>
        </p:scale>
        <p:origin x="654" y="48"/>
      </p:cViewPr>
      <p:guideLst>
        <p:guide pos="3840"/>
        <p:guide pos="6816"/>
        <p:guide pos="816"/>
        <p:guide orient="horz" pos="2160"/>
      </p:guideLst>
    </p:cSldViewPr>
  </p:slideViewPr>
  <p:notesTextViewPr>
    <p:cViewPr>
      <p:scale>
        <a:sx n="1" d="1"/>
        <a:sy n="1" d="1"/>
      </p:scale>
      <p:origin x="0" y="0"/>
    </p:cViewPr>
  </p:notesTextViewPr>
  <p:sorterViewPr>
    <p:cViewPr>
      <p:scale>
        <a:sx n="66" d="100"/>
        <a:sy n="66" d="100"/>
      </p:scale>
      <p:origin x="0" y="4146"/>
    </p:cViewPr>
  </p:sorterViewPr>
  <p:notesViewPr>
    <p:cSldViewPr>
      <p:cViewPr varScale="1">
        <p:scale>
          <a:sx n="95" d="100"/>
          <a:sy n="95" d="100"/>
        </p:scale>
        <p:origin x="357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91"/>
          </a:xfrm>
          <a:prstGeom prst="rect">
            <a:avLst/>
          </a:prstGeom>
        </p:spPr>
        <p:txBody>
          <a:bodyPr vert="horz" lIns="96025" tIns="48012" rIns="96025" bIns="48012" rtlCol="0"/>
          <a:lstStyle>
            <a:lvl1pPr algn="l">
              <a:defRPr sz="1300"/>
            </a:lvl1pPr>
          </a:lstStyle>
          <a:p>
            <a:endParaRPr/>
          </a:p>
        </p:txBody>
      </p:sp>
      <p:sp>
        <p:nvSpPr>
          <p:cNvPr id="3" name="Date Placeholder 2"/>
          <p:cNvSpPr>
            <a:spLocks noGrp="1"/>
          </p:cNvSpPr>
          <p:nvPr>
            <p:ph type="dt" sz="quarter" idx="1"/>
          </p:nvPr>
        </p:nvSpPr>
        <p:spPr>
          <a:xfrm>
            <a:off x="3884613" y="1"/>
            <a:ext cx="2971800" cy="499091"/>
          </a:xfrm>
          <a:prstGeom prst="rect">
            <a:avLst/>
          </a:prstGeom>
        </p:spPr>
        <p:txBody>
          <a:bodyPr vert="horz" lIns="96025" tIns="48012" rIns="96025" bIns="48012" rtlCol="0"/>
          <a:lstStyle>
            <a:lvl1pPr algn="r">
              <a:defRPr sz="1300"/>
            </a:lvl1pPr>
          </a:lstStyle>
          <a:p>
            <a:fld id="{20EA5F0D-C1DC-412F-A146-DDB3A74B588F}" type="datetimeFigureOut">
              <a:rPr lang="en-US"/>
              <a:pPr/>
              <a:t>15-Mar-19</a:t>
            </a:fld>
            <a:endParaRPr/>
          </a:p>
        </p:txBody>
      </p:sp>
      <p:sp>
        <p:nvSpPr>
          <p:cNvPr id="4" name="Footer Placeholder 3"/>
          <p:cNvSpPr>
            <a:spLocks noGrp="1"/>
          </p:cNvSpPr>
          <p:nvPr>
            <p:ph type="ftr" sz="quarter" idx="2"/>
          </p:nvPr>
        </p:nvSpPr>
        <p:spPr>
          <a:xfrm>
            <a:off x="0" y="9448186"/>
            <a:ext cx="2971800" cy="499090"/>
          </a:xfrm>
          <a:prstGeom prst="rect">
            <a:avLst/>
          </a:prstGeom>
        </p:spPr>
        <p:txBody>
          <a:bodyPr vert="horz" lIns="96025" tIns="48012" rIns="96025" bIns="48012" rtlCol="0" anchor="b"/>
          <a:lstStyle>
            <a:lvl1pPr algn="l">
              <a:defRPr sz="1300"/>
            </a:lvl1pPr>
          </a:lstStyle>
          <a:p>
            <a:endParaRPr/>
          </a:p>
        </p:txBody>
      </p:sp>
      <p:sp>
        <p:nvSpPr>
          <p:cNvPr id="5" name="Slide Number Placeholder 4"/>
          <p:cNvSpPr>
            <a:spLocks noGrp="1"/>
          </p:cNvSpPr>
          <p:nvPr>
            <p:ph type="sldNum" sz="quarter" idx="3"/>
          </p:nvPr>
        </p:nvSpPr>
        <p:spPr>
          <a:xfrm>
            <a:off x="3884613" y="9448186"/>
            <a:ext cx="2971800" cy="499090"/>
          </a:xfrm>
          <a:prstGeom prst="rect">
            <a:avLst/>
          </a:prstGeom>
        </p:spPr>
        <p:txBody>
          <a:bodyPr vert="horz" lIns="96025" tIns="48012" rIns="96025" bIns="48012" rtlCol="0" anchor="b"/>
          <a:lstStyle>
            <a:lvl1pPr algn="r">
              <a:defRPr sz="1300"/>
            </a:lvl1pPr>
          </a:lstStyle>
          <a:p>
            <a:fld id="{7BAE14B8-3CC9-472D-9BC5-A84D80684DE2}" type="slidenum">
              <a:rPr/>
              <a:p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91"/>
          </a:xfrm>
          <a:prstGeom prst="rect">
            <a:avLst/>
          </a:prstGeom>
        </p:spPr>
        <p:txBody>
          <a:bodyPr vert="horz" lIns="96025" tIns="48012" rIns="96025" bIns="48012" rtlCol="0"/>
          <a:lstStyle>
            <a:lvl1pPr algn="l">
              <a:defRPr sz="1300"/>
            </a:lvl1pPr>
          </a:lstStyle>
          <a:p>
            <a:endParaRPr/>
          </a:p>
        </p:txBody>
      </p:sp>
      <p:sp>
        <p:nvSpPr>
          <p:cNvPr id="3" name="Date Placeholder 2"/>
          <p:cNvSpPr>
            <a:spLocks noGrp="1"/>
          </p:cNvSpPr>
          <p:nvPr>
            <p:ph type="dt" idx="1"/>
          </p:nvPr>
        </p:nvSpPr>
        <p:spPr>
          <a:xfrm>
            <a:off x="3884613" y="1"/>
            <a:ext cx="2971800" cy="499091"/>
          </a:xfrm>
          <a:prstGeom prst="rect">
            <a:avLst/>
          </a:prstGeom>
        </p:spPr>
        <p:txBody>
          <a:bodyPr vert="horz" lIns="96025" tIns="48012" rIns="96025" bIns="48012" rtlCol="0"/>
          <a:lstStyle>
            <a:lvl1pPr algn="r">
              <a:defRPr sz="1300"/>
            </a:lvl1pPr>
          </a:lstStyle>
          <a:p>
            <a:fld id="{A8CDE508-72C8-4AB5-AA9C-1584D31690E0}" type="datetimeFigureOut">
              <a:rPr lang="en-US"/>
              <a:pPr/>
              <a:t>15-Mar-19</a:t>
            </a:fld>
            <a:endParaRPr/>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6025" tIns="48012" rIns="96025" bIns="48012" rtlCol="0" anchor="ctr"/>
          <a:lstStyle/>
          <a:p>
            <a:endParaRPr/>
          </a:p>
        </p:txBody>
      </p:sp>
      <p:sp>
        <p:nvSpPr>
          <p:cNvPr id="5" name="Notes Placeholder 4"/>
          <p:cNvSpPr>
            <a:spLocks noGrp="1"/>
          </p:cNvSpPr>
          <p:nvPr>
            <p:ph type="body" sz="quarter" idx="3"/>
          </p:nvPr>
        </p:nvSpPr>
        <p:spPr>
          <a:xfrm>
            <a:off x="685800" y="4787127"/>
            <a:ext cx="5486400" cy="3357205"/>
          </a:xfrm>
          <a:prstGeom prst="rect">
            <a:avLst/>
          </a:prstGeom>
        </p:spPr>
        <p:txBody>
          <a:bodyPr vert="horz" lIns="96025" tIns="48012" rIns="96025" bIns="48012"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9448186"/>
            <a:ext cx="2971800" cy="499090"/>
          </a:xfrm>
          <a:prstGeom prst="rect">
            <a:avLst/>
          </a:prstGeom>
        </p:spPr>
        <p:txBody>
          <a:bodyPr vert="horz" lIns="96025" tIns="48012" rIns="96025" bIns="48012" rtlCol="0" anchor="b"/>
          <a:lstStyle>
            <a:lvl1pPr algn="l">
              <a:defRPr sz="1300"/>
            </a:lvl1pPr>
          </a:lstStyle>
          <a:p>
            <a:endParaRPr/>
          </a:p>
        </p:txBody>
      </p:sp>
      <p:sp>
        <p:nvSpPr>
          <p:cNvPr id="7" name="Slide Number Placeholder 6"/>
          <p:cNvSpPr>
            <a:spLocks noGrp="1"/>
          </p:cNvSpPr>
          <p:nvPr>
            <p:ph type="sldNum" sz="quarter" idx="5"/>
          </p:nvPr>
        </p:nvSpPr>
        <p:spPr>
          <a:xfrm>
            <a:off x="3884613" y="9448186"/>
            <a:ext cx="2971800" cy="499090"/>
          </a:xfrm>
          <a:prstGeom prst="rect">
            <a:avLst/>
          </a:prstGeom>
        </p:spPr>
        <p:txBody>
          <a:bodyPr vert="horz" lIns="96025" tIns="48012" rIns="96025" bIns="48012" rtlCol="0" anchor="b"/>
          <a:lstStyle>
            <a:lvl1pPr algn="r">
              <a:defRPr sz="1300"/>
            </a:lvl1pPr>
          </a:lstStyle>
          <a:p>
            <a:fld id="{7FB667E1-E601-4AAF-B95C-B25720D70A60}" type="slidenum">
              <a:rPr/>
              <a:p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FB667E1-E601-4AAF-B95C-B25720D70A60}" type="slidenum">
              <a:rPr lang="en-IN" smtClean="0"/>
              <a:pPr/>
              <a:t>1</a:t>
            </a:fld>
            <a:endParaRPr lang="en-IN"/>
          </a:p>
        </p:txBody>
      </p:sp>
    </p:spTree>
    <p:extLst>
      <p:ext uri="{BB962C8B-B14F-4D97-AF65-F5344CB8AC3E}">
        <p14:creationId xmlns:p14="http://schemas.microsoft.com/office/powerpoint/2010/main" val="4207888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a:t>
            </a:fld>
            <a:endParaRPr lang="en-US"/>
          </a:p>
        </p:txBody>
      </p:sp>
    </p:spTree>
    <p:extLst>
      <p:ext uri="{BB962C8B-B14F-4D97-AF65-F5344CB8AC3E}">
        <p14:creationId xmlns:p14="http://schemas.microsoft.com/office/powerpoint/2010/main" val="1081009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a:t>
            </a:fld>
            <a:endParaRPr lang="en-US"/>
          </a:p>
        </p:txBody>
      </p:sp>
    </p:spTree>
    <p:extLst>
      <p:ext uri="{BB962C8B-B14F-4D97-AF65-F5344CB8AC3E}">
        <p14:creationId xmlns:p14="http://schemas.microsoft.com/office/powerpoint/2010/main" val="2886677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5</a:t>
            </a:fld>
            <a:endParaRPr lang="en-US"/>
          </a:p>
        </p:txBody>
      </p:sp>
    </p:spTree>
    <p:extLst>
      <p:ext uri="{BB962C8B-B14F-4D97-AF65-F5344CB8AC3E}">
        <p14:creationId xmlns:p14="http://schemas.microsoft.com/office/powerpoint/2010/main" val="1794186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6</a:t>
            </a:fld>
            <a:endParaRPr lang="en-US"/>
          </a:p>
        </p:txBody>
      </p:sp>
    </p:spTree>
    <p:extLst>
      <p:ext uri="{BB962C8B-B14F-4D97-AF65-F5344CB8AC3E}">
        <p14:creationId xmlns:p14="http://schemas.microsoft.com/office/powerpoint/2010/main" val="4159533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7</a:t>
            </a:fld>
            <a:endParaRPr lang="en-US"/>
          </a:p>
        </p:txBody>
      </p:sp>
    </p:spTree>
    <p:extLst>
      <p:ext uri="{BB962C8B-B14F-4D97-AF65-F5344CB8AC3E}">
        <p14:creationId xmlns:p14="http://schemas.microsoft.com/office/powerpoint/2010/main" val="1230521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8</a:t>
            </a:fld>
            <a:endParaRPr lang="en-US"/>
          </a:p>
        </p:txBody>
      </p:sp>
    </p:spTree>
    <p:extLst>
      <p:ext uri="{BB962C8B-B14F-4D97-AF65-F5344CB8AC3E}">
        <p14:creationId xmlns:p14="http://schemas.microsoft.com/office/powerpoint/2010/main" val="4207616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9</a:t>
            </a:fld>
            <a:endParaRPr lang="en-US"/>
          </a:p>
        </p:txBody>
      </p:sp>
    </p:spTree>
    <p:extLst>
      <p:ext uri="{BB962C8B-B14F-4D97-AF65-F5344CB8AC3E}">
        <p14:creationId xmlns:p14="http://schemas.microsoft.com/office/powerpoint/2010/main" val="1229507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10</a:t>
            </a:fld>
            <a:endParaRPr lang="en-US"/>
          </a:p>
        </p:txBody>
      </p:sp>
    </p:spTree>
    <p:extLst>
      <p:ext uri="{BB962C8B-B14F-4D97-AF65-F5344CB8AC3E}">
        <p14:creationId xmlns:p14="http://schemas.microsoft.com/office/powerpoint/2010/main" val="1628539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11</a:t>
            </a:fld>
            <a:endParaRPr lang="en-US"/>
          </a:p>
        </p:txBody>
      </p:sp>
    </p:spTree>
    <p:extLst>
      <p:ext uri="{BB962C8B-B14F-4D97-AF65-F5344CB8AC3E}">
        <p14:creationId xmlns:p14="http://schemas.microsoft.com/office/powerpoint/2010/main" val="341553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12</a:t>
            </a:fld>
            <a:endParaRPr lang="en-US"/>
          </a:p>
        </p:txBody>
      </p:sp>
    </p:spTree>
    <p:extLst>
      <p:ext uri="{BB962C8B-B14F-4D97-AF65-F5344CB8AC3E}">
        <p14:creationId xmlns:p14="http://schemas.microsoft.com/office/powerpoint/2010/main" val="306452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13</a:t>
            </a:fld>
            <a:endParaRPr lang="en-US"/>
          </a:p>
        </p:txBody>
      </p:sp>
    </p:spTree>
    <p:extLst>
      <p:ext uri="{BB962C8B-B14F-4D97-AF65-F5344CB8AC3E}">
        <p14:creationId xmlns:p14="http://schemas.microsoft.com/office/powerpoint/2010/main" val="3219444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14</a:t>
            </a:fld>
            <a:endParaRPr lang="en-US"/>
          </a:p>
        </p:txBody>
      </p:sp>
    </p:spTree>
    <p:extLst>
      <p:ext uri="{BB962C8B-B14F-4D97-AF65-F5344CB8AC3E}">
        <p14:creationId xmlns:p14="http://schemas.microsoft.com/office/powerpoint/2010/main" val="1075557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15</a:t>
            </a:fld>
            <a:endParaRPr lang="en-US"/>
          </a:p>
        </p:txBody>
      </p:sp>
    </p:spTree>
    <p:extLst>
      <p:ext uri="{BB962C8B-B14F-4D97-AF65-F5344CB8AC3E}">
        <p14:creationId xmlns:p14="http://schemas.microsoft.com/office/powerpoint/2010/main" val="1697039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16</a:t>
            </a:fld>
            <a:endParaRPr lang="en-US"/>
          </a:p>
        </p:txBody>
      </p:sp>
    </p:spTree>
    <p:extLst>
      <p:ext uri="{BB962C8B-B14F-4D97-AF65-F5344CB8AC3E}">
        <p14:creationId xmlns:p14="http://schemas.microsoft.com/office/powerpoint/2010/main" val="1138965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17</a:t>
            </a:fld>
            <a:endParaRPr lang="en-US"/>
          </a:p>
        </p:txBody>
      </p:sp>
    </p:spTree>
    <p:extLst>
      <p:ext uri="{BB962C8B-B14F-4D97-AF65-F5344CB8AC3E}">
        <p14:creationId xmlns:p14="http://schemas.microsoft.com/office/powerpoint/2010/main" val="3263504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18</a:t>
            </a:fld>
            <a:endParaRPr lang="en-US"/>
          </a:p>
        </p:txBody>
      </p:sp>
    </p:spTree>
    <p:extLst>
      <p:ext uri="{BB962C8B-B14F-4D97-AF65-F5344CB8AC3E}">
        <p14:creationId xmlns:p14="http://schemas.microsoft.com/office/powerpoint/2010/main" val="4064792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19</a:t>
            </a:fld>
            <a:endParaRPr lang="en-US"/>
          </a:p>
        </p:txBody>
      </p:sp>
    </p:spTree>
    <p:extLst>
      <p:ext uri="{BB962C8B-B14F-4D97-AF65-F5344CB8AC3E}">
        <p14:creationId xmlns:p14="http://schemas.microsoft.com/office/powerpoint/2010/main" val="1721433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20</a:t>
            </a:fld>
            <a:endParaRPr lang="en-US"/>
          </a:p>
        </p:txBody>
      </p:sp>
    </p:spTree>
    <p:extLst>
      <p:ext uri="{BB962C8B-B14F-4D97-AF65-F5344CB8AC3E}">
        <p14:creationId xmlns:p14="http://schemas.microsoft.com/office/powerpoint/2010/main" val="2109986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22</a:t>
            </a:fld>
            <a:endParaRPr lang="en-US"/>
          </a:p>
        </p:txBody>
      </p:sp>
    </p:spTree>
    <p:extLst>
      <p:ext uri="{BB962C8B-B14F-4D97-AF65-F5344CB8AC3E}">
        <p14:creationId xmlns:p14="http://schemas.microsoft.com/office/powerpoint/2010/main" val="1564928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23</a:t>
            </a:fld>
            <a:endParaRPr lang="en-US"/>
          </a:p>
        </p:txBody>
      </p:sp>
    </p:spTree>
    <p:extLst>
      <p:ext uri="{BB962C8B-B14F-4D97-AF65-F5344CB8AC3E}">
        <p14:creationId xmlns:p14="http://schemas.microsoft.com/office/powerpoint/2010/main" val="1425267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24</a:t>
            </a:fld>
            <a:endParaRPr lang="en-US"/>
          </a:p>
        </p:txBody>
      </p:sp>
    </p:spTree>
    <p:extLst>
      <p:ext uri="{BB962C8B-B14F-4D97-AF65-F5344CB8AC3E}">
        <p14:creationId xmlns:p14="http://schemas.microsoft.com/office/powerpoint/2010/main" val="4110865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25</a:t>
            </a:fld>
            <a:endParaRPr lang="en-US"/>
          </a:p>
        </p:txBody>
      </p:sp>
    </p:spTree>
    <p:extLst>
      <p:ext uri="{BB962C8B-B14F-4D97-AF65-F5344CB8AC3E}">
        <p14:creationId xmlns:p14="http://schemas.microsoft.com/office/powerpoint/2010/main" val="1201065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26</a:t>
            </a:fld>
            <a:endParaRPr lang="en-US"/>
          </a:p>
        </p:txBody>
      </p:sp>
    </p:spTree>
    <p:extLst>
      <p:ext uri="{BB962C8B-B14F-4D97-AF65-F5344CB8AC3E}">
        <p14:creationId xmlns:p14="http://schemas.microsoft.com/office/powerpoint/2010/main" val="2264823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27</a:t>
            </a:fld>
            <a:endParaRPr lang="en-US"/>
          </a:p>
        </p:txBody>
      </p:sp>
    </p:spTree>
    <p:extLst>
      <p:ext uri="{BB962C8B-B14F-4D97-AF65-F5344CB8AC3E}">
        <p14:creationId xmlns:p14="http://schemas.microsoft.com/office/powerpoint/2010/main" val="1469082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28</a:t>
            </a:fld>
            <a:endParaRPr lang="en-US"/>
          </a:p>
        </p:txBody>
      </p:sp>
    </p:spTree>
    <p:extLst>
      <p:ext uri="{BB962C8B-B14F-4D97-AF65-F5344CB8AC3E}">
        <p14:creationId xmlns:p14="http://schemas.microsoft.com/office/powerpoint/2010/main" val="4010464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29</a:t>
            </a:fld>
            <a:endParaRPr lang="en-US"/>
          </a:p>
        </p:txBody>
      </p:sp>
    </p:spTree>
    <p:extLst>
      <p:ext uri="{BB962C8B-B14F-4D97-AF65-F5344CB8AC3E}">
        <p14:creationId xmlns:p14="http://schemas.microsoft.com/office/powerpoint/2010/main" val="2512672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30</a:t>
            </a:fld>
            <a:endParaRPr lang="en-US"/>
          </a:p>
        </p:txBody>
      </p:sp>
    </p:spTree>
    <p:extLst>
      <p:ext uri="{BB962C8B-B14F-4D97-AF65-F5344CB8AC3E}">
        <p14:creationId xmlns:p14="http://schemas.microsoft.com/office/powerpoint/2010/main" val="81554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31</a:t>
            </a:fld>
            <a:endParaRPr lang="en-US"/>
          </a:p>
        </p:txBody>
      </p:sp>
    </p:spTree>
    <p:extLst>
      <p:ext uri="{BB962C8B-B14F-4D97-AF65-F5344CB8AC3E}">
        <p14:creationId xmlns:p14="http://schemas.microsoft.com/office/powerpoint/2010/main" val="2753674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32</a:t>
            </a:fld>
            <a:endParaRPr lang="en-US"/>
          </a:p>
        </p:txBody>
      </p:sp>
    </p:spTree>
    <p:extLst>
      <p:ext uri="{BB962C8B-B14F-4D97-AF65-F5344CB8AC3E}">
        <p14:creationId xmlns:p14="http://schemas.microsoft.com/office/powerpoint/2010/main" val="2086223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33</a:t>
            </a:fld>
            <a:endParaRPr lang="en-US"/>
          </a:p>
        </p:txBody>
      </p:sp>
    </p:spTree>
    <p:extLst>
      <p:ext uri="{BB962C8B-B14F-4D97-AF65-F5344CB8AC3E}">
        <p14:creationId xmlns:p14="http://schemas.microsoft.com/office/powerpoint/2010/main" val="1588563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34</a:t>
            </a:fld>
            <a:endParaRPr lang="en-US"/>
          </a:p>
        </p:txBody>
      </p:sp>
    </p:spTree>
    <p:extLst>
      <p:ext uri="{BB962C8B-B14F-4D97-AF65-F5344CB8AC3E}">
        <p14:creationId xmlns:p14="http://schemas.microsoft.com/office/powerpoint/2010/main" val="3318733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36</a:t>
            </a:fld>
            <a:endParaRPr lang="en-US"/>
          </a:p>
        </p:txBody>
      </p:sp>
    </p:spTree>
    <p:extLst>
      <p:ext uri="{BB962C8B-B14F-4D97-AF65-F5344CB8AC3E}">
        <p14:creationId xmlns:p14="http://schemas.microsoft.com/office/powerpoint/2010/main" val="933428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37</a:t>
            </a:fld>
            <a:endParaRPr lang="en-US"/>
          </a:p>
        </p:txBody>
      </p:sp>
    </p:spTree>
    <p:extLst>
      <p:ext uri="{BB962C8B-B14F-4D97-AF65-F5344CB8AC3E}">
        <p14:creationId xmlns:p14="http://schemas.microsoft.com/office/powerpoint/2010/main" val="318547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38</a:t>
            </a:fld>
            <a:endParaRPr lang="en-US"/>
          </a:p>
        </p:txBody>
      </p:sp>
    </p:spTree>
    <p:extLst>
      <p:ext uri="{BB962C8B-B14F-4D97-AF65-F5344CB8AC3E}">
        <p14:creationId xmlns:p14="http://schemas.microsoft.com/office/powerpoint/2010/main" val="85827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39</a:t>
            </a:fld>
            <a:endParaRPr lang="en-US"/>
          </a:p>
        </p:txBody>
      </p:sp>
    </p:spTree>
    <p:extLst>
      <p:ext uri="{BB962C8B-B14F-4D97-AF65-F5344CB8AC3E}">
        <p14:creationId xmlns:p14="http://schemas.microsoft.com/office/powerpoint/2010/main" val="2644390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41</a:t>
            </a:fld>
            <a:endParaRPr lang="en-US"/>
          </a:p>
        </p:txBody>
      </p:sp>
    </p:spTree>
    <p:extLst>
      <p:ext uri="{BB962C8B-B14F-4D97-AF65-F5344CB8AC3E}">
        <p14:creationId xmlns:p14="http://schemas.microsoft.com/office/powerpoint/2010/main" val="9828179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42</a:t>
            </a:fld>
            <a:endParaRPr lang="en-US"/>
          </a:p>
        </p:txBody>
      </p:sp>
    </p:spTree>
    <p:extLst>
      <p:ext uri="{BB962C8B-B14F-4D97-AF65-F5344CB8AC3E}">
        <p14:creationId xmlns:p14="http://schemas.microsoft.com/office/powerpoint/2010/main" val="3653125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43</a:t>
            </a:fld>
            <a:endParaRPr lang="en-US"/>
          </a:p>
        </p:txBody>
      </p:sp>
    </p:spTree>
    <p:extLst>
      <p:ext uri="{BB962C8B-B14F-4D97-AF65-F5344CB8AC3E}">
        <p14:creationId xmlns:p14="http://schemas.microsoft.com/office/powerpoint/2010/main" val="26954266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44</a:t>
            </a:fld>
            <a:endParaRPr lang="en-US"/>
          </a:p>
        </p:txBody>
      </p:sp>
    </p:spTree>
    <p:extLst>
      <p:ext uri="{BB962C8B-B14F-4D97-AF65-F5344CB8AC3E}">
        <p14:creationId xmlns:p14="http://schemas.microsoft.com/office/powerpoint/2010/main" val="30305010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45</a:t>
            </a:fld>
            <a:endParaRPr lang="en-US"/>
          </a:p>
        </p:txBody>
      </p:sp>
    </p:spTree>
    <p:extLst>
      <p:ext uri="{BB962C8B-B14F-4D97-AF65-F5344CB8AC3E}">
        <p14:creationId xmlns:p14="http://schemas.microsoft.com/office/powerpoint/2010/main" val="31196008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46</a:t>
            </a:fld>
            <a:endParaRPr lang="en-US"/>
          </a:p>
        </p:txBody>
      </p:sp>
    </p:spTree>
    <p:extLst>
      <p:ext uri="{BB962C8B-B14F-4D97-AF65-F5344CB8AC3E}">
        <p14:creationId xmlns:p14="http://schemas.microsoft.com/office/powerpoint/2010/main" val="38958614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48</a:t>
            </a:fld>
            <a:endParaRPr lang="en-US"/>
          </a:p>
        </p:txBody>
      </p:sp>
    </p:spTree>
    <p:extLst>
      <p:ext uri="{BB962C8B-B14F-4D97-AF65-F5344CB8AC3E}">
        <p14:creationId xmlns:p14="http://schemas.microsoft.com/office/powerpoint/2010/main" val="39952525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49</a:t>
            </a:fld>
            <a:endParaRPr lang="en-US"/>
          </a:p>
        </p:txBody>
      </p:sp>
    </p:spTree>
    <p:extLst>
      <p:ext uri="{BB962C8B-B14F-4D97-AF65-F5344CB8AC3E}">
        <p14:creationId xmlns:p14="http://schemas.microsoft.com/office/powerpoint/2010/main" val="386417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50</a:t>
            </a:fld>
            <a:endParaRPr lang="en-US"/>
          </a:p>
        </p:txBody>
      </p:sp>
    </p:spTree>
    <p:extLst>
      <p:ext uri="{BB962C8B-B14F-4D97-AF65-F5344CB8AC3E}">
        <p14:creationId xmlns:p14="http://schemas.microsoft.com/office/powerpoint/2010/main" val="4016321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F940BCC-3FFC-4171-B174-10C0BB81185A}"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smtClean="0"/>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A0A64-F838-4945-B7A2-44708753E44D}"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B702F0C-AFA0-42B6-82ED-4B8E99A0861F}" type="datetime1">
              <a:rPr lang="en-US" smtClean="0"/>
              <a:pPr/>
              <a:t>15-Mar-19</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r>
              <a:rPr lang="en-IN" smtClean="0"/>
              <a:t>Bigger ** Better ** Bolder</a:t>
            </a:r>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8AC64A5-C412-4B8E-A98C-BF0BC8FF0328}"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A0ECE5F2-81AA-4605-B028-6FBA391056AF}" type="slidenum">
              <a:rPr/>
              <a:p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smtClean="0"/>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F35B4C1-BF6F-49C8-9F4F-4E40AE007BD8}" type="datetime1">
              <a:rPr lang="en-US" smtClean="0"/>
              <a:pPr/>
              <a:t>15-Mar-19</a:t>
            </a:fld>
            <a:endParaRPr/>
          </a:p>
        </p:txBody>
      </p:sp>
      <p:sp>
        <p:nvSpPr>
          <p:cNvPr id="8" name="Footer Placeholder 7"/>
          <p:cNvSpPr>
            <a:spLocks noGrp="1"/>
          </p:cNvSpPr>
          <p:nvPr>
            <p:ph type="ftr" sz="quarter" idx="11"/>
          </p:nvPr>
        </p:nvSpPr>
        <p:spPr/>
        <p:txBody>
          <a:bodyPr/>
          <a:lstStyle/>
          <a:p>
            <a:r>
              <a:rPr lang="en-IN" smtClean="0"/>
              <a:t>Bigger ** Better ** Bolder</a:t>
            </a:r>
            <a:endParaRPr/>
          </a:p>
        </p:txBody>
      </p:sp>
      <p:sp>
        <p:nvSpPr>
          <p:cNvPr id="9" name="Slide Number Placeholder 8"/>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E01EEEA-520D-4437-B6EB-129CC14DDBE1}" type="datetime1">
              <a:rPr lang="en-US" smtClean="0"/>
              <a:pPr/>
              <a:t>15-Mar-19</a:t>
            </a:fld>
            <a:endParaRPr/>
          </a:p>
        </p:txBody>
      </p:sp>
      <p:sp>
        <p:nvSpPr>
          <p:cNvPr id="4" name="Footer Placeholder 3"/>
          <p:cNvSpPr>
            <a:spLocks noGrp="1"/>
          </p:cNvSpPr>
          <p:nvPr>
            <p:ph type="ftr" sz="quarter" idx="11"/>
          </p:nvPr>
        </p:nvSpPr>
        <p:spPr/>
        <p:txBody>
          <a:bodyPr/>
          <a:lstStyle/>
          <a:p>
            <a:r>
              <a:rPr lang="en-IN" smtClean="0"/>
              <a:t>Bigger ** Better ** Bolder</a:t>
            </a:r>
            <a:endParaRPr/>
          </a:p>
        </p:txBody>
      </p:sp>
      <p:sp>
        <p:nvSpPr>
          <p:cNvPr id="5" name="Slide Number Placeholder 4"/>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DB32A5F-6FFD-4315-94FA-EAA1C2F6017C}" type="datetime1">
              <a:rPr lang="en-US" smtClean="0"/>
              <a:pPr/>
              <a:t>15-Mar-19</a:t>
            </a:fld>
            <a:endParaRPr/>
          </a:p>
        </p:txBody>
      </p:sp>
      <p:sp>
        <p:nvSpPr>
          <p:cNvPr id="3" name="Footer Placeholder 2"/>
          <p:cNvSpPr>
            <a:spLocks noGrp="1"/>
          </p:cNvSpPr>
          <p:nvPr>
            <p:ph type="ftr" sz="quarter" idx="11"/>
          </p:nvPr>
        </p:nvSpPr>
        <p:spPr/>
        <p:txBody>
          <a:bodyPr/>
          <a:lstStyle>
            <a:lvl1pPr>
              <a:defRPr>
                <a:solidFill>
                  <a:schemeClr val="tx2"/>
                </a:solidFill>
              </a:defRPr>
            </a:lvl1pPr>
          </a:lstStyle>
          <a:p>
            <a:r>
              <a:rPr lang="en-IN" smtClean="0"/>
              <a:t>Bigger ** Better ** Bolder</a:t>
            </a:r>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smtClean="0"/>
              <a:t>Click to edit Master title style</a:t>
            </a:r>
            <a:endParaRP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B63EEB-9E2F-45CE-AA02-06CE7C2B2B67}"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34B6EC66-272C-40F5-AB91-1A2EF8B6F59E}"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smtClean="0"/>
              <a:t>Click to edit Master title style</a:t>
            </a:r>
            <a:endParaRPr/>
          </a:p>
        </p:txBody>
      </p:sp>
      <p:sp>
        <p:nvSpPr>
          <p:cNvPr id="3" name="Picture Placeholder 2"/>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0A128-06CC-4780-A0A9-911DF819E1F2}"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AB6308E-5013-45BB-BB9A-41246686CECC}"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CFC6BC9-59A7-47F7-A722-2935C072BB13}"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800">
                <a:solidFill>
                  <a:schemeClr val="bg2"/>
                </a:solidFill>
              </a:defRPr>
            </a:lvl1pPr>
          </a:lstStyle>
          <a:p>
            <a:fld id="{A2C29635-C563-49CF-B10F-695DF4A4254A}" type="datetime1">
              <a:rPr lang="en-US" smtClean="0"/>
              <a:pPr/>
              <a:t>15-Mar-19</a:t>
            </a:fld>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bg2"/>
                </a:solidFill>
              </a:defRPr>
            </a:lvl1pPr>
          </a:lstStyle>
          <a:p>
            <a:r>
              <a:rPr lang="en-IN" smtClean="0"/>
              <a:t>Bigger ** Better ** Bolder</a:t>
            </a:r>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a:solidFill>
                  <a:schemeClr val="bg2"/>
                </a:solidFill>
              </a:defRPr>
            </a:lvl1pPr>
          </a:lstStyle>
          <a:p>
            <a:fld id="{CA8D9AD5-F248-4919-864A-CFD76CC027D6}" type="slidenum">
              <a:rPr/>
              <a:pPr/>
              <a:t>‹#›</a:t>
            </a:fld>
            <a:endParaRPr/>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taxguru.in/company-law/loan-received-private-companies-members-directors-relatives-01042014-deposit.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5591944" y="5445224"/>
            <a:ext cx="6600056" cy="1200329"/>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r"/>
            <a:r>
              <a:rPr lang="en-US" sz="2400" b="1" i="1" dirty="0">
                <a:solidFill>
                  <a:schemeClr val="bg1"/>
                </a:solidFill>
                <a:latin typeface="Times New Roman" panose="02020603050405020304" pitchFamily="18" charset="0"/>
                <a:cs typeface="Times New Roman" panose="02020603050405020304" pitchFamily="18" charset="0"/>
              </a:rPr>
              <a:t>Shawn Jeff Christopher FCA</a:t>
            </a:r>
          </a:p>
          <a:p>
            <a:pPr algn="r"/>
            <a:r>
              <a:rPr lang="en-US" sz="2400" b="1" i="1" dirty="0">
                <a:solidFill>
                  <a:schemeClr val="bg1"/>
                </a:solidFill>
                <a:latin typeface="Times New Roman" panose="02020603050405020304" pitchFamily="18" charset="0"/>
                <a:cs typeface="Times New Roman" panose="02020603050405020304" pitchFamily="18" charset="0"/>
              </a:rPr>
              <a:t>Partner</a:t>
            </a:r>
          </a:p>
          <a:p>
            <a:pPr algn="r"/>
            <a:r>
              <a:rPr lang="en-US" sz="2400" b="1" i="1" dirty="0">
                <a:solidFill>
                  <a:schemeClr val="bg1"/>
                </a:solidFill>
                <a:latin typeface="Times New Roman" panose="02020603050405020304" pitchFamily="18" charset="0"/>
                <a:cs typeface="Times New Roman" panose="02020603050405020304" pitchFamily="18" charset="0"/>
              </a:rPr>
              <a:t>JVR &amp; Associates, Chartered Accountants</a:t>
            </a:r>
          </a:p>
        </p:txBody>
      </p:sp>
      <p:sp>
        <p:nvSpPr>
          <p:cNvPr id="4" name="TextBox 3"/>
          <p:cNvSpPr txBox="1"/>
          <p:nvPr/>
        </p:nvSpPr>
        <p:spPr>
          <a:xfrm>
            <a:off x="335360" y="1772816"/>
            <a:ext cx="6984776" cy="3416320"/>
          </a:xfrm>
          <a:prstGeom prst="rect">
            <a:avLst/>
          </a:prstGeom>
          <a:noFill/>
        </p:spPr>
        <p:txBody>
          <a:bodyPr wrap="square" rtlCol="0">
            <a:spAutoFit/>
          </a:bodyPr>
          <a:lstStyle/>
          <a:p>
            <a:r>
              <a:rPr lang="en-US" sz="6000" i="1" dirty="0">
                <a:solidFill>
                  <a:srgbClr val="002060"/>
                </a:solidFill>
                <a:latin typeface="Times New Roman" panose="02020603050405020304" pitchFamily="18" charset="0"/>
                <a:cs typeface="Times New Roman" panose="02020603050405020304" pitchFamily="18" charset="0"/>
              </a:rPr>
              <a:t>R</a:t>
            </a:r>
            <a:r>
              <a:rPr lang="en-US" sz="5400" i="1" dirty="0">
                <a:solidFill>
                  <a:srgbClr val="002060"/>
                </a:solidFill>
                <a:latin typeface="Times New Roman" panose="02020603050405020304" pitchFamily="18" charset="0"/>
                <a:cs typeface="Times New Roman" panose="02020603050405020304" pitchFamily="18" charset="0"/>
              </a:rPr>
              <a:t>ecent </a:t>
            </a:r>
            <a:r>
              <a:rPr lang="en-US" sz="6000" i="1" dirty="0">
                <a:solidFill>
                  <a:srgbClr val="002060"/>
                </a:solidFill>
                <a:latin typeface="Times New Roman" panose="02020603050405020304" pitchFamily="18" charset="0"/>
                <a:cs typeface="Times New Roman" panose="02020603050405020304" pitchFamily="18" charset="0"/>
              </a:rPr>
              <a:t>D</a:t>
            </a:r>
            <a:r>
              <a:rPr lang="en-US" sz="5400" i="1" dirty="0">
                <a:solidFill>
                  <a:srgbClr val="002060"/>
                </a:solidFill>
                <a:latin typeface="Times New Roman" panose="02020603050405020304" pitchFamily="18" charset="0"/>
                <a:cs typeface="Times New Roman" panose="02020603050405020304" pitchFamily="18" charset="0"/>
              </a:rPr>
              <a:t>evelopments </a:t>
            </a:r>
            <a:endParaRPr lang="en-US" sz="6000" i="1" dirty="0">
              <a:solidFill>
                <a:srgbClr val="002060"/>
              </a:solidFill>
              <a:latin typeface="Times New Roman" panose="02020603050405020304" pitchFamily="18" charset="0"/>
              <a:cs typeface="Times New Roman" panose="02020603050405020304" pitchFamily="18" charset="0"/>
            </a:endParaRPr>
          </a:p>
          <a:p>
            <a:endParaRPr lang="en-US" sz="5400" i="1" dirty="0" smtClean="0">
              <a:solidFill>
                <a:srgbClr val="002060"/>
              </a:solidFill>
              <a:latin typeface="Times New Roman" panose="02020603050405020304" pitchFamily="18" charset="0"/>
              <a:cs typeface="Times New Roman" panose="02020603050405020304" pitchFamily="18" charset="0"/>
            </a:endParaRPr>
          </a:p>
          <a:p>
            <a:r>
              <a:rPr lang="en-US" sz="5400" i="1" dirty="0" smtClean="0">
                <a:solidFill>
                  <a:srgbClr val="002060"/>
                </a:solidFill>
                <a:latin typeface="Times New Roman" panose="02020603050405020304" pitchFamily="18" charset="0"/>
                <a:cs typeface="Times New Roman" panose="02020603050405020304" pitchFamily="18" charset="0"/>
              </a:rPr>
              <a:t>The C</a:t>
            </a:r>
            <a:r>
              <a:rPr lang="en-US" sz="4800" i="1" dirty="0" smtClean="0">
                <a:solidFill>
                  <a:srgbClr val="002060"/>
                </a:solidFill>
                <a:latin typeface="Times New Roman" panose="02020603050405020304" pitchFamily="18" charset="0"/>
                <a:cs typeface="Times New Roman" panose="02020603050405020304" pitchFamily="18" charset="0"/>
              </a:rPr>
              <a:t>ompanies </a:t>
            </a:r>
            <a:r>
              <a:rPr lang="en-US" sz="5400" i="1" dirty="0">
                <a:solidFill>
                  <a:srgbClr val="002060"/>
                </a:solidFill>
                <a:latin typeface="Times New Roman" panose="02020603050405020304" pitchFamily="18" charset="0"/>
                <a:cs typeface="Times New Roman" panose="02020603050405020304" pitchFamily="18" charset="0"/>
              </a:rPr>
              <a:t>Act,2</a:t>
            </a:r>
            <a:r>
              <a:rPr lang="en-US" sz="4800" i="1" dirty="0">
                <a:solidFill>
                  <a:srgbClr val="002060"/>
                </a:solidFill>
                <a:latin typeface="Times New Roman" panose="02020603050405020304" pitchFamily="18" charset="0"/>
                <a:cs typeface="Times New Roman" panose="02020603050405020304" pitchFamily="18" charset="0"/>
              </a:rPr>
              <a:t>01</a:t>
            </a:r>
            <a:r>
              <a:rPr lang="en-US" sz="5400" i="1" dirty="0">
                <a:solidFill>
                  <a:srgbClr val="002060"/>
                </a:solidFill>
                <a:latin typeface="Times New Roman" panose="02020603050405020304" pitchFamily="18" charset="0"/>
                <a:cs typeface="Times New Roman" panose="02020603050405020304" pitchFamily="18" charset="0"/>
              </a:rPr>
              <a:t>3</a:t>
            </a:r>
          </a:p>
          <a:p>
            <a:endParaRPr lang="en-US" sz="4800" i="1" dirty="0" smtClean="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New </a:t>
            </a:r>
            <a:r>
              <a:rPr lang="en-IN" sz="4400" b="1" dirty="0" err="1" smtClean="0">
                <a:latin typeface="Times New Roman" panose="02020603050405020304" pitchFamily="18" charset="0"/>
                <a:cs typeface="Times New Roman" panose="02020603050405020304" pitchFamily="18" charset="0"/>
              </a:rPr>
              <a:t>Reportings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lnSpcReduction="10000"/>
          </a:bodyPr>
          <a:lstStyle/>
          <a:p>
            <a:pPr lvl="0" algn="just"/>
            <a:endParaRPr lang="en-IN" sz="2400" dirty="0" smtClean="0">
              <a:latin typeface="Times New Roman"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 </a:t>
            </a:r>
            <a:r>
              <a:rPr lang="en-IN" sz="2800" b="1" dirty="0" smtClean="0">
                <a:latin typeface="Garamond" panose="02020404030301010803" pitchFamily="18" charset="0"/>
                <a:cs typeface="Times New Roman" pitchFamily="18" charset="0"/>
              </a:rPr>
              <a:t> </a:t>
            </a:r>
            <a:r>
              <a:rPr lang="en-IN" sz="2800" dirty="0" smtClean="0">
                <a:latin typeface="Garamond" panose="02020404030301010803" pitchFamily="18" charset="0"/>
                <a:cs typeface="Times New Roman" pitchFamily="18" charset="0"/>
              </a:rPr>
              <a:t>Dues to </a:t>
            </a:r>
            <a:r>
              <a:rPr lang="en-IN" sz="3200" b="1" dirty="0" smtClean="0">
                <a:latin typeface="Garamond" panose="02020404030301010803" pitchFamily="18" charset="0"/>
                <a:cs typeface="Times New Roman" pitchFamily="18" charset="0"/>
              </a:rPr>
              <a:t>Micro &amp; Small </a:t>
            </a:r>
            <a:r>
              <a:rPr lang="en-IN" sz="3200" b="1" dirty="0" err="1" smtClean="0">
                <a:latin typeface="Garamond" panose="02020404030301010803" pitchFamily="18" charset="0"/>
                <a:cs typeface="Times New Roman" pitchFamily="18" charset="0"/>
              </a:rPr>
              <a:t>Entreprises</a:t>
            </a:r>
            <a:endParaRPr lang="en-IN" sz="3200" b="1" i="1" dirty="0">
              <a:solidFill>
                <a:srgbClr val="FF0000"/>
              </a:solidFill>
              <a:latin typeface="Times New Roman" panose="02020603050405020304" pitchFamily="18" charset="0"/>
              <a:cs typeface="Times New Roman" panose="02020603050405020304" pitchFamily="18" charset="0"/>
            </a:endParaRPr>
          </a:p>
          <a:p>
            <a:pPr marL="45720" lvl="0" indent="0" algn="just">
              <a:buNone/>
            </a:pPr>
            <a:endParaRPr lang="en-IN" sz="2800" dirty="0">
              <a:latin typeface="Garamond" panose="02020404030301010803" pitchFamily="18" charset="0"/>
              <a:cs typeface="Times New Roman" pitchFamily="18" charset="0"/>
            </a:endParaRPr>
          </a:p>
          <a:p>
            <a:pPr lvl="0" algn="just">
              <a:buFont typeface="Wingdings" panose="05000000000000000000" pitchFamily="2" charset="2"/>
              <a:buChar char="v"/>
            </a:pPr>
            <a:r>
              <a:rPr lang="en-IN" sz="2800" dirty="0" smtClean="0">
                <a:latin typeface="Garamond" panose="02020404030301010803" pitchFamily="18" charset="0"/>
                <a:cs typeface="Times New Roman" pitchFamily="18" charset="0"/>
              </a:rPr>
              <a:t> </a:t>
            </a:r>
            <a:r>
              <a:rPr lang="en-IN" sz="2800" b="1" dirty="0" smtClean="0">
                <a:latin typeface="Garamond" panose="02020404030301010803" pitchFamily="18" charset="0"/>
                <a:cs typeface="Times New Roman" pitchFamily="18" charset="0"/>
              </a:rPr>
              <a:t>Receipts</a:t>
            </a:r>
            <a:r>
              <a:rPr lang="en-IN" sz="2800" dirty="0" smtClean="0">
                <a:latin typeface="Garamond" panose="02020404030301010803" pitchFamily="18" charset="0"/>
                <a:cs typeface="Times New Roman" pitchFamily="18" charset="0"/>
              </a:rPr>
              <a:t> which fall under the definition ‘ </a:t>
            </a:r>
            <a:r>
              <a:rPr lang="en-IN" sz="3200" b="1" dirty="0">
                <a:latin typeface="Garamond" panose="02020404030301010803" pitchFamily="18" charset="0"/>
                <a:cs typeface="Times New Roman" pitchFamily="18" charset="0"/>
              </a:rPr>
              <a:t>not a deposit </a:t>
            </a:r>
            <a:r>
              <a:rPr lang="en-IN" sz="2800" dirty="0" smtClean="0">
                <a:latin typeface="Garamond" panose="02020404030301010803" pitchFamily="18" charset="0"/>
                <a:cs typeface="Times New Roman" pitchFamily="18" charset="0"/>
              </a:rPr>
              <a:t>’ </a:t>
            </a:r>
            <a:endParaRPr lang="en-IN" b="1" i="1" dirty="0" smtClean="0">
              <a:solidFill>
                <a:srgbClr val="FF0000"/>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v"/>
            </a:pPr>
            <a:endParaRPr lang="en-IN" b="1" i="1" dirty="0">
              <a:solidFill>
                <a:srgbClr val="FF0000"/>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v"/>
            </a:pPr>
            <a:r>
              <a:rPr lang="en-IN" b="1" i="1" dirty="0" smtClean="0">
                <a:solidFill>
                  <a:srgbClr val="FF0000"/>
                </a:solidFill>
                <a:latin typeface="Times New Roman" panose="02020603050405020304" pitchFamily="18" charset="0"/>
                <a:cs typeface="Times New Roman" panose="02020603050405020304" pitchFamily="18" charset="0"/>
              </a:rPr>
              <a:t> </a:t>
            </a:r>
            <a:r>
              <a:rPr lang="en-IN" sz="3200" b="1" dirty="0">
                <a:latin typeface="Garamond" panose="02020404030301010803" pitchFamily="18" charset="0"/>
                <a:cs typeface="Times New Roman" pitchFamily="18" charset="0"/>
              </a:rPr>
              <a:t>Existence of Registered </a:t>
            </a:r>
            <a:r>
              <a:rPr lang="en-IN" sz="2800" b="1" dirty="0">
                <a:latin typeface="Garamond" panose="02020404030301010803" pitchFamily="18" charset="0"/>
                <a:cs typeface="Times New Roman" pitchFamily="18" charset="0"/>
              </a:rPr>
              <a:t>Office </a:t>
            </a:r>
            <a:r>
              <a:rPr lang="en-IN" sz="2800" dirty="0">
                <a:latin typeface="Garamond" panose="02020404030301010803" pitchFamily="18" charset="0"/>
                <a:cs typeface="Times New Roman" pitchFamily="18" charset="0"/>
              </a:rPr>
              <a:t>and active </a:t>
            </a:r>
            <a:r>
              <a:rPr lang="en-IN" sz="2800" b="1" dirty="0">
                <a:latin typeface="Garamond" panose="02020404030301010803" pitchFamily="18" charset="0"/>
                <a:cs typeface="Times New Roman" pitchFamily="18" charset="0"/>
              </a:rPr>
              <a:t>tagging</a:t>
            </a:r>
            <a:r>
              <a:rPr lang="en-IN" sz="2800" dirty="0">
                <a:latin typeface="Garamond" panose="02020404030301010803" pitchFamily="18" charset="0"/>
                <a:cs typeface="Times New Roman" pitchFamily="18" charset="0"/>
              </a:rPr>
              <a:t> </a:t>
            </a:r>
          </a:p>
          <a:p>
            <a:pPr lvl="0" algn="just">
              <a:buFont typeface="Wingdings" panose="05000000000000000000" pitchFamily="2" charset="2"/>
              <a:buChar char="v"/>
            </a:pPr>
            <a:endParaRPr lang="en-IN" b="1" i="1" dirty="0">
              <a:solidFill>
                <a:srgbClr val="FF0000"/>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v"/>
            </a:pPr>
            <a:r>
              <a:rPr lang="en-IN" sz="2800" dirty="0" smtClean="0">
                <a:latin typeface="Garamond" panose="02020404030301010803" pitchFamily="18" charset="0"/>
                <a:cs typeface="Times New Roman" pitchFamily="18" charset="0"/>
              </a:rPr>
              <a:t>Annual </a:t>
            </a:r>
            <a:r>
              <a:rPr lang="en-IN" sz="2800" dirty="0" err="1" smtClean="0">
                <a:latin typeface="Garamond" panose="02020404030301010803" pitchFamily="18" charset="0"/>
                <a:cs typeface="Times New Roman" pitchFamily="18" charset="0"/>
              </a:rPr>
              <a:t>updation</a:t>
            </a:r>
            <a:r>
              <a:rPr lang="en-IN" sz="2800" dirty="0" smtClean="0">
                <a:latin typeface="Garamond" panose="02020404030301010803" pitchFamily="18" charset="0"/>
                <a:cs typeface="Times New Roman" pitchFamily="18" charset="0"/>
              </a:rPr>
              <a:t> of </a:t>
            </a:r>
            <a:r>
              <a:rPr lang="en-IN" sz="3200" b="1" dirty="0">
                <a:latin typeface="Garamond" panose="02020404030301010803" pitchFamily="18" charset="0"/>
                <a:cs typeface="Times New Roman" pitchFamily="18" charset="0"/>
              </a:rPr>
              <a:t>KYC of Directors </a:t>
            </a:r>
          </a:p>
          <a:p>
            <a:pPr marL="45720" lvl="0" indent="0" algn="just">
              <a:buNone/>
            </a:pPr>
            <a:endParaRPr lang="en-IN" sz="2800" dirty="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Tree>
    <p:extLst>
      <p:ext uri="{BB962C8B-B14F-4D97-AF65-F5344CB8AC3E}">
        <p14:creationId xmlns:p14="http://schemas.microsoft.com/office/powerpoint/2010/main" val="855499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Relevant Form &amp;  Due Dates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lvl="0" algn="just"/>
            <a:endParaRPr lang="en-IN" sz="2400" dirty="0" smtClean="0">
              <a:latin typeface="Times New Roman" pitchFamily="18" charset="0"/>
              <a:cs typeface="Times New Roman" pitchFamily="18" charset="0"/>
            </a:endParaRPr>
          </a:p>
          <a:p>
            <a:pPr marL="4572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718001359"/>
              </p:ext>
            </p:extLst>
          </p:nvPr>
        </p:nvGraphicFramePr>
        <p:xfrm>
          <a:off x="0" y="1296791"/>
          <a:ext cx="12192000" cy="6077354"/>
        </p:xfrm>
        <a:graphic>
          <a:graphicData uri="http://schemas.openxmlformats.org/drawingml/2006/table">
            <a:tbl>
              <a:tblPr firstRow="1" bandRow="1">
                <a:tableStyleId>{1FECB4D8-DB02-4DC6-A0A2-4F2EBAE1DC90}</a:tableStyleId>
              </a:tblPr>
              <a:tblGrid>
                <a:gridCol w="3048000"/>
                <a:gridCol w="3048000"/>
                <a:gridCol w="3048000"/>
                <a:gridCol w="3048000"/>
              </a:tblGrid>
              <a:tr h="471840">
                <a:tc>
                  <a:txBody>
                    <a:bodyPr/>
                    <a:lstStyle/>
                    <a:p>
                      <a:r>
                        <a:rPr lang="en-US" sz="2800" dirty="0" smtClean="0">
                          <a:latin typeface="Garamond" panose="02020404030301010803" pitchFamily="18" charset="0"/>
                          <a:cs typeface="Arial" panose="020B0604020202020204" pitchFamily="34" charset="0"/>
                        </a:rPr>
                        <a:t>Purpose</a:t>
                      </a:r>
                      <a:endParaRPr lang="en-US" sz="2800" dirty="0">
                        <a:latin typeface="Garamond" panose="02020404030301010803" pitchFamily="18" charset="0"/>
                        <a:cs typeface="Arial" panose="020B0604020202020204" pitchFamily="34" charset="0"/>
                      </a:endParaRPr>
                    </a:p>
                  </a:txBody>
                  <a:tcPr/>
                </a:tc>
                <a:tc>
                  <a:txBody>
                    <a:bodyPr/>
                    <a:lstStyle/>
                    <a:p>
                      <a:pPr algn="ctr"/>
                      <a:r>
                        <a:rPr lang="en-US" sz="2800" dirty="0" smtClean="0">
                          <a:latin typeface="Garamond" panose="02020404030301010803" pitchFamily="18" charset="0"/>
                          <a:cs typeface="Arial" panose="020B0604020202020204" pitchFamily="34" charset="0"/>
                        </a:rPr>
                        <a:t>Cut off Date</a:t>
                      </a:r>
                      <a:endParaRPr lang="en-US" sz="2800" dirty="0">
                        <a:latin typeface="Garamond" panose="02020404030301010803" pitchFamily="18" charset="0"/>
                        <a:cs typeface="Arial" panose="020B0604020202020204" pitchFamily="34" charset="0"/>
                      </a:endParaRPr>
                    </a:p>
                  </a:txBody>
                  <a:tcPr/>
                </a:tc>
                <a:tc>
                  <a:txBody>
                    <a:bodyPr/>
                    <a:lstStyle/>
                    <a:p>
                      <a:pPr algn="ctr"/>
                      <a:r>
                        <a:rPr lang="en-US" sz="2800" dirty="0" smtClean="0">
                          <a:latin typeface="Garamond" panose="02020404030301010803" pitchFamily="18" charset="0"/>
                          <a:cs typeface="Arial" panose="020B0604020202020204" pitchFamily="34" charset="0"/>
                        </a:rPr>
                        <a:t>Form</a:t>
                      </a:r>
                      <a:endParaRPr lang="en-US" sz="2800" dirty="0">
                        <a:latin typeface="Garamond" panose="02020404030301010803" pitchFamily="18" charset="0"/>
                        <a:cs typeface="Arial" panose="020B0604020202020204" pitchFamily="34" charset="0"/>
                      </a:endParaRPr>
                    </a:p>
                  </a:txBody>
                  <a:tcPr/>
                </a:tc>
                <a:tc>
                  <a:txBody>
                    <a:bodyPr/>
                    <a:lstStyle/>
                    <a:p>
                      <a:r>
                        <a:rPr lang="en-US" sz="2800" dirty="0" smtClean="0">
                          <a:latin typeface="Garamond" panose="02020404030301010803" pitchFamily="18" charset="0"/>
                          <a:cs typeface="Arial" panose="020B0604020202020204" pitchFamily="34" charset="0"/>
                        </a:rPr>
                        <a:t>Due date for filing</a:t>
                      </a:r>
                      <a:endParaRPr lang="en-US" sz="2800" dirty="0">
                        <a:latin typeface="Garamond" panose="02020404030301010803" pitchFamily="18" charset="0"/>
                        <a:cs typeface="Arial" panose="020B0604020202020204" pitchFamily="34" charset="0"/>
                      </a:endParaRPr>
                    </a:p>
                  </a:txBody>
                  <a:tcPr/>
                </a:tc>
              </a:tr>
              <a:tr h="834794">
                <a:tc>
                  <a:txBody>
                    <a:bodyPr/>
                    <a:lstStyle/>
                    <a:p>
                      <a:r>
                        <a:rPr lang="en-US" sz="2200" dirty="0" smtClean="0">
                          <a:solidFill>
                            <a:schemeClr val="tx1"/>
                          </a:solidFill>
                          <a:latin typeface="Garamond" panose="02020404030301010803" pitchFamily="18" charset="0"/>
                          <a:cs typeface="Arial" panose="020B0604020202020204" pitchFamily="34" charset="0"/>
                        </a:rPr>
                        <a:t>Reporting of dues</a:t>
                      </a:r>
                      <a:r>
                        <a:rPr lang="en-US" sz="2200" baseline="0" dirty="0" smtClean="0">
                          <a:solidFill>
                            <a:schemeClr val="tx1"/>
                          </a:solidFill>
                          <a:latin typeface="Garamond" panose="02020404030301010803" pitchFamily="18" charset="0"/>
                          <a:cs typeface="Arial" panose="020B0604020202020204" pitchFamily="34" charset="0"/>
                        </a:rPr>
                        <a:t> to Small and Medium </a:t>
                      </a:r>
                      <a:r>
                        <a:rPr lang="en-US" sz="2200" baseline="0" dirty="0" err="1" smtClean="0">
                          <a:solidFill>
                            <a:schemeClr val="tx1"/>
                          </a:solidFill>
                          <a:latin typeface="Garamond" panose="02020404030301010803" pitchFamily="18" charset="0"/>
                          <a:cs typeface="Arial" panose="020B0604020202020204" pitchFamily="34" charset="0"/>
                        </a:rPr>
                        <a:t>Entreprises</a:t>
                      </a:r>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00B050"/>
                          </a:solidFill>
                          <a:latin typeface="Garamond" panose="02020404030301010803" pitchFamily="18" charset="0"/>
                          <a:cs typeface="Arial" panose="020B0604020202020204" pitchFamily="34" charset="0"/>
                        </a:rPr>
                        <a:t>22.01.2019</a:t>
                      </a: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r>
                        <a:rPr lang="en-US" sz="2000" dirty="0" smtClean="0">
                          <a:latin typeface="Garamond" panose="02020404030301010803" pitchFamily="18" charset="0"/>
                          <a:cs typeface="Arial" panose="020B0604020202020204" pitchFamily="34" charset="0"/>
                        </a:rPr>
                        <a:t>MSME Form 1</a:t>
                      </a:r>
                      <a:endParaRPr lang="en-US" sz="2000" dirty="0">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FF0000"/>
                          </a:solidFill>
                          <a:latin typeface="Garamond" panose="02020404030301010803" pitchFamily="18" charset="0"/>
                          <a:cs typeface="Arial" panose="020B0604020202020204" pitchFamily="34" charset="0"/>
                        </a:rPr>
                        <a:t>30 days from deployment </a:t>
                      </a:r>
                      <a:r>
                        <a:rPr lang="en-US" sz="2800" smtClean="0">
                          <a:solidFill>
                            <a:srgbClr val="FF0000"/>
                          </a:solidFill>
                          <a:latin typeface="Garamond" panose="02020404030301010803" pitchFamily="18" charset="0"/>
                          <a:cs typeface="Arial" panose="020B0604020202020204" pitchFamily="34" charset="0"/>
                        </a:rPr>
                        <a:t>of form</a:t>
                      </a:r>
                      <a:endParaRPr lang="en-US" sz="2800" dirty="0">
                        <a:solidFill>
                          <a:srgbClr val="FF0000"/>
                        </a:solidFill>
                        <a:latin typeface="Garamond" panose="02020404030301010803" pitchFamily="18" charset="0"/>
                        <a:cs typeface="Arial" panose="020B0604020202020204" pitchFamily="34" charset="0"/>
                      </a:endParaRPr>
                    </a:p>
                  </a:txBody>
                  <a:tcPr/>
                </a:tc>
              </a:tr>
              <a:tr h="471840">
                <a:tc>
                  <a:txBody>
                    <a:bodyPr/>
                    <a:lstStyle/>
                    <a:p>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endParaRPr lang="en-US" sz="2000" dirty="0">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FF0000"/>
                        </a:solidFill>
                        <a:latin typeface="Garamond" panose="02020404030301010803" pitchFamily="18" charset="0"/>
                        <a:cs typeface="Arial" panose="020B0604020202020204" pitchFamily="34" charset="0"/>
                      </a:endParaRPr>
                    </a:p>
                  </a:txBody>
                  <a:tcPr/>
                </a:tc>
              </a:tr>
              <a:tr h="834794">
                <a:tc>
                  <a:txBody>
                    <a:bodyPr/>
                    <a:lstStyle/>
                    <a:p>
                      <a:r>
                        <a:rPr lang="en-US" sz="2200" dirty="0" smtClean="0">
                          <a:solidFill>
                            <a:schemeClr val="tx1"/>
                          </a:solidFill>
                          <a:latin typeface="Garamond" panose="02020404030301010803" pitchFamily="18" charset="0"/>
                          <a:cs typeface="Arial" panose="020B0604020202020204" pitchFamily="34" charset="0"/>
                        </a:rPr>
                        <a:t>Receipts falling under Rule 2(1)(c) of Deposit Rules</a:t>
                      </a:r>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00B050"/>
                          </a:solidFill>
                          <a:latin typeface="Garamond" panose="02020404030301010803" pitchFamily="18" charset="0"/>
                          <a:cs typeface="Arial" panose="020B0604020202020204" pitchFamily="34" charset="0"/>
                        </a:rPr>
                        <a:t>22.01.2019</a:t>
                      </a: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r>
                        <a:rPr lang="en-US" sz="2000" dirty="0" smtClean="0">
                          <a:latin typeface="Garamond" panose="02020404030301010803" pitchFamily="18" charset="0"/>
                          <a:cs typeface="Arial" panose="020B0604020202020204" pitchFamily="34" charset="0"/>
                        </a:rPr>
                        <a:t>DPT 3</a:t>
                      </a:r>
                      <a:endParaRPr lang="en-US" sz="2000" dirty="0">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FF0000"/>
                          </a:solidFill>
                          <a:latin typeface="Garamond" panose="02020404030301010803" pitchFamily="18" charset="0"/>
                          <a:cs typeface="Arial" panose="020B0604020202020204" pitchFamily="34" charset="0"/>
                        </a:rPr>
                        <a:t>22.04.2019</a:t>
                      </a:r>
                      <a:endParaRPr lang="en-US" sz="2800" dirty="0">
                        <a:solidFill>
                          <a:srgbClr val="FF0000"/>
                        </a:solidFill>
                        <a:latin typeface="Garamond" panose="02020404030301010803" pitchFamily="18" charset="0"/>
                        <a:cs typeface="Arial" panose="020B0604020202020204" pitchFamily="34" charset="0"/>
                      </a:endParaRPr>
                    </a:p>
                  </a:txBody>
                  <a:tcPr/>
                </a:tc>
              </a:tr>
              <a:tr h="471840">
                <a:tc>
                  <a:txBody>
                    <a:bodyPr/>
                    <a:lstStyle/>
                    <a:p>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endParaRPr lang="en-US" sz="2000" dirty="0">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FF0000"/>
                        </a:solidFill>
                        <a:latin typeface="Garamond" panose="02020404030301010803" pitchFamily="18" charset="0"/>
                        <a:cs typeface="Arial" panose="020B0604020202020204" pitchFamily="34" charset="0"/>
                      </a:endParaRPr>
                    </a:p>
                  </a:txBody>
                  <a:tcPr/>
                </a:tc>
              </a:tr>
              <a:tr h="834794">
                <a:tc>
                  <a:txBody>
                    <a:bodyPr/>
                    <a:lstStyle/>
                    <a:p>
                      <a:r>
                        <a:rPr lang="en-US" sz="2200" dirty="0" smtClean="0">
                          <a:solidFill>
                            <a:schemeClr val="tx1"/>
                          </a:solidFill>
                          <a:latin typeface="Garamond" panose="02020404030301010803" pitchFamily="18" charset="0"/>
                          <a:cs typeface="Arial" panose="020B0604020202020204" pitchFamily="34" charset="0"/>
                        </a:rPr>
                        <a:t>Existence of </a:t>
                      </a:r>
                      <a:r>
                        <a:rPr lang="en-US" sz="2200" dirty="0" err="1" smtClean="0">
                          <a:solidFill>
                            <a:schemeClr val="tx1"/>
                          </a:solidFill>
                          <a:latin typeface="Garamond" panose="02020404030301010803" pitchFamily="18" charset="0"/>
                          <a:cs typeface="Arial" panose="020B0604020202020204" pitchFamily="34" charset="0"/>
                        </a:rPr>
                        <a:t>Reg</a:t>
                      </a:r>
                      <a:r>
                        <a:rPr lang="en-US" sz="2200" dirty="0" smtClean="0">
                          <a:solidFill>
                            <a:schemeClr val="tx1"/>
                          </a:solidFill>
                          <a:latin typeface="Garamond" panose="02020404030301010803" pitchFamily="18" charset="0"/>
                          <a:cs typeface="Arial" panose="020B0604020202020204" pitchFamily="34" charset="0"/>
                        </a:rPr>
                        <a:t> Office and Active Tagging</a:t>
                      </a:r>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00B050"/>
                          </a:solidFill>
                          <a:latin typeface="Garamond" panose="02020404030301010803" pitchFamily="18" charset="0"/>
                          <a:cs typeface="Arial" panose="020B0604020202020204" pitchFamily="34" charset="0"/>
                        </a:rPr>
                        <a:t>31.12.2017</a:t>
                      </a: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r>
                        <a:rPr lang="en-US" sz="2000" dirty="0" smtClean="0">
                          <a:latin typeface="Garamond" panose="02020404030301010803" pitchFamily="18" charset="0"/>
                          <a:cs typeface="Arial" panose="020B0604020202020204" pitchFamily="34" charset="0"/>
                        </a:rPr>
                        <a:t>Form 22A</a:t>
                      </a:r>
                      <a:endParaRPr lang="en-US" sz="2000" dirty="0">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FF0000"/>
                          </a:solidFill>
                          <a:latin typeface="Garamond" panose="02020404030301010803" pitchFamily="18" charset="0"/>
                          <a:cs typeface="Arial" panose="020B0604020202020204" pitchFamily="34" charset="0"/>
                        </a:rPr>
                        <a:t>25.04.2019</a:t>
                      </a:r>
                      <a:endParaRPr lang="en-US" sz="2800" dirty="0">
                        <a:solidFill>
                          <a:srgbClr val="FF0000"/>
                        </a:solidFill>
                        <a:latin typeface="Garamond" panose="02020404030301010803" pitchFamily="18" charset="0"/>
                        <a:cs typeface="Arial" panose="020B0604020202020204" pitchFamily="34" charset="0"/>
                      </a:endParaRPr>
                    </a:p>
                  </a:txBody>
                  <a:tcPr/>
                </a:tc>
              </a:tr>
              <a:tr h="471840">
                <a:tc>
                  <a:txBody>
                    <a:bodyPr/>
                    <a:lstStyle/>
                    <a:p>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endParaRPr lang="en-US" sz="2000" dirty="0">
                        <a:latin typeface="Garamond" panose="02020404030301010803" pitchFamily="18" charset="0"/>
                        <a:cs typeface="Arial" panose="020B0604020202020204" pitchFamily="34" charset="0"/>
                      </a:endParaRPr>
                    </a:p>
                  </a:txBody>
                  <a:tcPr/>
                </a:tc>
                <a:tc>
                  <a:txBody>
                    <a:bodyPr/>
                    <a:lstStyle/>
                    <a:p>
                      <a:pPr algn="ctr"/>
                      <a:endParaRPr lang="en-US" sz="2800" dirty="0">
                        <a:solidFill>
                          <a:srgbClr val="FF0000"/>
                        </a:solidFill>
                        <a:latin typeface="Garamond" panose="02020404030301010803" pitchFamily="18" charset="0"/>
                        <a:cs typeface="Arial" panose="020B0604020202020204" pitchFamily="34" charset="0"/>
                      </a:endParaRPr>
                    </a:p>
                  </a:txBody>
                  <a:tcPr/>
                </a:tc>
              </a:tr>
              <a:tr h="471840">
                <a:tc>
                  <a:txBody>
                    <a:bodyPr/>
                    <a:lstStyle/>
                    <a:p>
                      <a:r>
                        <a:rPr lang="en-US" sz="2200" dirty="0" smtClean="0">
                          <a:solidFill>
                            <a:schemeClr val="tx1"/>
                          </a:solidFill>
                          <a:latin typeface="Garamond" panose="02020404030301010803" pitchFamily="18" charset="0"/>
                          <a:cs typeface="Arial" panose="020B0604020202020204" pitchFamily="34" charset="0"/>
                        </a:rPr>
                        <a:t>Directors</a:t>
                      </a:r>
                      <a:r>
                        <a:rPr lang="en-US" sz="2200" baseline="0" dirty="0" smtClean="0">
                          <a:solidFill>
                            <a:schemeClr val="tx1"/>
                          </a:solidFill>
                          <a:latin typeface="Garamond" panose="02020404030301010803" pitchFamily="18" charset="0"/>
                          <a:cs typeface="Arial" panose="020B0604020202020204" pitchFamily="34" charset="0"/>
                        </a:rPr>
                        <a:t> KYC</a:t>
                      </a:r>
                      <a:endParaRPr lang="en-US" sz="2200" dirty="0">
                        <a:solidFill>
                          <a:schemeClr val="tx1"/>
                        </a:solidFill>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00B050"/>
                          </a:solidFill>
                          <a:latin typeface="Garamond" panose="02020404030301010803" pitchFamily="18" charset="0"/>
                          <a:cs typeface="Arial" panose="020B0604020202020204" pitchFamily="34" charset="0"/>
                        </a:rPr>
                        <a:t>31.03.2019</a:t>
                      </a:r>
                      <a:endParaRPr lang="en-US" sz="2800" dirty="0">
                        <a:solidFill>
                          <a:srgbClr val="00B050"/>
                        </a:solidFill>
                        <a:latin typeface="Garamond" panose="02020404030301010803" pitchFamily="18" charset="0"/>
                        <a:cs typeface="Arial" panose="020B0604020202020204" pitchFamily="34" charset="0"/>
                      </a:endParaRPr>
                    </a:p>
                  </a:txBody>
                  <a:tcPr/>
                </a:tc>
                <a:tc>
                  <a:txBody>
                    <a:bodyPr/>
                    <a:lstStyle/>
                    <a:p>
                      <a:pPr algn="ctr"/>
                      <a:r>
                        <a:rPr lang="en-US" sz="2000" dirty="0" smtClean="0">
                          <a:latin typeface="Garamond" panose="02020404030301010803" pitchFamily="18" charset="0"/>
                          <a:cs typeface="Arial" panose="020B0604020202020204" pitchFamily="34" charset="0"/>
                        </a:rPr>
                        <a:t>DIR3 KYC</a:t>
                      </a:r>
                      <a:endParaRPr lang="en-US" sz="2000" dirty="0">
                        <a:latin typeface="Garamond" panose="02020404030301010803" pitchFamily="18" charset="0"/>
                        <a:cs typeface="Arial" panose="020B0604020202020204" pitchFamily="34" charset="0"/>
                      </a:endParaRPr>
                    </a:p>
                  </a:txBody>
                  <a:tcPr/>
                </a:tc>
                <a:tc>
                  <a:txBody>
                    <a:bodyPr/>
                    <a:lstStyle/>
                    <a:p>
                      <a:pPr algn="ctr"/>
                      <a:r>
                        <a:rPr lang="en-US" sz="2800" dirty="0" smtClean="0">
                          <a:solidFill>
                            <a:srgbClr val="FF0000"/>
                          </a:solidFill>
                          <a:latin typeface="Garamond" panose="02020404030301010803" pitchFamily="18" charset="0"/>
                          <a:cs typeface="Arial" panose="020B0604020202020204" pitchFamily="34" charset="0"/>
                        </a:rPr>
                        <a:t>30.04.2019</a:t>
                      </a:r>
                      <a:endParaRPr lang="en-US" sz="2800" dirty="0">
                        <a:solidFill>
                          <a:srgbClr val="FF0000"/>
                        </a:solidFill>
                        <a:latin typeface="Garamond" panose="02020404030301010803" pitchFamily="18" charset="0"/>
                        <a:cs typeface="Arial" panose="020B0604020202020204" pitchFamily="34" charset="0"/>
                      </a:endParaRPr>
                    </a:p>
                  </a:txBody>
                  <a:tcPr/>
                </a:tc>
              </a:tr>
              <a:tr h="441594">
                <a:tc>
                  <a:txBody>
                    <a:bodyPr/>
                    <a:lstStyle/>
                    <a:p>
                      <a:endParaRPr lang="en-US" dirty="0"/>
                    </a:p>
                  </a:txBody>
                  <a:tcPr/>
                </a:tc>
                <a:tc>
                  <a:txBody>
                    <a:bodyPr/>
                    <a:lstStyle/>
                    <a:p>
                      <a:endParaRPr lang="en-US" sz="2400" dirty="0">
                        <a:solidFill>
                          <a:srgbClr val="00B050"/>
                        </a:solidFill>
                      </a:endParaRPr>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82905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953276">
            <a:off x="0" y="2564904"/>
            <a:ext cx="12192000" cy="1233424"/>
          </a:xfrm>
          <a:ln/>
        </p:spPr>
        <p:style>
          <a:lnRef idx="1">
            <a:schemeClr val="accent3"/>
          </a:lnRef>
          <a:fillRef idx="3">
            <a:schemeClr val="accent3"/>
          </a:fillRef>
          <a:effectRef idx="2">
            <a:schemeClr val="accent3"/>
          </a:effectRef>
          <a:fontRef idx="minor">
            <a:schemeClr val="lt1"/>
          </a:fontRef>
        </p:style>
        <p:txBody>
          <a:bodyPr>
            <a:normAutofit/>
          </a:bodyPr>
          <a:lstStyle/>
          <a:p>
            <a:pPr algn="ctr"/>
            <a:r>
              <a:rPr lang="en-IN" sz="6600" b="1" dirty="0">
                <a:latin typeface="Times New Roman" panose="02020603050405020304" pitchFamily="18" charset="0"/>
                <a:cs typeface="Times New Roman" panose="02020603050405020304" pitchFamily="18" charset="0"/>
              </a:rPr>
              <a:t>Reporting in DPT 3</a:t>
            </a:r>
            <a:endParaRPr lang="en-US" sz="6600" dirty="0"/>
          </a:p>
        </p:txBody>
      </p:sp>
      <p:sp>
        <p:nvSpPr>
          <p:cNvPr id="4" name="Footer Placeholder 3"/>
          <p:cNvSpPr>
            <a:spLocks noGrp="1"/>
          </p:cNvSpPr>
          <p:nvPr>
            <p:ph type="ftr" sz="quarter" idx="11"/>
          </p:nvPr>
        </p:nvSpPr>
        <p:spPr/>
        <p:txBody>
          <a:bodyPr/>
          <a:lstStyle/>
          <a:p>
            <a:r>
              <a:rPr lang="en-IN" smtClean="0"/>
              <a:t>Bigger ** Better ** Bolder</a:t>
            </a:r>
            <a:endParaRPr lang="en-IN"/>
          </a:p>
        </p:txBody>
      </p:sp>
    </p:spTree>
    <p:extLst>
      <p:ext uri="{BB962C8B-B14F-4D97-AF65-F5344CB8AC3E}">
        <p14:creationId xmlns:p14="http://schemas.microsoft.com/office/powerpoint/2010/main" val="49866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Background</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marL="45720" indent="0" algn="just">
              <a:buNone/>
            </a:pPr>
            <a:r>
              <a:rPr lang="en-IN" sz="2800" b="1" i="1" u="sng" dirty="0" smtClean="0">
                <a:latin typeface="Times New Roman" panose="02020603050405020304" pitchFamily="18" charset="0"/>
                <a:cs typeface="Times New Roman" panose="02020603050405020304" pitchFamily="18" charset="0"/>
              </a:rPr>
              <a:t>Key Observations of the </a:t>
            </a:r>
            <a:r>
              <a:rPr lang="en-US" sz="2800" b="1" i="1" u="sng" dirty="0">
                <a:latin typeface="Times New Roman" panose="02020603050405020304" pitchFamily="18" charset="0"/>
                <a:cs typeface="Times New Roman" panose="02020603050405020304" pitchFamily="18" charset="0"/>
              </a:rPr>
              <a:t>Committee constituted by MCA to review the offences under the Companies Act, </a:t>
            </a:r>
            <a:r>
              <a:rPr lang="en-US" sz="2800" b="1" i="1" u="sng" dirty="0" smtClean="0">
                <a:latin typeface="Times New Roman" panose="02020603050405020304" pitchFamily="18" charset="0"/>
                <a:cs typeface="Times New Roman" panose="02020603050405020304" pitchFamily="18" charset="0"/>
              </a:rPr>
              <a:t>2013</a:t>
            </a:r>
          </a:p>
          <a:p>
            <a:pPr marL="45720" indent="0" algn="just">
              <a:buNone/>
            </a:pPr>
            <a:r>
              <a:rPr lang="en-US" sz="2800" b="1" i="1" u="sng" dirty="0" smtClean="0">
                <a:latin typeface="Times New Roman" panose="02020603050405020304" pitchFamily="18" charset="0"/>
                <a:cs typeface="Times New Roman" panose="02020603050405020304" pitchFamily="18" charset="0"/>
              </a:rPr>
              <a:t> </a:t>
            </a:r>
            <a:endParaRPr lang="en-US" sz="2800" b="1" i="1" u="sng"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2800" dirty="0" smtClean="0">
                <a:latin typeface="Garamond" panose="02020404030301010803" pitchFamily="18" charset="0"/>
              </a:rPr>
              <a:t>Certain </a:t>
            </a:r>
            <a:r>
              <a:rPr lang="en-US" sz="2800" dirty="0">
                <a:latin typeface="Garamond" panose="02020404030301010803" pitchFamily="18" charset="0"/>
              </a:rPr>
              <a:t>companies had misused the provisions relating to acceptance of deposits from the public</a:t>
            </a:r>
            <a:r>
              <a:rPr lang="en-US" sz="2800" dirty="0" smtClean="0">
                <a:latin typeface="Garamond" panose="02020404030301010803" pitchFamily="18" charset="0"/>
              </a:rPr>
              <a:t>.</a:t>
            </a:r>
          </a:p>
          <a:p>
            <a:pPr marL="45720" indent="0" algn="just">
              <a:buNone/>
            </a:pPr>
            <a:endParaRPr lang="en-US" sz="2800" b="1" dirty="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a:latin typeface="Garamond" panose="02020404030301010803" pitchFamily="18" charset="0"/>
              </a:rPr>
              <a:t>The definition of </a:t>
            </a:r>
            <a:r>
              <a:rPr lang="en-US" sz="2800" dirty="0" smtClean="0">
                <a:latin typeface="Garamond" panose="02020404030301010803" pitchFamily="18" charset="0"/>
              </a:rPr>
              <a:t>deposits </a:t>
            </a:r>
            <a:r>
              <a:rPr lang="en-US" sz="2800" dirty="0">
                <a:latin typeface="Garamond" panose="02020404030301010803" pitchFamily="18" charset="0"/>
              </a:rPr>
              <a:t>under Rule </a:t>
            </a:r>
            <a:r>
              <a:rPr lang="en-US" sz="2800" dirty="0" smtClean="0">
                <a:latin typeface="Garamond" panose="02020404030301010803" pitchFamily="18" charset="0"/>
              </a:rPr>
              <a:t>2(1)(c</a:t>
            </a:r>
            <a:r>
              <a:rPr lang="en-US" sz="2800" dirty="0">
                <a:latin typeface="Garamond" panose="02020404030301010803" pitchFamily="18" charset="0"/>
              </a:rPr>
              <a:t>) of the Companies (Acceptance of Deposits) Rules, 2014 excludes certain transactions from the ambit of 'deposits', and as a result these transactions go </a:t>
            </a:r>
            <a:r>
              <a:rPr lang="en-US" sz="2800" dirty="0" smtClean="0">
                <a:latin typeface="Garamond" panose="02020404030301010803" pitchFamily="18" charset="0"/>
              </a:rPr>
              <a:t>unreported.</a:t>
            </a:r>
            <a:endParaRPr lang="en-US" sz="2800" dirty="0">
              <a:latin typeface="Garamond" panose="02020404030301010803"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42025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1000"/>
                                        <p:tgtEl>
                                          <p:spTgt spid="14339">
                                            <p:txEl>
                                              <p:pRg st="1" end="1"/>
                                            </p:txEl>
                                          </p:spTgt>
                                        </p:tgtEl>
                                      </p:cBhvr>
                                    </p:animEffect>
                                    <p:anim calcmode="lin" valueType="num">
                                      <p:cBhvr>
                                        <p:cTn id="13"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1000"/>
                                        <p:tgtEl>
                                          <p:spTgt spid="14339">
                                            <p:txEl>
                                              <p:pRg st="2" end="2"/>
                                            </p:txEl>
                                          </p:spTgt>
                                        </p:tgtEl>
                                      </p:cBhvr>
                                    </p:animEffect>
                                    <p:anim calcmode="lin" valueType="num">
                                      <p:cBhvr>
                                        <p:cTn id="1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rPr>
              <a:t>Exclusions</a:t>
            </a:r>
            <a:r>
              <a:rPr lang="en-US" sz="2800" dirty="0">
                <a:latin typeface="Garamond" panose="02020404030301010803" pitchFamily="18" charset="0"/>
              </a:rPr>
              <a:t>, such as the one relating to the appropriation of advance for supply of goods and services within a period of 365 days are being exploited </a:t>
            </a:r>
            <a:r>
              <a:rPr lang="en-US" sz="2800" dirty="0" smtClean="0">
                <a:latin typeface="Garamond" panose="02020404030301010803" pitchFamily="18" charset="0"/>
              </a:rPr>
              <a:t>for </a:t>
            </a:r>
            <a:r>
              <a:rPr lang="en-US" sz="2800" dirty="0">
                <a:latin typeface="Garamond" panose="02020404030301010803" pitchFamily="18" charset="0"/>
              </a:rPr>
              <a:t>dubious trade practices</a:t>
            </a:r>
            <a:r>
              <a:rPr lang="en-US" sz="2800" dirty="0" smtClean="0">
                <a:latin typeface="Garamond" panose="02020404030301010803" pitchFamily="18" charset="0"/>
              </a:rPr>
              <a:t>.</a:t>
            </a:r>
          </a:p>
          <a:p>
            <a:pPr marL="45720" indent="0" algn="just">
              <a:buNone/>
            </a:pPr>
            <a:endParaRPr lang="en-US" sz="2800" b="1" dirty="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rPr>
              <a:t>IMF </a:t>
            </a:r>
            <a:r>
              <a:rPr lang="en-US" sz="2800" dirty="0">
                <a:latin typeface="Garamond" panose="02020404030301010803" pitchFamily="18" charset="0"/>
              </a:rPr>
              <a:t>has recommended that deposit taking by institutions that are not regulated as banks should be prohibited, notwithstanding a very small volume of such deposits</a:t>
            </a: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67901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a:latin typeface="Times New Roman" panose="02020603050405020304" pitchFamily="18" charset="0"/>
                <a:cs typeface="Times New Roman" panose="02020603050405020304" pitchFamily="18" charset="0"/>
              </a:rPr>
              <a:t>Reporting in DPT 3</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lgn="just">
              <a:buNone/>
            </a:pPr>
            <a:r>
              <a:rPr lang="en-IN" sz="2800" b="1" i="1" dirty="0" smtClean="0">
                <a:latin typeface="Times New Roman" panose="02020603050405020304" pitchFamily="18" charset="0"/>
                <a:cs typeface="Times New Roman" panose="02020603050405020304" pitchFamily="18" charset="0"/>
              </a:rPr>
              <a:t>Recommendation of the Committee</a:t>
            </a:r>
            <a:r>
              <a:rPr lang="en-IN" sz="2800" b="1" dirty="0" smtClean="0">
                <a:latin typeface="Garamond" panose="02020404030301010803" pitchFamily="18" charset="0"/>
                <a:cs typeface="Times New Roman" pitchFamily="18" charset="0"/>
              </a:rPr>
              <a:t> </a:t>
            </a:r>
            <a:endParaRPr lang="en-IN" sz="2800" b="1" dirty="0">
              <a:latin typeface="Garamond" panose="02020404030301010803" pitchFamily="18" charset="0"/>
              <a:cs typeface="Times New Roman" pitchFamily="18" charset="0"/>
            </a:endParaRPr>
          </a:p>
          <a:p>
            <a:pPr marL="45720" lvl="0" indent="0" algn="just">
              <a:buNone/>
            </a:pPr>
            <a:endParaRPr lang="en-IN" sz="2800" b="1" dirty="0">
              <a:latin typeface="Garamond" panose="02020404030301010803" pitchFamily="18" charset="0"/>
              <a:cs typeface="Times New Roman" pitchFamily="18" charset="0"/>
            </a:endParaRPr>
          </a:p>
          <a:p>
            <a:pPr marL="45720" lvl="0" indent="0" algn="just">
              <a:buNone/>
            </a:pPr>
            <a:r>
              <a:rPr lang="en-US" sz="2800" dirty="0" smtClean="0">
                <a:latin typeface="Garamond" panose="02020404030301010803" pitchFamily="18" charset="0"/>
              </a:rPr>
              <a:t>An </a:t>
            </a:r>
            <a:r>
              <a:rPr lang="en-US" sz="2800" dirty="0">
                <a:latin typeface="Garamond" panose="02020404030301010803" pitchFamily="18" charset="0"/>
              </a:rPr>
              <a:t>e-Form may be introduced where all companies (public or private) may be required to provide the details of transactions which are excluded from the purview of 'deposit's under the Rules</a:t>
            </a:r>
            <a:r>
              <a:rPr lang="en-US" sz="2800" dirty="0" smtClean="0">
                <a:latin typeface="Garamond" panose="02020404030301010803" pitchFamily="18" charset="0"/>
              </a:rPr>
              <a:t>.</a:t>
            </a:r>
          </a:p>
          <a:p>
            <a:pPr marL="45720" indent="0"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92593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1000"/>
                                        <p:tgtEl>
                                          <p:spTgt spid="14339">
                                            <p:txEl>
                                              <p:pRg st="3" end="3"/>
                                            </p:txEl>
                                          </p:spTgt>
                                        </p:tgtEl>
                                      </p:cBhvr>
                                    </p:animEffect>
                                    <p:anim calcmode="lin" valueType="num">
                                      <p:cBhvr>
                                        <p:cTn id="13"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Relevant </a:t>
            </a:r>
            <a:r>
              <a:rPr lang="en-IN" sz="4400" b="1" dirty="0" err="1" smtClean="0">
                <a:latin typeface="Times New Roman" panose="02020603050405020304" pitchFamily="18" charset="0"/>
                <a:cs typeface="Times New Roman" panose="02020603050405020304" pitchFamily="18" charset="0"/>
              </a:rPr>
              <a:t>Provisio</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lgn="just">
              <a:buNone/>
            </a:pPr>
            <a:r>
              <a:rPr lang="en-US" sz="2800" b="1" i="1" dirty="0" smtClean="0">
                <a:latin typeface="Times New Roman" panose="02020603050405020304" pitchFamily="18" charset="0"/>
                <a:cs typeface="Times New Roman" panose="02020603050405020304" pitchFamily="18" charset="0"/>
              </a:rPr>
              <a:t>Chapter IV Section 73 to 76A</a:t>
            </a:r>
          </a:p>
          <a:p>
            <a:pPr marL="45720" lvl="0" indent="0" algn="just">
              <a:buNone/>
            </a:pPr>
            <a:endParaRPr lang="en-US" sz="2800" b="1" i="1" dirty="0">
              <a:latin typeface="Times New Roman" panose="02020603050405020304" pitchFamily="18" charset="0"/>
              <a:cs typeface="Times New Roman" panose="02020603050405020304" pitchFamily="18" charset="0"/>
            </a:endParaRPr>
          </a:p>
          <a:p>
            <a:pPr marL="45720" lvl="0" indent="0" algn="just">
              <a:buNone/>
            </a:pPr>
            <a:r>
              <a:rPr lang="en-US" sz="2800" b="1" i="1" dirty="0" smtClean="0">
                <a:latin typeface="Times New Roman" panose="02020603050405020304" pitchFamily="18" charset="0"/>
                <a:cs typeface="Times New Roman" panose="02020603050405020304" pitchFamily="18" charset="0"/>
              </a:rPr>
              <a:t>The Companies(Deposits) Rules 2014</a:t>
            </a:r>
          </a:p>
          <a:p>
            <a:pPr marL="45720" lvl="0" indent="0" algn="just">
              <a:buNone/>
            </a:pPr>
            <a:endParaRPr lang="en-US" sz="2800" b="1" i="1" dirty="0">
              <a:latin typeface="Times New Roman" panose="02020603050405020304" pitchFamily="18" charset="0"/>
              <a:cs typeface="Times New Roman" panose="02020603050405020304" pitchFamily="18" charset="0"/>
            </a:endParaRPr>
          </a:p>
          <a:p>
            <a:r>
              <a:rPr lang="en-US" sz="2800" b="1" i="1" dirty="0" smtClean="0">
                <a:latin typeface="Times New Roman" panose="02020603050405020304" pitchFamily="18" charset="0"/>
                <a:cs typeface="Times New Roman" panose="02020603050405020304" pitchFamily="18" charset="0"/>
              </a:rPr>
              <a:t>Notifications : </a:t>
            </a:r>
            <a:r>
              <a:rPr lang="en-US" sz="2400" i="1" dirty="0" smtClean="0">
                <a:latin typeface="Times New Roman" panose="02020603050405020304" pitchFamily="18" charset="0"/>
                <a:cs typeface="Times New Roman" panose="02020603050405020304" pitchFamily="18" charset="0"/>
              </a:rPr>
              <a:t>06.06.</a:t>
            </a:r>
            <a:r>
              <a:rPr lang="en-US" sz="2400" b="1" i="1" dirty="0" smtClean="0">
                <a:latin typeface="Times New Roman" panose="02020603050405020304" pitchFamily="18" charset="0"/>
                <a:cs typeface="Times New Roman" panose="02020603050405020304" pitchFamily="18" charset="0"/>
              </a:rPr>
              <a:t>2014</a:t>
            </a:r>
            <a:r>
              <a:rPr lang="en-US" sz="2400" i="1" dirty="0" smtClean="0">
                <a:latin typeface="Times New Roman" panose="02020603050405020304" pitchFamily="18" charset="0"/>
                <a:cs typeface="Times New Roman" panose="02020603050405020304" pitchFamily="18" charset="0"/>
              </a:rPr>
              <a:t>,30.03.</a:t>
            </a:r>
            <a:r>
              <a:rPr lang="en-US" sz="2400" b="1" i="1" dirty="0" smtClean="0">
                <a:latin typeface="Times New Roman" panose="02020603050405020304" pitchFamily="18" charset="0"/>
                <a:cs typeface="Times New Roman" panose="02020603050405020304" pitchFamily="18" charset="0"/>
              </a:rPr>
              <a:t>2015</a:t>
            </a:r>
            <a:r>
              <a:rPr lang="en-US" sz="2400" i="1" dirty="0" smtClean="0">
                <a:latin typeface="Times New Roman" panose="02020603050405020304" pitchFamily="18" charset="0"/>
                <a:cs typeface="Times New Roman" panose="02020603050405020304" pitchFamily="18" charset="0"/>
              </a:rPr>
              <a:t>,31.03.</a:t>
            </a:r>
            <a:r>
              <a:rPr lang="en-US" sz="2400" b="1" i="1" dirty="0" smtClean="0">
                <a:latin typeface="Times New Roman" panose="02020603050405020304" pitchFamily="18" charset="0"/>
                <a:cs typeface="Times New Roman" panose="02020603050405020304" pitchFamily="18" charset="0"/>
              </a:rPr>
              <a:t>2015</a:t>
            </a:r>
            <a:r>
              <a:rPr lang="en-US" sz="2400" i="1" dirty="0" smtClean="0">
                <a:latin typeface="Times New Roman" panose="02020603050405020304" pitchFamily="18" charset="0"/>
                <a:cs typeface="Times New Roman" panose="02020603050405020304" pitchFamily="18" charset="0"/>
              </a:rPr>
              <a:t>,05.06.</a:t>
            </a:r>
            <a:r>
              <a:rPr lang="en-US" sz="2400" b="1" i="1" dirty="0" smtClean="0">
                <a:latin typeface="Times New Roman" panose="02020603050405020304" pitchFamily="18" charset="0"/>
                <a:cs typeface="Times New Roman" panose="02020603050405020304" pitchFamily="18" charset="0"/>
              </a:rPr>
              <a:t>2015</a:t>
            </a:r>
            <a:r>
              <a:rPr lang="en-US" sz="2400" i="1" dirty="0" smtClean="0">
                <a:latin typeface="Times New Roman" panose="02020603050405020304" pitchFamily="18" charset="0"/>
                <a:cs typeface="Times New Roman" panose="02020603050405020304" pitchFamily="18" charset="0"/>
              </a:rPr>
              <a:t>,18.06.</a:t>
            </a:r>
            <a:r>
              <a:rPr lang="en-US" sz="2400" b="1" i="1" dirty="0" smtClean="0">
                <a:latin typeface="Times New Roman" panose="02020603050405020304" pitchFamily="18" charset="0"/>
                <a:cs typeface="Times New Roman" panose="02020603050405020304" pitchFamily="18" charset="0"/>
              </a:rPr>
              <a:t>2015</a:t>
            </a:r>
            <a:r>
              <a:rPr lang="en-US" sz="2400" i="1" dirty="0" smtClean="0">
                <a:latin typeface="Times New Roman" panose="02020603050405020304" pitchFamily="18" charset="0"/>
                <a:cs typeface="Times New Roman" panose="02020603050405020304" pitchFamily="18" charset="0"/>
              </a:rPr>
              <a:t>,15.09.</a:t>
            </a:r>
            <a:r>
              <a:rPr lang="en-US" sz="2400" b="1" i="1" dirty="0" smtClean="0">
                <a:latin typeface="Times New Roman" panose="02020603050405020304" pitchFamily="18" charset="0"/>
                <a:cs typeface="Times New Roman" panose="02020603050405020304" pitchFamily="18" charset="0"/>
              </a:rPr>
              <a:t>2015</a:t>
            </a:r>
            <a:r>
              <a:rPr lang="en-US" sz="2400" i="1" dirty="0" smtClean="0">
                <a:latin typeface="Times New Roman" panose="02020603050405020304" pitchFamily="18" charset="0"/>
                <a:cs typeface="Times New Roman" panose="02020603050405020304" pitchFamily="18" charset="0"/>
              </a:rPr>
              <a:t>,29.06.</a:t>
            </a:r>
            <a:r>
              <a:rPr lang="en-US" sz="2400" b="1" i="1" dirty="0" smtClean="0">
                <a:latin typeface="Times New Roman" panose="02020603050405020304" pitchFamily="18" charset="0"/>
                <a:cs typeface="Times New Roman" panose="02020603050405020304" pitchFamily="18" charset="0"/>
              </a:rPr>
              <a:t>2016</a:t>
            </a:r>
            <a:r>
              <a:rPr lang="en-US" sz="2400" i="1" dirty="0" smtClean="0">
                <a:latin typeface="Times New Roman" panose="02020603050405020304" pitchFamily="18" charset="0"/>
                <a:cs typeface="Times New Roman" panose="02020603050405020304" pitchFamily="18" charset="0"/>
              </a:rPr>
              <a:t>,11.05.</a:t>
            </a:r>
            <a:r>
              <a:rPr lang="en-US" sz="2400" b="1" i="1" dirty="0" smtClean="0">
                <a:latin typeface="Times New Roman" panose="02020603050405020304" pitchFamily="18" charset="0"/>
                <a:cs typeface="Times New Roman" panose="02020603050405020304" pitchFamily="18" charset="0"/>
              </a:rPr>
              <a:t>2017</a:t>
            </a:r>
            <a:r>
              <a:rPr lang="en-US" sz="2400" i="1" dirty="0" smtClean="0">
                <a:latin typeface="Times New Roman" panose="02020603050405020304" pitchFamily="18" charset="0"/>
                <a:cs typeface="Times New Roman" panose="02020603050405020304" pitchFamily="18" charset="0"/>
              </a:rPr>
              <a:t>,13.06.</a:t>
            </a:r>
            <a:r>
              <a:rPr lang="en-US" sz="2400" b="1" i="1" dirty="0" smtClean="0">
                <a:latin typeface="Times New Roman" panose="02020603050405020304" pitchFamily="18" charset="0"/>
                <a:cs typeface="Times New Roman" panose="02020603050405020304" pitchFamily="18" charset="0"/>
              </a:rPr>
              <a:t>2017</a:t>
            </a:r>
            <a:r>
              <a:rPr lang="en-US" sz="2400" i="1" dirty="0" smtClean="0">
                <a:latin typeface="Times New Roman" panose="02020603050405020304" pitchFamily="18" charset="0"/>
                <a:cs typeface="Times New Roman" panose="02020603050405020304" pitchFamily="18" charset="0"/>
              </a:rPr>
              <a:t>,19.09.</a:t>
            </a:r>
            <a:r>
              <a:rPr lang="en-US" sz="2400" b="1" i="1" dirty="0" smtClean="0">
                <a:latin typeface="Times New Roman" panose="02020603050405020304" pitchFamily="18" charset="0"/>
                <a:cs typeface="Times New Roman" panose="02020603050405020304" pitchFamily="18" charset="0"/>
              </a:rPr>
              <a:t>2017</a:t>
            </a:r>
            <a:r>
              <a:rPr lang="en-US" sz="2400" i="1" dirty="0" smtClean="0">
                <a:latin typeface="Times New Roman" panose="02020603050405020304" pitchFamily="18" charset="0"/>
                <a:cs typeface="Times New Roman" panose="02020603050405020304" pitchFamily="18" charset="0"/>
              </a:rPr>
              <a:t>,15.08.</a:t>
            </a:r>
            <a:r>
              <a:rPr lang="en-US" sz="2400" b="1" i="1" dirty="0" smtClean="0">
                <a:latin typeface="Times New Roman" panose="02020603050405020304" pitchFamily="18" charset="0"/>
                <a:cs typeface="Times New Roman" panose="02020603050405020304" pitchFamily="18" charset="0"/>
              </a:rPr>
              <a:t>2018</a:t>
            </a:r>
            <a:r>
              <a:rPr lang="en-US" sz="2400" i="1" dirty="0" smtClean="0">
                <a:latin typeface="Times New Roman" panose="02020603050405020304" pitchFamily="18" charset="0"/>
                <a:cs typeface="Times New Roman" panose="02020603050405020304" pitchFamily="18" charset="0"/>
              </a:rPr>
              <a:t> &amp; 22.01.</a:t>
            </a:r>
            <a:r>
              <a:rPr lang="en-US" sz="2400" b="1" i="1" dirty="0" smtClean="0">
                <a:latin typeface="Times New Roman" panose="02020603050405020304" pitchFamily="18" charset="0"/>
                <a:cs typeface="Times New Roman" panose="02020603050405020304" pitchFamily="18" charset="0"/>
              </a:rPr>
              <a:t>2019</a:t>
            </a:r>
          </a:p>
          <a:p>
            <a:pPr marL="45720" indent="0"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0791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1000"/>
                                        <p:tgtEl>
                                          <p:spTgt spid="14339">
                                            <p:txEl>
                                              <p:pRg st="3" end="3"/>
                                            </p:txEl>
                                          </p:spTgt>
                                        </p:tgtEl>
                                      </p:cBhvr>
                                    </p:animEffect>
                                    <p:anim calcmode="lin" valueType="num">
                                      <p:cBhvr>
                                        <p:cTn id="13"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5" end="5"/>
                                            </p:txEl>
                                          </p:spTgt>
                                        </p:tgtEl>
                                        <p:attrNameLst>
                                          <p:attrName>style.visibility</p:attrName>
                                        </p:attrNameLst>
                                      </p:cBhvr>
                                      <p:to>
                                        <p:strVal val="visible"/>
                                      </p:to>
                                    </p:set>
                                    <p:animEffect transition="in" filter="fade">
                                      <p:cBhvr>
                                        <p:cTn id="17" dur="1000"/>
                                        <p:tgtEl>
                                          <p:spTgt spid="14339">
                                            <p:txEl>
                                              <p:pRg st="5" end="5"/>
                                            </p:txEl>
                                          </p:spTgt>
                                        </p:tgtEl>
                                      </p:cBhvr>
                                    </p:animEffect>
                                    <p:anim calcmode="lin" valueType="num">
                                      <p:cBhvr>
                                        <p:cTn id="18"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Key Points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marL="45720" lvl="0" indent="0" algn="just">
              <a:buNone/>
            </a:pPr>
            <a:endParaRPr lang="en-IN" sz="4000" b="1" dirty="0">
              <a:latin typeface="Times New Roman"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cs typeface="Times New Roman" pitchFamily="18" charset="0"/>
              </a:rPr>
              <a:t>Filing of One time return in DPT 3</a:t>
            </a:r>
          </a:p>
          <a:p>
            <a:pPr algn="just">
              <a:buNone/>
            </a:pPr>
            <a:endParaRPr lang="en-US" sz="2800" dirty="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cs typeface="Times New Roman" pitchFamily="18" charset="0"/>
              </a:rPr>
              <a:t>Cut off Period : 01.04.2014 to  </a:t>
            </a:r>
            <a:r>
              <a:rPr lang="en-US" sz="2800" b="1" dirty="0" smtClean="0">
                <a:latin typeface="Garamond" panose="02020404030301010803" pitchFamily="18" charset="0"/>
                <a:cs typeface="Times New Roman" pitchFamily="18" charset="0"/>
              </a:rPr>
              <a:t>22.01.2019</a:t>
            </a:r>
          </a:p>
          <a:p>
            <a:pPr algn="just">
              <a:buNone/>
            </a:pPr>
            <a:endParaRPr lang="en-US" sz="2800" b="1" dirty="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cs typeface="Times New Roman" pitchFamily="18" charset="0"/>
              </a:rPr>
              <a:t>Due date for Reporting</a:t>
            </a:r>
            <a:r>
              <a:rPr lang="en-US" sz="2800" b="1" dirty="0" smtClean="0">
                <a:latin typeface="Garamond" panose="02020404030301010803" pitchFamily="18" charset="0"/>
                <a:cs typeface="Times New Roman" pitchFamily="18" charset="0"/>
              </a:rPr>
              <a:t> : 22.04.2019</a:t>
            </a: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01279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1000"/>
                                        <p:tgtEl>
                                          <p:spTgt spid="14339">
                                            <p:txEl>
                                              <p:pRg st="3" end="3"/>
                                            </p:txEl>
                                          </p:spTgt>
                                        </p:tgtEl>
                                      </p:cBhvr>
                                    </p:animEffect>
                                    <p:anim calcmode="lin" valueType="num">
                                      <p:cBhvr>
                                        <p:cTn id="13"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5" end="5"/>
                                            </p:txEl>
                                          </p:spTgt>
                                        </p:tgtEl>
                                        <p:attrNameLst>
                                          <p:attrName>style.visibility</p:attrName>
                                        </p:attrNameLst>
                                      </p:cBhvr>
                                      <p:to>
                                        <p:strVal val="visible"/>
                                      </p:to>
                                    </p:set>
                                    <p:animEffect transition="in" filter="fade">
                                      <p:cBhvr>
                                        <p:cTn id="17" dur="1000"/>
                                        <p:tgtEl>
                                          <p:spTgt spid="14339">
                                            <p:txEl>
                                              <p:pRg st="5" end="5"/>
                                            </p:txEl>
                                          </p:spTgt>
                                        </p:tgtEl>
                                      </p:cBhvr>
                                    </p:animEffect>
                                    <p:anim calcmode="lin" valueType="num">
                                      <p:cBhvr>
                                        <p:cTn id="18"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fontScale="90000"/>
          </a:bodyPr>
          <a:lstStyle/>
          <a:p>
            <a:pPr marL="45720" algn="just">
              <a:lnSpc>
                <a:spcPct val="100000"/>
              </a:lnSpc>
            </a:pPr>
            <a:r>
              <a:rPr lang="en-US" sz="4400" b="1" dirty="0" smtClean="0">
                <a:latin typeface="Garamond" panose="02020404030301010803" pitchFamily="18" charset="0"/>
                <a:cs typeface="Times New Roman" pitchFamily="18" charset="0"/>
              </a:rPr>
              <a:t>The </a:t>
            </a:r>
            <a:r>
              <a:rPr lang="en-US" sz="4400" b="1" dirty="0" smtClean="0">
                <a:latin typeface="Garamond" panose="02020404030301010803" pitchFamily="18" charset="0"/>
                <a:cs typeface="Times New Roman" pitchFamily="18" charset="0"/>
              </a:rPr>
              <a:t>Companies(Acceptance of Deposit</a:t>
            </a:r>
            <a:r>
              <a:rPr lang="en-US" sz="4400" b="1" dirty="0">
                <a:latin typeface="Garamond" panose="02020404030301010803" pitchFamily="18" charset="0"/>
                <a:cs typeface="Times New Roman" pitchFamily="18" charset="0"/>
              </a:rPr>
              <a:t>) Rules 2014</a:t>
            </a:r>
          </a:p>
        </p:txBody>
      </p:sp>
      <p:sp>
        <p:nvSpPr>
          <p:cNvPr id="14339" name="Rectangle 3"/>
          <p:cNvSpPr>
            <a:spLocks noGrp="1" noChangeArrowheads="1"/>
          </p:cNvSpPr>
          <p:nvPr>
            <p:ph idx="1"/>
          </p:nvPr>
        </p:nvSpPr>
        <p:spPr>
          <a:xfrm>
            <a:off x="0" y="914400"/>
            <a:ext cx="11306224" cy="4962872"/>
          </a:xfrm>
        </p:spPr>
        <p:txBody>
          <a:bodyPr>
            <a:normAutofit lnSpcReduction="10000"/>
          </a:bodyPr>
          <a:lstStyle/>
          <a:p>
            <a:pPr lvl="0" algn="just"/>
            <a:endParaRPr lang="en-IN" sz="2400" dirty="0" smtClean="0">
              <a:latin typeface="Times New Roman" pitchFamily="18" charset="0"/>
              <a:cs typeface="Times New Roman" pitchFamily="18" charset="0"/>
            </a:endParaRPr>
          </a:p>
          <a:p>
            <a:pPr marL="45720" indent="0" algn="just">
              <a:lnSpc>
                <a:spcPct val="100000"/>
              </a:lnSpc>
              <a:buNone/>
            </a:pPr>
            <a:r>
              <a:rPr lang="en-US" sz="2800" b="1" dirty="0" smtClean="0">
                <a:latin typeface="Garamond" panose="02020404030301010803" pitchFamily="18" charset="0"/>
                <a:cs typeface="Times New Roman" pitchFamily="18" charset="0"/>
              </a:rPr>
              <a:t>Rule 16A </a:t>
            </a:r>
            <a:r>
              <a:rPr lang="en-US" sz="2800" b="1" dirty="0">
                <a:latin typeface="Garamond" panose="02020404030301010803" pitchFamily="18" charset="0"/>
                <a:cs typeface="Times New Roman" pitchFamily="18" charset="0"/>
              </a:rPr>
              <a:t>(3) </a:t>
            </a:r>
            <a:r>
              <a:rPr lang="en-US" sz="2800" b="1" dirty="0" smtClean="0">
                <a:latin typeface="Garamond" panose="02020404030301010803" pitchFamily="18" charset="0"/>
                <a:cs typeface="Times New Roman" pitchFamily="18" charset="0"/>
              </a:rPr>
              <a:t>of the </a:t>
            </a:r>
            <a:r>
              <a:rPr lang="en-US" sz="2800" b="1" dirty="0" smtClean="0">
                <a:latin typeface="Garamond" panose="02020404030301010803" pitchFamily="18" charset="0"/>
                <a:cs typeface="Times New Roman" pitchFamily="18" charset="0"/>
              </a:rPr>
              <a:t>Companies(Acceptance of Deposit</a:t>
            </a:r>
            <a:r>
              <a:rPr lang="en-US" sz="2800" b="1" dirty="0" smtClean="0">
                <a:latin typeface="Garamond" panose="02020404030301010803" pitchFamily="18" charset="0"/>
                <a:cs typeface="Times New Roman" pitchFamily="18" charset="0"/>
              </a:rPr>
              <a:t>) Rules 2014</a:t>
            </a:r>
            <a:endParaRPr lang="en-US" sz="2800" b="1" dirty="0">
              <a:latin typeface="Garamond" panose="02020404030301010803"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buNone/>
            </a:pPr>
            <a:r>
              <a:rPr lang="en-US" sz="2800" dirty="0" smtClean="0">
                <a:latin typeface="Garamond" panose="02020404030301010803" pitchFamily="18" charset="0"/>
                <a:cs typeface="Times New Roman" pitchFamily="18" charset="0"/>
              </a:rPr>
              <a:t>Every </a:t>
            </a:r>
            <a:r>
              <a:rPr lang="en-US" sz="2800" dirty="0">
                <a:latin typeface="Garamond" panose="02020404030301010803" pitchFamily="18" charset="0"/>
                <a:cs typeface="Times New Roman" pitchFamily="18" charset="0"/>
              </a:rPr>
              <a:t>company other than Government company shall file :</a:t>
            </a:r>
          </a:p>
          <a:p>
            <a:pPr lvl="0"/>
            <a:endParaRPr lang="en-US" sz="2800" dirty="0" smtClean="0">
              <a:latin typeface="Garamond" panose="02020404030301010803" pitchFamily="18" charset="0"/>
              <a:cs typeface="Times New Roman" pitchFamily="18" charset="0"/>
            </a:endParaRPr>
          </a:p>
          <a:p>
            <a:pPr lvl="0"/>
            <a:r>
              <a:rPr lang="en-US" sz="2800" dirty="0" smtClean="0">
                <a:latin typeface="Garamond" panose="02020404030301010803" pitchFamily="18" charset="0"/>
                <a:cs typeface="Times New Roman" pitchFamily="18" charset="0"/>
              </a:rPr>
              <a:t>a </a:t>
            </a:r>
            <a:r>
              <a:rPr lang="en-US" sz="2800" dirty="0">
                <a:latin typeface="Garamond" panose="02020404030301010803" pitchFamily="18" charset="0"/>
                <a:cs typeface="Times New Roman" pitchFamily="18" charset="0"/>
              </a:rPr>
              <a:t>onetime return of </a:t>
            </a:r>
          </a:p>
          <a:p>
            <a:pPr algn="just">
              <a:buNone/>
            </a:pPr>
            <a:endParaRPr lang="en-US" sz="2800" dirty="0">
              <a:latin typeface="Garamond" panose="02020404030301010803" pitchFamily="18" charset="0"/>
              <a:cs typeface="Times New Roman" pitchFamily="18" charset="0"/>
            </a:endParaRPr>
          </a:p>
          <a:p>
            <a:pPr algn="just">
              <a:lnSpc>
                <a:spcPct val="100000"/>
              </a:lnSpc>
            </a:pPr>
            <a:r>
              <a:rPr lang="en-US" sz="2800" dirty="0">
                <a:latin typeface="Garamond" panose="02020404030301010803" pitchFamily="18" charset="0"/>
                <a:cs typeface="Times New Roman" pitchFamily="18" charset="0"/>
              </a:rPr>
              <a:t>outstanding receipt of money or loan by a company but not considered as deposits, in terms of clause (c) of sub-rule 1 of rule 2</a:t>
            </a: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98089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fontScale="90000"/>
          </a:bodyPr>
          <a:lstStyle/>
          <a:p>
            <a:pPr>
              <a:defRPr/>
            </a:pPr>
            <a:r>
              <a:rPr lang="en-US" sz="4400" b="1" dirty="0">
                <a:latin typeface="Garamond" panose="02020404030301010803" pitchFamily="18" charset="0"/>
                <a:cs typeface="Times New Roman" pitchFamily="18" charset="0"/>
              </a:rPr>
              <a:t>The Companies(Acceptance of Deposit) Rules 2014</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lnSpcReduction="10000"/>
          </a:bodyPr>
          <a:lstStyle/>
          <a:p>
            <a:pPr lvl="0" algn="just"/>
            <a:endParaRPr lang="en-IN" sz="2400" dirty="0" smtClean="0">
              <a:latin typeface="Times New Roman" pitchFamily="18" charset="0"/>
              <a:cs typeface="Times New Roman" pitchFamily="18" charset="0"/>
            </a:endParaRPr>
          </a:p>
          <a:p>
            <a:pPr marL="45720" indent="0" algn="just">
              <a:lnSpc>
                <a:spcPct val="100000"/>
              </a:lnSpc>
              <a:buNone/>
            </a:pPr>
            <a:r>
              <a:rPr lang="en-US" sz="2800" b="1" dirty="0" smtClean="0">
                <a:latin typeface="Garamond" panose="02020404030301010803" pitchFamily="18" charset="0"/>
                <a:cs typeface="Times New Roman" pitchFamily="18" charset="0"/>
              </a:rPr>
              <a:t>Rule 16A </a:t>
            </a:r>
            <a:r>
              <a:rPr lang="en-US" sz="2800" b="1" dirty="0">
                <a:latin typeface="Garamond" panose="02020404030301010803" pitchFamily="18" charset="0"/>
                <a:cs typeface="Times New Roman" pitchFamily="18" charset="0"/>
              </a:rPr>
              <a:t>(3) </a:t>
            </a:r>
            <a:r>
              <a:rPr lang="en-US" sz="2800" b="1" dirty="0" smtClean="0">
                <a:latin typeface="Garamond" panose="02020404030301010803" pitchFamily="18" charset="0"/>
                <a:cs typeface="Times New Roman" pitchFamily="18" charset="0"/>
              </a:rPr>
              <a:t>of the </a:t>
            </a:r>
            <a:r>
              <a:rPr lang="en-US" sz="2800" b="1" dirty="0" smtClean="0">
                <a:latin typeface="Garamond" panose="02020404030301010803" pitchFamily="18" charset="0"/>
                <a:cs typeface="Times New Roman" pitchFamily="18" charset="0"/>
              </a:rPr>
              <a:t>Companies(Acceptance of Deposit</a:t>
            </a:r>
            <a:r>
              <a:rPr lang="en-US" sz="2800" b="1" dirty="0" smtClean="0">
                <a:latin typeface="Garamond" panose="02020404030301010803" pitchFamily="18" charset="0"/>
                <a:cs typeface="Times New Roman" pitchFamily="18" charset="0"/>
              </a:rPr>
              <a:t>) Rules 2014</a:t>
            </a:r>
            <a:endParaRPr lang="en-US" sz="2800" b="1" dirty="0">
              <a:latin typeface="Garamond" panose="02020404030301010803"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lvl="0" indent="0" algn="just">
              <a:lnSpc>
                <a:spcPct val="150000"/>
              </a:lnSpc>
              <a:buNone/>
            </a:pPr>
            <a:r>
              <a:rPr lang="en-US" sz="2800" dirty="0">
                <a:latin typeface="Garamond" panose="02020404030301010803" pitchFamily="18" charset="0"/>
                <a:cs typeface="Times New Roman" pitchFamily="18" charset="0"/>
              </a:rPr>
              <a:t>F</a:t>
            </a:r>
            <a:r>
              <a:rPr lang="en-US" sz="2800" dirty="0" smtClean="0">
                <a:latin typeface="Garamond" panose="02020404030301010803" pitchFamily="18" charset="0"/>
                <a:cs typeface="Times New Roman" pitchFamily="18" charset="0"/>
              </a:rPr>
              <a:t>rom </a:t>
            </a:r>
            <a:r>
              <a:rPr lang="en-US" sz="2800" dirty="0">
                <a:latin typeface="Garamond" panose="02020404030301010803" pitchFamily="18" charset="0"/>
                <a:cs typeface="Times New Roman" pitchFamily="18" charset="0"/>
              </a:rPr>
              <a:t>the 01st April, 2014 to the date of publication of this </a:t>
            </a:r>
            <a:r>
              <a:rPr lang="en-US" sz="2800" dirty="0" smtClean="0">
                <a:latin typeface="Garamond" panose="02020404030301010803" pitchFamily="18" charset="0"/>
                <a:cs typeface="Times New Roman" pitchFamily="18" charset="0"/>
              </a:rPr>
              <a:t>notification(22.01.2019) </a:t>
            </a:r>
            <a:r>
              <a:rPr lang="en-US" sz="2800" dirty="0">
                <a:latin typeface="Garamond" panose="02020404030301010803" pitchFamily="18" charset="0"/>
                <a:cs typeface="Times New Roman" pitchFamily="18" charset="0"/>
              </a:rPr>
              <a:t>in the Official Gazette, as specified in Form DPT-3 within ninety days from the date of said publication of this notification along with fee as provided in the Companies (Registration Offices and Fees) Rules, </a:t>
            </a:r>
            <a:r>
              <a:rPr lang="en-US" sz="2800" dirty="0" smtClean="0">
                <a:latin typeface="Garamond" panose="02020404030301010803" pitchFamily="18" charset="0"/>
                <a:cs typeface="Times New Roman" pitchFamily="18" charset="0"/>
              </a:rPr>
              <a:t>2014</a:t>
            </a:r>
            <a:endParaRPr lang="en-US" sz="2800" dirty="0">
              <a:latin typeface="Garamond" panose="02020404030301010803" pitchFamily="18" charset="0"/>
              <a:cs typeface="Times New Roman" pitchFamily="18" charset="0"/>
            </a:endParaRPr>
          </a:p>
          <a:p>
            <a:pPr algn="just">
              <a:lnSpc>
                <a:spcPct val="150000"/>
              </a:lnSpc>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51890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marL="45720" algn="just">
              <a:lnSpc>
                <a:spcPct val="100000"/>
              </a:lnSpc>
            </a:pPr>
            <a:r>
              <a:rPr lang="en-US" sz="4400" b="1" dirty="0">
                <a:latin typeface="Garamond" panose="02020404030301010803" pitchFamily="18" charset="0"/>
                <a:cs typeface="Times New Roman" pitchFamily="18" charset="0"/>
              </a:rPr>
              <a:t>New Reporting </a:t>
            </a:r>
            <a:r>
              <a:rPr lang="en-US" sz="4400" b="1" dirty="0" smtClean="0">
                <a:latin typeface="Garamond" panose="02020404030301010803" pitchFamily="18" charset="0"/>
                <a:cs typeface="Times New Roman" pitchFamily="18" charset="0"/>
              </a:rPr>
              <a:t>Requirements under Rule 16A(3)</a:t>
            </a:r>
            <a:endParaRPr lang="en-US" sz="4400" b="1" dirty="0">
              <a:latin typeface="Garamond" panose="02020404030301010803" pitchFamily="18" charset="0"/>
              <a:cs typeface="Times New Roman" pitchFamily="18" charset="0"/>
            </a:endParaRPr>
          </a:p>
        </p:txBody>
      </p:sp>
      <p:sp>
        <p:nvSpPr>
          <p:cNvPr id="14339" name="Rectangle 3"/>
          <p:cNvSpPr>
            <a:spLocks noGrp="1" noChangeArrowheads="1"/>
          </p:cNvSpPr>
          <p:nvPr>
            <p:ph idx="1"/>
          </p:nvPr>
        </p:nvSpPr>
        <p:spPr>
          <a:xfrm>
            <a:off x="0" y="914400"/>
            <a:ext cx="12192000"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algn="just">
              <a:buFont typeface="Wingdings" panose="05000000000000000000" pitchFamily="2" charset="2"/>
              <a:buChar char="ü"/>
            </a:pPr>
            <a:r>
              <a:rPr lang="en-US" sz="2800" dirty="0" smtClean="0">
                <a:latin typeface="Garamond" panose="02020404030301010803" pitchFamily="18" charset="0"/>
                <a:cs typeface="Times New Roman" pitchFamily="18" charset="0"/>
              </a:rPr>
              <a:t> </a:t>
            </a:r>
            <a:r>
              <a:rPr lang="en-US" sz="2800" b="1" dirty="0" smtClean="0">
                <a:latin typeface="Garamond" panose="02020404030301010803" pitchFamily="18" charset="0"/>
                <a:cs typeface="Times New Roman" pitchFamily="18" charset="0"/>
              </a:rPr>
              <a:t>T</a:t>
            </a:r>
            <a:r>
              <a:rPr lang="en-US" sz="2800" dirty="0" smtClean="0">
                <a:latin typeface="Garamond" panose="02020404030301010803" pitchFamily="18" charset="0"/>
                <a:cs typeface="Times New Roman" pitchFamily="18" charset="0"/>
              </a:rPr>
              <a:t>ransactions </a:t>
            </a:r>
            <a:r>
              <a:rPr lang="en-US" sz="2800" dirty="0">
                <a:latin typeface="Garamond" panose="02020404030301010803" pitchFamily="18" charset="0"/>
                <a:cs typeface="Times New Roman" pitchFamily="18" charset="0"/>
              </a:rPr>
              <a:t>which are not included in </a:t>
            </a:r>
            <a:r>
              <a:rPr lang="en-US" sz="2800" dirty="0" smtClean="0">
                <a:latin typeface="Garamond" panose="02020404030301010803" pitchFamily="18" charset="0"/>
                <a:cs typeface="Times New Roman" pitchFamily="18" charset="0"/>
              </a:rPr>
              <a:t>deposits under Rule 2(1)(c) of the Companies(Deposits) Rules 2014</a:t>
            </a:r>
          </a:p>
          <a:p>
            <a:pPr lvl="0" algn="just">
              <a:buFont typeface="Wingdings" panose="05000000000000000000" pitchFamily="2" charset="2"/>
              <a:buChar char="ü"/>
            </a:pPr>
            <a:endParaRPr lang="en-US" sz="2800" dirty="0" smtClean="0">
              <a:latin typeface="Garamond" panose="02020404030301010803" pitchFamily="18" charset="0"/>
              <a:cs typeface="Times New Roman" pitchFamily="18" charset="0"/>
            </a:endParaRPr>
          </a:p>
          <a:p>
            <a:pPr lvl="0" algn="just">
              <a:buFont typeface="Wingdings" panose="05000000000000000000" pitchFamily="2" charset="2"/>
              <a:buChar char="ü"/>
            </a:pPr>
            <a:r>
              <a:rPr lang="en-US" sz="2800" dirty="0" smtClean="0">
                <a:latin typeface="Garamond" panose="02020404030301010803" pitchFamily="18" charset="0"/>
                <a:cs typeface="Times New Roman" pitchFamily="18" charset="0"/>
              </a:rPr>
              <a:t> </a:t>
            </a:r>
            <a:r>
              <a:rPr lang="en-US" sz="2800" b="1" dirty="0" smtClean="0">
                <a:latin typeface="Garamond" panose="02020404030301010803" pitchFamily="18" charset="0"/>
                <a:cs typeface="Times New Roman" pitchFamily="18" charset="0"/>
              </a:rPr>
              <a:t>T</a:t>
            </a:r>
            <a:r>
              <a:rPr lang="en-US" sz="2800" dirty="0" smtClean="0">
                <a:latin typeface="Garamond" panose="02020404030301010803" pitchFamily="18" charset="0"/>
                <a:cs typeface="Times New Roman" pitchFamily="18" charset="0"/>
              </a:rPr>
              <a:t>otal </a:t>
            </a:r>
            <a:r>
              <a:rPr lang="en-US" sz="2800" dirty="0">
                <a:latin typeface="Garamond" panose="02020404030301010803" pitchFamily="18" charset="0"/>
                <a:cs typeface="Times New Roman" pitchFamily="18" charset="0"/>
              </a:rPr>
              <a:t>amount o/s with respect to the </a:t>
            </a:r>
            <a:r>
              <a:rPr lang="en-US" sz="2800" dirty="0" smtClean="0">
                <a:latin typeface="Garamond" panose="02020404030301010803" pitchFamily="18" charset="0"/>
                <a:cs typeface="Times New Roman" pitchFamily="18" charset="0"/>
              </a:rPr>
              <a:t>above transactions as on 22.01.2019</a:t>
            </a:r>
          </a:p>
          <a:p>
            <a:pPr lvl="0" algn="just">
              <a:buFont typeface="Wingdings" panose="05000000000000000000" pitchFamily="2" charset="2"/>
              <a:buChar char="ü"/>
            </a:pPr>
            <a:endParaRPr lang="en-US" sz="2800" dirty="0">
              <a:latin typeface="Garamond" panose="02020404030301010803" pitchFamily="18" charset="0"/>
              <a:cs typeface="Times New Roman" pitchFamily="18" charset="0"/>
            </a:endParaRPr>
          </a:p>
          <a:p>
            <a:pPr lvl="0" algn="just">
              <a:buFont typeface="Wingdings" panose="05000000000000000000" pitchFamily="2" charset="2"/>
              <a:buChar char="ü"/>
            </a:pPr>
            <a:r>
              <a:rPr lang="en-US" sz="2800" dirty="0" smtClean="0">
                <a:latin typeface="Garamond" panose="02020404030301010803" pitchFamily="18" charset="0"/>
                <a:cs typeface="Times New Roman" pitchFamily="18" charset="0"/>
              </a:rPr>
              <a:t> </a:t>
            </a:r>
            <a:r>
              <a:rPr lang="en-US" sz="2800" b="1" dirty="0" smtClean="0">
                <a:latin typeface="Garamond" panose="02020404030301010803" pitchFamily="18" charset="0"/>
                <a:cs typeface="Times New Roman" pitchFamily="18" charset="0"/>
              </a:rPr>
              <a:t>B</a:t>
            </a:r>
            <a:r>
              <a:rPr lang="en-US" sz="2800" dirty="0" smtClean="0">
                <a:latin typeface="Garamond" panose="02020404030301010803" pitchFamily="18" charset="0"/>
                <a:cs typeface="Times New Roman" pitchFamily="18" charset="0"/>
              </a:rPr>
              <a:t>reak up of the category of transactions covered under Rule 2(1) (c)</a:t>
            </a:r>
            <a:endParaRPr lang="en-US" sz="2800" dirty="0">
              <a:latin typeface="Garamond" panose="02020404030301010803" pitchFamily="18" charset="0"/>
              <a:cs typeface="Times New Roman" pitchFamily="18" charset="0"/>
            </a:endParaRPr>
          </a:p>
          <a:p>
            <a:endParaRPr lang="en-US" sz="2800" dirty="0">
              <a:latin typeface="Garamond" panose="02020404030301010803" pitchFamily="18" charset="0"/>
              <a:cs typeface="Times New Roman" pitchFamily="18" charset="0"/>
            </a:endParaRPr>
          </a:p>
          <a:p>
            <a:pPr lvl="0"/>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77181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4400" b="1" dirty="0">
                <a:latin typeface="Garamond" panose="02020404030301010803" pitchFamily="18" charset="0"/>
                <a:cs typeface="Times New Roman" pitchFamily="18" charset="0"/>
              </a:rPr>
              <a:t>Reporting –</a:t>
            </a:r>
            <a:r>
              <a:rPr lang="en-IN" sz="4400" b="1" dirty="0">
                <a:latin typeface="Times New Roman" panose="02020603050405020304" pitchFamily="18" charset="0"/>
                <a:cs typeface="Times New Roman" panose="02020603050405020304" pitchFamily="18" charset="0"/>
              </a:rPr>
              <a:t>Deposits in DPT 3</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marL="45720" indent="0">
              <a:buNone/>
            </a:pPr>
            <a:endParaRPr lang="en-US" sz="2800" b="1" dirty="0" smtClean="0">
              <a:latin typeface="Garamond" panose="02020404030301010803" pitchFamily="18" charset="0"/>
              <a:cs typeface="Times New Roman" pitchFamily="18" charset="0"/>
            </a:endParaRPr>
          </a:p>
          <a:p>
            <a:pPr marL="45720" lvl="0" indent="0" algn="just">
              <a:buNone/>
            </a:pPr>
            <a:endParaRPr lang="en-US" sz="2800" dirty="0" smtClean="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Main Objects</a:t>
            </a:r>
          </a:p>
          <a:p>
            <a:pPr marL="45720" lvl="0" indent="0" algn="just">
              <a:buNone/>
            </a:pPr>
            <a:endParaRPr lang="en-US" sz="2800" dirty="0" smtClean="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Date of Issue of </a:t>
            </a:r>
            <a:r>
              <a:rPr lang="en-US" sz="2800" dirty="0" err="1" smtClean="0">
                <a:latin typeface="Garamond" panose="02020404030301010803" pitchFamily="18" charset="0"/>
                <a:cs typeface="Times New Roman" pitchFamily="18" charset="0"/>
              </a:rPr>
              <a:t>Advt</a:t>
            </a:r>
            <a:r>
              <a:rPr lang="en-US" sz="2800" dirty="0" smtClean="0">
                <a:latin typeface="Garamond" panose="02020404030301010803" pitchFamily="18" charset="0"/>
                <a:cs typeface="Times New Roman" pitchFamily="18" charset="0"/>
              </a:rPr>
              <a:t> /Circular</a:t>
            </a:r>
          </a:p>
          <a:p>
            <a:pPr lvl="0" algn="just">
              <a:buFontTx/>
              <a:buChar char="-"/>
            </a:pPr>
            <a:endParaRPr lang="en-US" sz="2800"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18595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4" end="4"/>
                                            </p:txEl>
                                          </p:spTgt>
                                        </p:tgtEl>
                                        <p:attrNameLst>
                                          <p:attrName>style.visibility</p:attrName>
                                        </p:attrNameLst>
                                      </p:cBhvr>
                                      <p:to>
                                        <p:strVal val="visible"/>
                                      </p:to>
                                    </p:set>
                                    <p:animEffect transition="in" filter="fade">
                                      <p:cBhvr>
                                        <p:cTn id="12" dur="1000"/>
                                        <p:tgtEl>
                                          <p:spTgt spid="14339">
                                            <p:txEl>
                                              <p:pRg st="4" end="4"/>
                                            </p:txEl>
                                          </p:spTgt>
                                        </p:tgtEl>
                                      </p:cBhvr>
                                    </p:animEffect>
                                    <p:anim calcmode="lin" valueType="num">
                                      <p:cBhvr>
                                        <p:cTn id="1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4400" b="1" dirty="0" smtClean="0">
                <a:latin typeface="Garamond" panose="02020404030301010803" pitchFamily="18" charset="0"/>
                <a:cs typeface="Times New Roman" pitchFamily="18" charset="0"/>
              </a:rPr>
              <a:t>Reporting –</a:t>
            </a:r>
            <a:r>
              <a:rPr lang="en-IN" sz="4400" b="1" dirty="0" smtClean="0">
                <a:latin typeface="Times New Roman" panose="02020603050405020304" pitchFamily="18" charset="0"/>
                <a:cs typeface="Times New Roman" panose="02020603050405020304" pitchFamily="18" charset="0"/>
              </a:rPr>
              <a:t>Deposits in DPT 3</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2192000" cy="4962872"/>
          </a:xfrm>
        </p:spPr>
        <p:txBody>
          <a:bodyPr>
            <a:normAutofit/>
          </a:bodyPr>
          <a:lstStyle/>
          <a:p>
            <a:pPr marL="45720" indent="0">
              <a:buNone/>
            </a:pPr>
            <a:endParaRPr lang="en-US" sz="2800" dirty="0" smtClean="0">
              <a:latin typeface="Garamond" panose="02020404030301010803" pitchFamily="18" charset="0"/>
              <a:cs typeface="Times New Roman" pitchFamily="18" charset="0"/>
            </a:endParaRPr>
          </a:p>
          <a:p>
            <a:pPr marL="45720" indent="0">
              <a:buNone/>
            </a:pPr>
            <a:endParaRPr lang="en-US" sz="2800" dirty="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Net worth of the company</a:t>
            </a:r>
          </a:p>
          <a:p>
            <a:pPr lvl="0" algn="just">
              <a:buFontTx/>
              <a:buChar char="-"/>
            </a:pPr>
            <a:endParaRPr lang="en-US" sz="2800" dirty="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Deposit Holders at the beginning and end of the year</a:t>
            </a:r>
          </a:p>
          <a:p>
            <a:pPr lvl="0" algn="just">
              <a:buFontTx/>
              <a:buChar char="-"/>
            </a:pPr>
            <a:endParaRPr lang="en-US" sz="2800"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69244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4" end="4"/>
                                            </p:txEl>
                                          </p:spTgt>
                                        </p:tgtEl>
                                        <p:attrNameLst>
                                          <p:attrName>style.visibility</p:attrName>
                                        </p:attrNameLst>
                                      </p:cBhvr>
                                      <p:to>
                                        <p:strVal val="visible"/>
                                      </p:to>
                                    </p:set>
                                    <p:animEffect transition="in" filter="fade">
                                      <p:cBhvr>
                                        <p:cTn id="12" dur="1000"/>
                                        <p:tgtEl>
                                          <p:spTgt spid="14339">
                                            <p:txEl>
                                              <p:pRg st="4" end="4"/>
                                            </p:txEl>
                                          </p:spTgt>
                                        </p:tgtEl>
                                      </p:cBhvr>
                                    </p:animEffect>
                                    <p:anim calcmode="lin" valueType="num">
                                      <p:cBhvr>
                                        <p:cTn id="1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4400" b="1" dirty="0">
                <a:latin typeface="Garamond" panose="02020404030301010803" pitchFamily="18" charset="0"/>
                <a:cs typeface="Times New Roman" pitchFamily="18" charset="0"/>
              </a:rPr>
              <a:t>Reporting –</a:t>
            </a:r>
            <a:r>
              <a:rPr lang="en-IN" sz="4400" b="1" dirty="0">
                <a:latin typeface="Times New Roman" panose="02020603050405020304" pitchFamily="18" charset="0"/>
                <a:cs typeface="Times New Roman" panose="02020603050405020304" pitchFamily="18" charset="0"/>
              </a:rPr>
              <a:t>Deposits in DPT 3</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marL="45720" indent="0">
              <a:buNone/>
            </a:pPr>
            <a:endParaRPr lang="en-US" sz="2800" dirty="0" smtClean="0">
              <a:latin typeface="Garamond" panose="02020404030301010803" pitchFamily="18" charset="0"/>
              <a:cs typeface="Times New Roman" pitchFamily="18" charset="0"/>
            </a:endParaRPr>
          </a:p>
          <a:p>
            <a:pPr marL="45720" indent="0">
              <a:buNone/>
            </a:pPr>
            <a:endParaRPr lang="en-US" sz="2800" dirty="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Movement of Deposits</a:t>
            </a:r>
          </a:p>
          <a:p>
            <a:pPr lvl="0" algn="just">
              <a:buFontTx/>
              <a:buChar char="-"/>
            </a:pPr>
            <a:endParaRPr lang="en-US" sz="2800" dirty="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Maturity of Deposits</a:t>
            </a:r>
          </a:p>
          <a:p>
            <a:pPr lvl="0" algn="just">
              <a:buFontTx/>
              <a:buChar char="-"/>
            </a:pPr>
            <a:endParaRPr lang="en-US" sz="2800" dirty="0">
              <a:latin typeface="Garamond" panose="02020404030301010803" pitchFamily="18" charset="0"/>
              <a:cs typeface="Times New Roman" pitchFamily="18" charset="0"/>
            </a:endParaRPr>
          </a:p>
          <a:p>
            <a:pPr lvl="0" algn="just">
              <a:buFontTx/>
              <a:buChar char="-"/>
            </a:pPr>
            <a:r>
              <a:rPr lang="en-US" sz="2800" dirty="0" smtClean="0">
                <a:latin typeface="Garamond" panose="02020404030301010803" pitchFamily="18" charset="0"/>
                <a:cs typeface="Times New Roman" pitchFamily="18" charset="0"/>
              </a:rPr>
              <a:t>Liquid Assets, Charge </a:t>
            </a:r>
            <a:r>
              <a:rPr lang="en-US" sz="2800" dirty="0" err="1" smtClean="0">
                <a:latin typeface="Garamond" panose="02020404030301010803" pitchFamily="18" charset="0"/>
                <a:cs typeface="Times New Roman" pitchFamily="18" charset="0"/>
              </a:rPr>
              <a:t>etc</a:t>
            </a:r>
            <a:endParaRPr lang="en-US" sz="2800" dirty="0" smtClean="0">
              <a:latin typeface="Garamond" panose="02020404030301010803" pitchFamily="18" charset="0"/>
              <a:cs typeface="Times New Roman" pitchFamily="18" charset="0"/>
            </a:endParaRPr>
          </a:p>
          <a:p>
            <a:pPr lvl="0" algn="just">
              <a:buFontTx/>
              <a:buChar char="-"/>
            </a:pPr>
            <a:endParaRPr lang="en-US" sz="2800"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96205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4" end="4"/>
                                            </p:txEl>
                                          </p:spTgt>
                                        </p:tgtEl>
                                        <p:attrNameLst>
                                          <p:attrName>style.visibility</p:attrName>
                                        </p:attrNameLst>
                                      </p:cBhvr>
                                      <p:to>
                                        <p:strVal val="visible"/>
                                      </p:to>
                                    </p:set>
                                    <p:animEffect transition="in" filter="fade">
                                      <p:cBhvr>
                                        <p:cTn id="12" dur="1000"/>
                                        <p:tgtEl>
                                          <p:spTgt spid="14339">
                                            <p:txEl>
                                              <p:pRg st="4" end="4"/>
                                            </p:txEl>
                                          </p:spTgt>
                                        </p:tgtEl>
                                      </p:cBhvr>
                                    </p:animEffect>
                                    <p:anim calcmode="lin" valueType="num">
                                      <p:cBhvr>
                                        <p:cTn id="1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6" end="6"/>
                                            </p:txEl>
                                          </p:spTgt>
                                        </p:tgtEl>
                                        <p:attrNameLst>
                                          <p:attrName>style.visibility</p:attrName>
                                        </p:attrNameLst>
                                      </p:cBhvr>
                                      <p:to>
                                        <p:strVal val="visible"/>
                                      </p:to>
                                    </p:set>
                                    <p:animEffect transition="in" filter="fade">
                                      <p:cBhvr>
                                        <p:cTn id="17" dur="1000"/>
                                        <p:tgtEl>
                                          <p:spTgt spid="14339">
                                            <p:txEl>
                                              <p:pRg st="6" end="6"/>
                                            </p:txEl>
                                          </p:spTgt>
                                        </p:tgtEl>
                                      </p:cBhvr>
                                    </p:animEffect>
                                    <p:anim calcmode="lin" valueType="num">
                                      <p:cBhvr>
                                        <p:cTn id="18"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r>
              <a:rPr lang="en-IN" sz="3200" b="1" dirty="0" smtClean="0">
                <a:latin typeface="Times New Roman" panose="02020603050405020304" pitchFamily="18" charset="0"/>
                <a:cs typeface="Times New Roman" panose="02020603050405020304" pitchFamily="18" charset="0"/>
              </a:rPr>
              <a:t>S</a:t>
            </a:r>
            <a:r>
              <a:rPr lang="en-IN" sz="4400" b="1" dirty="0" smtClean="0">
                <a:latin typeface="Times New Roman" panose="02020603050405020304" pitchFamily="18" charset="0"/>
                <a:cs typeface="Times New Roman" panose="02020603050405020304" pitchFamily="18" charset="0"/>
              </a:rPr>
              <a:t>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buNone/>
            </a:pPr>
            <a:r>
              <a:rPr lang="en-US" sz="2800" dirty="0" smtClean="0">
                <a:latin typeface="Garamond" panose="02020404030301010803" pitchFamily="18" charset="0"/>
              </a:rPr>
              <a:t>1. Whether </a:t>
            </a:r>
            <a:r>
              <a:rPr lang="en-US" sz="2800" dirty="0">
                <a:latin typeface="Garamond" panose="02020404030301010803" pitchFamily="18" charset="0"/>
              </a:rPr>
              <a:t>the return </a:t>
            </a:r>
            <a:r>
              <a:rPr lang="en-US" sz="2800" dirty="0" smtClean="0">
                <a:latin typeface="Garamond" panose="02020404030301010803" pitchFamily="18" charset="0"/>
              </a:rPr>
              <a:t>for non deposits is </a:t>
            </a:r>
            <a:r>
              <a:rPr lang="en-US" sz="2800" dirty="0">
                <a:latin typeface="Garamond" panose="02020404030301010803" pitchFamily="18" charset="0"/>
              </a:rPr>
              <a:t>a one-time </a:t>
            </a:r>
            <a:r>
              <a:rPr lang="en-US" sz="2800" dirty="0" smtClean="0">
                <a:latin typeface="Garamond" panose="02020404030301010803" pitchFamily="18" charset="0"/>
              </a:rPr>
              <a:t>affair?</a:t>
            </a:r>
            <a:r>
              <a:rPr lang="en-US" sz="2800" dirty="0">
                <a:latin typeface="Garamond" panose="02020404030301010803" pitchFamily="18" charset="0"/>
              </a:rPr>
              <a:t> </a:t>
            </a:r>
          </a:p>
          <a:p>
            <a:pPr marL="45720" indent="0">
              <a:buNone/>
            </a:pPr>
            <a:endParaRPr lang="en-US" sz="2800" dirty="0" smtClean="0">
              <a:latin typeface="Garamond" panose="02020404030301010803" pitchFamily="18" charset="0"/>
            </a:endParaRPr>
          </a:p>
          <a:p>
            <a:pPr marL="45720" indent="0" algn="just">
              <a:buNone/>
            </a:pPr>
            <a:r>
              <a:rPr lang="en-US" sz="2800" dirty="0" smtClean="0">
                <a:latin typeface="Garamond" panose="02020404030301010803" pitchFamily="18" charset="0"/>
              </a:rPr>
              <a:t>2. If </a:t>
            </a:r>
            <a:r>
              <a:rPr lang="en-US" sz="2800" dirty="0">
                <a:latin typeface="Garamond" panose="02020404030301010803" pitchFamily="18" charset="0"/>
              </a:rPr>
              <a:t>the company has accepted 'deposits' under the Act, whether it shall file </a:t>
            </a:r>
            <a:r>
              <a:rPr lang="en-US" sz="2800" dirty="0" smtClean="0">
                <a:latin typeface="Garamond" panose="02020404030301010803" pitchFamily="18" charset="0"/>
              </a:rPr>
              <a:t>e-                         Form </a:t>
            </a:r>
            <a:r>
              <a:rPr lang="en-US" sz="2800" dirty="0">
                <a:latin typeface="Garamond" panose="02020404030301010803" pitchFamily="18" charset="0"/>
              </a:rPr>
              <a:t>DPT-3?</a:t>
            </a:r>
          </a:p>
          <a:p>
            <a:pPr marL="45720" indent="0">
              <a:buNone/>
            </a:pP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74675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5" end="5"/>
                                            </p:txEl>
                                          </p:spTgt>
                                        </p:tgtEl>
                                        <p:attrNameLst>
                                          <p:attrName>style.visibility</p:attrName>
                                        </p:attrNameLst>
                                      </p:cBhvr>
                                      <p:to>
                                        <p:strVal val="visible"/>
                                      </p:to>
                                    </p:set>
                                    <p:animEffect transition="in" filter="fade">
                                      <p:cBhvr>
                                        <p:cTn id="7" dur="1000"/>
                                        <p:tgtEl>
                                          <p:spTgt spid="14339">
                                            <p:txEl>
                                              <p:pRg st="5" end="5"/>
                                            </p:txEl>
                                          </p:spTgt>
                                        </p:tgtEl>
                                      </p:cBhvr>
                                    </p:animEffect>
                                    <p:anim calcmode="lin" valueType="num">
                                      <p:cBhvr>
                                        <p:cTn id="8"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r>
              <a:rPr lang="en-IN" sz="3200" b="1" dirty="0" smtClean="0">
                <a:latin typeface="Times New Roman" panose="02020603050405020304" pitchFamily="18" charset="0"/>
                <a:cs typeface="Times New Roman" panose="02020603050405020304" pitchFamily="18" charset="0"/>
              </a:rPr>
              <a:t>S</a:t>
            </a:r>
            <a:r>
              <a:rPr lang="en-IN" sz="4400" b="1" dirty="0" smtClean="0">
                <a:latin typeface="Times New Roman" panose="02020603050405020304" pitchFamily="18" charset="0"/>
                <a:cs typeface="Times New Roman" panose="02020603050405020304" pitchFamily="18" charset="0"/>
              </a:rPr>
              <a:t>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lnSpcReduction="10000"/>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buNone/>
            </a:pPr>
            <a:r>
              <a:rPr lang="en-US" sz="2800" dirty="0" smtClean="0">
                <a:latin typeface="Garamond" panose="02020404030301010803" pitchFamily="18" charset="0"/>
              </a:rPr>
              <a:t>3. Whether Banking Cos and NBFC’s have to report ?</a:t>
            </a:r>
          </a:p>
          <a:p>
            <a:pPr marL="45720" indent="0">
              <a:buNone/>
            </a:pPr>
            <a:endParaRPr lang="en-US" sz="2800" dirty="0" smtClean="0">
              <a:latin typeface="Garamond" panose="02020404030301010803" pitchFamily="18" charset="0"/>
            </a:endParaRPr>
          </a:p>
          <a:p>
            <a:pPr marL="45720" indent="0">
              <a:buNone/>
            </a:pPr>
            <a:r>
              <a:rPr lang="en-US" sz="2800" dirty="0" smtClean="0">
                <a:latin typeface="Garamond" panose="02020404030301010803" pitchFamily="18" charset="0"/>
              </a:rPr>
              <a:t>4. Whether </a:t>
            </a:r>
            <a:r>
              <a:rPr lang="en-US" sz="2800" dirty="0">
                <a:latin typeface="Garamond" panose="02020404030301010803" pitchFamily="18" charset="0"/>
              </a:rPr>
              <a:t>gross/net amount of transaction  to be disclosed </a:t>
            </a:r>
            <a:r>
              <a:rPr lang="en-US" sz="2800" dirty="0" smtClean="0">
                <a:latin typeface="Garamond" panose="02020404030301010803" pitchFamily="18" charset="0"/>
              </a:rPr>
              <a:t>?</a:t>
            </a:r>
          </a:p>
          <a:p>
            <a:pPr marL="45720" indent="0">
              <a:buNone/>
            </a:pPr>
            <a:endParaRPr lang="en-US" sz="2800" dirty="0">
              <a:latin typeface="Garamond" panose="02020404030301010803" pitchFamily="18" charset="0"/>
            </a:endParaRPr>
          </a:p>
          <a:p>
            <a:pPr marL="45720" indent="0">
              <a:buNone/>
            </a:pPr>
            <a:r>
              <a:rPr lang="en-US" sz="2800" dirty="0" smtClean="0">
                <a:latin typeface="Garamond" panose="02020404030301010803" pitchFamily="18" charset="0"/>
              </a:rPr>
              <a:t>5.Whether </a:t>
            </a:r>
            <a:r>
              <a:rPr lang="en-US" sz="2800" dirty="0">
                <a:latin typeface="Garamond" panose="02020404030301010803" pitchFamily="18" charset="0"/>
              </a:rPr>
              <a:t>deposits taken prior to CA 2013 to be disclosed ?</a:t>
            </a:r>
          </a:p>
          <a:p>
            <a:pPr marL="45720" indent="0">
              <a:buNone/>
            </a:pP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42394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4" end="4"/>
                                            </p:txEl>
                                          </p:spTgt>
                                        </p:tgtEl>
                                        <p:attrNameLst>
                                          <p:attrName>style.visibility</p:attrName>
                                        </p:attrNameLst>
                                      </p:cBhvr>
                                      <p:to>
                                        <p:strVal val="visible"/>
                                      </p:to>
                                    </p:set>
                                    <p:animEffect transition="in" filter="fade">
                                      <p:cBhvr>
                                        <p:cTn id="12" dur="1000"/>
                                        <p:tgtEl>
                                          <p:spTgt spid="14339">
                                            <p:txEl>
                                              <p:pRg st="4" end="4"/>
                                            </p:txEl>
                                          </p:spTgt>
                                        </p:tgtEl>
                                      </p:cBhvr>
                                    </p:animEffect>
                                    <p:anim calcmode="lin" valueType="num">
                                      <p:cBhvr>
                                        <p:cTn id="1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7" end="7"/>
                                            </p:txEl>
                                          </p:spTgt>
                                        </p:tgtEl>
                                        <p:attrNameLst>
                                          <p:attrName>style.visibility</p:attrName>
                                        </p:attrNameLst>
                                      </p:cBhvr>
                                      <p:to>
                                        <p:strVal val="visible"/>
                                      </p:to>
                                    </p:set>
                                    <p:animEffect transition="in" filter="fade">
                                      <p:cBhvr>
                                        <p:cTn id="17" dur="1000"/>
                                        <p:tgtEl>
                                          <p:spTgt spid="14339">
                                            <p:txEl>
                                              <p:pRg st="7" end="7"/>
                                            </p:txEl>
                                          </p:spTgt>
                                        </p:tgtEl>
                                      </p:cBhvr>
                                    </p:animEffect>
                                    <p:anim calcmode="lin" valueType="num">
                                      <p:cBhvr>
                                        <p:cTn id="18"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fade">
                                      <p:cBhvr>
                                        <p:cTn id="22" dur="1000"/>
                                        <p:tgtEl>
                                          <p:spTgt spid="14339">
                                            <p:txEl>
                                              <p:pRg st="6" end="6"/>
                                            </p:txEl>
                                          </p:spTgt>
                                        </p:tgtEl>
                                      </p:cBhvr>
                                    </p:animEffect>
                                    <p:anim calcmode="lin" valueType="num">
                                      <p:cBhvr>
                                        <p:cTn id="2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r>
              <a:rPr lang="en-IN" sz="3200" b="1" dirty="0" smtClean="0">
                <a:latin typeface="Times New Roman" panose="02020603050405020304" pitchFamily="18" charset="0"/>
                <a:cs typeface="Times New Roman" panose="02020603050405020304" pitchFamily="18" charset="0"/>
              </a:rPr>
              <a:t>S</a:t>
            </a:r>
            <a:r>
              <a:rPr lang="en-IN" sz="4400" b="1" dirty="0" smtClean="0">
                <a:latin typeface="Times New Roman" panose="02020603050405020304" pitchFamily="18" charset="0"/>
                <a:cs typeface="Times New Roman" panose="02020603050405020304" pitchFamily="18" charset="0"/>
              </a:rPr>
              <a:t>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buNone/>
            </a:pPr>
            <a:r>
              <a:rPr lang="en-US" sz="2800" dirty="0" smtClean="0">
                <a:latin typeface="Garamond" panose="02020404030301010803" pitchFamily="18" charset="0"/>
              </a:rPr>
              <a:t>6. Whether Secured and unsecured loans to be reported ?</a:t>
            </a:r>
          </a:p>
          <a:p>
            <a:pPr marL="45720" indent="0">
              <a:buNone/>
            </a:pPr>
            <a:endParaRPr lang="en-US" sz="2800" dirty="0" smtClean="0">
              <a:latin typeface="Garamond" panose="02020404030301010803" pitchFamily="18" charset="0"/>
            </a:endParaRPr>
          </a:p>
          <a:p>
            <a:pPr marL="45720" indent="0" algn="just">
              <a:lnSpc>
                <a:spcPct val="100000"/>
              </a:lnSpc>
              <a:buNone/>
            </a:pPr>
            <a:r>
              <a:rPr lang="en-US" sz="2800" dirty="0" smtClean="0">
                <a:latin typeface="Garamond" panose="02020404030301010803" pitchFamily="18" charset="0"/>
              </a:rPr>
              <a:t>7.If </a:t>
            </a:r>
            <a:r>
              <a:rPr lang="en-US" sz="2800" dirty="0">
                <a:latin typeface="Garamond" panose="02020404030301010803" pitchFamily="18" charset="0"/>
              </a:rPr>
              <a:t>a company not having any outstanding loan or outstanding receipt of money as on 22.01.2019 (i.e. date of publication of rules). Whether a company needs to file e-form </a:t>
            </a:r>
            <a:r>
              <a:rPr lang="en-US" sz="2800" dirty="0" smtClean="0">
                <a:latin typeface="Garamond" panose="02020404030301010803" pitchFamily="18" charset="0"/>
              </a:rPr>
              <a:t>DPT-3 ?</a:t>
            </a:r>
            <a:endParaRPr lang="en-US" sz="2800" dirty="0">
              <a:latin typeface="Garamond" panose="02020404030301010803" pitchFamily="18" charset="0"/>
            </a:endParaRPr>
          </a:p>
          <a:p>
            <a:pPr marL="45720" indent="0">
              <a:buNone/>
            </a:pP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10177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5" end="5"/>
                                            </p:txEl>
                                          </p:spTgt>
                                        </p:tgtEl>
                                        <p:attrNameLst>
                                          <p:attrName>style.visibility</p:attrName>
                                        </p:attrNameLst>
                                      </p:cBhvr>
                                      <p:to>
                                        <p:strVal val="visible"/>
                                      </p:to>
                                    </p:set>
                                    <p:animEffect transition="in" filter="fade">
                                      <p:cBhvr>
                                        <p:cTn id="12" dur="1000"/>
                                        <p:tgtEl>
                                          <p:spTgt spid="14339">
                                            <p:txEl>
                                              <p:pRg st="5" end="5"/>
                                            </p:txEl>
                                          </p:spTgt>
                                        </p:tgtEl>
                                      </p:cBhvr>
                                    </p:animEffect>
                                    <p:anim calcmode="lin" valueType="num">
                                      <p:cBhvr>
                                        <p:cTn id="13"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r>
              <a:rPr lang="en-IN" sz="3200" b="1" dirty="0" smtClean="0">
                <a:latin typeface="Times New Roman" panose="02020603050405020304" pitchFamily="18" charset="0"/>
                <a:cs typeface="Times New Roman" panose="02020603050405020304" pitchFamily="18" charset="0"/>
              </a:rPr>
              <a:t>S</a:t>
            </a:r>
            <a:r>
              <a:rPr lang="en-IN" sz="4400" b="1" dirty="0" smtClean="0">
                <a:latin typeface="Times New Roman" panose="02020603050405020304" pitchFamily="18" charset="0"/>
                <a:cs typeface="Times New Roman" panose="02020603050405020304" pitchFamily="18" charset="0"/>
              </a:rPr>
              <a:t>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fontScale="77500" lnSpcReduction="20000"/>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lgn="just">
              <a:buNone/>
            </a:pPr>
            <a:r>
              <a:rPr lang="en-US" sz="3700" dirty="0">
                <a:latin typeface="Garamond" panose="02020404030301010803" pitchFamily="18" charset="0"/>
              </a:rPr>
              <a:t>8</a:t>
            </a:r>
            <a:r>
              <a:rPr lang="en-US" sz="3700" dirty="0" smtClean="0">
                <a:latin typeface="Garamond" panose="02020404030301010803" pitchFamily="18" charset="0"/>
              </a:rPr>
              <a:t>. If </a:t>
            </a:r>
            <a:r>
              <a:rPr lang="en-US" sz="3700" dirty="0">
                <a:latin typeface="Garamond" panose="02020404030301010803" pitchFamily="18" charset="0"/>
              </a:rPr>
              <a:t>some outstanding receipt of money or loan had become due before 01st April, 2014, still continuing and outstanding in the record of Company. Whether such an outstanding loan or receipt required to report in DPT-3. </a:t>
            </a:r>
            <a:r>
              <a:rPr lang="en-US" sz="3700" dirty="0" smtClean="0">
                <a:latin typeface="Garamond" panose="02020404030301010803" pitchFamily="18" charset="0"/>
              </a:rPr>
              <a:t>?</a:t>
            </a:r>
          </a:p>
          <a:p>
            <a:pPr algn="just"/>
            <a:endParaRPr lang="en-US" sz="3700" dirty="0">
              <a:latin typeface="Garamond" panose="02020404030301010803" pitchFamily="18" charset="0"/>
            </a:endParaRPr>
          </a:p>
          <a:p>
            <a:pPr marL="45720" indent="0" algn="just">
              <a:buNone/>
            </a:pPr>
            <a:r>
              <a:rPr lang="en-US" sz="3100" i="1" dirty="0">
                <a:latin typeface="Times New Roman" panose="02020603050405020304" pitchFamily="18" charset="0"/>
                <a:cs typeface="Times New Roman" panose="02020603050405020304" pitchFamily="18" charset="0"/>
              </a:rPr>
              <a:t> </a:t>
            </a:r>
            <a:r>
              <a:rPr lang="en-US" sz="3100" i="1" dirty="0" smtClean="0">
                <a:latin typeface="Times New Roman" panose="02020603050405020304" pitchFamily="18" charset="0"/>
                <a:cs typeface="Times New Roman" panose="02020603050405020304" pitchFamily="18" charset="0"/>
              </a:rPr>
              <a:t> MCA </a:t>
            </a:r>
            <a:r>
              <a:rPr lang="en-US" sz="3100" i="1" dirty="0">
                <a:latin typeface="Times New Roman" panose="02020603050405020304" pitchFamily="18" charset="0"/>
                <a:cs typeface="Times New Roman" panose="02020603050405020304" pitchFamily="18" charset="0"/>
              </a:rPr>
              <a:t>has issued a </a:t>
            </a:r>
            <a:r>
              <a:rPr lang="en-US" sz="3100" b="1" i="1" dirty="0">
                <a:latin typeface="Times New Roman" panose="02020603050405020304" pitchFamily="18" charset="0"/>
                <a:cs typeface="Times New Roman" panose="02020603050405020304" pitchFamily="18" charset="0"/>
                <a:hlinkClick r:id="rId3"/>
              </a:rPr>
              <a:t>Circular No. 05/2015 dated: 30</a:t>
            </a:r>
            <a:r>
              <a:rPr lang="en-US" sz="3100" b="1" i="1" baseline="30000" dirty="0">
                <a:latin typeface="Times New Roman" panose="02020603050405020304" pitchFamily="18" charset="0"/>
                <a:cs typeface="Times New Roman" panose="02020603050405020304" pitchFamily="18" charset="0"/>
                <a:hlinkClick r:id="rId3"/>
              </a:rPr>
              <a:t>th</a:t>
            </a:r>
            <a:r>
              <a:rPr lang="en-US" sz="3100" b="1" i="1" dirty="0">
                <a:latin typeface="Times New Roman" panose="02020603050405020304" pitchFamily="18" charset="0"/>
                <a:cs typeface="Times New Roman" panose="02020603050405020304" pitchFamily="18" charset="0"/>
                <a:hlinkClick r:id="rId3"/>
              </a:rPr>
              <a:t> March,  </a:t>
            </a:r>
            <a:r>
              <a:rPr lang="en-US" sz="3100" b="1" i="1" dirty="0" smtClean="0">
                <a:latin typeface="Times New Roman" panose="02020603050405020304" pitchFamily="18" charset="0"/>
                <a:cs typeface="Times New Roman" panose="02020603050405020304" pitchFamily="18" charset="0"/>
                <a:hlinkClick r:id="rId3"/>
              </a:rPr>
              <a:t>2015</a:t>
            </a:r>
            <a:r>
              <a:rPr lang="en-US" sz="3100" i="1" dirty="0">
                <a:latin typeface="Times New Roman" panose="02020603050405020304" pitchFamily="18" charset="0"/>
                <a:cs typeface="Times New Roman" panose="02020603050405020304" pitchFamily="18" charset="0"/>
              </a:rPr>
              <a:t> and clarified that “such amount shall not be treated as deposit subject to the condition that relevant such private company shall disclose about the same in Notes to its Financial Statement”</a:t>
            </a:r>
          </a:p>
          <a:p>
            <a:pPr marL="45720" indent="0">
              <a:buNone/>
            </a:pP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Tree>
    <p:extLst>
      <p:ext uri="{BB962C8B-B14F-4D97-AF65-F5344CB8AC3E}">
        <p14:creationId xmlns:p14="http://schemas.microsoft.com/office/powerpoint/2010/main" val="16687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5" end="5"/>
                                            </p:txEl>
                                          </p:spTgt>
                                        </p:tgtEl>
                                        <p:attrNameLst>
                                          <p:attrName>style.visibility</p:attrName>
                                        </p:attrNameLst>
                                      </p:cBhvr>
                                      <p:to>
                                        <p:strVal val="visible"/>
                                      </p:to>
                                    </p:set>
                                    <p:animEffect transition="in" filter="fade">
                                      <p:cBhvr>
                                        <p:cTn id="7" dur="1000"/>
                                        <p:tgtEl>
                                          <p:spTgt spid="14339">
                                            <p:txEl>
                                              <p:pRg st="5" end="5"/>
                                            </p:txEl>
                                          </p:spTgt>
                                        </p:tgtEl>
                                      </p:cBhvr>
                                    </p:animEffect>
                                    <p:anim calcmode="lin" valueType="num">
                                      <p:cBhvr>
                                        <p:cTn id="8"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a:latin typeface="Times New Roman" panose="02020603050405020304" pitchFamily="18" charset="0"/>
                <a:cs typeface="Times New Roman" panose="02020603050405020304" pitchFamily="18" charset="0"/>
              </a:rPr>
              <a:t>FAQ’</a:t>
            </a:r>
            <a:r>
              <a:rPr lang="en-IN" sz="3200" b="1" dirty="0">
                <a:latin typeface="Times New Roman" panose="02020603050405020304" pitchFamily="18" charset="0"/>
                <a:cs typeface="Times New Roman" panose="02020603050405020304" pitchFamily="18" charset="0"/>
              </a:rPr>
              <a: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marL="45720" indent="0">
              <a:buNone/>
            </a:pPr>
            <a:r>
              <a:rPr lang="en-US" sz="2800" dirty="0">
                <a:latin typeface="Garamond" panose="02020404030301010803" pitchFamily="18" charset="0"/>
              </a:rPr>
              <a:t>9</a:t>
            </a:r>
            <a:r>
              <a:rPr lang="en-US" sz="2800" dirty="0" smtClean="0">
                <a:latin typeface="Garamond" panose="02020404030301010803" pitchFamily="18" charset="0"/>
              </a:rPr>
              <a:t>. What </a:t>
            </a:r>
            <a:r>
              <a:rPr lang="en-US" sz="2800" dirty="0">
                <a:latin typeface="Garamond" panose="02020404030301010803" pitchFamily="18" charset="0"/>
              </a:rPr>
              <a:t>will be the consequences </a:t>
            </a:r>
            <a:r>
              <a:rPr lang="en-US" sz="2800" dirty="0" smtClean="0">
                <a:latin typeface="Garamond" panose="02020404030301010803" pitchFamily="18" charset="0"/>
              </a:rPr>
              <a:t>of non disclosure </a:t>
            </a:r>
            <a:r>
              <a:rPr lang="en-US" sz="2800" dirty="0">
                <a:latin typeface="Garamond" panose="02020404030301010803" pitchFamily="18" charset="0"/>
              </a:rPr>
              <a:t>?</a:t>
            </a:r>
          </a:p>
          <a:p>
            <a:pPr marL="45720" indent="0">
              <a:buNone/>
            </a:pPr>
            <a:endParaRPr lang="en-US" sz="2800" dirty="0">
              <a:latin typeface="Garamond" panose="02020404030301010803" pitchFamily="18" charset="0"/>
            </a:endParaRPr>
          </a:p>
          <a:p>
            <a:pPr marL="45720" indent="0">
              <a:buNone/>
            </a:pPr>
            <a:r>
              <a:rPr lang="en-US" sz="2800" dirty="0" smtClean="0">
                <a:latin typeface="Garamond" panose="02020404030301010803" pitchFamily="18" charset="0"/>
              </a:rPr>
              <a:t>10. Whether </a:t>
            </a:r>
            <a:r>
              <a:rPr lang="en-US" sz="2800" dirty="0">
                <a:latin typeface="Garamond" panose="02020404030301010803" pitchFamily="18" charset="0"/>
              </a:rPr>
              <a:t>non compliance resolved prior to 22.01.2019 to be disclosed ?</a:t>
            </a:r>
            <a:br>
              <a:rPr lang="en-US" sz="2800" dirty="0">
                <a:latin typeface="Garamond" panose="02020404030301010803" pitchFamily="18" charset="0"/>
              </a:rPr>
            </a:br>
            <a:endParaRPr lang="en-US" sz="2800" dirty="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68708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4" end="4"/>
                                            </p:txEl>
                                          </p:spTgt>
                                        </p:tgtEl>
                                        <p:attrNameLst>
                                          <p:attrName>style.visibility</p:attrName>
                                        </p:attrNameLst>
                                      </p:cBhvr>
                                      <p:to>
                                        <p:strVal val="visible"/>
                                      </p:to>
                                    </p:set>
                                    <p:animEffect transition="in" filter="fade">
                                      <p:cBhvr>
                                        <p:cTn id="12" dur="1000"/>
                                        <p:tgtEl>
                                          <p:spTgt spid="14339">
                                            <p:txEl>
                                              <p:pRg st="4" end="4"/>
                                            </p:txEl>
                                          </p:spTgt>
                                        </p:tgtEl>
                                      </p:cBhvr>
                                    </p:animEffect>
                                    <p:anim calcmode="lin" valueType="num">
                                      <p:cBhvr>
                                        <p:cTn id="1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953276">
            <a:off x="0" y="2564904"/>
            <a:ext cx="12192000" cy="1233424"/>
          </a:xfrm>
          <a:ln/>
        </p:spPr>
        <p:style>
          <a:lnRef idx="1">
            <a:schemeClr val="accent3"/>
          </a:lnRef>
          <a:fillRef idx="3">
            <a:schemeClr val="accent3"/>
          </a:fillRef>
          <a:effectRef idx="2">
            <a:schemeClr val="accent3"/>
          </a:effectRef>
          <a:fontRef idx="minor">
            <a:schemeClr val="lt1"/>
          </a:fontRef>
        </p:style>
        <p:txBody>
          <a:bodyPr>
            <a:normAutofit/>
          </a:bodyPr>
          <a:lstStyle/>
          <a:p>
            <a:pPr algn="ctr"/>
            <a:r>
              <a:rPr lang="en-IN" sz="6600" b="1" dirty="0">
                <a:latin typeface="Times New Roman" panose="02020603050405020304" pitchFamily="18" charset="0"/>
                <a:cs typeface="Times New Roman" panose="02020603050405020304" pitchFamily="18" charset="0"/>
              </a:rPr>
              <a:t>Reporting in </a:t>
            </a:r>
            <a:r>
              <a:rPr lang="en-IN" sz="6600" b="1" dirty="0" smtClean="0">
                <a:latin typeface="Times New Roman" panose="02020603050405020304" pitchFamily="18" charset="0"/>
                <a:cs typeface="Times New Roman" panose="02020603050405020304" pitchFamily="18" charset="0"/>
              </a:rPr>
              <a:t>INC 22A</a:t>
            </a:r>
            <a:endParaRPr lang="en-US" sz="6600" dirty="0"/>
          </a:p>
        </p:txBody>
      </p:sp>
      <p:sp>
        <p:nvSpPr>
          <p:cNvPr id="4" name="Footer Placeholder 3"/>
          <p:cNvSpPr>
            <a:spLocks noGrp="1"/>
          </p:cNvSpPr>
          <p:nvPr>
            <p:ph type="ftr" sz="quarter" idx="11"/>
          </p:nvPr>
        </p:nvSpPr>
        <p:spPr/>
        <p:txBody>
          <a:bodyPr/>
          <a:lstStyle/>
          <a:p>
            <a:r>
              <a:rPr lang="en-IN" smtClean="0"/>
              <a:t>Bigger ** Better ** Bolder</a:t>
            </a:r>
            <a:endParaRPr lang="en-IN"/>
          </a:p>
        </p:txBody>
      </p:sp>
    </p:spTree>
    <p:extLst>
      <p:ext uri="{BB962C8B-B14F-4D97-AF65-F5344CB8AC3E}">
        <p14:creationId xmlns:p14="http://schemas.microsoft.com/office/powerpoint/2010/main" val="415319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2800" b="1" dirty="0" smtClean="0">
                <a:latin typeface="Garamond" panose="02020404030301010803" pitchFamily="18" charset="0"/>
                <a:cs typeface="Times New Roman" pitchFamily="18" charset="0"/>
              </a:rPr>
              <a:t>Key Highlights</a:t>
            </a: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Filing </a:t>
            </a:r>
            <a:r>
              <a:rPr lang="en-US" sz="2800" dirty="0">
                <a:latin typeface="Garamond" panose="02020404030301010803" pitchFamily="18" charset="0"/>
                <a:cs typeface="Times New Roman" panose="02020603050405020304" pitchFamily="18" charset="0"/>
              </a:rPr>
              <a:t>by every company </a:t>
            </a:r>
            <a:r>
              <a:rPr lang="en-US" sz="2800" b="1" dirty="0">
                <a:latin typeface="Garamond" panose="02020404030301010803" pitchFamily="18" charset="0"/>
                <a:cs typeface="Times New Roman" panose="02020603050405020304" pitchFamily="18" charset="0"/>
              </a:rPr>
              <a:t>incorporated on or before 31.12.2017 </a:t>
            </a:r>
            <a:endParaRPr lang="en-US" sz="2800" b="1" dirty="0" smtClean="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Non </a:t>
            </a:r>
            <a:r>
              <a:rPr lang="en-US" sz="2800" dirty="0">
                <a:latin typeface="Garamond" panose="02020404030301010803" pitchFamily="18" charset="0"/>
                <a:cs typeface="Times New Roman" panose="02020603050405020304" pitchFamily="18" charset="0"/>
              </a:rPr>
              <a:t>filing </a:t>
            </a:r>
            <a:r>
              <a:rPr lang="en-US" sz="2800" dirty="0" smtClean="0">
                <a:latin typeface="Garamond" panose="02020404030301010803" pitchFamily="18" charset="0"/>
                <a:cs typeface="Times New Roman" panose="02020603050405020304" pitchFamily="18" charset="0"/>
              </a:rPr>
              <a:t>may </a:t>
            </a:r>
            <a:r>
              <a:rPr lang="en-US" sz="2800" dirty="0">
                <a:latin typeface="Garamond" panose="02020404030301010803" pitchFamily="18" charset="0"/>
                <a:cs typeface="Times New Roman" panose="02020603050405020304" pitchFamily="18" charset="0"/>
              </a:rPr>
              <a:t>result in </a:t>
            </a:r>
            <a:r>
              <a:rPr lang="en-US" sz="2800" dirty="0" smtClean="0">
                <a:latin typeface="Garamond" panose="02020404030301010803" pitchFamily="18" charset="0"/>
                <a:cs typeface="Times New Roman" panose="02020603050405020304" pitchFamily="18" charset="0"/>
              </a:rPr>
              <a:t>tagging a company as </a:t>
            </a:r>
            <a:r>
              <a:rPr lang="en-US" sz="2800" dirty="0" smtClean="0">
                <a:solidFill>
                  <a:srgbClr val="FF0000"/>
                </a:solidFill>
                <a:latin typeface="Garamond" panose="02020404030301010803" pitchFamily="18" charset="0"/>
                <a:cs typeface="Times New Roman" panose="02020603050405020304" pitchFamily="18" charset="0"/>
              </a:rPr>
              <a:t>Active  Non compliant and strike off</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 Filing to be completed before </a:t>
            </a:r>
            <a:r>
              <a:rPr lang="en-US" sz="2800" dirty="0" smtClean="0">
                <a:solidFill>
                  <a:srgbClr val="FF0000"/>
                </a:solidFill>
                <a:latin typeface="Garamond" panose="02020404030301010803" pitchFamily="18" charset="0"/>
                <a:cs typeface="Times New Roman" panose="02020603050405020304" pitchFamily="18" charset="0"/>
              </a:rPr>
              <a:t>25.04.2019</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66090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fade">
                                      <p:cBhvr>
                                        <p:cTn id="22" dur="1000"/>
                                        <p:tgtEl>
                                          <p:spTgt spid="14339">
                                            <p:txEl>
                                              <p:pRg st="6" end="6"/>
                                            </p:txEl>
                                          </p:spTgt>
                                        </p:tgtEl>
                                      </p:cBhvr>
                                    </p:animEffect>
                                    <p:anim calcmode="lin" valueType="num">
                                      <p:cBhvr>
                                        <p:cTn id="2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 Exempted Companies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buFont typeface="Wingdings" panose="05000000000000000000" pitchFamily="2" charset="2"/>
              <a:buChar char="ü"/>
            </a:pPr>
            <a:r>
              <a:rPr lang="en-US" sz="3200" dirty="0">
                <a:solidFill>
                  <a:srgbClr val="002060"/>
                </a:solidFill>
                <a:latin typeface="Garamond" panose="02020404030301010803" pitchFamily="18" charset="0"/>
              </a:rPr>
              <a:t>Struck off </a:t>
            </a:r>
            <a:r>
              <a:rPr lang="en-US" sz="3200" dirty="0" smtClean="0">
                <a:solidFill>
                  <a:srgbClr val="002060"/>
                </a:solidFill>
                <a:latin typeface="Garamond" panose="02020404030301010803" pitchFamily="18" charset="0"/>
              </a:rPr>
              <a:t>companies</a:t>
            </a:r>
          </a:p>
          <a:p>
            <a:pPr marL="45720" indent="0">
              <a:buNone/>
            </a:pPr>
            <a:endParaRPr lang="en-US" sz="3200" dirty="0">
              <a:solidFill>
                <a:srgbClr val="002060"/>
              </a:solidFill>
              <a:latin typeface="Garamond" panose="02020404030301010803" pitchFamily="18" charset="0"/>
            </a:endParaRPr>
          </a:p>
          <a:p>
            <a:pPr>
              <a:buFont typeface="Wingdings" panose="05000000000000000000" pitchFamily="2" charset="2"/>
              <a:buChar char="ü"/>
            </a:pPr>
            <a:r>
              <a:rPr lang="en-US" sz="3200" dirty="0">
                <a:solidFill>
                  <a:srgbClr val="002060"/>
                </a:solidFill>
                <a:latin typeface="Garamond" panose="02020404030301010803" pitchFamily="18" charset="0"/>
              </a:rPr>
              <a:t>Companies under the process of striking </a:t>
            </a:r>
            <a:r>
              <a:rPr lang="en-US" sz="3200" dirty="0" smtClean="0">
                <a:solidFill>
                  <a:srgbClr val="002060"/>
                </a:solidFill>
                <a:latin typeface="Garamond" panose="02020404030301010803" pitchFamily="18" charset="0"/>
              </a:rPr>
              <a:t>off</a:t>
            </a:r>
          </a:p>
          <a:p>
            <a:pPr marL="45720" indent="0">
              <a:buNone/>
            </a:pPr>
            <a:endParaRPr lang="en-US" sz="3200" dirty="0">
              <a:solidFill>
                <a:srgbClr val="002060"/>
              </a:solidFill>
              <a:latin typeface="Garamond" panose="02020404030301010803" pitchFamily="18" charset="0"/>
            </a:endParaRPr>
          </a:p>
          <a:p>
            <a:pPr>
              <a:buFont typeface="Wingdings" panose="05000000000000000000" pitchFamily="2" charset="2"/>
              <a:buChar char="ü"/>
            </a:pPr>
            <a:r>
              <a:rPr lang="en-US" sz="3200" dirty="0">
                <a:solidFill>
                  <a:srgbClr val="002060"/>
                </a:solidFill>
                <a:latin typeface="Garamond" panose="02020404030301010803" pitchFamily="18" charset="0"/>
              </a:rPr>
              <a:t>Companies under </a:t>
            </a:r>
            <a:r>
              <a:rPr lang="en-US" sz="3200" dirty="0" smtClean="0">
                <a:solidFill>
                  <a:srgbClr val="002060"/>
                </a:solidFill>
                <a:latin typeface="Garamond" panose="02020404030301010803" pitchFamily="18" charset="0"/>
              </a:rPr>
              <a:t>liquidation</a:t>
            </a:r>
          </a:p>
          <a:p>
            <a:pPr marL="45720" lvl="0" indent="0">
              <a:buNone/>
            </a:pP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88653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 Exempted Companies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3200" dirty="0">
              <a:solidFill>
                <a:srgbClr val="002060"/>
              </a:solidFill>
              <a:latin typeface="Garamond" panose="02020404030301010803" pitchFamily="18" charset="0"/>
            </a:endParaRPr>
          </a:p>
          <a:p>
            <a:pPr>
              <a:buFont typeface="Wingdings" panose="05000000000000000000" pitchFamily="2" charset="2"/>
              <a:buChar char="ü"/>
            </a:pPr>
            <a:r>
              <a:rPr lang="en-US" sz="3200" dirty="0">
                <a:solidFill>
                  <a:srgbClr val="002060"/>
                </a:solidFill>
                <a:latin typeface="Garamond" panose="02020404030301010803" pitchFamily="18" charset="0"/>
              </a:rPr>
              <a:t>Amalgamated or Dissolved </a:t>
            </a:r>
            <a:r>
              <a:rPr lang="en-US" sz="3200" dirty="0" smtClean="0">
                <a:solidFill>
                  <a:srgbClr val="002060"/>
                </a:solidFill>
                <a:latin typeface="Garamond" panose="02020404030301010803" pitchFamily="18" charset="0"/>
              </a:rPr>
              <a:t>companies</a:t>
            </a:r>
          </a:p>
          <a:p>
            <a:pPr>
              <a:buFont typeface="Wingdings" panose="05000000000000000000" pitchFamily="2" charset="2"/>
              <a:buChar char="ü"/>
            </a:pPr>
            <a:endParaRPr lang="en-US" sz="3200" dirty="0">
              <a:solidFill>
                <a:srgbClr val="002060"/>
              </a:solidFill>
              <a:latin typeface="Garamond" panose="02020404030301010803" pitchFamily="18" charset="0"/>
            </a:endParaRPr>
          </a:p>
          <a:p>
            <a:pPr>
              <a:buFont typeface="Wingdings" panose="05000000000000000000" pitchFamily="2" charset="2"/>
              <a:buChar char="ü"/>
            </a:pPr>
            <a:r>
              <a:rPr lang="en-US" sz="3200" dirty="0" smtClean="0">
                <a:solidFill>
                  <a:srgbClr val="002060"/>
                </a:solidFill>
                <a:latin typeface="Garamond" panose="02020404030301010803" pitchFamily="18" charset="0"/>
              </a:rPr>
              <a:t>The company under management dispute and the Registrar has recorded the same.</a:t>
            </a:r>
            <a:endParaRPr lang="en-US" sz="3200" dirty="0">
              <a:solidFill>
                <a:srgbClr val="002060"/>
              </a:solidFill>
              <a:latin typeface="Garamond" panose="02020404030301010803" pitchFamily="18" charset="0"/>
            </a:endParaRP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63686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2800" b="1" dirty="0" smtClean="0">
                <a:latin typeface="Garamond" panose="02020404030301010803" pitchFamily="18" charset="0"/>
                <a:cs typeface="Times New Roman" pitchFamily="18" charset="0"/>
              </a:rPr>
              <a:t>Pre Requisites</a:t>
            </a: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Annual Filing to be completed till 2017-18</a:t>
            </a:r>
          </a:p>
          <a:p>
            <a:pPr marL="45720" lvl="0" indent="0">
              <a:buNone/>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Filing DIR3 KYC of all directors to be completed</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 </a:t>
            </a:r>
            <a:r>
              <a:rPr lang="en-US" sz="2800" dirty="0" err="1" smtClean="0">
                <a:latin typeface="Garamond" panose="02020404030301010803" pitchFamily="18" charset="0"/>
                <a:cs typeface="Times New Roman" panose="02020603050405020304" pitchFamily="18" charset="0"/>
              </a:rPr>
              <a:t>Regularise</a:t>
            </a:r>
            <a:r>
              <a:rPr lang="en-US" sz="2800" dirty="0" smtClean="0">
                <a:latin typeface="Garamond" panose="02020404030301010803" pitchFamily="18" charset="0"/>
                <a:cs typeface="Times New Roman" panose="02020603050405020304" pitchFamily="18" charset="0"/>
              </a:rPr>
              <a:t> ADT 1 (if not already filed)</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40716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fade">
                                      <p:cBhvr>
                                        <p:cTn id="22" dur="1000"/>
                                        <p:tgtEl>
                                          <p:spTgt spid="14339">
                                            <p:txEl>
                                              <p:pRg st="6" end="6"/>
                                            </p:txEl>
                                          </p:spTgt>
                                        </p:tgtEl>
                                      </p:cBhvr>
                                    </p:animEffect>
                                    <p:anim calcmode="lin" valueType="num">
                                      <p:cBhvr>
                                        <p:cTn id="2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2800" b="1" dirty="0" smtClean="0">
                <a:latin typeface="Garamond" panose="02020404030301010803" pitchFamily="18" charset="0"/>
                <a:cs typeface="Times New Roman" pitchFamily="18" charset="0"/>
              </a:rPr>
              <a:t>Pre Requisites</a:t>
            </a: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Name Board &amp; Address of the company to be displayed</a:t>
            </a:r>
          </a:p>
          <a:p>
            <a:pPr marL="45720" lvl="0" indent="0">
              <a:buNone/>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Minimum 2 Directors to sign the form</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 Presence of Director in the photo graph</a:t>
            </a:r>
          </a:p>
          <a:p>
            <a:pPr lvl="0">
              <a:buFont typeface="Wingdings" panose="05000000000000000000" pitchFamily="2" charset="2"/>
              <a:buChar char="ü"/>
            </a:pP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72823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fade">
                                      <p:cBhvr>
                                        <p:cTn id="22" dur="1000"/>
                                        <p:tgtEl>
                                          <p:spTgt spid="14339">
                                            <p:txEl>
                                              <p:pRg st="6" end="6"/>
                                            </p:txEl>
                                          </p:spTgt>
                                        </p:tgtEl>
                                      </p:cBhvr>
                                    </p:animEffect>
                                    <p:anim calcmode="lin" valueType="num">
                                      <p:cBhvr>
                                        <p:cTn id="2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3600" b="1" dirty="0" smtClean="0">
                <a:latin typeface="Garamond" panose="02020404030301010803" pitchFamily="18" charset="0"/>
                <a:cs typeface="Times New Roman" pitchFamily="18" charset="0"/>
              </a:rPr>
              <a:t>Checklist</a:t>
            </a: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 </a:t>
            </a:r>
            <a:r>
              <a:rPr lang="en-US" sz="2800" b="1" dirty="0" err="1" smtClean="0">
                <a:latin typeface="Garamond" panose="02020404030301010803" pitchFamily="18" charset="0"/>
                <a:cs typeface="Times New Roman" panose="02020603050405020304" pitchFamily="18" charset="0"/>
              </a:rPr>
              <a:t>Regularise</a:t>
            </a:r>
            <a:r>
              <a:rPr lang="en-US" sz="2800" dirty="0" smtClean="0">
                <a:latin typeface="Garamond" panose="02020404030301010803" pitchFamily="18" charset="0"/>
                <a:cs typeface="Times New Roman" panose="02020603050405020304" pitchFamily="18" charset="0"/>
              </a:rPr>
              <a:t> the Registered Office by filing INC 22 &amp; MGT 14 as applicable</a:t>
            </a:r>
          </a:p>
          <a:p>
            <a:pPr marL="45720" lvl="0" indent="0">
              <a:buNone/>
            </a:pPr>
            <a:r>
              <a:rPr lang="en-US" sz="2800" dirty="0" smtClean="0">
                <a:latin typeface="Garamond" panose="02020404030301010803" pitchFamily="18" charset="0"/>
                <a:cs typeface="Times New Roman" panose="02020603050405020304" pitchFamily="18" charset="0"/>
              </a:rPr>
              <a:t> </a:t>
            </a:r>
          </a:p>
          <a:p>
            <a:pPr>
              <a:buFont typeface="Wingdings" panose="05000000000000000000" pitchFamily="2" charset="2"/>
              <a:buChar char="ü"/>
            </a:pPr>
            <a:r>
              <a:rPr lang="en-US" sz="2800" b="1" dirty="0" smtClean="0">
                <a:latin typeface="Garamond" panose="02020404030301010803" pitchFamily="18" charset="0"/>
                <a:cs typeface="Times New Roman" pitchFamily="18" charset="0"/>
              </a:rPr>
              <a:t> Compliance</a:t>
            </a:r>
            <a:r>
              <a:rPr lang="en-US" sz="2800" dirty="0" smtClean="0">
                <a:latin typeface="Garamond" panose="02020404030301010803" pitchFamily="18" charset="0"/>
                <a:cs typeface="Times New Roman" panose="02020603050405020304" pitchFamily="18" charset="0"/>
              </a:rPr>
              <a:t> </a:t>
            </a:r>
            <a:r>
              <a:rPr lang="en-US" sz="2800" dirty="0">
                <a:latin typeface="Garamond" panose="02020404030301010803" pitchFamily="18" charset="0"/>
                <a:cs typeface="Times New Roman" panose="02020603050405020304" pitchFamily="18" charset="0"/>
              </a:rPr>
              <a:t>of </a:t>
            </a:r>
            <a:r>
              <a:rPr lang="en-US" sz="2800" dirty="0">
                <a:latin typeface="Garamond" panose="02020404030301010803" pitchFamily="18" charset="0"/>
                <a:cs typeface="Times New Roman" panose="02020603050405020304" pitchFamily="18" charset="0"/>
                <a:hlinkClick r:id="rId3" action="ppaction://hlinksldjump"/>
              </a:rPr>
              <a:t>Sec 12(3)(a</a:t>
            </a:r>
            <a:r>
              <a:rPr lang="en-US" sz="2800" dirty="0" smtClean="0">
                <a:latin typeface="Garamond" panose="02020404030301010803" pitchFamily="18" charset="0"/>
                <a:cs typeface="Times New Roman" panose="02020603050405020304" pitchFamily="18" charset="0"/>
                <a:hlinkClick r:id="rId3" action="ppaction://hlinksldjump"/>
              </a:rPr>
              <a:t>)</a:t>
            </a:r>
            <a:endParaRPr lang="en-US" sz="2800" dirty="0" smtClean="0">
              <a:latin typeface="Garamond" panose="02020404030301010803" pitchFamily="18" charset="0"/>
              <a:cs typeface="Times New Roman" panose="02020603050405020304" pitchFamily="18" charset="0"/>
            </a:endParaRPr>
          </a:p>
          <a:p>
            <a:pPr>
              <a:buFont typeface="Wingdings" panose="05000000000000000000" pitchFamily="2" charset="2"/>
              <a:buChar char="ü"/>
            </a:pPr>
            <a:endParaRPr lang="en-US" sz="2800" b="1" dirty="0">
              <a:latin typeface="Garamond" panose="02020404030301010803" pitchFamily="18" charset="0"/>
              <a:cs typeface="Times New Roman" panose="02020603050405020304" pitchFamily="18" charset="0"/>
            </a:endParaRPr>
          </a:p>
          <a:p>
            <a:pPr>
              <a:buFont typeface="Wingdings" panose="05000000000000000000" pitchFamily="2" charset="2"/>
              <a:buChar char="ü"/>
            </a:pPr>
            <a:r>
              <a:rPr lang="en-US" sz="2800" b="1" dirty="0" smtClean="0">
                <a:latin typeface="Garamond" panose="02020404030301010803" pitchFamily="18" charset="0"/>
                <a:cs typeface="Times New Roman" panose="02020603050405020304" pitchFamily="18" charset="0"/>
              </a:rPr>
              <a:t> </a:t>
            </a:r>
            <a:r>
              <a:rPr lang="en-US" sz="2800" b="1" dirty="0" err="1" smtClean="0">
                <a:latin typeface="Garamond" panose="02020404030301010803" pitchFamily="18" charset="0"/>
                <a:cs typeface="Times New Roman" panose="02020603050405020304" pitchFamily="18" charset="0"/>
              </a:rPr>
              <a:t>Latitute</a:t>
            </a:r>
            <a:r>
              <a:rPr lang="en-US" sz="2800" b="1" dirty="0" smtClean="0">
                <a:latin typeface="Garamond" panose="02020404030301010803" pitchFamily="18" charset="0"/>
                <a:cs typeface="Times New Roman" panose="02020603050405020304" pitchFamily="18" charset="0"/>
              </a:rPr>
              <a:t> and Longitude </a:t>
            </a:r>
            <a:r>
              <a:rPr lang="en-US" sz="2800" dirty="0" smtClean="0">
                <a:latin typeface="Garamond" panose="02020404030301010803" pitchFamily="18" charset="0"/>
                <a:cs typeface="Times New Roman" panose="02020603050405020304" pitchFamily="18" charset="0"/>
              </a:rPr>
              <a:t>of Registered office Address</a:t>
            </a:r>
            <a:endParaRPr lang="en-US" sz="2800"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045291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animEffect transition="in" filter="fade">
                                      <p:cBhvr>
                                        <p:cTn id="17" dur="1000"/>
                                        <p:tgtEl>
                                          <p:spTgt spid="14339">
                                            <p:txEl>
                                              <p:pRg st="3" end="3"/>
                                            </p:txEl>
                                          </p:spTgt>
                                        </p:tgtEl>
                                      </p:cBhvr>
                                    </p:animEffect>
                                    <p:anim calcmode="lin" valueType="num">
                                      <p:cBhvr>
                                        <p:cTn id="18"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4" end="4"/>
                                            </p:txEl>
                                          </p:spTgt>
                                        </p:tgtEl>
                                        <p:attrNameLst>
                                          <p:attrName>style.visibility</p:attrName>
                                        </p:attrNameLst>
                                      </p:cBhvr>
                                      <p:to>
                                        <p:strVal val="visible"/>
                                      </p:to>
                                    </p:set>
                                    <p:animEffect transition="in" filter="fade">
                                      <p:cBhvr>
                                        <p:cTn id="22" dur="1000"/>
                                        <p:tgtEl>
                                          <p:spTgt spid="14339">
                                            <p:txEl>
                                              <p:pRg st="4" end="4"/>
                                            </p:txEl>
                                          </p:spTgt>
                                        </p:tgtEl>
                                      </p:cBhvr>
                                    </p:animEffect>
                                    <p:anim calcmode="lin" valueType="num">
                                      <p:cBhvr>
                                        <p:cTn id="23"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Effect transition="in" filter="fade">
                                      <p:cBhvr>
                                        <p:cTn id="27" dur="1000"/>
                                        <p:tgtEl>
                                          <p:spTgt spid="14339">
                                            <p:txEl>
                                              <p:pRg st="6" end="6"/>
                                            </p:txEl>
                                          </p:spTgt>
                                        </p:tgtEl>
                                      </p:cBhvr>
                                    </p:animEffect>
                                    <p:anim calcmode="lin" valueType="num">
                                      <p:cBhvr>
                                        <p:cTn id="28"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2800" b="1" dirty="0" smtClean="0">
                <a:latin typeface="Garamond" panose="02020404030301010803" pitchFamily="18" charset="0"/>
                <a:cs typeface="Times New Roman" pitchFamily="18" charset="0"/>
              </a:rPr>
              <a:t>Checklist</a:t>
            </a:r>
            <a:r>
              <a:rPr lang="en-US" sz="2800" dirty="0">
                <a:latin typeface="Garamond" panose="02020404030301010803" pitchFamily="18" charset="0"/>
              </a:rPr>
              <a:t/>
            </a:r>
            <a:br>
              <a:rPr lang="en-US" sz="2800" dirty="0">
                <a:latin typeface="Garamond" panose="02020404030301010803" pitchFamily="18" charset="0"/>
              </a:rPr>
            </a:br>
            <a:endParaRPr lang="en-US" sz="2800" dirty="0" smtClean="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Photograph </a:t>
            </a:r>
            <a:r>
              <a:rPr lang="en-US" sz="2800" dirty="0">
                <a:latin typeface="Garamond" panose="02020404030301010803" pitchFamily="18" charset="0"/>
                <a:cs typeface="Times New Roman" panose="02020603050405020304" pitchFamily="18" charset="0"/>
              </a:rPr>
              <a:t>of the Registered Office – </a:t>
            </a:r>
            <a:r>
              <a:rPr lang="en-US" sz="2800" b="1" dirty="0">
                <a:latin typeface="Garamond" panose="02020404030301010803" pitchFamily="18" charset="0"/>
                <a:cs typeface="Times New Roman" panose="02020603050405020304" pitchFamily="18" charset="0"/>
              </a:rPr>
              <a:t>inside with Director </a:t>
            </a:r>
          </a:p>
          <a:p>
            <a:pPr marL="45720" lvl="0" indent="0">
              <a:buNone/>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a:latin typeface="Garamond" panose="02020404030301010803" pitchFamily="18" charset="0"/>
                <a:cs typeface="Times New Roman" panose="02020603050405020304" pitchFamily="18" charset="0"/>
              </a:rPr>
              <a:t> Photograph of the Registered Office – </a:t>
            </a:r>
            <a:r>
              <a:rPr lang="en-US" sz="2800" b="1" dirty="0" smtClean="0">
                <a:latin typeface="Garamond" panose="02020404030301010803" pitchFamily="18" charset="0"/>
                <a:cs typeface="Times New Roman" panose="02020603050405020304" pitchFamily="18" charset="0"/>
              </a:rPr>
              <a:t>outside</a:t>
            </a:r>
          </a:p>
          <a:p>
            <a:pPr marL="45720" lvl="0" indent="0">
              <a:buNone/>
            </a:pPr>
            <a:endParaRPr lang="en-US" sz="2800" b="1" dirty="0" smtClean="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b="1" dirty="0">
                <a:latin typeface="Garamond" panose="02020404030301010803" pitchFamily="18" charset="0"/>
                <a:cs typeface="Times New Roman" panose="02020603050405020304" pitchFamily="18" charset="0"/>
              </a:rPr>
              <a:t> </a:t>
            </a:r>
            <a:r>
              <a:rPr lang="en-US" sz="2800" b="1" dirty="0" smtClean="0">
                <a:latin typeface="Garamond" panose="02020404030301010803" pitchFamily="18" charset="0"/>
                <a:cs typeface="Times New Roman" panose="02020603050405020304" pitchFamily="18" charset="0"/>
              </a:rPr>
              <a:t>Email Id of the company</a:t>
            </a:r>
          </a:p>
          <a:p>
            <a:pPr marL="45720" lvl="0" indent="0">
              <a:buNone/>
            </a:pPr>
            <a:endParaRPr lang="en-US" sz="2800" b="1" dirty="0" smtClean="0">
              <a:latin typeface="Garamond" panose="02020404030301010803" pitchFamily="18" charset="0"/>
              <a:cs typeface="Times New Roman" panose="02020603050405020304" pitchFamily="18" charset="0"/>
            </a:endParaRPr>
          </a:p>
          <a:p>
            <a:pPr marL="45720" lvl="0" indent="0">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743931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fade">
                                      <p:cBhvr>
                                        <p:cTn id="22" dur="1000"/>
                                        <p:tgtEl>
                                          <p:spTgt spid="14339">
                                            <p:txEl>
                                              <p:pRg st="6" end="6"/>
                                            </p:txEl>
                                          </p:spTgt>
                                        </p:tgtEl>
                                      </p:cBhvr>
                                    </p:animEffect>
                                    <p:anim calcmode="lin" valueType="num">
                                      <p:cBhvr>
                                        <p:cTn id="2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r>
              <a:rPr lang="en-US" sz="2800" b="1" dirty="0" smtClean="0">
                <a:latin typeface="Garamond" panose="02020404030301010803" pitchFamily="18" charset="0"/>
                <a:cs typeface="Times New Roman" pitchFamily="18" charset="0"/>
              </a:rPr>
              <a:t>Checklist</a:t>
            </a:r>
            <a:r>
              <a:rPr lang="en-US" sz="2800" dirty="0">
                <a:latin typeface="Garamond" panose="02020404030301010803" pitchFamily="18" charset="0"/>
              </a:rPr>
              <a:t/>
            </a:r>
            <a:br>
              <a:rPr lang="en-US" sz="2800" dirty="0">
                <a:latin typeface="Garamond" panose="02020404030301010803" pitchFamily="18" charset="0"/>
              </a:rPr>
            </a:br>
            <a:endParaRPr lang="en-US" sz="2800" dirty="0" smtClean="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b="1" dirty="0" smtClean="0">
                <a:latin typeface="Garamond" panose="02020404030301010803" pitchFamily="18" charset="0"/>
                <a:cs typeface="Times New Roman" panose="02020603050405020304" pitchFamily="18" charset="0"/>
              </a:rPr>
              <a:t> Verification by OTP</a:t>
            </a:r>
            <a:r>
              <a:rPr lang="en-US" sz="2800" dirty="0" smtClean="0">
                <a:latin typeface="Garamond" panose="02020404030301010803" pitchFamily="18" charset="0"/>
                <a:cs typeface="Times New Roman" panose="02020603050405020304" pitchFamily="18" charset="0"/>
              </a:rPr>
              <a:t> </a:t>
            </a: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lvl="0">
              <a:buFont typeface="Wingdings" panose="05000000000000000000" pitchFamily="2" charset="2"/>
              <a:buChar char="ü"/>
            </a:pPr>
            <a:r>
              <a:rPr lang="en-US" sz="2800" dirty="0" smtClean="0">
                <a:latin typeface="Garamond" panose="02020404030301010803" pitchFamily="18" charset="0"/>
                <a:cs typeface="Times New Roman" panose="02020603050405020304" pitchFamily="18" charset="0"/>
              </a:rPr>
              <a:t> Declaration from Company </a:t>
            </a:r>
            <a:r>
              <a:rPr lang="en-US" sz="2800" dirty="0" smtClean="0">
                <a:solidFill>
                  <a:srgbClr val="FF0000"/>
                </a:solidFill>
                <a:latin typeface="Garamond" panose="02020404030301010803" pitchFamily="18" charset="0"/>
                <a:cs typeface="Times New Roman" panose="02020603050405020304" pitchFamily="18" charset="0"/>
                <a:hlinkClick r:id="rId3" action="ppaction://hlinksldjump"/>
              </a:rPr>
              <a:t>(Format) </a:t>
            </a:r>
            <a:endParaRPr lang="en-US" sz="2800" dirty="0">
              <a:solidFill>
                <a:srgbClr val="FF0000"/>
              </a:solidFill>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71972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1000"/>
                                        <p:tgtEl>
                                          <p:spTgt spid="14339">
                                            <p:txEl>
                                              <p:pRg st="1" end="1"/>
                                            </p:txEl>
                                          </p:spTgt>
                                        </p:tgtEl>
                                      </p:cBhvr>
                                    </p:animEffect>
                                    <p:anim calcmode="lin" valueType="num">
                                      <p:cBhvr>
                                        <p:cTn id="8"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1000"/>
                                        <p:tgtEl>
                                          <p:spTgt spid="14339">
                                            <p:txEl>
                                              <p:pRg st="2" end="2"/>
                                            </p:txEl>
                                          </p:spTgt>
                                        </p:tgtEl>
                                      </p:cBhvr>
                                    </p:animEffect>
                                    <p:anim calcmode="lin" valueType="num">
                                      <p:cBhvr>
                                        <p:cTn id="13"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Certification</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3200" dirty="0" smtClean="0">
              <a:latin typeface="Garamond" panose="02020404030301010803" pitchFamily="18" charset="0"/>
              <a:cs typeface="Times New Roman" pitchFamily="18" charset="0"/>
            </a:endParaRPr>
          </a:p>
          <a:p>
            <a:pPr marL="45720" indent="0">
              <a:buNone/>
            </a:pPr>
            <a:r>
              <a:rPr lang="en-US" sz="3200" b="1" dirty="0" smtClean="0">
                <a:latin typeface="Garamond" panose="02020404030301010803" pitchFamily="18" charset="0"/>
              </a:rPr>
              <a:t>OPC</a:t>
            </a:r>
            <a:r>
              <a:rPr lang="en-US" sz="3200" dirty="0" smtClean="0">
                <a:latin typeface="Garamond" panose="02020404030301010803" pitchFamily="18" charset="0"/>
              </a:rPr>
              <a:t>- One director</a:t>
            </a:r>
          </a:p>
          <a:p>
            <a:pPr marL="45720" indent="0">
              <a:buNone/>
            </a:pPr>
            <a:endParaRPr lang="en-US" sz="3200" dirty="0">
              <a:latin typeface="Garamond" panose="02020404030301010803" pitchFamily="18" charset="0"/>
            </a:endParaRPr>
          </a:p>
          <a:p>
            <a:pPr marL="45720" indent="0">
              <a:buNone/>
            </a:pPr>
            <a:r>
              <a:rPr lang="en-US" sz="3200" b="1" dirty="0" smtClean="0">
                <a:latin typeface="Garamond" panose="02020404030301010803" pitchFamily="18" charset="0"/>
              </a:rPr>
              <a:t>Other </a:t>
            </a:r>
            <a:r>
              <a:rPr lang="en-US" sz="3200" b="1" dirty="0">
                <a:latin typeface="Garamond" panose="02020404030301010803" pitchFamily="18" charset="0"/>
              </a:rPr>
              <a:t>companies </a:t>
            </a:r>
            <a:r>
              <a:rPr lang="en-US" sz="3200" dirty="0">
                <a:latin typeface="Garamond" panose="02020404030301010803" pitchFamily="18" charset="0"/>
              </a:rPr>
              <a:t>: </a:t>
            </a:r>
            <a:r>
              <a:rPr lang="en-US" sz="3200" dirty="0" smtClean="0">
                <a:latin typeface="Garamond" panose="02020404030301010803" pitchFamily="18" charset="0"/>
              </a:rPr>
              <a:t>Two </a:t>
            </a:r>
            <a:r>
              <a:rPr lang="en-US" sz="3200" dirty="0">
                <a:latin typeface="Garamond" panose="02020404030301010803" pitchFamily="18" charset="0"/>
              </a:rPr>
              <a:t>directors or one director and </a:t>
            </a:r>
            <a:r>
              <a:rPr lang="en-US" sz="3200" dirty="0" err="1" smtClean="0">
                <a:latin typeface="Garamond" panose="02020404030301010803" pitchFamily="18" charset="0"/>
              </a:rPr>
              <a:t>kmp</a:t>
            </a:r>
            <a:endParaRPr lang="en-US" sz="3200" dirty="0" smtClean="0">
              <a:latin typeface="Garamond" panose="02020404030301010803" pitchFamily="18" charset="0"/>
            </a:endParaRPr>
          </a:p>
          <a:p>
            <a:pPr marL="45720" indent="0">
              <a:buNone/>
            </a:pPr>
            <a:endParaRPr lang="en-US" sz="3200" dirty="0">
              <a:latin typeface="Garamond" panose="02020404030301010803" pitchFamily="18" charset="0"/>
            </a:endParaRPr>
          </a:p>
          <a:p>
            <a:pPr marL="45720" indent="0">
              <a:buNone/>
            </a:pPr>
            <a:r>
              <a:rPr lang="en-US" sz="3200" b="1" dirty="0" smtClean="0">
                <a:latin typeface="Garamond" panose="02020404030301010803" pitchFamily="18" charset="0"/>
              </a:rPr>
              <a:t>Professional</a:t>
            </a:r>
            <a:r>
              <a:rPr lang="en-US" sz="3200" dirty="0" smtClean="0">
                <a:latin typeface="Garamond" panose="02020404030301010803" pitchFamily="18" charset="0"/>
              </a:rPr>
              <a:t>  : Certified </a:t>
            </a:r>
            <a:r>
              <a:rPr lang="en-US" sz="3200" dirty="0">
                <a:latin typeface="Garamond" panose="02020404030301010803" pitchFamily="18" charset="0"/>
              </a:rPr>
              <a:t>by the CS/CA/CWA  in practice.</a:t>
            </a: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01763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Consequence of Non Filing/Late Filing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3200" dirty="0" smtClean="0">
              <a:latin typeface="Garamond" panose="02020404030301010803" pitchFamily="18" charset="0"/>
              <a:cs typeface="Times New Roman" pitchFamily="18" charset="0"/>
            </a:endParaRPr>
          </a:p>
          <a:p>
            <a:pPr>
              <a:buFont typeface="Wingdings" panose="05000000000000000000" pitchFamily="2" charset="2"/>
              <a:buChar char="ü"/>
            </a:pPr>
            <a:r>
              <a:rPr lang="en-US" sz="3600" dirty="0" smtClean="0">
                <a:latin typeface="Garamond" panose="02020404030301010803" pitchFamily="18" charset="0"/>
              </a:rPr>
              <a:t>Fee </a:t>
            </a:r>
            <a:r>
              <a:rPr lang="en-US" sz="3600" dirty="0">
                <a:latin typeface="Garamond" panose="02020404030301010803" pitchFamily="18" charset="0"/>
              </a:rPr>
              <a:t>of 10,000/- if filed after 25/04/2019.</a:t>
            </a:r>
          </a:p>
          <a:p>
            <a:pPr marL="45720" indent="0">
              <a:buNone/>
            </a:pPr>
            <a:endParaRPr lang="en-US" sz="3600" dirty="0" smtClean="0">
              <a:latin typeface="Garamond" panose="02020404030301010803" pitchFamily="18" charset="0"/>
            </a:endParaRPr>
          </a:p>
          <a:p>
            <a:pPr algn="just">
              <a:buFont typeface="Wingdings" panose="05000000000000000000" pitchFamily="2" charset="2"/>
              <a:buChar char="ü"/>
            </a:pPr>
            <a:r>
              <a:rPr lang="en-US" sz="3600" dirty="0" smtClean="0">
                <a:latin typeface="Garamond" panose="02020404030301010803" pitchFamily="18" charset="0"/>
              </a:rPr>
              <a:t>Marking </a:t>
            </a:r>
            <a:r>
              <a:rPr lang="en-US" sz="3600" dirty="0">
                <a:latin typeface="Garamond" panose="02020404030301010803" pitchFamily="18" charset="0"/>
              </a:rPr>
              <a:t>of status of Company as “Active – Non Compliant” in MCA Master Data</a:t>
            </a:r>
            <a:r>
              <a:rPr lang="en-US" sz="3600" dirty="0" smtClean="0">
                <a:latin typeface="Garamond" panose="02020404030301010803" pitchFamily="18" charset="0"/>
              </a:rPr>
              <a:t>.</a:t>
            </a:r>
          </a:p>
          <a:p>
            <a:pPr marL="45720" indent="0">
              <a:buNone/>
            </a:pPr>
            <a:endParaRPr lang="en-US" sz="3600" dirty="0">
              <a:latin typeface="Garamond" panose="02020404030301010803" pitchFamily="18" charset="0"/>
            </a:endParaRPr>
          </a:p>
          <a:p>
            <a:pPr>
              <a:buFont typeface="Wingdings" panose="05000000000000000000" pitchFamily="2" charset="2"/>
              <a:buChar char="ü"/>
            </a:pPr>
            <a:r>
              <a:rPr lang="en-US" sz="3600" dirty="0" smtClean="0">
                <a:latin typeface="Garamond" panose="02020404030301010803" pitchFamily="18" charset="0"/>
              </a:rPr>
              <a:t>Registrar can initiate action u/s 12(9) for strike off.</a:t>
            </a:r>
            <a:endParaRPr lang="en-US" sz="3600" dirty="0">
              <a:latin typeface="Garamond" panose="02020404030301010803"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97436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Consequence of Non Filing/Late Filing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3200" dirty="0" smtClean="0">
              <a:latin typeface="Garamond" panose="02020404030301010803" pitchFamily="18" charset="0"/>
              <a:cs typeface="Times New Roman" pitchFamily="18" charset="0"/>
            </a:endParaRPr>
          </a:p>
          <a:p>
            <a:pPr>
              <a:buFont typeface="Wingdings" panose="05000000000000000000" pitchFamily="2" charset="2"/>
              <a:buChar char="ü"/>
            </a:pPr>
            <a:r>
              <a:rPr lang="en-US" sz="3600" dirty="0" smtClean="0">
                <a:latin typeface="Garamond" panose="02020404030301010803" pitchFamily="18" charset="0"/>
              </a:rPr>
              <a:t>Filing </a:t>
            </a:r>
            <a:r>
              <a:rPr lang="en-US" sz="3600" dirty="0">
                <a:latin typeface="Garamond" panose="02020404030301010803" pitchFamily="18" charset="0"/>
              </a:rPr>
              <a:t>of following </a:t>
            </a:r>
            <a:r>
              <a:rPr lang="en-US" sz="3600" dirty="0" err="1">
                <a:latin typeface="Garamond" panose="02020404030301010803" pitchFamily="18" charset="0"/>
              </a:rPr>
              <a:t>eforms</a:t>
            </a:r>
            <a:r>
              <a:rPr lang="en-US" sz="3600" dirty="0">
                <a:latin typeface="Garamond" panose="02020404030301010803" pitchFamily="18" charset="0"/>
              </a:rPr>
              <a:t> will be barred: –</a:t>
            </a:r>
          </a:p>
          <a:p>
            <a:pPr marL="45720" indent="0">
              <a:buNone/>
            </a:pPr>
            <a:r>
              <a:rPr lang="en-US" sz="3600" dirty="0" smtClean="0">
                <a:latin typeface="Garamond" panose="02020404030301010803" pitchFamily="18" charset="0"/>
              </a:rPr>
              <a:t>   </a:t>
            </a:r>
            <a:r>
              <a:rPr lang="en-US" sz="3200" dirty="0" smtClean="0">
                <a:latin typeface="Garamond" panose="02020404030301010803" pitchFamily="18" charset="0"/>
              </a:rPr>
              <a:t>SH-7 </a:t>
            </a:r>
            <a:r>
              <a:rPr lang="en-US" sz="3200" dirty="0">
                <a:latin typeface="Garamond" panose="02020404030301010803" pitchFamily="18" charset="0"/>
              </a:rPr>
              <a:t>(Change in Authorized Share Capital)</a:t>
            </a:r>
          </a:p>
          <a:p>
            <a:pPr marL="45720" indent="0">
              <a:buNone/>
            </a:pPr>
            <a:r>
              <a:rPr lang="en-US" sz="3200" dirty="0" smtClean="0">
                <a:latin typeface="Garamond" panose="02020404030301010803" pitchFamily="18" charset="0"/>
              </a:rPr>
              <a:t>   PAS-3 </a:t>
            </a:r>
            <a:r>
              <a:rPr lang="en-US" sz="3200" dirty="0">
                <a:latin typeface="Garamond" panose="02020404030301010803" pitchFamily="18" charset="0"/>
              </a:rPr>
              <a:t>(Change in Paid-up Capital)</a:t>
            </a:r>
          </a:p>
          <a:p>
            <a:pPr marL="45720" indent="0">
              <a:buNone/>
            </a:pPr>
            <a:r>
              <a:rPr lang="en-US" sz="3200" dirty="0" smtClean="0">
                <a:latin typeface="Garamond" panose="02020404030301010803" pitchFamily="18" charset="0"/>
              </a:rPr>
              <a:t>   DIR-12 </a:t>
            </a:r>
            <a:r>
              <a:rPr lang="en-US" sz="3200" dirty="0">
                <a:latin typeface="Garamond" panose="02020404030301010803" pitchFamily="18" charset="0"/>
              </a:rPr>
              <a:t>(Changes in Director except cessation);</a:t>
            </a:r>
          </a:p>
          <a:p>
            <a:pPr marL="45720" indent="0">
              <a:buNone/>
            </a:pPr>
            <a:r>
              <a:rPr lang="en-US" sz="3200" dirty="0" smtClean="0">
                <a:latin typeface="Garamond" panose="02020404030301010803" pitchFamily="18" charset="0"/>
              </a:rPr>
              <a:t>   INC-22 </a:t>
            </a:r>
            <a:r>
              <a:rPr lang="en-US" sz="3200" dirty="0">
                <a:latin typeface="Garamond" panose="02020404030301010803" pitchFamily="18" charset="0"/>
              </a:rPr>
              <a:t>(Change in Registered Office)</a:t>
            </a:r>
          </a:p>
          <a:p>
            <a:pPr marL="45720" indent="0">
              <a:buNone/>
            </a:pPr>
            <a:r>
              <a:rPr lang="en-US" sz="3200" dirty="0" smtClean="0">
                <a:latin typeface="Garamond" panose="02020404030301010803" pitchFamily="18" charset="0"/>
              </a:rPr>
              <a:t>   INC-28 </a:t>
            </a:r>
            <a:r>
              <a:rPr lang="en-US" sz="3200" dirty="0">
                <a:latin typeface="Garamond" panose="02020404030301010803" pitchFamily="18" charset="0"/>
              </a:rPr>
              <a:t>(Amalgamation de-merger)</a:t>
            </a:r>
          </a:p>
          <a:p>
            <a:pPr marL="45720" indent="0">
              <a:buNone/>
            </a:pPr>
            <a:endParaRPr lang="en-US" sz="3200" dirty="0">
              <a:latin typeface="Garamond" panose="02020404030301010803"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680385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 - 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560070" indent="-514350" algn="just">
              <a:buAutoNum type="arabicPeriod"/>
            </a:pPr>
            <a:r>
              <a:rPr lang="en-US" sz="2800" dirty="0" smtClean="0">
                <a:latin typeface="Garamond" panose="02020404030301010803" pitchFamily="18" charset="0"/>
                <a:cs typeface="Times New Roman" pitchFamily="18" charset="0"/>
              </a:rPr>
              <a:t>Whether same registered office address can be used for more than 1 company ?</a:t>
            </a:r>
          </a:p>
          <a:p>
            <a:pPr marL="560070" indent="-514350" algn="just">
              <a:buAutoNum type="arabicPeriod"/>
            </a:pPr>
            <a:endParaRPr lang="en-US" sz="2800" dirty="0">
              <a:latin typeface="Garamond" panose="02020404030301010803" pitchFamily="18" charset="0"/>
              <a:cs typeface="Times New Roman" pitchFamily="18" charset="0"/>
            </a:endParaRPr>
          </a:p>
          <a:p>
            <a:pPr marL="560070" indent="-514350" algn="just">
              <a:buAutoNum type="arabicPeriod"/>
            </a:pPr>
            <a:r>
              <a:rPr lang="en-US" sz="2800" dirty="0" smtClean="0">
                <a:latin typeface="Garamond" panose="02020404030301010803" pitchFamily="18" charset="0"/>
                <a:cs typeface="Times New Roman" pitchFamily="18" charset="0"/>
              </a:rPr>
              <a:t>How the companies where directors are disqualified could file the form ?</a:t>
            </a:r>
          </a:p>
          <a:p>
            <a:pPr marL="560070" indent="-514350" algn="just">
              <a:buAutoNum type="arabicPeriod"/>
            </a:pPr>
            <a:endParaRPr lang="en-US" sz="2800" dirty="0">
              <a:latin typeface="Garamond" panose="02020404030301010803" pitchFamily="18" charset="0"/>
              <a:cs typeface="Times New Roman" pitchFamily="18" charset="0"/>
            </a:endParaRPr>
          </a:p>
          <a:p>
            <a:pPr marL="560070" indent="-514350" algn="just">
              <a:buAutoNum type="arabicPeriod"/>
            </a:pPr>
            <a:r>
              <a:rPr lang="en-US" sz="2800" dirty="0" smtClean="0">
                <a:latin typeface="Garamond" panose="02020404030301010803" pitchFamily="18" charset="0"/>
                <a:cs typeface="Times New Roman" pitchFamily="18" charset="0"/>
              </a:rPr>
              <a:t> Whether companies under insolvency should file Form INC 22A ?</a:t>
            </a:r>
          </a:p>
          <a:p>
            <a:pPr marL="560070" indent="-514350" algn="just">
              <a:buAutoNum type="arabicPeriod"/>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87975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 - INC22 A </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lgn="just">
              <a:buNone/>
            </a:pPr>
            <a:r>
              <a:rPr lang="en-US" sz="2800" dirty="0" smtClean="0">
                <a:latin typeface="Garamond" panose="02020404030301010803" pitchFamily="18" charset="0"/>
                <a:cs typeface="Times New Roman" pitchFamily="18" charset="0"/>
              </a:rPr>
              <a:t>4. A company where none of the directors are present in India , how INC 22A can be filed ?</a:t>
            </a:r>
          </a:p>
          <a:p>
            <a:pPr marL="45720" indent="0" algn="just">
              <a:buNone/>
            </a:pPr>
            <a:endParaRPr lang="en-US" sz="2800" dirty="0">
              <a:latin typeface="Garamond" panose="02020404030301010803" pitchFamily="18" charset="0"/>
              <a:cs typeface="Times New Roman" pitchFamily="18" charset="0"/>
            </a:endParaRPr>
          </a:p>
          <a:p>
            <a:pPr marL="45720" indent="0" algn="just">
              <a:buNone/>
            </a:pPr>
            <a:r>
              <a:rPr lang="en-US" sz="2800" dirty="0" smtClean="0">
                <a:latin typeface="Garamond" panose="02020404030301010803" pitchFamily="18" charset="0"/>
                <a:cs typeface="Times New Roman" pitchFamily="18" charset="0"/>
              </a:rPr>
              <a:t>5. Whether companies filed application for strike off in Form STK 2 and the form is pending for approval should file INC 22A ?</a:t>
            </a: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91756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953276">
            <a:off x="0" y="2564904"/>
            <a:ext cx="12192000" cy="1233424"/>
          </a:xfrm>
          <a:ln/>
        </p:spPr>
        <p:style>
          <a:lnRef idx="1">
            <a:schemeClr val="accent3"/>
          </a:lnRef>
          <a:fillRef idx="3">
            <a:schemeClr val="accent3"/>
          </a:fillRef>
          <a:effectRef idx="2">
            <a:schemeClr val="accent3"/>
          </a:effectRef>
          <a:fontRef idx="minor">
            <a:schemeClr val="lt1"/>
          </a:fontRef>
        </p:style>
        <p:txBody>
          <a:bodyPr>
            <a:normAutofit/>
          </a:bodyPr>
          <a:lstStyle/>
          <a:p>
            <a:pPr algn="ctr"/>
            <a:r>
              <a:rPr lang="en-IN" sz="6600" b="1" dirty="0">
                <a:latin typeface="Times New Roman" panose="02020603050405020304" pitchFamily="18" charset="0"/>
                <a:cs typeface="Times New Roman" panose="02020603050405020304" pitchFamily="18" charset="0"/>
              </a:rPr>
              <a:t>Reporting in </a:t>
            </a:r>
            <a:r>
              <a:rPr lang="en-IN" sz="6600" b="1" dirty="0" smtClean="0">
                <a:latin typeface="Times New Roman" panose="02020603050405020304" pitchFamily="18" charset="0"/>
                <a:cs typeface="Times New Roman" panose="02020603050405020304" pitchFamily="18" charset="0"/>
              </a:rPr>
              <a:t>DIR3KYC</a:t>
            </a:r>
            <a:endParaRPr lang="en-US" sz="6600" dirty="0"/>
          </a:p>
        </p:txBody>
      </p:sp>
      <p:sp>
        <p:nvSpPr>
          <p:cNvPr id="4" name="Footer Placeholder 3"/>
          <p:cNvSpPr>
            <a:spLocks noGrp="1"/>
          </p:cNvSpPr>
          <p:nvPr>
            <p:ph type="ftr" sz="quarter" idx="11"/>
          </p:nvPr>
        </p:nvSpPr>
        <p:spPr/>
        <p:txBody>
          <a:bodyPr/>
          <a:lstStyle/>
          <a:p>
            <a:r>
              <a:rPr lang="en-IN" smtClean="0"/>
              <a:t>Bigger ** Better ** Bolder</a:t>
            </a:r>
            <a:endParaRPr lang="en-IN"/>
          </a:p>
        </p:txBody>
      </p:sp>
    </p:spTree>
    <p:extLst>
      <p:ext uri="{BB962C8B-B14F-4D97-AF65-F5344CB8AC3E}">
        <p14:creationId xmlns:p14="http://schemas.microsoft.com/office/powerpoint/2010/main" val="387299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3600" b="1" dirty="0" smtClean="0">
                <a:latin typeface="Times New Roman" panose="02020603050405020304" pitchFamily="18" charset="0"/>
                <a:cs typeface="Times New Roman" panose="02020603050405020304" pitchFamily="18" charset="0"/>
              </a:rPr>
              <a:t>DIR 3 KYC</a:t>
            </a: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buNone/>
            </a:pPr>
            <a:r>
              <a:rPr lang="en-US" sz="3200" b="1" dirty="0" smtClean="0">
                <a:latin typeface="Garamond" panose="02020404030301010803" pitchFamily="18" charset="0"/>
                <a:cs typeface="Times New Roman" panose="02020603050405020304" pitchFamily="18" charset="0"/>
              </a:rPr>
              <a:t>Who is required to file DIR-3 KYC form?</a:t>
            </a:r>
          </a:p>
          <a:p>
            <a:pPr marL="45720" lvl="0" indent="0">
              <a:buNone/>
            </a:pPr>
            <a:endParaRPr lang="en-US" sz="3200" b="1" dirty="0">
              <a:latin typeface="Garamond" panose="02020404030301010803" pitchFamily="18" charset="0"/>
              <a:cs typeface="Times New Roman" panose="02020603050405020304" pitchFamily="18" charset="0"/>
            </a:endParaRPr>
          </a:p>
          <a:p>
            <a:pPr algn="just">
              <a:lnSpc>
                <a:spcPct val="150000"/>
              </a:lnSpc>
              <a:buFont typeface="Wingdings" panose="05000000000000000000" pitchFamily="2" charset="2"/>
              <a:buChar char="ü"/>
            </a:pPr>
            <a:r>
              <a:rPr lang="en-US" sz="2800" b="1" dirty="0">
                <a:latin typeface="Garamond" panose="02020404030301010803" pitchFamily="18" charset="0"/>
              </a:rPr>
              <a:t>For Financial year </a:t>
            </a:r>
            <a:r>
              <a:rPr lang="en-US" sz="2800" b="1" dirty="0" smtClean="0">
                <a:latin typeface="Garamond" panose="02020404030301010803" pitchFamily="18" charset="0"/>
              </a:rPr>
              <a:t>2018-19 </a:t>
            </a:r>
            <a:r>
              <a:rPr lang="en-US" sz="2800" b="1" dirty="0">
                <a:latin typeface="Garamond" panose="02020404030301010803" pitchFamily="18" charset="0"/>
              </a:rPr>
              <a:t>onwards </a:t>
            </a:r>
            <a:r>
              <a:rPr lang="en-US" sz="2800" dirty="0">
                <a:latin typeface="Garamond" panose="02020404030301010803" pitchFamily="18" charset="0"/>
              </a:rPr>
              <a:t>- Every Director who has been allotted DIN on or before the end of the financial year, and whose DIN status is ‘</a:t>
            </a:r>
            <a:r>
              <a:rPr lang="en-US" sz="2800" dirty="0" smtClean="0">
                <a:latin typeface="Garamond" panose="02020404030301010803" pitchFamily="18" charset="0"/>
              </a:rPr>
              <a:t>Approved’.</a:t>
            </a:r>
          </a:p>
          <a:p>
            <a:pPr>
              <a:lnSpc>
                <a:spcPct val="150000"/>
              </a:lnSpc>
              <a:buFont typeface="Wingdings" panose="05000000000000000000" pitchFamily="2" charset="2"/>
              <a:buChar char="ü"/>
            </a:pPr>
            <a:r>
              <a:rPr lang="en-US" sz="2800" dirty="0" smtClean="0">
                <a:latin typeface="Garamond" panose="02020404030301010803" pitchFamily="18" charset="0"/>
              </a:rPr>
              <a:t> To be filed before </a:t>
            </a:r>
            <a:r>
              <a:rPr lang="en-US" sz="2800" dirty="0">
                <a:latin typeface="Garamond" panose="02020404030301010803" pitchFamily="18" charset="0"/>
              </a:rPr>
              <a:t>30th April of the immediately next financial year.</a:t>
            </a: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96841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3600" b="1" dirty="0" smtClean="0">
                <a:latin typeface="Times New Roman" panose="02020603050405020304" pitchFamily="18" charset="0"/>
                <a:cs typeface="Times New Roman" panose="02020603050405020304" pitchFamily="18" charset="0"/>
              </a:rPr>
              <a:t>DIR 3 KYC</a:t>
            </a: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4000" dirty="0" smtClean="0">
              <a:latin typeface="Times New Roman" pitchFamily="18" charset="0"/>
              <a:cs typeface="Times New Roman" pitchFamily="18" charset="0"/>
            </a:endParaRPr>
          </a:p>
          <a:p>
            <a:pPr marL="45720" lvl="0" indent="0">
              <a:buNone/>
            </a:pPr>
            <a:r>
              <a:rPr lang="en-US" sz="3200" b="1" dirty="0" smtClean="0">
                <a:latin typeface="Garamond" panose="02020404030301010803" pitchFamily="18" charset="0"/>
                <a:cs typeface="Times New Roman" panose="02020603050405020304" pitchFamily="18" charset="0"/>
              </a:rPr>
              <a:t>Consequences of Non filing of DIR-3 KYC</a:t>
            </a:r>
          </a:p>
          <a:p>
            <a:pPr marL="45720" lvl="0" indent="0">
              <a:buNone/>
            </a:pPr>
            <a:endParaRPr lang="en-US" sz="3200" b="1" dirty="0">
              <a:latin typeface="Garamond" panose="02020404030301010803" pitchFamily="18" charset="0"/>
              <a:cs typeface="Times New Roman" panose="02020603050405020304" pitchFamily="18" charset="0"/>
            </a:endParaRPr>
          </a:p>
          <a:p>
            <a:pPr algn="just">
              <a:lnSpc>
                <a:spcPct val="150000"/>
              </a:lnSpc>
              <a:buFont typeface="Wingdings" panose="05000000000000000000" pitchFamily="2" charset="2"/>
              <a:buChar char="ü"/>
            </a:pPr>
            <a:r>
              <a:rPr lang="en-US" sz="2800" dirty="0">
                <a:latin typeface="Garamond" panose="02020404030301010803" pitchFamily="18" charset="0"/>
              </a:rPr>
              <a:t>After expiry of the respective due dates, system will mark all non-compliant DINs against which DIR-3 KYC form has not been filed as ‘</a:t>
            </a:r>
            <a:r>
              <a:rPr lang="en-US" sz="2800" b="1" dirty="0">
                <a:latin typeface="Garamond" panose="02020404030301010803" pitchFamily="18" charset="0"/>
              </a:rPr>
              <a:t>Deactivated due to non-filing of DIR-3 KYC</a:t>
            </a:r>
            <a:r>
              <a:rPr lang="en-US" sz="2800" dirty="0">
                <a:latin typeface="Garamond" panose="02020404030301010803" pitchFamily="18" charset="0"/>
              </a:rPr>
              <a:t>’.</a:t>
            </a:r>
            <a:endParaRPr lang="en-US" sz="2800" dirty="0">
              <a:latin typeface="Garamond" panose="02020404030301010803" pitchFamily="18" charset="0"/>
              <a:cs typeface="Times New Roman" panose="02020603050405020304" pitchFamily="18" charset="0"/>
            </a:endParaRPr>
          </a:p>
          <a:p>
            <a:pPr marL="45720" lvl="0" indent="0">
              <a:buNone/>
            </a:pPr>
            <a:endParaRPr lang="en-US" sz="2800" dirty="0">
              <a:latin typeface="Garamond" panose="02020404030301010803" pitchFamily="18" charset="0"/>
              <a:cs typeface="Times New Roman" panose="02020603050405020304"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298687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3600" b="1" dirty="0" smtClean="0">
                <a:latin typeface="Times New Roman" panose="02020603050405020304" pitchFamily="18" charset="0"/>
                <a:cs typeface="Times New Roman" panose="02020603050405020304" pitchFamily="18" charset="0"/>
              </a:rPr>
              <a:t>DIR 3 KYC</a:t>
            </a:r>
          </a:p>
        </p:txBody>
      </p:sp>
      <p:sp>
        <p:nvSpPr>
          <p:cNvPr id="14339" name="Rectangle 3"/>
          <p:cNvSpPr>
            <a:spLocks noGrp="1" noChangeArrowheads="1"/>
          </p:cNvSpPr>
          <p:nvPr>
            <p:ph idx="1"/>
          </p:nvPr>
        </p:nvSpPr>
        <p:spPr>
          <a:xfrm>
            <a:off x="0" y="914400"/>
            <a:ext cx="11306224" cy="4962872"/>
          </a:xfrm>
        </p:spPr>
        <p:txBody>
          <a:bodyPr>
            <a:normAutofit/>
          </a:bodyPr>
          <a:lstStyle/>
          <a:p>
            <a:pPr marL="45720" lvl="0" indent="0">
              <a:buNone/>
            </a:pPr>
            <a:endParaRPr lang="en-IN" sz="3200" dirty="0">
              <a:latin typeface="Times New Roman" pitchFamily="18" charset="0"/>
              <a:cs typeface="Times New Roman" pitchFamily="18" charset="0"/>
            </a:endParaRPr>
          </a:p>
          <a:p>
            <a:pPr marL="45720" lvl="0" indent="0">
              <a:buNone/>
            </a:pPr>
            <a:r>
              <a:rPr lang="en-IN" sz="3200" b="1" dirty="0" smtClean="0">
                <a:latin typeface="Garamond" panose="02020404030301010803" pitchFamily="18" charset="0"/>
                <a:cs typeface="Times New Roman" pitchFamily="18" charset="0"/>
              </a:rPr>
              <a:t>Fees for Form DIR-3 KYC</a:t>
            </a:r>
          </a:p>
          <a:p>
            <a:pPr marL="45720" lvl="0" indent="0">
              <a:buNone/>
            </a:pPr>
            <a:endParaRPr lang="en-US" sz="2400" b="1" dirty="0">
              <a:latin typeface="Garamond" panose="02020404030301010803" pitchFamily="18" charset="0"/>
              <a:cs typeface="Times New Roman" panose="02020603050405020304" pitchFamily="18" charset="0"/>
            </a:endParaRPr>
          </a:p>
          <a:p>
            <a:pPr>
              <a:lnSpc>
                <a:spcPct val="150000"/>
              </a:lnSpc>
              <a:buFont typeface="Wingdings" panose="05000000000000000000" pitchFamily="2" charset="2"/>
              <a:buChar char="ü"/>
            </a:pPr>
            <a:r>
              <a:rPr lang="en-US" sz="2800" dirty="0">
                <a:latin typeface="Garamond" panose="02020404030301010803" pitchFamily="18" charset="0"/>
              </a:rPr>
              <a:t>F</a:t>
            </a:r>
            <a:r>
              <a:rPr lang="en-US" sz="2800" dirty="0" smtClean="0">
                <a:latin typeface="Garamond" panose="02020404030301010803" pitchFamily="18" charset="0"/>
              </a:rPr>
              <a:t>iled </a:t>
            </a:r>
            <a:r>
              <a:rPr lang="en-US" sz="2800" dirty="0">
                <a:latin typeface="Garamond" panose="02020404030301010803" pitchFamily="18" charset="0"/>
              </a:rPr>
              <a:t>within </a:t>
            </a:r>
            <a:r>
              <a:rPr lang="en-US" sz="2800" dirty="0" smtClean="0">
                <a:latin typeface="Garamond" panose="02020404030301010803" pitchFamily="18" charset="0"/>
              </a:rPr>
              <a:t>due date : No fee</a:t>
            </a:r>
          </a:p>
          <a:p>
            <a:pPr>
              <a:lnSpc>
                <a:spcPct val="150000"/>
              </a:lnSpc>
              <a:buFont typeface="Wingdings" panose="05000000000000000000" pitchFamily="2" charset="2"/>
              <a:buChar char="ü"/>
            </a:pPr>
            <a:r>
              <a:rPr lang="en-US" sz="2800" dirty="0" smtClean="0">
                <a:latin typeface="Garamond" panose="02020404030301010803" pitchFamily="18" charset="0"/>
              </a:rPr>
              <a:t>Filed after due date : DIN </a:t>
            </a:r>
            <a:r>
              <a:rPr lang="en-US" sz="2800" dirty="0">
                <a:latin typeface="Garamond" panose="02020404030301010803" pitchFamily="18" charset="0"/>
              </a:rPr>
              <a:t>shall be re-activated only after </a:t>
            </a:r>
            <a:r>
              <a:rPr lang="en-US" sz="2800" dirty="0" smtClean="0">
                <a:latin typeface="Garamond" panose="02020404030301010803" pitchFamily="18" charset="0"/>
              </a:rPr>
              <a:t>filing </a:t>
            </a:r>
            <a:r>
              <a:rPr lang="en-US" sz="2800" dirty="0">
                <a:latin typeface="Garamond" panose="02020404030301010803" pitchFamily="18" charset="0"/>
              </a:rPr>
              <a:t>DIR-3-KYC </a:t>
            </a:r>
            <a:r>
              <a:rPr lang="en-US" sz="2800" dirty="0" smtClean="0">
                <a:latin typeface="Garamond" panose="02020404030301010803" pitchFamily="18" charset="0"/>
              </a:rPr>
              <a:t>along </a:t>
            </a:r>
            <a:r>
              <a:rPr lang="en-US" sz="2800" dirty="0">
                <a:latin typeface="Garamond" panose="02020404030301010803" pitchFamily="18" charset="0"/>
              </a:rPr>
              <a:t>with a fee of Rs.5,000/- for delayed filing</a:t>
            </a:r>
          </a:p>
          <a:p>
            <a:pPr marL="45720" indent="0">
              <a:lnSpc>
                <a:spcPct val="150000"/>
              </a:lnSpc>
              <a:buNone/>
            </a:pPr>
            <a:endParaRPr lang="en-US" sz="2800" dirty="0">
              <a:latin typeface="Garamond" panose="02020404030301010803" pitchFamily="18" charset="0"/>
              <a:cs typeface="Times New Roman" panose="02020603050405020304" pitchFamily="18" charset="0"/>
            </a:endParaRPr>
          </a:p>
          <a:p>
            <a:pPr algn="just">
              <a:lnSpc>
                <a:spcPct val="150000"/>
              </a:lnSpc>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5780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sz="3600" b="1" dirty="0" smtClean="0">
                <a:latin typeface="Times New Roman" panose="02020603050405020304" pitchFamily="18" charset="0"/>
                <a:cs typeface="Times New Roman" panose="02020603050405020304" pitchFamily="18" charset="0"/>
              </a:rPr>
              <a:t>DIR 3 KYC</a:t>
            </a:r>
          </a:p>
        </p:txBody>
      </p:sp>
      <p:sp>
        <p:nvSpPr>
          <p:cNvPr id="14339" name="Rectangle 3"/>
          <p:cNvSpPr>
            <a:spLocks noGrp="1" noChangeArrowheads="1"/>
          </p:cNvSpPr>
          <p:nvPr>
            <p:ph idx="1"/>
          </p:nvPr>
        </p:nvSpPr>
        <p:spPr>
          <a:xfrm>
            <a:off x="0" y="914400"/>
            <a:ext cx="11306224" cy="4962872"/>
          </a:xfrm>
        </p:spPr>
        <p:txBody>
          <a:bodyPr>
            <a:normAutofit fontScale="92500" lnSpcReduction="10000"/>
          </a:bodyPr>
          <a:lstStyle/>
          <a:p>
            <a:pPr marL="45720" lvl="0" indent="0">
              <a:buNone/>
            </a:pPr>
            <a:endParaRPr lang="en-IN" sz="3200" dirty="0">
              <a:latin typeface="Times New Roman" pitchFamily="18" charset="0"/>
              <a:cs typeface="Times New Roman" pitchFamily="18" charset="0"/>
            </a:endParaRPr>
          </a:p>
          <a:p>
            <a:pPr>
              <a:lnSpc>
                <a:spcPct val="150000"/>
              </a:lnSpc>
              <a:buFont typeface="Wingdings" panose="05000000000000000000" pitchFamily="2" charset="2"/>
              <a:buChar char="ü"/>
            </a:pPr>
            <a:r>
              <a:rPr lang="en-US" sz="2800" dirty="0">
                <a:latin typeface="Garamond" panose="02020404030301010803" pitchFamily="18" charset="0"/>
              </a:rPr>
              <a:t>Form DIR-3 KYC can be filed for status ‘Deactivated due to non-filing of DIR-3 KYC ’ on payment of fee as above</a:t>
            </a:r>
            <a:r>
              <a:rPr lang="en-US" sz="2800" dirty="0" smtClean="0">
                <a:latin typeface="Garamond" panose="02020404030301010803" pitchFamily="18" charset="0"/>
              </a:rPr>
              <a:t>.</a:t>
            </a:r>
          </a:p>
          <a:p>
            <a:pPr marL="45720" indent="0">
              <a:lnSpc>
                <a:spcPct val="150000"/>
              </a:lnSpc>
              <a:buNone/>
            </a:pPr>
            <a:endParaRPr lang="en-US" sz="2800" dirty="0" smtClean="0">
              <a:latin typeface="Garamond" panose="02020404030301010803" pitchFamily="18" charset="0"/>
            </a:endParaRPr>
          </a:p>
          <a:p>
            <a:pPr>
              <a:lnSpc>
                <a:spcPct val="150000"/>
              </a:lnSpc>
              <a:buFont typeface="Wingdings" panose="05000000000000000000" pitchFamily="2" charset="2"/>
              <a:buChar char="ü"/>
            </a:pPr>
            <a:r>
              <a:rPr lang="en-US" sz="2800" dirty="0">
                <a:latin typeface="Garamond" panose="02020404030301010803" pitchFamily="18" charset="0"/>
              </a:rPr>
              <a:t>D</a:t>
            </a:r>
            <a:r>
              <a:rPr lang="en-US" sz="2800" dirty="0" smtClean="0">
                <a:latin typeface="Garamond" panose="02020404030301010803" pitchFamily="18" charset="0"/>
              </a:rPr>
              <a:t>isqualified </a:t>
            </a:r>
            <a:r>
              <a:rPr lang="en-US" sz="2800" dirty="0">
                <a:latin typeface="Garamond" panose="02020404030301010803" pitchFamily="18" charset="0"/>
              </a:rPr>
              <a:t>directors are also required to file form DIR-3 KYC</a:t>
            </a:r>
            <a:r>
              <a:rPr lang="en-US" sz="2800" dirty="0" smtClean="0">
                <a:latin typeface="Garamond" panose="02020404030301010803" pitchFamily="18" charset="0"/>
              </a:rPr>
              <a:t>.</a:t>
            </a:r>
          </a:p>
          <a:p>
            <a:pPr marL="45720" indent="0">
              <a:lnSpc>
                <a:spcPct val="150000"/>
              </a:lnSpc>
              <a:buNone/>
            </a:pPr>
            <a:endParaRPr lang="en-US" sz="2800" dirty="0" smtClean="0">
              <a:latin typeface="Garamond" panose="02020404030301010803" pitchFamily="18" charset="0"/>
            </a:endParaRPr>
          </a:p>
          <a:p>
            <a:pPr>
              <a:lnSpc>
                <a:spcPct val="150000"/>
              </a:lnSpc>
              <a:buFont typeface="Wingdings" panose="05000000000000000000" pitchFamily="2" charset="2"/>
              <a:buChar char="ü"/>
            </a:pPr>
            <a:r>
              <a:rPr lang="en-US" sz="2800" dirty="0">
                <a:latin typeface="Garamond" panose="02020404030301010803" pitchFamily="18" charset="0"/>
              </a:rPr>
              <a:t>M</a:t>
            </a:r>
            <a:r>
              <a:rPr lang="en-US" sz="2800" dirty="0" smtClean="0">
                <a:latin typeface="Garamond" panose="02020404030301010803" pitchFamily="18" charset="0"/>
              </a:rPr>
              <a:t>ultiple </a:t>
            </a:r>
            <a:r>
              <a:rPr lang="en-US" sz="2800" dirty="0">
                <a:latin typeface="Garamond" panose="02020404030301010803" pitchFamily="18" charset="0"/>
              </a:rPr>
              <a:t>filing of form DIR-3 KYC for an </a:t>
            </a:r>
            <a:r>
              <a:rPr lang="en-US" sz="2800" dirty="0" smtClean="0">
                <a:latin typeface="Garamond" panose="02020404030301010803" pitchFamily="18" charset="0"/>
              </a:rPr>
              <a:t>applicant is not allowed.</a:t>
            </a:r>
            <a:endParaRPr lang="en-US" sz="2800" b="1" dirty="0">
              <a:latin typeface="Garamond" panose="02020404030301010803" pitchFamily="18" charset="0"/>
              <a:cs typeface="Times New Roman" pitchFamily="18" charset="0"/>
            </a:endParaRPr>
          </a:p>
          <a:p>
            <a:pPr algn="just">
              <a:lnSpc>
                <a:spcPct val="150000"/>
              </a:lnSpc>
              <a:buNone/>
            </a:pPr>
            <a:endParaRPr lang="en-US" sz="2800" b="1" dirty="0">
              <a:latin typeface="Garamond" panose="02020404030301010803" pitchFamily="18" charset="0"/>
              <a:cs typeface="Times New Roman" pitchFamily="18" charset="0"/>
            </a:endParaRPr>
          </a:p>
          <a:p>
            <a:pPr algn="just">
              <a:lnSpc>
                <a:spcPct val="150000"/>
              </a:lnSpc>
              <a:buNone/>
            </a:pPr>
            <a:endParaRPr lang="en-IN" sz="2800" dirty="0">
              <a:latin typeface="Garamond" panose="02020404030301010803" pitchFamily="18" charset="0"/>
              <a:cs typeface="Times New Roman" pitchFamily="18" charset="0"/>
            </a:endParaRPr>
          </a:p>
          <a:p>
            <a:pPr lvl="0" algn="just">
              <a:lnSpc>
                <a:spcPct val="150000"/>
              </a:lnSpc>
              <a:buNone/>
            </a:pPr>
            <a:endParaRPr lang="en-IN" sz="2800" dirty="0">
              <a:latin typeface="Garamond" panose="02020404030301010803"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39422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953276">
            <a:off x="0" y="2564904"/>
            <a:ext cx="12192000" cy="1233424"/>
          </a:xfrm>
          <a:ln/>
        </p:spPr>
        <p:style>
          <a:lnRef idx="1">
            <a:schemeClr val="accent3"/>
          </a:lnRef>
          <a:fillRef idx="3">
            <a:schemeClr val="accent3"/>
          </a:fillRef>
          <a:effectRef idx="2">
            <a:schemeClr val="accent3"/>
          </a:effectRef>
          <a:fontRef idx="minor">
            <a:schemeClr val="lt1"/>
          </a:fontRef>
        </p:style>
        <p:txBody>
          <a:bodyPr>
            <a:normAutofit/>
          </a:bodyPr>
          <a:lstStyle/>
          <a:p>
            <a:pPr algn="ctr"/>
            <a:r>
              <a:rPr lang="en-IN" sz="6600" b="1" dirty="0">
                <a:latin typeface="Times New Roman" panose="02020603050405020304" pitchFamily="18" charset="0"/>
                <a:cs typeface="Times New Roman" panose="02020603050405020304" pitchFamily="18" charset="0"/>
              </a:rPr>
              <a:t>Reporting in </a:t>
            </a:r>
            <a:r>
              <a:rPr lang="en-IN" sz="6600" b="1" dirty="0" smtClean="0">
                <a:latin typeface="Times New Roman" panose="02020603050405020304" pitchFamily="18" charset="0"/>
                <a:cs typeface="Times New Roman" panose="02020603050405020304" pitchFamily="18" charset="0"/>
              </a:rPr>
              <a:t>MSME 1</a:t>
            </a:r>
            <a:endParaRPr lang="en-US" sz="6600" dirty="0"/>
          </a:p>
        </p:txBody>
      </p:sp>
      <p:sp>
        <p:nvSpPr>
          <p:cNvPr id="4" name="Footer Placeholder 3"/>
          <p:cNvSpPr>
            <a:spLocks noGrp="1"/>
          </p:cNvSpPr>
          <p:nvPr>
            <p:ph type="ftr" sz="quarter" idx="11"/>
          </p:nvPr>
        </p:nvSpPr>
        <p:spPr/>
        <p:txBody>
          <a:bodyPr/>
          <a:lstStyle/>
          <a:p>
            <a:r>
              <a:rPr lang="en-IN" smtClean="0"/>
              <a:t>Bigger ** Better ** Bolder</a:t>
            </a:r>
            <a:endParaRPr lang="en-IN"/>
          </a:p>
        </p:txBody>
      </p:sp>
    </p:spTree>
    <p:extLst>
      <p:ext uri="{BB962C8B-B14F-4D97-AF65-F5344CB8AC3E}">
        <p14:creationId xmlns:p14="http://schemas.microsoft.com/office/powerpoint/2010/main" val="163575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 Reporting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fontScale="92500" lnSpcReduction="10000"/>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a:latin typeface="Garamond" panose="02020404030301010803" pitchFamily="18" charset="0"/>
              </a:rPr>
              <a:t>The company having the transactions with Micro and small enterprises as defined under MSME development Act, 2006 shall be required to file the detail of </a:t>
            </a:r>
            <a:r>
              <a:rPr lang="en-US" sz="2800" dirty="0" err="1">
                <a:latin typeface="Garamond" panose="02020404030301010803" pitchFamily="18" charset="0"/>
              </a:rPr>
              <a:t>overdues</a:t>
            </a:r>
            <a:r>
              <a:rPr lang="en-US" sz="2800" dirty="0">
                <a:latin typeface="Garamond" panose="02020404030301010803" pitchFamily="18" charset="0"/>
              </a:rPr>
              <a:t> payable to such </a:t>
            </a:r>
            <a:r>
              <a:rPr lang="en-US" sz="2800" dirty="0" smtClean="0">
                <a:latin typeface="Garamond" panose="02020404030301010803" pitchFamily="18" charset="0"/>
              </a:rPr>
              <a:t>enterprises</a:t>
            </a:r>
            <a:endParaRPr lang="en-US" sz="2800" dirty="0">
              <a:latin typeface="Garamond" panose="02020404030301010803" pitchFamily="18" charset="0"/>
            </a:endParaRPr>
          </a:p>
          <a:p>
            <a:pPr marL="45720" indent="0" algn="just">
              <a:buNone/>
            </a:pPr>
            <a:endParaRPr lang="en-US" sz="2800" dirty="0" smtClean="0">
              <a:latin typeface="Garamond" panose="02020404030301010803" pitchFamily="18" charset="0"/>
            </a:endParaRPr>
          </a:p>
          <a:p>
            <a:pPr algn="just">
              <a:buFont typeface="Wingdings" panose="05000000000000000000" pitchFamily="2" charset="2"/>
              <a:buChar char="v"/>
            </a:pPr>
            <a:r>
              <a:rPr lang="en-US" sz="2800" dirty="0" smtClean="0">
                <a:latin typeface="Garamond" panose="02020404030301010803" pitchFamily="18" charset="0"/>
              </a:rPr>
              <a:t>Only  transactions  with  Micro  and   small     enterprises      and    not </a:t>
            </a:r>
            <a:r>
              <a:rPr lang="en-US" sz="2800" b="1" dirty="0" smtClean="0">
                <a:latin typeface="Garamond" panose="02020404030301010803" pitchFamily="18" charset="0"/>
              </a:rPr>
              <a:t>medium </a:t>
            </a:r>
            <a:r>
              <a:rPr lang="en-US" sz="2800" dirty="0" smtClean="0">
                <a:latin typeface="Garamond" panose="02020404030301010803" pitchFamily="18" charset="0"/>
              </a:rPr>
              <a:t>enterprises covered</a:t>
            </a:r>
          </a:p>
          <a:p>
            <a:pPr algn="just">
              <a:buFont typeface="Wingdings" panose="05000000000000000000" pitchFamily="2" charset="2"/>
              <a:buChar char="v"/>
            </a:pPr>
            <a:endParaRPr lang="en-US" sz="2800" dirty="0">
              <a:latin typeface="Garamond" panose="02020404030301010803" pitchFamily="18" charset="0"/>
            </a:endParaRPr>
          </a:p>
          <a:p>
            <a:pPr algn="just">
              <a:buFont typeface="Wingdings" panose="05000000000000000000" pitchFamily="2" charset="2"/>
              <a:buChar char="v"/>
            </a:pPr>
            <a:r>
              <a:rPr lang="en-US" sz="2800" dirty="0" smtClean="0">
                <a:latin typeface="Garamond" panose="02020404030301010803" pitchFamily="18" charset="0"/>
              </a:rPr>
              <a:t>Enterprise must be registered under MSMED Act 2006 with respective authority.</a:t>
            </a:r>
            <a:r>
              <a:rPr lang="en-US" sz="2800" dirty="0">
                <a:latin typeface="Garamond" panose="02020404030301010803" pitchFamily="18" charset="0"/>
              </a:rPr>
              <a:t/>
            </a:r>
            <a:br>
              <a:rPr lang="en-US" sz="2800" dirty="0">
                <a:latin typeface="Garamond" panose="02020404030301010803" pitchFamily="18" charset="0"/>
              </a:rPr>
            </a:br>
            <a:endParaRPr lang="en-US" sz="2800" dirty="0">
              <a:latin typeface="Garamond" panose="02020404030301010803" pitchFamily="18" charset="0"/>
            </a:endParaRPr>
          </a:p>
          <a:p>
            <a:pPr marL="45720" lvl="0" indent="0" algn="just">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Tree>
    <p:extLst>
      <p:ext uri="{BB962C8B-B14F-4D97-AF65-F5344CB8AC3E}">
        <p14:creationId xmlns:p14="http://schemas.microsoft.com/office/powerpoint/2010/main" val="372326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4" end="4"/>
                                            </p:txEl>
                                          </p:spTgt>
                                        </p:tgtEl>
                                        <p:attrNameLst>
                                          <p:attrName>style.visibility</p:attrName>
                                        </p:attrNameLst>
                                      </p:cBhvr>
                                      <p:to>
                                        <p:strVal val="visible"/>
                                      </p:to>
                                    </p:set>
                                    <p:animEffect transition="in" filter="fade">
                                      <p:cBhvr>
                                        <p:cTn id="7" dur="1000"/>
                                        <p:tgtEl>
                                          <p:spTgt spid="14339">
                                            <p:txEl>
                                              <p:pRg st="4" end="4"/>
                                            </p:txEl>
                                          </p:spTgt>
                                        </p:tgtEl>
                                      </p:cBhvr>
                                    </p:animEffect>
                                    <p:anim calcmode="lin" valueType="num">
                                      <p:cBhvr>
                                        <p:cTn id="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6" end="6"/>
                                            </p:txEl>
                                          </p:spTgt>
                                        </p:tgtEl>
                                        <p:attrNameLst>
                                          <p:attrName>style.visibility</p:attrName>
                                        </p:attrNameLst>
                                      </p:cBhvr>
                                      <p:to>
                                        <p:strVal val="visible"/>
                                      </p:to>
                                    </p:set>
                                    <p:animEffect transition="in" filter="fade">
                                      <p:cBhvr>
                                        <p:cTn id="12" dur="1000"/>
                                        <p:tgtEl>
                                          <p:spTgt spid="14339">
                                            <p:txEl>
                                              <p:pRg st="6" end="6"/>
                                            </p:txEl>
                                          </p:spTgt>
                                        </p:tgtEl>
                                      </p:cBhvr>
                                    </p:animEffect>
                                    <p:anim calcmode="lin" valueType="num">
                                      <p:cBhvr>
                                        <p:cTn id="1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MSMED ACT 2006</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marL="45720" indent="0">
              <a:buNone/>
            </a:pPr>
            <a:endParaRPr lang="en-US" sz="2800" dirty="0" smtClean="0">
              <a:latin typeface="Garamond" panose="02020404030301010803" pitchFamily="18" charset="0"/>
            </a:endParaRPr>
          </a:p>
          <a:p>
            <a:pPr marL="45720" indent="0">
              <a:buNone/>
            </a:pPr>
            <a:endParaRPr lang="en-US" sz="2800" dirty="0">
              <a:latin typeface="Garamond" panose="02020404030301010803" pitchFamily="18" charset="0"/>
            </a:endParaRPr>
          </a:p>
          <a:p>
            <a:pPr marL="45720" indent="0">
              <a:buNone/>
            </a:pPr>
            <a:r>
              <a:rPr lang="en-US" sz="2800" b="1" dirty="0" smtClean="0">
                <a:latin typeface="Garamond" panose="02020404030301010803" pitchFamily="18" charset="0"/>
              </a:rPr>
              <a:t>Sec </a:t>
            </a:r>
            <a:r>
              <a:rPr lang="en-US" sz="2800" b="1" dirty="0">
                <a:latin typeface="Garamond" panose="02020404030301010803" pitchFamily="18" charset="0"/>
              </a:rPr>
              <a:t>2(d) “buyer</a:t>
            </a:r>
            <a:r>
              <a:rPr lang="en-US" sz="2800" dirty="0">
                <a:latin typeface="Garamond" panose="02020404030301010803" pitchFamily="18" charset="0"/>
              </a:rPr>
              <a:t>” means whoever buys any goods or receives any services from a supplier for consideration;</a:t>
            </a:r>
            <a:br>
              <a:rPr lang="en-US" sz="2800" dirty="0">
                <a:latin typeface="Garamond" panose="02020404030301010803" pitchFamily="18" charset="0"/>
              </a:rPr>
            </a:br>
            <a:endParaRPr lang="en-US" sz="2800" dirty="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20333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MSMED ACT 2006</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fontScale="85000" lnSpcReduction="20000"/>
          </a:bodyPr>
          <a:lstStyle/>
          <a:p>
            <a:pPr marL="45720" indent="0">
              <a:buNone/>
            </a:pPr>
            <a:r>
              <a:rPr lang="en-US" sz="2800" dirty="0">
                <a:latin typeface="Garamond" panose="02020404030301010803" pitchFamily="18" charset="0"/>
              </a:rPr>
              <a:t/>
            </a:r>
            <a:br>
              <a:rPr lang="en-US" sz="2800" dirty="0">
                <a:latin typeface="Garamond" panose="02020404030301010803" pitchFamily="18" charset="0"/>
              </a:rPr>
            </a:br>
            <a:endParaRPr lang="en-US" sz="2800" dirty="0" smtClean="0">
              <a:latin typeface="Garamond" panose="02020404030301010803" pitchFamily="18" charset="0"/>
            </a:endParaRPr>
          </a:p>
          <a:p>
            <a:pPr marL="45720" indent="0" algn="just">
              <a:buNone/>
            </a:pPr>
            <a:r>
              <a:rPr lang="en-US" sz="3000" b="1" dirty="0" smtClean="0">
                <a:latin typeface="Garamond" panose="02020404030301010803" pitchFamily="18" charset="0"/>
              </a:rPr>
              <a:t>Sec 2(n</a:t>
            </a:r>
            <a:r>
              <a:rPr lang="en-US" sz="3000" b="1" dirty="0">
                <a:latin typeface="Garamond" panose="02020404030301010803" pitchFamily="18" charset="0"/>
              </a:rPr>
              <a:t>) “supplier</a:t>
            </a:r>
            <a:r>
              <a:rPr lang="en-US" sz="3000" dirty="0">
                <a:latin typeface="Garamond" panose="02020404030301010803" pitchFamily="18" charset="0"/>
              </a:rPr>
              <a:t>” means a micro or small enterprise, which has filed a memorandum with the authority referred to in sub-section (1) of section 8, and includes,— </a:t>
            </a:r>
            <a:endParaRPr lang="en-US" sz="3000" dirty="0" smtClean="0">
              <a:latin typeface="Garamond" panose="02020404030301010803" pitchFamily="18" charset="0"/>
            </a:endParaRPr>
          </a:p>
          <a:p>
            <a:pPr marL="617220" indent="-571500" algn="just">
              <a:buAutoNum type="romanLcParenBoth"/>
            </a:pPr>
            <a:r>
              <a:rPr lang="en-US" sz="3000" dirty="0" smtClean="0">
                <a:latin typeface="Garamond" panose="02020404030301010803" pitchFamily="18" charset="0"/>
              </a:rPr>
              <a:t>the </a:t>
            </a:r>
            <a:r>
              <a:rPr lang="en-US" sz="3000" dirty="0">
                <a:latin typeface="Garamond" panose="02020404030301010803" pitchFamily="18" charset="0"/>
              </a:rPr>
              <a:t>National Small Industries Corporation, being a company, registered under the Companies Act, 1956 (1 of 1956</a:t>
            </a:r>
            <a:r>
              <a:rPr lang="en-US" sz="3000" dirty="0" smtClean="0">
                <a:latin typeface="Garamond" panose="02020404030301010803" pitchFamily="18" charset="0"/>
              </a:rPr>
              <a:t>);</a:t>
            </a:r>
          </a:p>
          <a:p>
            <a:pPr marL="617220" indent="-571500" algn="just">
              <a:buAutoNum type="romanLcParenBoth"/>
            </a:pPr>
            <a:r>
              <a:rPr lang="en-US" sz="3000" dirty="0" smtClean="0">
                <a:latin typeface="Garamond" panose="02020404030301010803" pitchFamily="18" charset="0"/>
              </a:rPr>
              <a:t> </a:t>
            </a:r>
            <a:r>
              <a:rPr lang="en-US" sz="3000" dirty="0">
                <a:latin typeface="Garamond" panose="02020404030301010803" pitchFamily="18" charset="0"/>
              </a:rPr>
              <a:t>the Small Industries Development Corporation of a State or a Union territory, by whatever name called, being a company registered under the Companies Act, 1956 (1 of 1956); </a:t>
            </a:r>
            <a:endParaRPr lang="en-US" sz="3000" dirty="0" smtClean="0">
              <a:latin typeface="Garamond" panose="02020404030301010803" pitchFamily="18" charset="0"/>
            </a:endParaRPr>
          </a:p>
          <a:p>
            <a:pPr marL="617220" indent="-571500" algn="just">
              <a:buAutoNum type="romanLcParenBoth"/>
            </a:pPr>
            <a:r>
              <a:rPr lang="en-US" sz="3000" dirty="0" smtClean="0">
                <a:latin typeface="Garamond" panose="02020404030301010803" pitchFamily="18" charset="0"/>
              </a:rPr>
              <a:t>any </a:t>
            </a:r>
            <a:r>
              <a:rPr lang="en-US" sz="3000" dirty="0">
                <a:latin typeface="Garamond" panose="02020404030301010803" pitchFamily="18" charset="0"/>
              </a:rPr>
              <a:t>company, co-operative society, trust or a body, by whatever name called, registered or constituted under any law for the time being in force and engaged in selling goods produced by micro or small enterprises and rendering services which are provided by such enterprises;</a:t>
            </a: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7496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1000"/>
                                        <p:tgtEl>
                                          <p:spTgt spid="14339">
                                            <p:txEl>
                                              <p:pRg st="1" end="1"/>
                                            </p:txEl>
                                          </p:spTgt>
                                        </p:tgtEl>
                                      </p:cBhvr>
                                    </p:animEffect>
                                    <p:anim calcmode="lin" valueType="num">
                                      <p:cBhvr>
                                        <p:cTn id="13"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1000"/>
                                        <p:tgtEl>
                                          <p:spTgt spid="14339">
                                            <p:txEl>
                                              <p:pRg st="2" end="2"/>
                                            </p:txEl>
                                          </p:spTgt>
                                        </p:tgtEl>
                                      </p:cBhvr>
                                    </p:animEffect>
                                    <p:anim calcmode="lin" valueType="num">
                                      <p:cBhvr>
                                        <p:cTn id="1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1000"/>
                                        <p:tgtEl>
                                          <p:spTgt spid="14339">
                                            <p:txEl>
                                              <p:pRg st="3" end="3"/>
                                            </p:txEl>
                                          </p:spTgt>
                                        </p:tgtEl>
                                      </p:cBhvr>
                                    </p:animEffect>
                                    <p:anim calcmode="lin" valueType="num">
                                      <p:cBhvr>
                                        <p:cTn id="23"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fade">
                                      <p:cBhvr>
                                        <p:cTn id="27" dur="1000"/>
                                        <p:tgtEl>
                                          <p:spTgt spid="14339">
                                            <p:txEl>
                                              <p:pRg st="4" end="4"/>
                                            </p:txEl>
                                          </p:spTgt>
                                        </p:tgtEl>
                                      </p:cBhvr>
                                    </p:animEffect>
                                    <p:anim calcmode="lin" valueType="num">
                                      <p:cBhvr>
                                        <p:cTn id="2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 Reporting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algn="just">
              <a:buFont typeface="Wingdings" panose="05000000000000000000" pitchFamily="2" charset="2"/>
              <a:buChar char="v"/>
            </a:pPr>
            <a:r>
              <a:rPr lang="en-US" sz="2800" dirty="0" smtClean="0">
                <a:latin typeface="Garamond" panose="02020404030301010803" pitchFamily="18" charset="0"/>
              </a:rPr>
              <a:t>Due Date : 22.02.2019</a:t>
            </a:r>
            <a:endParaRPr lang="en-US" sz="2800" dirty="0">
              <a:latin typeface="Garamond" panose="02020404030301010803" pitchFamily="18" charset="0"/>
            </a:endParaRPr>
          </a:p>
          <a:p>
            <a:pPr marL="45720" indent="0">
              <a:buNone/>
            </a:pPr>
            <a:endParaRPr lang="en-US" sz="2800" dirty="0" smtClean="0">
              <a:latin typeface="Garamond" panose="02020404030301010803" pitchFamily="18" charset="0"/>
            </a:endParaRPr>
          </a:p>
          <a:p>
            <a:pPr>
              <a:buFont typeface="Wingdings" panose="05000000000000000000" pitchFamily="2" charset="2"/>
              <a:buChar char="v"/>
            </a:pPr>
            <a:r>
              <a:rPr lang="en-US" sz="2800" dirty="0" smtClean="0">
                <a:latin typeface="Garamond" panose="02020404030301010803" pitchFamily="18" charset="0"/>
              </a:rPr>
              <a:t>Over due covers payment outstanding for more than 45 days</a:t>
            </a:r>
          </a:p>
          <a:p>
            <a:pPr>
              <a:buFont typeface="Wingdings" panose="05000000000000000000" pitchFamily="2" charset="2"/>
              <a:buChar char="v"/>
            </a:pPr>
            <a:endParaRPr lang="en-US" sz="2800" dirty="0">
              <a:latin typeface="Garamond" panose="02020404030301010803" pitchFamily="18" charset="0"/>
            </a:endParaRPr>
          </a:p>
          <a:p>
            <a:pPr>
              <a:buFont typeface="Wingdings" panose="05000000000000000000" pitchFamily="2" charset="2"/>
              <a:buChar char="v"/>
            </a:pPr>
            <a:r>
              <a:rPr lang="en-US" sz="2800" dirty="0" smtClean="0">
                <a:latin typeface="Garamond" panose="02020404030301010803" pitchFamily="18" charset="0"/>
              </a:rPr>
              <a:t>Relevant Form : </a:t>
            </a:r>
            <a:r>
              <a:rPr lang="en-US" sz="2800" dirty="0">
                <a:latin typeface="Garamond" panose="02020404030301010803" pitchFamily="18" charset="0"/>
              </a:rPr>
              <a:t>MSME Form 1</a:t>
            </a:r>
            <a:br>
              <a:rPr lang="en-US" sz="2800" dirty="0">
                <a:latin typeface="Garamond" panose="02020404030301010803" pitchFamily="18" charset="0"/>
              </a:rPr>
            </a:br>
            <a:endParaRPr lang="en-US" sz="2800" dirty="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329932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9">
                                            <p:txEl>
                                              <p:pRg st="4" end="4"/>
                                            </p:txEl>
                                          </p:spTgt>
                                        </p:tgtEl>
                                        <p:attrNameLst>
                                          <p:attrName>style.visibility</p:attrName>
                                        </p:attrNameLst>
                                      </p:cBhvr>
                                      <p:to>
                                        <p:strVal val="visible"/>
                                      </p:to>
                                    </p:set>
                                    <p:animEffect transition="in" filter="fade">
                                      <p:cBhvr>
                                        <p:cTn id="7" dur="1000"/>
                                        <p:tgtEl>
                                          <p:spTgt spid="14339">
                                            <p:txEl>
                                              <p:pRg st="4" end="4"/>
                                            </p:txEl>
                                          </p:spTgt>
                                        </p:tgtEl>
                                      </p:cBhvr>
                                    </p:animEffect>
                                    <p:anim calcmode="lin" valueType="num">
                                      <p:cBhvr>
                                        <p:cTn id="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6" end="6"/>
                                            </p:txEl>
                                          </p:spTgt>
                                        </p:tgtEl>
                                        <p:attrNameLst>
                                          <p:attrName>style.visibility</p:attrName>
                                        </p:attrNameLst>
                                      </p:cBhvr>
                                      <p:to>
                                        <p:strVal val="visible"/>
                                      </p:to>
                                    </p:set>
                                    <p:animEffect transition="in" filter="fade">
                                      <p:cBhvr>
                                        <p:cTn id="12" dur="1000"/>
                                        <p:tgtEl>
                                          <p:spTgt spid="14339">
                                            <p:txEl>
                                              <p:pRg st="6" end="6"/>
                                            </p:txEl>
                                          </p:spTgt>
                                        </p:tgtEl>
                                      </p:cBhvr>
                                    </p:animEffect>
                                    <p:anim calcmode="lin" valueType="num">
                                      <p:cBhvr>
                                        <p:cTn id="13"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 Reporting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algn="just">
              <a:buFont typeface="Wingdings" panose="05000000000000000000" pitchFamily="2" charset="2"/>
              <a:buChar char="v"/>
            </a:pPr>
            <a:r>
              <a:rPr lang="en-US" sz="2800" b="1" u="sng" dirty="0" smtClean="0">
                <a:latin typeface="Garamond" panose="02020404030301010803" pitchFamily="18" charset="0"/>
              </a:rPr>
              <a:t>Frequency of Reporting</a:t>
            </a:r>
            <a:r>
              <a:rPr lang="en-US" sz="2800" dirty="0" smtClean="0">
                <a:latin typeface="Garamond" panose="02020404030301010803" pitchFamily="18" charset="0"/>
              </a:rPr>
              <a:t> </a:t>
            </a:r>
          </a:p>
          <a:p>
            <a:pPr marL="45720" indent="0" algn="just">
              <a:buNone/>
            </a:pPr>
            <a:r>
              <a:rPr lang="en-US" sz="2800" dirty="0" smtClean="0">
                <a:latin typeface="Garamond" panose="02020404030301010803" pitchFamily="18" charset="0"/>
              </a:rPr>
              <a:t>   April to September : 31</a:t>
            </a:r>
            <a:r>
              <a:rPr lang="en-US" sz="2800" baseline="30000" dirty="0" smtClean="0">
                <a:latin typeface="Garamond" panose="02020404030301010803" pitchFamily="18" charset="0"/>
              </a:rPr>
              <a:t>st</a:t>
            </a:r>
            <a:r>
              <a:rPr lang="en-US" sz="2800" dirty="0" smtClean="0">
                <a:latin typeface="Garamond" panose="02020404030301010803" pitchFamily="18" charset="0"/>
              </a:rPr>
              <a:t> October</a:t>
            </a:r>
          </a:p>
          <a:p>
            <a:pPr marL="45720" indent="0" algn="just">
              <a:buNone/>
            </a:pPr>
            <a:r>
              <a:rPr lang="en-US" sz="2800" dirty="0" smtClean="0">
                <a:latin typeface="Garamond" panose="02020404030301010803" pitchFamily="18" charset="0"/>
              </a:rPr>
              <a:t>   October </a:t>
            </a:r>
            <a:r>
              <a:rPr lang="en-US" sz="2800" dirty="0">
                <a:latin typeface="Garamond" panose="02020404030301010803" pitchFamily="18" charset="0"/>
              </a:rPr>
              <a:t>to March : </a:t>
            </a:r>
            <a:r>
              <a:rPr lang="en-US" sz="2800" dirty="0" smtClean="0">
                <a:latin typeface="Garamond" panose="02020404030301010803" pitchFamily="18" charset="0"/>
              </a:rPr>
              <a:t>  30th </a:t>
            </a:r>
            <a:r>
              <a:rPr lang="en-US" sz="2800" dirty="0">
                <a:latin typeface="Garamond" panose="02020404030301010803" pitchFamily="18" charset="0"/>
              </a:rPr>
              <a:t>April</a:t>
            </a:r>
          </a:p>
          <a:p>
            <a:pPr marL="45720" indent="0">
              <a:buNone/>
            </a:pPr>
            <a:endParaRPr lang="en-US" sz="2800" dirty="0" smtClean="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95144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MSME Reporting</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buNone/>
            </a:pPr>
            <a:endParaRPr lang="en-US" sz="2800" dirty="0" smtClean="0">
              <a:latin typeface="Garamond" panose="02020404030301010803" pitchFamily="18" charset="0"/>
              <a:cs typeface="Times New Roman" pitchFamily="18" charset="0"/>
            </a:endParaRPr>
          </a:p>
          <a:p>
            <a:pPr algn="just">
              <a:buFont typeface="Wingdings" panose="05000000000000000000" pitchFamily="2" charset="2"/>
              <a:buChar char="v"/>
            </a:pPr>
            <a:r>
              <a:rPr lang="en-US" sz="2800" b="1" u="sng" dirty="0" smtClean="0">
                <a:latin typeface="Garamond" panose="02020404030301010803" pitchFamily="18" charset="0"/>
              </a:rPr>
              <a:t>Details to be reported</a:t>
            </a:r>
            <a:endParaRPr lang="en-US" sz="2800" dirty="0" smtClean="0">
              <a:latin typeface="Garamond" panose="02020404030301010803" pitchFamily="18" charset="0"/>
            </a:endParaRPr>
          </a:p>
          <a:p>
            <a:pPr algn="just">
              <a:buFont typeface="Wingdings" panose="05000000000000000000" pitchFamily="2" charset="2"/>
              <a:buChar char="ü"/>
            </a:pPr>
            <a:r>
              <a:rPr lang="en-US" sz="2800" dirty="0" smtClean="0">
                <a:latin typeface="Garamond" panose="02020404030301010803" pitchFamily="18" charset="0"/>
              </a:rPr>
              <a:t>   Details of Micro or Small supplier along with PAN</a:t>
            </a:r>
          </a:p>
          <a:p>
            <a:pPr algn="just">
              <a:buFont typeface="Wingdings" panose="05000000000000000000" pitchFamily="2" charset="2"/>
              <a:buChar char="ü"/>
            </a:pPr>
            <a:r>
              <a:rPr lang="en-US" sz="2800" dirty="0" smtClean="0">
                <a:latin typeface="Garamond" panose="02020404030301010803" pitchFamily="18" charset="0"/>
              </a:rPr>
              <a:t>   Amount Due exceeding 45 days</a:t>
            </a:r>
          </a:p>
          <a:p>
            <a:pPr algn="just">
              <a:buFont typeface="Wingdings" panose="05000000000000000000" pitchFamily="2" charset="2"/>
              <a:buChar char="ü"/>
            </a:pPr>
            <a:r>
              <a:rPr lang="en-US" sz="2800" dirty="0" smtClean="0">
                <a:latin typeface="Garamond" panose="02020404030301010803" pitchFamily="18" charset="0"/>
              </a:rPr>
              <a:t>   Date </a:t>
            </a:r>
            <a:r>
              <a:rPr lang="en-US" sz="2800" dirty="0">
                <a:latin typeface="Garamond" panose="02020404030301010803" pitchFamily="18" charset="0"/>
              </a:rPr>
              <a:t>from which amount due, i.e. "Day of </a:t>
            </a:r>
            <a:r>
              <a:rPr lang="en-US" sz="2800" dirty="0" smtClean="0">
                <a:latin typeface="Garamond" panose="02020404030301010803" pitchFamily="18" charset="0"/>
              </a:rPr>
              <a:t>acceptance“</a:t>
            </a:r>
          </a:p>
          <a:p>
            <a:pPr algn="just">
              <a:buFont typeface="Wingdings" panose="05000000000000000000" pitchFamily="2" charset="2"/>
              <a:buChar char="ü"/>
            </a:pPr>
            <a:r>
              <a:rPr lang="en-US" sz="2800" dirty="0" smtClean="0">
                <a:latin typeface="Garamond" panose="02020404030301010803" pitchFamily="18" charset="0"/>
              </a:rPr>
              <a:t>   Reasons </a:t>
            </a:r>
            <a:r>
              <a:rPr lang="en-US" sz="2800" dirty="0">
                <a:latin typeface="Garamond" panose="02020404030301010803" pitchFamily="18" charset="0"/>
              </a:rPr>
              <a:t>for delay</a:t>
            </a:r>
          </a:p>
          <a:p>
            <a:pPr marL="45720" indent="0">
              <a:buNone/>
            </a:pPr>
            <a:endParaRPr lang="en-US" sz="2800" dirty="0" smtClean="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58128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 (3).jpg"/>
          <p:cNvPicPr>
            <a:picLocks noGrp="1" noChangeAspect="1"/>
          </p:cNvPicPr>
          <p:nvPr>
            <p:ph idx="1"/>
          </p:nvPr>
        </p:nvPicPr>
        <p:blipFill>
          <a:blip r:embed="rId2" cstate="print"/>
          <a:stretch>
            <a:fillRect/>
          </a:stretch>
        </p:blipFill>
        <p:spPr>
          <a:xfrm rot="20875294">
            <a:off x="1991544" y="1556792"/>
            <a:ext cx="6840760"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Footer Placeholder 3"/>
          <p:cNvSpPr>
            <a:spLocks noGrp="1"/>
          </p:cNvSpPr>
          <p:nvPr>
            <p:ph type="ftr" sz="quarter" idx="11"/>
          </p:nvPr>
        </p:nvSpPr>
        <p:spPr/>
        <p:txBody>
          <a:bodyPr/>
          <a:lstStyle/>
          <a:p>
            <a:r>
              <a:rPr lang="en-IN" sz="1600" b="1" i="1" dirty="0" smtClean="0">
                <a:latin typeface="Times New Roman" pitchFamily="18" charset="0"/>
                <a:cs typeface="Times New Roman" pitchFamily="18" charset="0"/>
              </a:rPr>
              <a:t>Bigger ** Better ** Bolder</a:t>
            </a:r>
            <a:endParaRPr lang="en-IN" sz="1600" b="1" i="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Declaration- INC 22A</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lnSpcReduction="10000"/>
          </a:bodyPr>
          <a:lstStyle/>
          <a:p>
            <a:pPr lvl="0" algn="just"/>
            <a:endParaRPr lang="en-IN" sz="2400" dirty="0" smtClean="0">
              <a:latin typeface="Times New Roman" pitchFamily="18" charset="0"/>
              <a:cs typeface="Times New Roman" pitchFamily="18" charset="0"/>
            </a:endParaRPr>
          </a:p>
          <a:p>
            <a:pPr lvl="0"/>
            <a:r>
              <a:rPr lang="en-US" sz="2800" dirty="0" smtClean="0">
                <a:latin typeface="Garamond" panose="02020404030301010803" pitchFamily="18" charset="0"/>
              </a:rPr>
              <a:t>The </a:t>
            </a:r>
            <a:r>
              <a:rPr lang="en-US" sz="2800" dirty="0">
                <a:latin typeface="Garamond" panose="02020404030301010803" pitchFamily="18" charset="0"/>
              </a:rPr>
              <a:t>registered office is situated in the address mentioned in Form INC-22A and the details of directors, auditors associated with the company are correct</a:t>
            </a:r>
            <a:r>
              <a:rPr lang="en-US" sz="2800" dirty="0" smtClean="0">
                <a:latin typeface="Garamond" panose="02020404030301010803" pitchFamily="18" charset="0"/>
              </a:rPr>
              <a:t>.</a:t>
            </a:r>
          </a:p>
          <a:p>
            <a:pPr marL="45720" lvl="0" indent="0">
              <a:buNone/>
            </a:pPr>
            <a:endParaRPr lang="en-US" sz="2800" dirty="0">
              <a:latin typeface="Garamond" panose="02020404030301010803" pitchFamily="18" charset="0"/>
            </a:endParaRPr>
          </a:p>
          <a:p>
            <a:pPr lvl="0"/>
            <a:r>
              <a:rPr lang="en-US" sz="2800" dirty="0">
                <a:latin typeface="Garamond" panose="02020404030301010803" pitchFamily="18" charset="0"/>
              </a:rPr>
              <a:t>The company has completed annual filing </a:t>
            </a:r>
            <a:r>
              <a:rPr lang="en-US" sz="2800" dirty="0" err="1">
                <a:latin typeface="Garamond" panose="02020404030301010803" pitchFamily="18" charset="0"/>
              </a:rPr>
              <a:t>upto</a:t>
            </a:r>
            <a:r>
              <a:rPr lang="en-US" sz="2800" dirty="0">
                <a:latin typeface="Garamond" panose="02020404030301010803" pitchFamily="18" charset="0"/>
              </a:rPr>
              <a:t> the FY </a:t>
            </a:r>
            <a:r>
              <a:rPr lang="en-US" sz="2800" dirty="0" smtClean="0">
                <a:latin typeface="Garamond" panose="02020404030301010803" pitchFamily="18" charset="0"/>
              </a:rPr>
              <a:t>2017-18</a:t>
            </a:r>
          </a:p>
          <a:p>
            <a:pPr marL="45720" lvl="0" indent="0">
              <a:buNone/>
            </a:pPr>
            <a:endParaRPr lang="en-US" sz="2800" dirty="0">
              <a:latin typeface="Garamond" panose="02020404030301010803" pitchFamily="18" charset="0"/>
            </a:endParaRPr>
          </a:p>
          <a:p>
            <a:pPr lvl="0"/>
            <a:r>
              <a:rPr lang="en-US" sz="2800" dirty="0">
                <a:latin typeface="Garamond" panose="02020404030301010803" pitchFamily="18" charset="0"/>
              </a:rPr>
              <a:t>The KYC of all the directors has been updated individually</a:t>
            </a:r>
            <a:r>
              <a:rPr lang="en-US" sz="2800" dirty="0" smtClean="0">
                <a:latin typeface="Garamond" panose="02020404030301010803" pitchFamily="18" charset="0"/>
              </a:rPr>
              <a:t>.</a:t>
            </a:r>
          </a:p>
          <a:p>
            <a:pPr marL="45720" lvl="0" indent="0">
              <a:buNone/>
            </a:pPr>
            <a:endParaRPr lang="en-US" sz="2800" dirty="0">
              <a:latin typeface="Garamond" panose="02020404030301010803" pitchFamily="18" charset="0"/>
            </a:endParaRPr>
          </a:p>
          <a:p>
            <a:pPr lvl="0"/>
            <a:r>
              <a:rPr lang="en-US" sz="2800" dirty="0">
                <a:latin typeface="Garamond" panose="02020404030301010803" pitchFamily="18" charset="0"/>
              </a:rPr>
              <a:t>The E-mail ID as mentioned in Form INC-22A belong to the </a:t>
            </a:r>
            <a:r>
              <a:rPr lang="en-US" sz="2800" dirty="0">
                <a:latin typeface="Garamond" panose="02020404030301010803" pitchFamily="18" charset="0"/>
                <a:hlinkClick r:id="rId3" action="ppaction://hlinksldjump"/>
              </a:rPr>
              <a:t>company</a:t>
            </a:r>
            <a:r>
              <a:rPr lang="en-US" sz="2800" dirty="0">
                <a:latin typeface="Garamond" panose="02020404030301010803" pitchFamily="18" charset="0"/>
              </a:rPr>
              <a:t>.</a:t>
            </a:r>
          </a:p>
          <a:p>
            <a:pPr marL="45720" indent="0">
              <a:buNone/>
            </a:pPr>
            <a:endParaRPr lang="en-US" sz="2800" dirty="0" smtClean="0">
              <a:latin typeface="Garamond" panose="02020404030301010803" pitchFamily="18" charset="0"/>
            </a:endParaRP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649291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Extract of Sec 12(3)(a)</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r>
              <a:rPr lang="en-US" sz="2800" dirty="0">
                <a:latin typeface="Garamond" panose="02020404030301010803" pitchFamily="18" charset="0"/>
              </a:rPr>
              <a:t>(3) Every company shall—</a:t>
            </a:r>
          </a:p>
          <a:p>
            <a:pPr marL="560070" indent="-514350" algn="just">
              <a:buAutoNum type="alphaLcParenBoth"/>
            </a:pPr>
            <a:r>
              <a:rPr lang="en-US" sz="2800" dirty="0" smtClean="0">
                <a:latin typeface="Garamond" panose="02020404030301010803" pitchFamily="18" charset="0"/>
              </a:rPr>
              <a:t>paint </a:t>
            </a:r>
            <a:r>
              <a:rPr lang="en-US" sz="2800" dirty="0">
                <a:latin typeface="Garamond" panose="02020404030301010803" pitchFamily="18" charset="0"/>
              </a:rPr>
              <a:t>or affix its name, and the address of its registered office, and keep </a:t>
            </a:r>
            <a:r>
              <a:rPr lang="en-US" sz="2800" dirty="0" smtClean="0">
                <a:latin typeface="Garamond" panose="02020404030301010803" pitchFamily="18" charset="0"/>
              </a:rPr>
              <a:t>the</a:t>
            </a:r>
          </a:p>
          <a:p>
            <a:pPr marL="45720" indent="0" algn="just">
              <a:buNone/>
            </a:pPr>
            <a:r>
              <a:rPr lang="en-US" sz="2800" dirty="0" smtClean="0">
                <a:latin typeface="Garamond" panose="02020404030301010803" pitchFamily="18" charset="0"/>
              </a:rPr>
              <a:t> </a:t>
            </a:r>
            <a:r>
              <a:rPr lang="en-US" sz="2800" dirty="0">
                <a:latin typeface="Garamond" panose="02020404030301010803" pitchFamily="18" charset="0"/>
              </a:rPr>
              <a:t>same painted </a:t>
            </a:r>
            <a:r>
              <a:rPr lang="en-US" sz="2800" dirty="0" smtClean="0">
                <a:latin typeface="Garamond" panose="02020404030301010803" pitchFamily="18" charset="0"/>
              </a:rPr>
              <a:t>or  </a:t>
            </a:r>
            <a:r>
              <a:rPr lang="en-US" sz="2800" dirty="0">
                <a:latin typeface="Garamond" panose="02020404030301010803" pitchFamily="18" charset="0"/>
              </a:rPr>
              <a:t>affixed, on the outside of every office or place in which </a:t>
            </a:r>
            <a:r>
              <a:rPr lang="en-US" sz="2800" dirty="0" smtClean="0">
                <a:latin typeface="Garamond" panose="02020404030301010803" pitchFamily="18" charset="0"/>
              </a:rPr>
              <a:t>its</a:t>
            </a:r>
          </a:p>
          <a:p>
            <a:pPr marL="45720" indent="0" algn="just">
              <a:buNone/>
            </a:pPr>
            <a:r>
              <a:rPr lang="en-US" sz="2800" dirty="0" smtClean="0">
                <a:latin typeface="Garamond" panose="02020404030301010803" pitchFamily="18" charset="0"/>
              </a:rPr>
              <a:t> </a:t>
            </a:r>
            <a:r>
              <a:rPr lang="en-US" sz="2800" dirty="0">
                <a:latin typeface="Garamond" panose="02020404030301010803" pitchFamily="18" charset="0"/>
              </a:rPr>
              <a:t>business is carried on, in a conspicuous position, </a:t>
            </a:r>
            <a:r>
              <a:rPr lang="en-US" sz="2800" dirty="0" smtClean="0">
                <a:latin typeface="Garamond" panose="02020404030301010803" pitchFamily="18" charset="0"/>
              </a:rPr>
              <a:t>in  </a:t>
            </a:r>
            <a:r>
              <a:rPr lang="en-US" sz="2800" dirty="0">
                <a:latin typeface="Garamond" panose="02020404030301010803" pitchFamily="18" charset="0"/>
              </a:rPr>
              <a:t>legible letters, and if </a:t>
            </a:r>
            <a:r>
              <a:rPr lang="en-US" sz="2800" dirty="0" smtClean="0">
                <a:latin typeface="Garamond" panose="02020404030301010803" pitchFamily="18" charset="0"/>
              </a:rPr>
              <a:t>the</a:t>
            </a:r>
          </a:p>
          <a:p>
            <a:pPr marL="45720" indent="0" algn="just">
              <a:buNone/>
            </a:pPr>
            <a:r>
              <a:rPr lang="en-US" sz="2800" dirty="0" smtClean="0">
                <a:latin typeface="Garamond" panose="02020404030301010803" pitchFamily="18" charset="0"/>
              </a:rPr>
              <a:t> </a:t>
            </a:r>
            <a:r>
              <a:rPr lang="en-US" sz="2800" dirty="0">
                <a:latin typeface="Garamond" panose="02020404030301010803" pitchFamily="18" charset="0"/>
              </a:rPr>
              <a:t>characters employed therefor are not those of the language or of one of </a:t>
            </a:r>
            <a:r>
              <a:rPr lang="en-US" sz="2800" dirty="0" smtClean="0">
                <a:latin typeface="Garamond" panose="02020404030301010803" pitchFamily="18" charset="0"/>
              </a:rPr>
              <a:t>the</a:t>
            </a:r>
          </a:p>
          <a:p>
            <a:pPr marL="45720" indent="0" algn="just">
              <a:buNone/>
            </a:pPr>
            <a:r>
              <a:rPr lang="en-US" sz="2800" dirty="0" smtClean="0">
                <a:latin typeface="Garamond" panose="02020404030301010803" pitchFamily="18" charset="0"/>
              </a:rPr>
              <a:t> languages  </a:t>
            </a:r>
            <a:r>
              <a:rPr lang="en-US" sz="2800" dirty="0">
                <a:latin typeface="Garamond" panose="02020404030301010803" pitchFamily="18" charset="0"/>
              </a:rPr>
              <a:t>in general use in that locality, also in the characters of that </a:t>
            </a:r>
            <a:r>
              <a:rPr lang="en-US" sz="2800" dirty="0" smtClean="0">
                <a:latin typeface="Garamond" panose="02020404030301010803" pitchFamily="18" charset="0"/>
              </a:rPr>
              <a:t>language</a:t>
            </a:r>
          </a:p>
          <a:p>
            <a:pPr marL="45720" indent="0" algn="just">
              <a:buNone/>
            </a:pPr>
            <a:r>
              <a:rPr lang="en-US" sz="2800" dirty="0" smtClean="0">
                <a:latin typeface="Garamond" panose="02020404030301010803" pitchFamily="18" charset="0"/>
              </a:rPr>
              <a:t> </a:t>
            </a:r>
            <a:r>
              <a:rPr lang="en-US" sz="2800" dirty="0">
                <a:latin typeface="Garamond" panose="02020404030301010803" pitchFamily="18" charset="0"/>
              </a:rPr>
              <a:t>or of one of those languages;</a:t>
            </a:r>
          </a:p>
          <a:p>
            <a:pPr marL="45720" indent="0">
              <a:buNone/>
            </a:pPr>
            <a:endParaRPr lang="en-US" sz="2800" dirty="0" smtClean="0">
              <a:latin typeface="Garamond" panose="02020404030301010803"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67982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a:latin typeface="Times New Roman" panose="02020603050405020304" pitchFamily="18" charset="0"/>
                <a:cs typeface="Times New Roman" panose="02020603050405020304" pitchFamily="18" charset="0"/>
              </a:rPr>
              <a:t>Extract of Sec 12(3)(a)</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indent="0" algn="just">
              <a:buNone/>
            </a:pPr>
            <a:endParaRPr lang="en-US" sz="2800" dirty="0" smtClean="0">
              <a:latin typeface="Garamond" panose="02020404030301010803" pitchFamily="18" charset="0"/>
            </a:endParaRPr>
          </a:p>
          <a:p>
            <a:pPr algn="just"/>
            <a:r>
              <a:rPr lang="en-US" sz="2800" b="1" dirty="0">
                <a:latin typeface="Garamond" panose="02020404030301010803" pitchFamily="18" charset="0"/>
              </a:rPr>
              <a:t>Provided </a:t>
            </a:r>
            <a:r>
              <a:rPr lang="en-US" sz="2800" dirty="0">
                <a:latin typeface="Garamond" panose="02020404030301010803" pitchFamily="18" charset="0"/>
              </a:rPr>
              <a:t>that where a company has changed its name or names during the last two years, it shall paint or affix or print, as the case may be, along with its name, the former name or names so changed during the last two </a:t>
            </a:r>
            <a:r>
              <a:rPr lang="en-US" sz="2800" dirty="0" smtClean="0">
                <a:latin typeface="Garamond" panose="02020404030301010803" pitchFamily="18" charset="0"/>
              </a:rPr>
              <a:t>years</a:t>
            </a:r>
          </a:p>
          <a:p>
            <a:pPr marL="45720" indent="0" algn="just">
              <a:buNone/>
            </a:pPr>
            <a:endParaRPr lang="en-US" sz="2800" dirty="0" smtClean="0">
              <a:latin typeface="Garamond" panose="02020404030301010803" pitchFamily="18" charset="0"/>
            </a:endParaRPr>
          </a:p>
          <a:p>
            <a:pPr algn="just"/>
            <a:r>
              <a:rPr lang="en-US" sz="2800" b="1" dirty="0" smtClean="0">
                <a:latin typeface="Garamond" panose="02020404030301010803" pitchFamily="18" charset="0"/>
              </a:rPr>
              <a:t>Provided </a:t>
            </a:r>
            <a:r>
              <a:rPr lang="en-US" sz="2800" b="1" dirty="0">
                <a:latin typeface="Garamond" panose="02020404030301010803" pitchFamily="18" charset="0"/>
              </a:rPr>
              <a:t>further </a:t>
            </a:r>
            <a:r>
              <a:rPr lang="en-US" sz="2800" dirty="0">
                <a:latin typeface="Garamond" panose="02020404030301010803" pitchFamily="18" charset="0"/>
              </a:rPr>
              <a:t>that the words "One Person Company" shall be mentioned in brackets below the name of such company, wherever its name is printed, affixed or </a:t>
            </a:r>
            <a:r>
              <a:rPr lang="en-US" sz="2800" dirty="0">
                <a:latin typeface="Garamond" panose="02020404030301010803" pitchFamily="18" charset="0"/>
                <a:hlinkClick r:id="rId3" action="ppaction://hlinksldjump"/>
              </a:rPr>
              <a:t>engraved</a:t>
            </a:r>
            <a:r>
              <a:rPr lang="en-US" sz="2800" dirty="0">
                <a:latin typeface="Garamond" panose="02020404030301010803" pitchFamily="18" charset="0"/>
              </a:rPr>
              <a:t>.</a:t>
            </a:r>
          </a:p>
          <a:p>
            <a:pPr marL="45720" lvl="0" indent="0">
              <a:buNone/>
            </a:pPr>
            <a:endParaRPr lang="en-US" sz="2800" dirty="0"/>
          </a:p>
          <a:p>
            <a:pPr algn="just">
              <a:buNone/>
            </a:pPr>
            <a:endParaRPr lang="en-US" sz="2800" b="1" dirty="0">
              <a:latin typeface="Garamond" panose="02020404030301010803"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56970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S103417271">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3149403-D037-43A9-A21D-FD77B99076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1812</Words>
  <Application>Microsoft Office PowerPoint</Application>
  <PresentationFormat>Widescreen</PresentationFormat>
  <Paragraphs>837</Paragraphs>
  <Slides>50</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Centaur</vt:lpstr>
      <vt:lpstr>Corbel</vt:lpstr>
      <vt:lpstr>Euphemia</vt:lpstr>
      <vt:lpstr>Garamond</vt:lpstr>
      <vt:lpstr>Times New Roman</vt:lpstr>
      <vt:lpstr>Wingdings</vt:lpstr>
      <vt:lpstr>TS103417271</vt:lpstr>
      <vt:lpstr>PowerPoint Presentation</vt:lpstr>
      <vt:lpstr>New Reportings</vt:lpstr>
      <vt:lpstr>Relevant Form &amp;  Due Dates</vt:lpstr>
      <vt:lpstr>Reporting in DPT 3</vt:lpstr>
      <vt:lpstr>Background</vt:lpstr>
      <vt:lpstr>PowerPoint Presentation</vt:lpstr>
      <vt:lpstr>Reporting in DPT 3</vt:lpstr>
      <vt:lpstr>Relevant Provisio</vt:lpstr>
      <vt:lpstr>Key Points</vt:lpstr>
      <vt:lpstr>The Companies(Acceptance of Deposit) Rules 2014</vt:lpstr>
      <vt:lpstr>The Companies(Acceptance of Deposit) Rules 2014</vt:lpstr>
      <vt:lpstr>New Reporting Requirements under Rule 16A(3)</vt:lpstr>
      <vt:lpstr>Reporting –Deposits in DPT 3</vt:lpstr>
      <vt:lpstr>Reporting –Deposits in DPT 3</vt:lpstr>
      <vt:lpstr>Reporting –Deposits in DPT 3</vt:lpstr>
      <vt:lpstr>FAQ’S </vt:lpstr>
      <vt:lpstr>FAQ’S </vt:lpstr>
      <vt:lpstr>FAQ’S </vt:lpstr>
      <vt:lpstr>FAQ’S </vt:lpstr>
      <vt:lpstr>FAQ’S</vt:lpstr>
      <vt:lpstr>Reporting in INC 22A</vt:lpstr>
      <vt:lpstr>INC22 A </vt:lpstr>
      <vt:lpstr>INC22 A – Exempted Companies </vt:lpstr>
      <vt:lpstr>INC22 A – Exempted Companies </vt:lpstr>
      <vt:lpstr>INC22 A </vt:lpstr>
      <vt:lpstr>INC22 A </vt:lpstr>
      <vt:lpstr>INC22 A </vt:lpstr>
      <vt:lpstr>INC22 A </vt:lpstr>
      <vt:lpstr>INC22 A </vt:lpstr>
      <vt:lpstr>Certification</vt:lpstr>
      <vt:lpstr>Consequence of Non Filing/Late Filing</vt:lpstr>
      <vt:lpstr>Consequence of Non Filing/Late Filing</vt:lpstr>
      <vt:lpstr>FAQ - INC22 A </vt:lpstr>
      <vt:lpstr>FAQ - INC22 A </vt:lpstr>
      <vt:lpstr>Reporting in DIR3KYC</vt:lpstr>
      <vt:lpstr>DIR 3 KYC</vt:lpstr>
      <vt:lpstr>DIR 3 KYC</vt:lpstr>
      <vt:lpstr>DIR 3 KYC</vt:lpstr>
      <vt:lpstr>DIR 3 KYC</vt:lpstr>
      <vt:lpstr>Reporting in MSME 1</vt:lpstr>
      <vt:lpstr>MSME Reporting</vt:lpstr>
      <vt:lpstr>MSMED ACT 2006</vt:lpstr>
      <vt:lpstr>MSMED ACT 2006</vt:lpstr>
      <vt:lpstr>MSME Reporting</vt:lpstr>
      <vt:lpstr>MSME Reporting</vt:lpstr>
      <vt:lpstr>MSME Reporting</vt:lpstr>
      <vt:lpstr>PowerPoint Presentation</vt:lpstr>
      <vt:lpstr>Declaration- INC 22A</vt:lpstr>
      <vt:lpstr>Extract of Sec 12(3)(a)</vt:lpstr>
      <vt:lpstr>Extract of Sec 12(3)(a)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2014-04-25T02:02:30Z</dcterms:created>
  <dcterms:modified xsi:type="dcterms:W3CDTF">2019-03-15T02:53:23Z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TC034172719991</vt:lpwstr>
  </property>
</Properties>
</file>