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2"/>
  </p:sldMasterIdLst>
  <p:notesMasterIdLst>
    <p:notesMasterId r:id="rId27"/>
  </p:notesMasterIdLst>
  <p:handoutMasterIdLst>
    <p:handoutMasterId r:id="rId28"/>
  </p:handoutMasterIdLst>
  <p:sldIdLst>
    <p:sldId id="356" r:id="rId3"/>
    <p:sldId id="581" r:id="rId4"/>
    <p:sldId id="584" r:id="rId5"/>
    <p:sldId id="583" r:id="rId6"/>
    <p:sldId id="582" r:id="rId7"/>
    <p:sldId id="587" r:id="rId8"/>
    <p:sldId id="588" r:id="rId9"/>
    <p:sldId id="596" r:id="rId10"/>
    <p:sldId id="598" r:id="rId11"/>
    <p:sldId id="599" r:id="rId12"/>
    <p:sldId id="601" r:id="rId13"/>
    <p:sldId id="602" r:id="rId14"/>
    <p:sldId id="542" r:id="rId15"/>
    <p:sldId id="585" r:id="rId16"/>
    <p:sldId id="600" r:id="rId17"/>
    <p:sldId id="590" r:id="rId18"/>
    <p:sldId id="591" r:id="rId19"/>
    <p:sldId id="592" r:id="rId20"/>
    <p:sldId id="593" r:id="rId21"/>
    <p:sldId id="594" r:id="rId22"/>
    <p:sldId id="595" r:id="rId23"/>
    <p:sldId id="597" r:id="rId24"/>
    <p:sldId id="603" r:id="rId25"/>
    <p:sldId id="331" r:id="rId26"/>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6A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9964" autoAdjust="0"/>
  </p:normalViewPr>
  <p:slideViewPr>
    <p:cSldViewPr>
      <p:cViewPr varScale="1">
        <p:scale>
          <a:sx n="67" d="100"/>
          <a:sy n="67" d="100"/>
        </p:scale>
        <p:origin x="654" y="48"/>
      </p:cViewPr>
      <p:guideLst>
        <p:guide pos="3840"/>
        <p:guide pos="6816"/>
        <p:guide pos="816"/>
        <p:guide orient="horz" pos="2160"/>
      </p:guideLst>
    </p:cSldViewPr>
  </p:slideViewPr>
  <p:notesTextViewPr>
    <p:cViewPr>
      <p:scale>
        <a:sx n="1" d="1"/>
        <a:sy n="1" d="1"/>
      </p:scale>
      <p:origin x="0" y="0"/>
    </p:cViewPr>
  </p:notesTextViewPr>
  <p:sorterViewPr>
    <p:cViewPr>
      <p:scale>
        <a:sx n="66" d="100"/>
        <a:sy n="66" d="100"/>
      </p:scale>
      <p:origin x="0" y="4146"/>
    </p:cViewPr>
  </p:sorterViewPr>
  <p:notesViewPr>
    <p:cSldViewPr>
      <p:cViewPr varScale="1">
        <p:scale>
          <a:sx n="95" d="100"/>
          <a:sy n="95" d="100"/>
        </p:scale>
        <p:origin x="35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91"/>
          </a:xfrm>
          <a:prstGeom prst="rect">
            <a:avLst/>
          </a:prstGeom>
        </p:spPr>
        <p:txBody>
          <a:bodyPr vert="horz" lIns="96025" tIns="48012" rIns="96025" bIns="48012" rtlCol="0"/>
          <a:lstStyle>
            <a:lvl1pPr algn="l">
              <a:defRPr sz="1300"/>
            </a:lvl1pPr>
          </a:lstStyle>
          <a:p>
            <a:endParaRPr/>
          </a:p>
        </p:txBody>
      </p:sp>
      <p:sp>
        <p:nvSpPr>
          <p:cNvPr id="3" name="Date Placeholder 2"/>
          <p:cNvSpPr>
            <a:spLocks noGrp="1"/>
          </p:cNvSpPr>
          <p:nvPr>
            <p:ph type="dt" sz="quarter" idx="1"/>
          </p:nvPr>
        </p:nvSpPr>
        <p:spPr>
          <a:xfrm>
            <a:off x="3884613" y="1"/>
            <a:ext cx="2971800" cy="499091"/>
          </a:xfrm>
          <a:prstGeom prst="rect">
            <a:avLst/>
          </a:prstGeom>
        </p:spPr>
        <p:txBody>
          <a:bodyPr vert="horz" lIns="96025" tIns="48012" rIns="96025" bIns="48012" rtlCol="0"/>
          <a:lstStyle>
            <a:lvl1pPr algn="r">
              <a:defRPr sz="1300"/>
            </a:lvl1pPr>
          </a:lstStyle>
          <a:p>
            <a:fld id="{20EA5F0D-C1DC-412F-A146-DDB3A74B588F}" type="datetimeFigureOut">
              <a:rPr lang="en-US"/>
              <a:pPr/>
              <a:t>15-Mar-19</a:t>
            </a:fld>
            <a:endParaRPr/>
          </a:p>
        </p:txBody>
      </p:sp>
      <p:sp>
        <p:nvSpPr>
          <p:cNvPr id="4" name="Footer Placeholder 3"/>
          <p:cNvSpPr>
            <a:spLocks noGrp="1"/>
          </p:cNvSpPr>
          <p:nvPr>
            <p:ph type="ftr" sz="quarter" idx="2"/>
          </p:nvPr>
        </p:nvSpPr>
        <p:spPr>
          <a:xfrm>
            <a:off x="0" y="9448186"/>
            <a:ext cx="2971800" cy="499090"/>
          </a:xfrm>
          <a:prstGeom prst="rect">
            <a:avLst/>
          </a:prstGeom>
        </p:spPr>
        <p:txBody>
          <a:bodyPr vert="horz" lIns="96025" tIns="48012" rIns="96025" bIns="48012" rtlCol="0" anchor="b"/>
          <a:lstStyle>
            <a:lvl1pPr algn="l">
              <a:defRPr sz="1300"/>
            </a:lvl1pPr>
          </a:lstStyle>
          <a:p>
            <a:endParaRPr/>
          </a:p>
        </p:txBody>
      </p:sp>
      <p:sp>
        <p:nvSpPr>
          <p:cNvPr id="5" name="Slide Number Placeholder 4"/>
          <p:cNvSpPr>
            <a:spLocks noGrp="1"/>
          </p:cNvSpPr>
          <p:nvPr>
            <p:ph type="sldNum" sz="quarter" idx="3"/>
          </p:nvPr>
        </p:nvSpPr>
        <p:spPr>
          <a:xfrm>
            <a:off x="3884613" y="9448186"/>
            <a:ext cx="2971800" cy="499090"/>
          </a:xfrm>
          <a:prstGeom prst="rect">
            <a:avLst/>
          </a:prstGeom>
        </p:spPr>
        <p:txBody>
          <a:bodyPr vert="horz" lIns="96025" tIns="48012" rIns="96025" bIns="48012" rtlCol="0" anchor="b"/>
          <a:lstStyle>
            <a:lvl1pPr algn="r">
              <a:defRPr sz="1300"/>
            </a:lvl1pPr>
          </a:lstStyle>
          <a:p>
            <a:fld id="{7BAE14B8-3CC9-472D-9BC5-A84D80684DE2}" type="slidenum">
              <a:rPr/>
              <a:p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91"/>
          </a:xfrm>
          <a:prstGeom prst="rect">
            <a:avLst/>
          </a:prstGeom>
        </p:spPr>
        <p:txBody>
          <a:bodyPr vert="horz" lIns="96025" tIns="48012" rIns="96025" bIns="48012" rtlCol="0"/>
          <a:lstStyle>
            <a:lvl1pPr algn="l">
              <a:defRPr sz="1300"/>
            </a:lvl1pPr>
          </a:lstStyle>
          <a:p>
            <a:endParaRPr/>
          </a:p>
        </p:txBody>
      </p:sp>
      <p:sp>
        <p:nvSpPr>
          <p:cNvPr id="3" name="Date Placeholder 2"/>
          <p:cNvSpPr>
            <a:spLocks noGrp="1"/>
          </p:cNvSpPr>
          <p:nvPr>
            <p:ph type="dt" idx="1"/>
          </p:nvPr>
        </p:nvSpPr>
        <p:spPr>
          <a:xfrm>
            <a:off x="3884613" y="1"/>
            <a:ext cx="2971800" cy="499091"/>
          </a:xfrm>
          <a:prstGeom prst="rect">
            <a:avLst/>
          </a:prstGeom>
        </p:spPr>
        <p:txBody>
          <a:bodyPr vert="horz" lIns="96025" tIns="48012" rIns="96025" bIns="48012" rtlCol="0"/>
          <a:lstStyle>
            <a:lvl1pPr algn="r">
              <a:defRPr sz="1300"/>
            </a:lvl1pPr>
          </a:lstStyle>
          <a:p>
            <a:fld id="{A8CDE508-72C8-4AB5-AA9C-1584D31690E0}" type="datetimeFigureOut">
              <a:rPr lang="en-US"/>
              <a:pPr/>
              <a:t>15-Mar-19</a:t>
            </a:fld>
            <a:endParaRPr/>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6025" tIns="48012" rIns="96025" bIns="48012" rtlCol="0" anchor="ctr"/>
          <a:lstStyle/>
          <a:p>
            <a:endParaRPr/>
          </a:p>
        </p:txBody>
      </p:sp>
      <p:sp>
        <p:nvSpPr>
          <p:cNvPr id="5" name="Notes Placeholder 4"/>
          <p:cNvSpPr>
            <a:spLocks noGrp="1"/>
          </p:cNvSpPr>
          <p:nvPr>
            <p:ph type="body" sz="quarter" idx="3"/>
          </p:nvPr>
        </p:nvSpPr>
        <p:spPr>
          <a:xfrm>
            <a:off x="685800" y="4787127"/>
            <a:ext cx="5486400" cy="3357205"/>
          </a:xfrm>
          <a:prstGeom prst="rect">
            <a:avLst/>
          </a:prstGeom>
        </p:spPr>
        <p:txBody>
          <a:bodyPr vert="horz" lIns="96025" tIns="48012" rIns="96025" bIns="48012"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0" y="9448186"/>
            <a:ext cx="2971800" cy="499090"/>
          </a:xfrm>
          <a:prstGeom prst="rect">
            <a:avLst/>
          </a:prstGeom>
        </p:spPr>
        <p:txBody>
          <a:bodyPr vert="horz" lIns="96025" tIns="48012" rIns="96025" bIns="48012" rtlCol="0" anchor="b"/>
          <a:lstStyle>
            <a:lvl1pPr algn="l">
              <a:defRPr sz="1300"/>
            </a:lvl1pPr>
          </a:lstStyle>
          <a:p>
            <a:endParaRPr/>
          </a:p>
        </p:txBody>
      </p:sp>
      <p:sp>
        <p:nvSpPr>
          <p:cNvPr id="7" name="Slide Number Placeholder 6"/>
          <p:cNvSpPr>
            <a:spLocks noGrp="1"/>
          </p:cNvSpPr>
          <p:nvPr>
            <p:ph type="sldNum" sz="quarter" idx="5"/>
          </p:nvPr>
        </p:nvSpPr>
        <p:spPr>
          <a:xfrm>
            <a:off x="3884613" y="9448186"/>
            <a:ext cx="2971800" cy="499090"/>
          </a:xfrm>
          <a:prstGeom prst="rect">
            <a:avLst/>
          </a:prstGeom>
        </p:spPr>
        <p:txBody>
          <a:bodyPr vert="horz" lIns="96025" tIns="48012" rIns="96025" bIns="48012" rtlCol="0" anchor="b"/>
          <a:lstStyle>
            <a:lvl1pPr algn="r">
              <a:defRPr sz="1300"/>
            </a:lvl1pPr>
          </a:lstStyle>
          <a:p>
            <a:fld id="{7FB667E1-E601-4AAF-B95C-B25720D70A60}" type="slidenum">
              <a:rPr/>
              <a:p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7FB667E1-E601-4AAF-B95C-B25720D70A60}" type="slidenum">
              <a:rPr lang="en-IN" smtClean="0"/>
              <a:pPr/>
              <a:t>1</a:t>
            </a:fld>
            <a:endParaRPr lang="en-IN"/>
          </a:p>
        </p:txBody>
      </p:sp>
    </p:spTree>
    <p:extLst>
      <p:ext uri="{BB962C8B-B14F-4D97-AF65-F5344CB8AC3E}">
        <p14:creationId xmlns:p14="http://schemas.microsoft.com/office/powerpoint/2010/main" val="4207888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a:t>
            </a:fld>
            <a:endParaRPr lang="en-US"/>
          </a:p>
        </p:txBody>
      </p:sp>
    </p:spTree>
    <p:extLst>
      <p:ext uri="{BB962C8B-B14F-4D97-AF65-F5344CB8AC3E}">
        <p14:creationId xmlns:p14="http://schemas.microsoft.com/office/powerpoint/2010/main" val="2261172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3</a:t>
            </a:fld>
            <a:endParaRPr lang="en-US"/>
          </a:p>
        </p:txBody>
      </p:sp>
    </p:spTree>
    <p:extLst>
      <p:ext uri="{BB962C8B-B14F-4D97-AF65-F5344CB8AC3E}">
        <p14:creationId xmlns:p14="http://schemas.microsoft.com/office/powerpoint/2010/main" val="190956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4</a:t>
            </a:fld>
            <a:endParaRPr lang="en-US"/>
          </a:p>
        </p:txBody>
      </p:sp>
    </p:spTree>
    <p:extLst>
      <p:ext uri="{BB962C8B-B14F-4D97-AF65-F5344CB8AC3E}">
        <p14:creationId xmlns:p14="http://schemas.microsoft.com/office/powerpoint/2010/main" val="1755420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5</a:t>
            </a:fld>
            <a:endParaRPr lang="en-US"/>
          </a:p>
        </p:txBody>
      </p:sp>
    </p:spTree>
    <p:extLst>
      <p:ext uri="{BB962C8B-B14F-4D97-AF65-F5344CB8AC3E}">
        <p14:creationId xmlns:p14="http://schemas.microsoft.com/office/powerpoint/2010/main" val="228998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6</a:t>
            </a:fld>
            <a:endParaRPr lang="en-US"/>
          </a:p>
        </p:txBody>
      </p:sp>
    </p:spTree>
    <p:extLst>
      <p:ext uri="{BB962C8B-B14F-4D97-AF65-F5344CB8AC3E}">
        <p14:creationId xmlns:p14="http://schemas.microsoft.com/office/powerpoint/2010/main" val="3407999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7</a:t>
            </a:fld>
            <a:endParaRPr lang="en-US"/>
          </a:p>
        </p:txBody>
      </p:sp>
    </p:spTree>
    <p:extLst>
      <p:ext uri="{BB962C8B-B14F-4D97-AF65-F5344CB8AC3E}">
        <p14:creationId xmlns:p14="http://schemas.microsoft.com/office/powerpoint/2010/main" val="4182130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8</a:t>
            </a:fld>
            <a:endParaRPr lang="en-US"/>
          </a:p>
        </p:txBody>
      </p:sp>
    </p:spTree>
    <p:extLst>
      <p:ext uri="{BB962C8B-B14F-4D97-AF65-F5344CB8AC3E}">
        <p14:creationId xmlns:p14="http://schemas.microsoft.com/office/powerpoint/2010/main" val="2697484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9</a:t>
            </a:fld>
            <a:endParaRPr lang="en-US"/>
          </a:p>
        </p:txBody>
      </p:sp>
    </p:spTree>
    <p:extLst>
      <p:ext uri="{BB962C8B-B14F-4D97-AF65-F5344CB8AC3E}">
        <p14:creationId xmlns:p14="http://schemas.microsoft.com/office/powerpoint/2010/main" val="141090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10</a:t>
            </a:fld>
            <a:endParaRPr lang="en-US"/>
          </a:p>
        </p:txBody>
      </p:sp>
    </p:spTree>
    <p:extLst>
      <p:ext uri="{BB962C8B-B14F-4D97-AF65-F5344CB8AC3E}">
        <p14:creationId xmlns:p14="http://schemas.microsoft.com/office/powerpoint/2010/main" val="2361669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11</a:t>
            </a:fld>
            <a:endParaRPr lang="en-US"/>
          </a:p>
        </p:txBody>
      </p:sp>
    </p:spTree>
    <p:extLst>
      <p:ext uri="{BB962C8B-B14F-4D97-AF65-F5344CB8AC3E}">
        <p14:creationId xmlns:p14="http://schemas.microsoft.com/office/powerpoint/2010/main" val="3153721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12</a:t>
            </a:fld>
            <a:endParaRPr lang="en-US"/>
          </a:p>
        </p:txBody>
      </p:sp>
    </p:spTree>
    <p:extLst>
      <p:ext uri="{BB962C8B-B14F-4D97-AF65-F5344CB8AC3E}">
        <p14:creationId xmlns:p14="http://schemas.microsoft.com/office/powerpoint/2010/main" val="1493689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13</a:t>
            </a:fld>
            <a:endParaRPr lang="en-US"/>
          </a:p>
        </p:txBody>
      </p:sp>
    </p:spTree>
    <p:extLst>
      <p:ext uri="{BB962C8B-B14F-4D97-AF65-F5344CB8AC3E}">
        <p14:creationId xmlns:p14="http://schemas.microsoft.com/office/powerpoint/2010/main" val="2682028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14</a:t>
            </a:fld>
            <a:endParaRPr lang="en-US"/>
          </a:p>
        </p:txBody>
      </p:sp>
    </p:spTree>
    <p:extLst>
      <p:ext uri="{BB962C8B-B14F-4D97-AF65-F5344CB8AC3E}">
        <p14:creationId xmlns:p14="http://schemas.microsoft.com/office/powerpoint/2010/main" val="1449063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15</a:t>
            </a:fld>
            <a:endParaRPr lang="en-US"/>
          </a:p>
        </p:txBody>
      </p:sp>
    </p:spTree>
    <p:extLst>
      <p:ext uri="{BB962C8B-B14F-4D97-AF65-F5344CB8AC3E}">
        <p14:creationId xmlns:p14="http://schemas.microsoft.com/office/powerpoint/2010/main" val="796034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16</a:t>
            </a:fld>
            <a:endParaRPr lang="en-US"/>
          </a:p>
        </p:txBody>
      </p:sp>
    </p:spTree>
    <p:extLst>
      <p:ext uri="{BB962C8B-B14F-4D97-AF65-F5344CB8AC3E}">
        <p14:creationId xmlns:p14="http://schemas.microsoft.com/office/powerpoint/2010/main" val="816101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17</a:t>
            </a:fld>
            <a:endParaRPr lang="en-US"/>
          </a:p>
        </p:txBody>
      </p:sp>
    </p:spTree>
    <p:extLst>
      <p:ext uri="{BB962C8B-B14F-4D97-AF65-F5344CB8AC3E}">
        <p14:creationId xmlns:p14="http://schemas.microsoft.com/office/powerpoint/2010/main" val="180823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18</a:t>
            </a:fld>
            <a:endParaRPr lang="en-US"/>
          </a:p>
        </p:txBody>
      </p:sp>
    </p:spTree>
    <p:extLst>
      <p:ext uri="{BB962C8B-B14F-4D97-AF65-F5344CB8AC3E}">
        <p14:creationId xmlns:p14="http://schemas.microsoft.com/office/powerpoint/2010/main" val="2623263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19</a:t>
            </a:fld>
            <a:endParaRPr lang="en-US"/>
          </a:p>
        </p:txBody>
      </p:sp>
    </p:spTree>
    <p:extLst>
      <p:ext uri="{BB962C8B-B14F-4D97-AF65-F5344CB8AC3E}">
        <p14:creationId xmlns:p14="http://schemas.microsoft.com/office/powerpoint/2010/main" val="3227743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20</a:t>
            </a:fld>
            <a:endParaRPr lang="en-US"/>
          </a:p>
        </p:txBody>
      </p:sp>
    </p:spTree>
    <p:extLst>
      <p:ext uri="{BB962C8B-B14F-4D97-AF65-F5344CB8AC3E}">
        <p14:creationId xmlns:p14="http://schemas.microsoft.com/office/powerpoint/2010/main" val="2855276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21</a:t>
            </a:fld>
            <a:endParaRPr lang="en-US"/>
          </a:p>
        </p:txBody>
      </p:sp>
    </p:spTree>
    <p:extLst>
      <p:ext uri="{BB962C8B-B14F-4D97-AF65-F5344CB8AC3E}">
        <p14:creationId xmlns:p14="http://schemas.microsoft.com/office/powerpoint/2010/main" val="4211885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22</a:t>
            </a:fld>
            <a:endParaRPr lang="en-US"/>
          </a:p>
        </p:txBody>
      </p:sp>
    </p:spTree>
    <p:extLst>
      <p:ext uri="{BB962C8B-B14F-4D97-AF65-F5344CB8AC3E}">
        <p14:creationId xmlns:p14="http://schemas.microsoft.com/office/powerpoint/2010/main" val="917628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653E876E-0F48-4D8D-84AC-87872C009F6A}" type="slidenum">
              <a:rPr lang="en-US" smtClean="0"/>
              <a:pPr>
                <a:defRPr/>
              </a:pPr>
              <a:t>23</a:t>
            </a:fld>
            <a:endParaRPr lang="en-US"/>
          </a:p>
        </p:txBody>
      </p:sp>
    </p:spTree>
    <p:extLst>
      <p:ext uri="{BB962C8B-B14F-4D97-AF65-F5344CB8AC3E}">
        <p14:creationId xmlns:p14="http://schemas.microsoft.com/office/powerpoint/2010/main" val="25563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F940BCC-3FFC-4171-B174-10C0BB81185A}"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smtClean="0"/>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1A0A64-F838-4945-B7A2-44708753E44D}"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7B702F0C-AFA0-42B6-82ED-4B8E99A0861F}" type="datetime1">
              <a:rPr lang="en-US" smtClean="0"/>
              <a:pPr/>
              <a:t>15-Mar-19</a:t>
            </a:fld>
            <a:endParaRPr/>
          </a:p>
        </p:txBody>
      </p:sp>
      <p:sp>
        <p:nvSpPr>
          <p:cNvPr id="5" name="Footer Placeholder 4"/>
          <p:cNvSpPr>
            <a:spLocks noGrp="1"/>
          </p:cNvSpPr>
          <p:nvPr>
            <p:ph type="ftr" sz="quarter" idx="11"/>
          </p:nvPr>
        </p:nvSpPr>
        <p:spPr/>
        <p:txBody>
          <a:bodyPr/>
          <a:lstStyle>
            <a:lvl1pPr>
              <a:defRPr>
                <a:solidFill>
                  <a:schemeClr val="tx2"/>
                </a:solidFill>
              </a:defRPr>
            </a:lvl1pPr>
          </a:lstStyle>
          <a:p>
            <a:r>
              <a:rPr lang="en-IN" smtClean="0"/>
              <a:t>Bigger ** Better ** Bolder</a:t>
            </a:r>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8043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8AC64A5-C412-4B8E-A98C-BF0BC8FF0328}"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p>
            <a:fld id="{A0ECE5F2-81AA-4605-B028-6FBA391056AF}" type="slidenum">
              <a:rPr/>
              <a:pPr/>
              <a:t>‹#›</a:t>
            </a:fld>
            <a:endParaRPr/>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smtClean="0"/>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F35B4C1-BF6F-49C8-9F4F-4E40AE007BD8}" type="datetime1">
              <a:rPr lang="en-US" smtClean="0"/>
              <a:pPr/>
              <a:t>15-Mar-19</a:t>
            </a:fld>
            <a:endParaRPr/>
          </a:p>
        </p:txBody>
      </p:sp>
      <p:sp>
        <p:nvSpPr>
          <p:cNvPr id="8" name="Footer Placeholder 7"/>
          <p:cNvSpPr>
            <a:spLocks noGrp="1"/>
          </p:cNvSpPr>
          <p:nvPr>
            <p:ph type="ftr" sz="quarter" idx="11"/>
          </p:nvPr>
        </p:nvSpPr>
        <p:spPr/>
        <p:txBody>
          <a:bodyPr/>
          <a:lstStyle/>
          <a:p>
            <a:r>
              <a:rPr lang="en-IN" smtClean="0"/>
              <a:t>Bigger ** Better ** Bolder</a:t>
            </a:r>
            <a:endParaRPr/>
          </a:p>
        </p:txBody>
      </p:sp>
      <p:sp>
        <p:nvSpPr>
          <p:cNvPr id="9" name="Slide Number Placeholder 8"/>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E01EEEA-520D-4437-B6EB-129CC14DDBE1}" type="datetime1">
              <a:rPr lang="en-US" smtClean="0"/>
              <a:pPr/>
              <a:t>15-Mar-19</a:t>
            </a:fld>
            <a:endParaRPr/>
          </a:p>
        </p:txBody>
      </p:sp>
      <p:sp>
        <p:nvSpPr>
          <p:cNvPr id="4" name="Footer Placeholder 3"/>
          <p:cNvSpPr>
            <a:spLocks noGrp="1"/>
          </p:cNvSpPr>
          <p:nvPr>
            <p:ph type="ftr" sz="quarter" idx="11"/>
          </p:nvPr>
        </p:nvSpPr>
        <p:spPr/>
        <p:txBody>
          <a:bodyPr/>
          <a:lstStyle/>
          <a:p>
            <a:r>
              <a:rPr lang="en-IN" smtClean="0"/>
              <a:t>Bigger ** Better ** Bolder</a:t>
            </a:r>
            <a:endParaRPr/>
          </a:p>
        </p:txBody>
      </p:sp>
      <p:sp>
        <p:nvSpPr>
          <p:cNvPr id="5" name="Slide Number Placeholder 4"/>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8DB32A5F-6FFD-4315-94FA-EAA1C2F6017C}" type="datetime1">
              <a:rPr lang="en-US" smtClean="0"/>
              <a:pPr/>
              <a:t>15-Mar-19</a:t>
            </a:fld>
            <a:endParaRPr/>
          </a:p>
        </p:txBody>
      </p:sp>
      <p:sp>
        <p:nvSpPr>
          <p:cNvPr id="3" name="Footer Placeholder 2"/>
          <p:cNvSpPr>
            <a:spLocks noGrp="1"/>
          </p:cNvSpPr>
          <p:nvPr>
            <p:ph type="ftr" sz="quarter" idx="11"/>
          </p:nvPr>
        </p:nvSpPr>
        <p:spPr/>
        <p:txBody>
          <a:bodyPr/>
          <a:lstStyle>
            <a:lvl1pPr>
              <a:defRPr>
                <a:solidFill>
                  <a:schemeClr val="tx2"/>
                </a:solidFill>
              </a:defRPr>
            </a:lvl1pPr>
          </a:lstStyle>
          <a:p>
            <a:r>
              <a:rPr lang="en-IN" smtClean="0"/>
              <a:t>Bigger ** Better ** Bolder</a:t>
            </a:r>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smtClean="0"/>
              <a:t>Click to edit Master title style</a:t>
            </a:r>
            <a:endParaRP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B63EEB-9E2F-45CE-AA02-06CE7C2B2B67}"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34B6EC66-272C-40F5-AB91-1A2EF8B6F59E}"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smtClean="0"/>
              <a:t>Click to edit Master title style</a:t>
            </a:r>
            <a:endParaRPr/>
          </a:p>
        </p:txBody>
      </p:sp>
      <p:sp>
        <p:nvSpPr>
          <p:cNvPr id="3" name="Picture Placeholder 2"/>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0A128-06CC-4780-A0A9-911DF819E1F2}" type="datetime1">
              <a:rPr lang="en-US" smtClean="0"/>
              <a:pPr/>
              <a:t>15-Mar-19</a:t>
            </a:fld>
            <a:endParaRPr/>
          </a:p>
        </p:txBody>
      </p:sp>
      <p:sp>
        <p:nvSpPr>
          <p:cNvPr id="6" name="Footer Placeholder 5"/>
          <p:cNvSpPr>
            <a:spLocks noGrp="1"/>
          </p:cNvSpPr>
          <p:nvPr>
            <p:ph type="ftr" sz="quarter" idx="11"/>
          </p:nvPr>
        </p:nvSpPr>
        <p:spPr/>
        <p:txBody>
          <a:bodyPr/>
          <a:lstStyle/>
          <a:p>
            <a:r>
              <a:rPr lang="en-IN" smtClean="0"/>
              <a:t>Bigger ** Better ** Bolder</a:t>
            </a:r>
            <a:endParaRPr/>
          </a:p>
        </p:txBody>
      </p:sp>
      <p:sp>
        <p:nvSpPr>
          <p:cNvPr id="7" name="Slide Number Placeholder 6"/>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AB6308E-5013-45BB-BB9A-41246686CECC}"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CFC6BC9-59A7-47F7-A722-2935C072BB13}" type="datetime1">
              <a:rPr lang="en-US" smtClean="0"/>
              <a:pPr/>
              <a:t>15-Mar-19</a:t>
            </a:fld>
            <a:endParaRPr/>
          </a:p>
        </p:txBody>
      </p:sp>
      <p:sp>
        <p:nvSpPr>
          <p:cNvPr id="5" name="Footer Placeholder 4"/>
          <p:cNvSpPr>
            <a:spLocks noGrp="1"/>
          </p:cNvSpPr>
          <p:nvPr>
            <p:ph type="ftr" sz="quarter" idx="11"/>
          </p:nvPr>
        </p:nvSpPr>
        <p:spPr/>
        <p:txBody>
          <a:bodyPr/>
          <a:lstStyle/>
          <a:p>
            <a:r>
              <a:rPr lang="en-IN" smtClean="0"/>
              <a:t>Bigger ** Better ** Bolder</a:t>
            </a:r>
            <a:endParaRPr/>
          </a:p>
        </p:txBody>
      </p:sp>
      <p:sp>
        <p:nvSpPr>
          <p:cNvPr id="6" name="Slide Number Placeholder 5"/>
          <p:cNvSpPr>
            <a:spLocks noGrp="1"/>
          </p:cNvSpPr>
          <p:nvPr>
            <p:ph type="sldNum" sz="quarter" idx="12"/>
          </p:nvPr>
        </p:nvSpPr>
        <p:spPr/>
        <p:txBody>
          <a:bodyPr/>
          <a:lstStyle/>
          <a:p>
            <a:fld id="{CA8D9AD5-F248-4919-864A-CFD76CC027D6}" type="slidenum">
              <a:rPr/>
              <a:p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800">
                <a:solidFill>
                  <a:schemeClr val="bg2"/>
                </a:solidFill>
              </a:defRPr>
            </a:lvl1pPr>
          </a:lstStyle>
          <a:p>
            <a:fld id="{A2C29635-C563-49CF-B10F-695DF4A4254A}" type="datetime1">
              <a:rPr lang="en-US" smtClean="0"/>
              <a:pPr/>
              <a:t>15-Mar-19</a:t>
            </a:fld>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bg2"/>
                </a:solidFill>
              </a:defRPr>
            </a:lvl1pPr>
          </a:lstStyle>
          <a:p>
            <a:r>
              <a:rPr lang="en-IN" smtClean="0"/>
              <a:t>Bigger ** Better ** Bolder</a:t>
            </a:r>
            <a:endParaRPr/>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a:solidFill>
                  <a:schemeClr val="bg2"/>
                </a:solidFill>
              </a:defRPr>
            </a:lvl1pPr>
          </a:lstStyle>
          <a:p>
            <a:fld id="{CA8D9AD5-F248-4919-864A-CFD76CC027D6}" type="slidenum">
              <a:rPr/>
              <a:pPr/>
              <a:t>‹#›</a:t>
            </a:fld>
            <a:endParaRPr/>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a:stretch>
        </a:blip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a:xfrm>
            <a:off x="119336" y="2276872"/>
            <a:ext cx="11953328" cy="1728192"/>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sp3d extrusionH="57150">
              <a:bevelT w="82550" h="38100" prst="coolSlant"/>
            </a:sp3d>
          </a:bodyPr>
          <a:lstStyle>
            <a:lvl1pPr marL="0" indent="0" algn="l" defTabSz="914400" rtl="0" eaLnBrk="1" latinLnBrk="0" hangingPunct="1">
              <a:lnSpc>
                <a:spcPct val="90000"/>
              </a:lnSpc>
              <a:spcBef>
                <a:spcPct val="0"/>
              </a:spcBef>
              <a:buFont typeface="Arial" pitchFamily="34" charset="0"/>
              <a:buNone/>
              <a:defRPr sz="3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50000"/>
              </a:lnSpc>
            </a:pPr>
            <a:r>
              <a:rPr lang="en-US" sz="4400" b="1" dirty="0">
                <a:ln w="3175">
                  <a:solidFill>
                    <a:schemeClr val="tx1"/>
                  </a:solidFill>
                </a:ln>
                <a:solidFill>
                  <a:schemeClr val="accent6">
                    <a:lumMod val="75000"/>
                  </a:schemeClr>
                </a:solidFill>
                <a:effectLst>
                  <a:outerShdw blurRad="50800" dist="38100" dir="16200000" rotWithShape="0">
                    <a:prstClr val="black">
                      <a:alpha val="40000"/>
                    </a:prstClr>
                  </a:outerShdw>
                </a:effectLst>
                <a:latin typeface="Garamond" panose="02020404030301010803" pitchFamily="18" charset="0"/>
              </a:rPr>
              <a:t>The Banning of Unregulated Deposit Scheme</a:t>
            </a:r>
            <a:r>
              <a:rPr lang="en-US" sz="3500" b="1" dirty="0">
                <a:ln w="3175">
                  <a:solidFill>
                    <a:schemeClr val="tx1"/>
                  </a:solidFill>
                </a:ln>
                <a:solidFill>
                  <a:schemeClr val="accent6">
                    <a:lumMod val="75000"/>
                  </a:schemeClr>
                </a:solidFill>
                <a:effectLst>
                  <a:outerShdw blurRad="50800" dist="38100" dir="16200000" rotWithShape="0">
                    <a:prstClr val="black">
                      <a:alpha val="40000"/>
                    </a:prstClr>
                  </a:outerShdw>
                </a:effectLst>
                <a:latin typeface="Garamond" panose="02020404030301010803" pitchFamily="18" charset="0"/>
              </a:rPr>
              <a:t>(BUDS) </a:t>
            </a:r>
            <a:r>
              <a:rPr lang="en-US" sz="4400" b="1" dirty="0">
                <a:ln w="3175">
                  <a:solidFill>
                    <a:schemeClr val="tx1"/>
                  </a:solidFill>
                </a:ln>
                <a:solidFill>
                  <a:schemeClr val="accent6">
                    <a:lumMod val="75000"/>
                  </a:schemeClr>
                </a:solidFill>
                <a:effectLst>
                  <a:outerShdw blurRad="50800" dist="38100" dir="16200000" rotWithShape="0">
                    <a:prstClr val="black">
                      <a:alpha val="40000"/>
                    </a:prstClr>
                  </a:outerShdw>
                </a:effectLst>
                <a:latin typeface="Garamond" panose="02020404030301010803" pitchFamily="18" charset="0"/>
              </a:rPr>
              <a:t>Ordinance,2019</a:t>
            </a:r>
            <a:endParaRPr lang="en-US" sz="4400" b="1" dirty="0" smtClean="0">
              <a:ln w="3175">
                <a:solidFill>
                  <a:schemeClr val="tx1"/>
                </a:solidFill>
              </a:ln>
              <a:solidFill>
                <a:schemeClr val="accent6">
                  <a:lumMod val="75000"/>
                </a:schemeClr>
              </a:solidFill>
              <a:effectLst>
                <a:outerShdw blurRad="50800" dist="38100" dir="16200000" rotWithShape="0">
                  <a:prstClr val="black">
                    <a:alpha val="40000"/>
                  </a:prstClr>
                </a:outerShdw>
              </a:effectLst>
              <a:latin typeface="Garamond" panose="02020404030301010803" pitchFamily="18" charset="0"/>
              <a:cs typeface="Times New Roman" panose="02020603050405020304" pitchFamily="18" charset="0"/>
            </a:endParaRPr>
          </a:p>
        </p:txBody>
      </p:sp>
      <p:sp>
        <p:nvSpPr>
          <p:cNvPr id="3" name="TextBox 2"/>
          <p:cNvSpPr txBox="1"/>
          <p:nvPr/>
        </p:nvSpPr>
        <p:spPr>
          <a:xfrm>
            <a:off x="5375920" y="5373217"/>
            <a:ext cx="6816080" cy="138499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en-US" sz="2800" b="1" i="1" dirty="0" smtClean="0">
                <a:solidFill>
                  <a:schemeClr val="accent6">
                    <a:lumMod val="50000"/>
                  </a:schemeClr>
                </a:solidFill>
                <a:latin typeface="Times New Roman" panose="02020603050405020304" pitchFamily="18" charset="0"/>
                <a:cs typeface="Times New Roman" panose="02020603050405020304" pitchFamily="18" charset="0"/>
              </a:rPr>
              <a:t>Shawn Jeff Christopher FCA</a:t>
            </a:r>
          </a:p>
          <a:p>
            <a:pPr algn="r"/>
            <a:r>
              <a:rPr lang="en-US" sz="2800" b="1" i="1" dirty="0" smtClean="0">
                <a:solidFill>
                  <a:schemeClr val="accent6">
                    <a:lumMod val="50000"/>
                  </a:schemeClr>
                </a:solidFill>
                <a:latin typeface="Times New Roman" panose="02020603050405020304" pitchFamily="18" charset="0"/>
                <a:cs typeface="Times New Roman" panose="02020603050405020304" pitchFamily="18" charset="0"/>
              </a:rPr>
              <a:t>Partner</a:t>
            </a:r>
          </a:p>
          <a:p>
            <a:pPr algn="r"/>
            <a:r>
              <a:rPr lang="en-US" sz="2800" b="1" i="1" dirty="0" smtClean="0">
                <a:solidFill>
                  <a:schemeClr val="accent6">
                    <a:lumMod val="50000"/>
                  </a:schemeClr>
                </a:solidFill>
                <a:latin typeface="Times New Roman" panose="02020603050405020304" pitchFamily="18" charset="0"/>
                <a:cs typeface="Times New Roman" panose="02020603050405020304" pitchFamily="18" charset="0"/>
              </a:rPr>
              <a:t>JVR &amp; Associates, Chartered Accountants</a:t>
            </a:r>
            <a:endParaRPr lang="en-US" sz="2800" b="1" i="1"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98684" l="9970" r="89426">
                        <a14:foregroundMark x1="51964" y1="41447" x2="51964" y2="41447"/>
                        <a14:foregroundMark x1="55287" y1="19079" x2="55287" y2="19079"/>
                        <a14:foregroundMark x1="54985" y1="8553" x2="54985" y2="8553"/>
                      </a14:backgroundRemoval>
                    </a14:imgEffect>
                  </a14:imgLayer>
                </a14:imgProps>
              </a:ext>
              <a:ext uri="{28A0092B-C50C-407E-A947-70E740481C1C}">
                <a14:useLocalDpi xmlns:a14="http://schemas.microsoft.com/office/drawing/2010/main" val="0"/>
              </a:ext>
            </a:extLst>
          </a:blip>
          <a:stretch>
            <a:fillRect/>
          </a:stretch>
        </p:blipFill>
        <p:spPr>
          <a:xfrm>
            <a:off x="4131754" y="260648"/>
            <a:ext cx="3928491" cy="18040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Legislative Track</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fontScale="92500" lnSpcReduction="10000"/>
          </a:bodyPr>
          <a:lstStyle/>
          <a:p>
            <a:pPr marL="45720" lvl="0" indent="0" algn="just">
              <a:buNone/>
            </a:pPr>
            <a:endParaRPr lang="en-IN" sz="2400" dirty="0" smtClean="0">
              <a:latin typeface="Times New Roman" pitchFamily="18" charset="0"/>
              <a:cs typeface="Times New Roman" pitchFamily="18" charset="0"/>
            </a:endParaRPr>
          </a:p>
          <a:p>
            <a:pPr algn="just">
              <a:buFont typeface="Wingdings" pitchFamily="2" charset="2"/>
              <a:buChar char="v"/>
            </a:pPr>
            <a:r>
              <a:rPr lang="en-US" sz="2800" dirty="0">
                <a:latin typeface="Garamond" panose="02020404030301010803" pitchFamily="18" charset="0"/>
                <a:cs typeface="Times New Roman" pitchFamily="18" charset="0"/>
              </a:rPr>
              <a:t>The Banning of Unregulated Deposit Schemes </a:t>
            </a:r>
            <a:r>
              <a:rPr lang="en-US" sz="2800" dirty="0" smtClean="0">
                <a:latin typeface="Garamond" panose="02020404030301010803" pitchFamily="18" charset="0"/>
                <a:cs typeface="Times New Roman" pitchFamily="18" charset="0"/>
              </a:rPr>
              <a:t> and Protection of Depositors Interests Bill, 2015 was introduced with report of Inter Ministerial Group</a:t>
            </a:r>
          </a:p>
          <a:p>
            <a:pPr algn="just">
              <a:buFont typeface="Wingdings" pitchFamily="2" charset="2"/>
              <a:buChar char="v"/>
            </a:pPr>
            <a:endParaRPr lang="en-US" sz="2800" dirty="0" smtClean="0">
              <a:latin typeface="Garamond" panose="02020404030301010803" pitchFamily="18" charset="0"/>
              <a:cs typeface="Times New Roman" pitchFamily="18" charset="0"/>
            </a:endParaRPr>
          </a:p>
          <a:p>
            <a:pPr algn="just">
              <a:buFont typeface="Wingdings" pitchFamily="2" charset="2"/>
              <a:buChar char="v"/>
            </a:pPr>
            <a:r>
              <a:rPr lang="en-US" sz="2800" dirty="0" smtClean="0">
                <a:latin typeface="Garamond" panose="02020404030301010803" pitchFamily="18" charset="0"/>
                <a:cs typeface="Times New Roman" pitchFamily="18" charset="0"/>
              </a:rPr>
              <a:t>70</a:t>
            </a:r>
            <a:r>
              <a:rPr lang="en-US" sz="2800" baseline="30000" dirty="0" smtClean="0">
                <a:latin typeface="Garamond" panose="02020404030301010803" pitchFamily="18" charset="0"/>
                <a:cs typeface="Times New Roman" pitchFamily="18" charset="0"/>
              </a:rPr>
              <a:t>th</a:t>
            </a:r>
            <a:r>
              <a:rPr lang="en-US" sz="2800" dirty="0" smtClean="0">
                <a:latin typeface="Garamond" panose="02020404030301010803" pitchFamily="18" charset="0"/>
                <a:cs typeface="Times New Roman" pitchFamily="18" charset="0"/>
              </a:rPr>
              <a:t> Standing Committee on Finance submitted its report on January 2019</a:t>
            </a:r>
          </a:p>
          <a:p>
            <a:pPr marL="45720" indent="0" algn="just">
              <a:buNone/>
            </a:pPr>
            <a:endParaRPr lang="en-US" sz="2800" dirty="0" smtClean="0">
              <a:latin typeface="Garamond" panose="02020404030301010803" pitchFamily="18" charset="0"/>
              <a:cs typeface="Times New Roman" pitchFamily="18" charset="0"/>
            </a:endParaRPr>
          </a:p>
          <a:p>
            <a:pPr algn="just">
              <a:buFont typeface="Wingdings" pitchFamily="2" charset="2"/>
              <a:buChar char="v"/>
            </a:pPr>
            <a:r>
              <a:rPr lang="en-US" sz="2800" dirty="0" smtClean="0">
                <a:latin typeface="Garamond" panose="02020404030301010803" pitchFamily="18" charset="0"/>
                <a:cs typeface="Times New Roman" pitchFamily="18" charset="0"/>
              </a:rPr>
              <a:t>The </a:t>
            </a:r>
            <a:r>
              <a:rPr lang="en-US" sz="2800" dirty="0">
                <a:latin typeface="Garamond" panose="02020404030301010803" pitchFamily="18" charset="0"/>
                <a:cs typeface="Times New Roman" pitchFamily="18" charset="0"/>
              </a:rPr>
              <a:t>Govt. introduced the bill (The Banning of Unregulated Deposit Schemes Bill, 2018) in the Parliament</a:t>
            </a:r>
            <a:r>
              <a:rPr lang="en-IN" sz="2800" dirty="0">
                <a:latin typeface="Garamond" panose="02020404030301010803" pitchFamily="18" charset="0"/>
                <a:cs typeface="Times New Roman" pitchFamily="18" charset="0"/>
              </a:rPr>
              <a:t> </a:t>
            </a:r>
            <a:r>
              <a:rPr lang="en-IN" sz="2800" dirty="0" smtClean="0">
                <a:latin typeface="Garamond" panose="02020404030301010803" pitchFamily="18" charset="0"/>
                <a:cs typeface="Times New Roman" pitchFamily="18" charset="0"/>
              </a:rPr>
              <a:t>.</a:t>
            </a:r>
          </a:p>
          <a:p>
            <a:pPr marL="45720" indent="0" algn="just">
              <a:buNone/>
            </a:pPr>
            <a:r>
              <a:rPr lang="en-IN" sz="2800" dirty="0" smtClean="0">
                <a:latin typeface="Garamond" panose="02020404030301010803" pitchFamily="18" charset="0"/>
                <a:cs typeface="Times New Roman" pitchFamily="18" charset="0"/>
              </a:rPr>
              <a:t> </a:t>
            </a:r>
            <a:endParaRPr lang="en-IN" sz="2800" dirty="0">
              <a:latin typeface="Garamond" panose="02020404030301010803" pitchFamily="18" charset="0"/>
              <a:cs typeface="Times New Roman" pitchFamily="18" charset="0"/>
            </a:endParaRPr>
          </a:p>
          <a:p>
            <a:pPr algn="just">
              <a:buFont typeface="Wingdings" pitchFamily="2" charset="2"/>
              <a:buChar char="v"/>
            </a:pPr>
            <a:endParaRPr lang="en-IN" sz="2800" b="1" i="1" dirty="0">
              <a:solidFill>
                <a:srgbClr val="FF0000"/>
              </a:solidFill>
              <a:latin typeface="Garamond" panose="02020404030301010803" pitchFamily="18" charset="0"/>
              <a:cs typeface="Times New Roman" pitchFamily="18" charset="0"/>
            </a:endParaRPr>
          </a:p>
          <a:p>
            <a:pPr marL="45720" lvl="0" indent="0" algn="just">
              <a:buNone/>
            </a:pPr>
            <a:endParaRPr lang="en-IN" sz="2800" dirty="0">
              <a:latin typeface="Garamond" panose="02020404030301010803"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91368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Legislative Track</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a:bodyPr>
          <a:lstStyle/>
          <a:p>
            <a:pPr marL="45720" lvl="0" indent="0" algn="just">
              <a:buNone/>
            </a:pPr>
            <a:endParaRPr lang="en-IN" sz="2400" dirty="0" smtClean="0">
              <a:latin typeface="Times New Roman" pitchFamily="18" charset="0"/>
              <a:cs typeface="Times New Roman" pitchFamily="18" charset="0"/>
            </a:endParaRPr>
          </a:p>
          <a:p>
            <a:pPr algn="just">
              <a:buFont typeface="Wingdings" pitchFamily="2" charset="2"/>
              <a:buChar char="v"/>
            </a:pPr>
            <a:r>
              <a:rPr lang="en-IN" sz="2800" dirty="0">
                <a:latin typeface="Garamond" panose="02020404030301010803" pitchFamily="18" charset="0"/>
                <a:cs typeface="Times New Roman" pitchFamily="18" charset="0"/>
              </a:rPr>
              <a:t>Passed by </a:t>
            </a:r>
            <a:r>
              <a:rPr lang="en-IN" sz="2800" dirty="0" err="1">
                <a:latin typeface="Garamond" panose="02020404030301010803" pitchFamily="18" charset="0"/>
                <a:cs typeface="Times New Roman" pitchFamily="18" charset="0"/>
              </a:rPr>
              <a:t>Loksabha</a:t>
            </a:r>
            <a:r>
              <a:rPr lang="en-IN" sz="2800" dirty="0">
                <a:latin typeface="Garamond" panose="02020404030301010803" pitchFamily="18" charset="0"/>
                <a:cs typeface="Times New Roman" pitchFamily="18" charset="0"/>
              </a:rPr>
              <a:t> on 13.02.2019</a:t>
            </a:r>
          </a:p>
          <a:p>
            <a:pPr marL="45720" indent="0" algn="just">
              <a:buNone/>
            </a:pPr>
            <a:endParaRPr lang="en-US" sz="2800" dirty="0" smtClean="0">
              <a:latin typeface="Garamond" panose="02020404030301010803" pitchFamily="18" charset="0"/>
              <a:cs typeface="Times New Roman" pitchFamily="18" charset="0"/>
            </a:endParaRPr>
          </a:p>
          <a:p>
            <a:pPr algn="just">
              <a:buFont typeface="Wingdings" pitchFamily="2" charset="2"/>
              <a:buChar char="v"/>
            </a:pPr>
            <a:r>
              <a:rPr lang="en-US" sz="2800" dirty="0" smtClean="0">
                <a:latin typeface="Garamond" panose="02020404030301010803" pitchFamily="18" charset="0"/>
                <a:cs typeface="Times New Roman" pitchFamily="18" charset="0"/>
              </a:rPr>
              <a:t>Not taken </a:t>
            </a:r>
            <a:r>
              <a:rPr lang="en-US" sz="2800" dirty="0">
                <a:latin typeface="Garamond" panose="02020404030301010803" pitchFamily="18" charset="0"/>
                <a:cs typeface="Times New Roman" pitchFamily="18" charset="0"/>
              </a:rPr>
              <a:t>up for consideration in the </a:t>
            </a:r>
            <a:r>
              <a:rPr lang="en-US" sz="2800" dirty="0" err="1">
                <a:latin typeface="Garamond" panose="02020404030301010803" pitchFamily="18" charset="0"/>
                <a:cs typeface="Times New Roman" pitchFamily="18" charset="0"/>
              </a:rPr>
              <a:t>Rajya</a:t>
            </a:r>
            <a:r>
              <a:rPr lang="en-US" sz="2800" dirty="0">
                <a:latin typeface="Garamond" panose="02020404030301010803" pitchFamily="18" charset="0"/>
                <a:cs typeface="Times New Roman" pitchFamily="18" charset="0"/>
              </a:rPr>
              <a:t> </a:t>
            </a:r>
            <a:r>
              <a:rPr lang="en-US" sz="2800" dirty="0" err="1" smtClean="0">
                <a:latin typeface="Garamond" panose="02020404030301010803" pitchFamily="18" charset="0"/>
                <a:cs typeface="Times New Roman" pitchFamily="18" charset="0"/>
              </a:rPr>
              <a:t>Sabha</a:t>
            </a:r>
            <a:r>
              <a:rPr lang="en-US" sz="2800" dirty="0" smtClean="0">
                <a:latin typeface="Garamond" panose="02020404030301010803" pitchFamily="18" charset="0"/>
                <a:cs typeface="Times New Roman" pitchFamily="18" charset="0"/>
              </a:rPr>
              <a:t>.</a:t>
            </a:r>
          </a:p>
          <a:p>
            <a:pPr algn="just">
              <a:buFont typeface="Wingdings" pitchFamily="2" charset="2"/>
              <a:buChar char="v"/>
            </a:pPr>
            <a:endParaRPr lang="en-US" sz="2800" dirty="0" smtClean="0">
              <a:latin typeface="Garamond" panose="02020404030301010803" pitchFamily="18" charset="0"/>
              <a:cs typeface="Times New Roman" pitchFamily="18" charset="0"/>
            </a:endParaRPr>
          </a:p>
          <a:p>
            <a:pPr algn="just">
              <a:buFont typeface="Wingdings" pitchFamily="2" charset="2"/>
              <a:buChar char="v"/>
            </a:pPr>
            <a:r>
              <a:rPr lang="en-US" sz="2800" dirty="0">
                <a:latin typeface="Garamond" panose="02020404030301010803" pitchFamily="18" charset="0"/>
                <a:cs typeface="Times New Roman" pitchFamily="18" charset="0"/>
              </a:rPr>
              <a:t>The President of India has promulgated 'The Banning of Unregulated Deposit Scheme Ordinance, 2019' on February 21, 2019.</a:t>
            </a:r>
            <a:endParaRPr lang="en-IN" sz="2800" dirty="0">
              <a:latin typeface="Garamond" panose="02020404030301010803" pitchFamily="18" charset="0"/>
              <a:cs typeface="Times New Roman" pitchFamily="18" charset="0"/>
            </a:endParaRPr>
          </a:p>
          <a:p>
            <a:pPr marL="45720" lvl="0" indent="0" algn="just">
              <a:buNone/>
            </a:pPr>
            <a:endParaRPr lang="en-IN" sz="2800" dirty="0">
              <a:latin typeface="Garamond" panose="02020404030301010803"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72444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Objectives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a:bodyPr>
          <a:lstStyle/>
          <a:p>
            <a:pPr marL="45720" lvl="0" indent="0" algn="just">
              <a:buNone/>
            </a:pPr>
            <a:endParaRPr lang="en-IN" sz="2400" dirty="0" smtClean="0">
              <a:latin typeface="Times New Roman" pitchFamily="18" charset="0"/>
              <a:cs typeface="Times New Roman" pitchFamily="18" charset="0"/>
            </a:endParaRPr>
          </a:p>
          <a:p>
            <a:pPr algn="just">
              <a:buFont typeface="Wingdings" pitchFamily="2" charset="2"/>
              <a:buChar char="v"/>
            </a:pPr>
            <a:r>
              <a:rPr lang="en-US" sz="2800" dirty="0">
                <a:latin typeface="Garamond" panose="02020404030301010803" pitchFamily="18" charset="0"/>
                <a:cs typeface="Times New Roman" pitchFamily="18" charset="0"/>
              </a:rPr>
              <a:t>T</a:t>
            </a:r>
            <a:r>
              <a:rPr lang="en-US" sz="2800" dirty="0" smtClean="0">
                <a:latin typeface="Garamond" panose="02020404030301010803" pitchFamily="18" charset="0"/>
                <a:cs typeface="Times New Roman" pitchFamily="18" charset="0"/>
              </a:rPr>
              <a:t>o </a:t>
            </a:r>
            <a:r>
              <a:rPr lang="en-US" sz="2800" dirty="0">
                <a:latin typeface="Garamond" panose="02020404030301010803" pitchFamily="18" charset="0"/>
                <a:cs typeface="Times New Roman" pitchFamily="18" charset="0"/>
              </a:rPr>
              <a:t>provide comprehensive and unified mechanism to ban the unregulated deposit schemes </a:t>
            </a:r>
            <a:r>
              <a:rPr lang="en-IN" sz="2800" dirty="0">
                <a:latin typeface="Garamond" panose="02020404030301010803" pitchFamily="18" charset="0"/>
                <a:cs typeface="Times New Roman" pitchFamily="18" charset="0"/>
              </a:rPr>
              <a:t> </a:t>
            </a:r>
            <a:endParaRPr lang="en-IN" sz="2800" dirty="0" smtClean="0">
              <a:latin typeface="Garamond" panose="02020404030301010803" pitchFamily="18" charset="0"/>
              <a:cs typeface="Times New Roman" pitchFamily="18" charset="0"/>
            </a:endParaRPr>
          </a:p>
          <a:p>
            <a:pPr marL="45720" indent="0" algn="just">
              <a:buNone/>
            </a:pPr>
            <a:endParaRPr lang="en-IN" sz="2800" dirty="0">
              <a:latin typeface="Garamond" panose="02020404030301010803" pitchFamily="18" charset="0"/>
              <a:cs typeface="Times New Roman" pitchFamily="18" charset="0"/>
            </a:endParaRPr>
          </a:p>
          <a:p>
            <a:pPr algn="just">
              <a:buFont typeface="Wingdings" pitchFamily="2" charset="2"/>
              <a:buChar char="v"/>
            </a:pPr>
            <a:r>
              <a:rPr lang="en-US" sz="2800" dirty="0">
                <a:latin typeface="Garamond" panose="02020404030301010803" pitchFamily="18" charset="0"/>
                <a:cs typeface="Times New Roman" pitchFamily="18" charset="0"/>
              </a:rPr>
              <a:t>T</a:t>
            </a:r>
            <a:r>
              <a:rPr lang="en-US" sz="2800" dirty="0" smtClean="0">
                <a:latin typeface="Garamond" panose="02020404030301010803" pitchFamily="18" charset="0"/>
                <a:cs typeface="Times New Roman" pitchFamily="18" charset="0"/>
              </a:rPr>
              <a:t>o </a:t>
            </a:r>
            <a:r>
              <a:rPr lang="en-US" sz="2800" dirty="0">
                <a:latin typeface="Garamond" panose="02020404030301010803" pitchFamily="18" charset="0"/>
                <a:cs typeface="Times New Roman" pitchFamily="18" charset="0"/>
              </a:rPr>
              <a:t>protect the interest of depositors</a:t>
            </a:r>
            <a:r>
              <a:rPr lang="en-US" sz="2800" dirty="0" smtClean="0">
                <a:latin typeface="Garamond" panose="02020404030301010803" pitchFamily="18" charset="0"/>
                <a:cs typeface="Times New Roman" pitchFamily="18" charset="0"/>
              </a:rPr>
              <a:t>.</a:t>
            </a:r>
          </a:p>
          <a:p>
            <a:pPr algn="just">
              <a:buFont typeface="Wingdings" pitchFamily="2" charset="2"/>
              <a:buChar char="v"/>
            </a:pPr>
            <a:endParaRPr lang="en-US" sz="2800" dirty="0">
              <a:latin typeface="Garamond" panose="02020404030301010803" pitchFamily="18" charset="0"/>
              <a:cs typeface="Times New Roman" pitchFamily="18" charset="0"/>
            </a:endParaRPr>
          </a:p>
          <a:p>
            <a:pPr algn="just">
              <a:buFont typeface="Wingdings" pitchFamily="2" charset="2"/>
              <a:buChar char="v"/>
            </a:pPr>
            <a:r>
              <a:rPr lang="en-US" sz="2800" dirty="0" smtClean="0">
                <a:latin typeface="Garamond" panose="02020404030301010803" pitchFamily="18" charset="0"/>
                <a:cs typeface="Times New Roman" pitchFamily="18" charset="0"/>
              </a:rPr>
              <a:t>Prohibit Ponzi/pyramid schemes</a:t>
            </a:r>
            <a:endParaRPr lang="en-IN" sz="2800" dirty="0">
              <a:latin typeface="Garamond" panose="02020404030301010803" pitchFamily="18" charset="0"/>
              <a:cs typeface="Times New Roman" pitchFamily="18" charset="0"/>
            </a:endParaRPr>
          </a:p>
          <a:p>
            <a:pPr marL="45720" lvl="0" indent="0" algn="just">
              <a:buNone/>
            </a:pPr>
            <a:endParaRPr lang="en-IN" sz="2800" dirty="0">
              <a:latin typeface="Garamond" panose="02020404030301010803"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17924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Key Highlights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a:bodyPr>
          <a:lstStyle/>
          <a:p>
            <a:pPr lvl="0" algn="just"/>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algn="just">
              <a:buFont typeface="Wingdings" pitchFamily="2" charset="2"/>
              <a:buChar char="v"/>
            </a:pPr>
            <a:r>
              <a:rPr lang="en-IN" sz="2800" dirty="0" smtClean="0">
                <a:latin typeface="Garamond" panose="02020404030301010803" pitchFamily="18" charset="0"/>
                <a:cs typeface="Times New Roman" pitchFamily="18" charset="0"/>
              </a:rPr>
              <a:t> </a:t>
            </a:r>
            <a:r>
              <a:rPr lang="en-IN" sz="2800" b="1" dirty="0">
                <a:latin typeface="Garamond" panose="02020404030301010803" pitchFamily="18" charset="0"/>
                <a:cs typeface="Times New Roman" pitchFamily="18" charset="0"/>
              </a:rPr>
              <a:t> </a:t>
            </a:r>
            <a:r>
              <a:rPr lang="en-IN" sz="2800" dirty="0" smtClean="0">
                <a:latin typeface="Garamond" panose="02020404030301010803" pitchFamily="18" charset="0"/>
                <a:cs typeface="Times New Roman" pitchFamily="18" charset="0"/>
              </a:rPr>
              <a:t>Deposits are classified into regulated and unregulated deposits.</a:t>
            </a:r>
          </a:p>
          <a:p>
            <a:pPr algn="just">
              <a:buFont typeface="Wingdings" pitchFamily="2" charset="2"/>
              <a:buChar char="v"/>
            </a:pPr>
            <a:endParaRPr lang="en-IN" sz="2800" dirty="0">
              <a:latin typeface="Garamond" panose="02020404030301010803" pitchFamily="18" charset="0"/>
              <a:cs typeface="Times New Roman" pitchFamily="18" charset="0"/>
            </a:endParaRPr>
          </a:p>
          <a:p>
            <a:pPr algn="just">
              <a:buFont typeface="Wingdings" pitchFamily="2" charset="2"/>
              <a:buChar char="v"/>
            </a:pPr>
            <a:r>
              <a:rPr lang="en-IN" sz="2800" dirty="0" smtClean="0">
                <a:latin typeface="Garamond" panose="02020404030301010803" pitchFamily="18" charset="0"/>
                <a:cs typeface="Times New Roman" pitchFamily="18" charset="0"/>
              </a:rPr>
              <a:t>  Prohibition of unregulated deposit taking</a:t>
            </a:r>
          </a:p>
          <a:p>
            <a:pPr marL="45720" indent="0" algn="just">
              <a:buNone/>
            </a:pPr>
            <a:endParaRPr lang="en-IN" sz="2800" b="1" dirty="0">
              <a:latin typeface="Garamond" panose="02020404030301010803" pitchFamily="18" charset="0"/>
              <a:cs typeface="Times New Roman" pitchFamily="18" charset="0"/>
            </a:endParaRPr>
          </a:p>
          <a:p>
            <a:pPr algn="just">
              <a:buFont typeface="Wingdings" pitchFamily="2" charset="2"/>
              <a:buChar char="v"/>
            </a:pPr>
            <a:r>
              <a:rPr lang="en-IN" sz="2800" dirty="0" smtClean="0">
                <a:latin typeface="Garamond" panose="02020404030301010803" pitchFamily="18" charset="0"/>
                <a:cs typeface="Times New Roman" pitchFamily="18" charset="0"/>
              </a:rPr>
              <a:t> Ordinance covers regulated deposits where </a:t>
            </a:r>
            <a:r>
              <a:rPr lang="en-US" sz="2800" dirty="0">
                <a:latin typeface="Garamond" panose="02020404030301010803" pitchFamily="18" charset="0"/>
                <a:cs typeface="Times New Roman" pitchFamily="18" charset="0"/>
              </a:rPr>
              <a:t>fraud is </a:t>
            </a:r>
            <a:r>
              <a:rPr lang="en-US" sz="2800" dirty="0" smtClean="0">
                <a:latin typeface="Garamond" panose="02020404030301010803" pitchFamily="18" charset="0"/>
                <a:cs typeface="Times New Roman" pitchFamily="18" charset="0"/>
              </a:rPr>
              <a:t>involved </a:t>
            </a:r>
            <a:r>
              <a:rPr lang="en-US" sz="2800" dirty="0">
                <a:latin typeface="Garamond" panose="02020404030301010803" pitchFamily="18" charset="0"/>
                <a:cs typeface="Times New Roman" pitchFamily="18" charset="0"/>
              </a:rPr>
              <a:t>in repayment of deposit  </a:t>
            </a:r>
            <a:r>
              <a:rPr lang="en-US" sz="2800" dirty="0" smtClean="0">
                <a:latin typeface="Garamond" panose="02020404030301010803" pitchFamily="18" charset="0"/>
                <a:cs typeface="Times New Roman" pitchFamily="18" charset="0"/>
              </a:rPr>
              <a:t> accepted </a:t>
            </a:r>
            <a:r>
              <a:rPr lang="en-US" sz="2800" dirty="0">
                <a:latin typeface="Garamond" panose="02020404030301010803" pitchFamily="18" charset="0"/>
                <a:cs typeface="Times New Roman" pitchFamily="18" charset="0"/>
              </a:rPr>
              <a:t>in accordance of Regulated deposit scheme</a:t>
            </a:r>
            <a:endParaRPr lang="en-IN" sz="2800" dirty="0">
              <a:latin typeface="Garamond" panose="02020404030301010803" pitchFamily="18" charset="0"/>
              <a:cs typeface="Times New Roman" pitchFamily="18" charset="0"/>
            </a:endParaRPr>
          </a:p>
          <a:p>
            <a:pPr marL="45720" lvl="0" indent="0" algn="just">
              <a:buNone/>
            </a:pPr>
            <a:endParaRPr lang="en-IN" sz="2800" dirty="0">
              <a:latin typeface="Garamond" panose="02020404030301010803"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56700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Key Highlights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fontScale="92500" lnSpcReduction="10000"/>
          </a:bodyPr>
          <a:lstStyle/>
          <a:p>
            <a:pPr lvl="0" algn="just"/>
            <a:endParaRPr lang="en-IN" sz="2400" dirty="0" smtClean="0">
              <a:solidFill>
                <a:srgbClr val="FF0000"/>
              </a:solidFill>
              <a:latin typeface="Times New Roman" pitchFamily="18" charset="0"/>
              <a:cs typeface="Times New Roman" pitchFamily="18" charset="0"/>
            </a:endParaRPr>
          </a:p>
          <a:p>
            <a:pPr algn="just">
              <a:buFont typeface="Wingdings" pitchFamily="2" charset="2"/>
              <a:buChar char="v"/>
            </a:pPr>
            <a:r>
              <a:rPr lang="en-IN" sz="2800" dirty="0" smtClean="0">
                <a:solidFill>
                  <a:srgbClr val="FF0000"/>
                </a:solidFill>
                <a:latin typeface="Garamond" panose="02020404030301010803" pitchFamily="18" charset="0"/>
                <a:cs typeface="Times New Roman" pitchFamily="18" charset="0"/>
              </a:rPr>
              <a:t>Competent Authority and a Designated Court to be set up</a:t>
            </a:r>
            <a:r>
              <a:rPr lang="en-IN" sz="2800" dirty="0">
                <a:solidFill>
                  <a:srgbClr val="FF0000"/>
                </a:solidFill>
                <a:latin typeface="Garamond" panose="02020404030301010803" pitchFamily="18" charset="0"/>
                <a:cs typeface="Times New Roman" pitchFamily="18" charset="0"/>
              </a:rPr>
              <a:t> </a:t>
            </a:r>
            <a:r>
              <a:rPr lang="en-IN" sz="2800" dirty="0" smtClean="0">
                <a:solidFill>
                  <a:srgbClr val="FF0000"/>
                </a:solidFill>
                <a:latin typeface="Garamond" panose="02020404030301010803" pitchFamily="18" charset="0"/>
                <a:cs typeface="Times New Roman" pitchFamily="18" charset="0"/>
              </a:rPr>
              <a:t>by State </a:t>
            </a:r>
            <a:r>
              <a:rPr lang="en-IN" sz="2800" dirty="0" err="1" smtClean="0">
                <a:solidFill>
                  <a:srgbClr val="FF0000"/>
                </a:solidFill>
                <a:latin typeface="Garamond" panose="02020404030301010803" pitchFamily="18" charset="0"/>
                <a:cs typeface="Times New Roman" pitchFamily="18" charset="0"/>
              </a:rPr>
              <a:t>Govts</a:t>
            </a:r>
            <a:r>
              <a:rPr lang="en-IN" sz="2800" dirty="0" smtClean="0">
                <a:solidFill>
                  <a:srgbClr val="FF0000"/>
                </a:solidFill>
                <a:latin typeface="Garamond" panose="02020404030301010803" pitchFamily="18" charset="0"/>
                <a:cs typeface="Times New Roman" pitchFamily="18" charset="0"/>
              </a:rPr>
              <a:t>.</a:t>
            </a:r>
            <a:endParaRPr lang="en-IN" sz="2800" b="1" dirty="0" smtClean="0">
              <a:solidFill>
                <a:srgbClr val="FF0000"/>
              </a:solidFill>
              <a:latin typeface="Garamond" panose="02020404030301010803" pitchFamily="18" charset="0"/>
              <a:cs typeface="Times New Roman" pitchFamily="18" charset="0"/>
            </a:endParaRPr>
          </a:p>
          <a:p>
            <a:pPr marL="45720" indent="0" algn="just">
              <a:buNone/>
            </a:pPr>
            <a:endParaRPr lang="en-IN" sz="2800" dirty="0" smtClean="0">
              <a:latin typeface="Garamond" panose="02020404030301010803" pitchFamily="18" charset="0"/>
              <a:cs typeface="Times New Roman" pitchFamily="18" charset="0"/>
            </a:endParaRPr>
          </a:p>
          <a:p>
            <a:pPr algn="just">
              <a:buFont typeface="Wingdings" pitchFamily="2" charset="2"/>
              <a:buChar char="v"/>
            </a:pPr>
            <a:r>
              <a:rPr lang="en-IN" sz="2800" dirty="0" smtClean="0">
                <a:latin typeface="Garamond" panose="02020404030301010803" pitchFamily="18" charset="0"/>
                <a:cs typeface="Times New Roman" pitchFamily="18" charset="0"/>
              </a:rPr>
              <a:t>Deposits takers to intimate the competent authority about its business.</a:t>
            </a:r>
          </a:p>
          <a:p>
            <a:pPr algn="just">
              <a:buFont typeface="Wingdings" pitchFamily="2" charset="2"/>
              <a:buChar char="v"/>
            </a:pPr>
            <a:endParaRPr lang="en-IN" sz="2800" b="1" dirty="0">
              <a:latin typeface="Garamond" panose="02020404030301010803" pitchFamily="18" charset="0"/>
              <a:cs typeface="Times New Roman" pitchFamily="18" charset="0"/>
            </a:endParaRPr>
          </a:p>
          <a:p>
            <a:pPr algn="just">
              <a:buFont typeface="Wingdings" pitchFamily="2" charset="2"/>
              <a:buChar char="v"/>
            </a:pPr>
            <a:r>
              <a:rPr lang="en-IN" sz="2800" b="1" dirty="0" smtClean="0">
                <a:latin typeface="Garamond" panose="02020404030301010803" pitchFamily="18" charset="0"/>
                <a:cs typeface="Times New Roman" pitchFamily="18" charset="0"/>
              </a:rPr>
              <a:t>  </a:t>
            </a:r>
            <a:r>
              <a:rPr lang="en-IN" sz="2800" dirty="0">
                <a:latin typeface="Garamond" panose="02020404030301010803" pitchFamily="18" charset="0"/>
                <a:cs typeface="Times New Roman" pitchFamily="18" charset="0"/>
              </a:rPr>
              <a:t>The </a:t>
            </a:r>
            <a:r>
              <a:rPr lang="en-US" sz="2800" dirty="0" smtClean="0">
                <a:latin typeface="Garamond" panose="02020404030301010803" pitchFamily="18" charset="0"/>
                <a:cs typeface="Times New Roman" pitchFamily="18" charset="0"/>
              </a:rPr>
              <a:t>Central </a:t>
            </a:r>
            <a:r>
              <a:rPr lang="en-US" sz="2800" dirty="0">
                <a:latin typeface="Garamond" panose="02020404030301010803" pitchFamily="18" charset="0"/>
                <a:cs typeface="Times New Roman" pitchFamily="18" charset="0"/>
              </a:rPr>
              <a:t>Government shall create, maintain and operate an online database for information on eligible deposit takers operating in India</a:t>
            </a:r>
            <a:r>
              <a:rPr lang="en-US" sz="2800" dirty="0" smtClean="0">
                <a:latin typeface="Garamond" panose="02020404030301010803" pitchFamily="18" charset="0"/>
                <a:cs typeface="Times New Roman" pitchFamily="18" charset="0"/>
              </a:rPr>
              <a:t>.</a:t>
            </a:r>
          </a:p>
          <a:p>
            <a:pPr marL="45720" indent="0" algn="just">
              <a:buNone/>
            </a:pPr>
            <a:endParaRPr lang="en-IN" sz="2800" dirty="0">
              <a:latin typeface="Garamond" panose="02020404030301010803" pitchFamily="18" charset="0"/>
              <a:cs typeface="Times New Roman" pitchFamily="18" charset="0"/>
            </a:endParaRPr>
          </a:p>
          <a:p>
            <a:pPr lvl="0" algn="just">
              <a:buFont typeface="Wingdings" panose="05000000000000000000" pitchFamily="2" charset="2"/>
              <a:buChar char="v"/>
            </a:pPr>
            <a:r>
              <a:rPr lang="en-IN" sz="2800" dirty="0" smtClean="0">
                <a:latin typeface="Garamond" panose="02020404030301010803" pitchFamily="18" charset="0"/>
                <a:cs typeface="Times New Roman" pitchFamily="18" charset="0"/>
              </a:rPr>
              <a:t> </a:t>
            </a:r>
            <a:r>
              <a:rPr lang="en-IN" sz="2800" dirty="0" smtClean="0">
                <a:solidFill>
                  <a:srgbClr val="FF0000"/>
                </a:solidFill>
                <a:latin typeface="Garamond" panose="02020404030301010803" pitchFamily="18" charset="0"/>
                <a:cs typeface="Times New Roman" pitchFamily="18" charset="0"/>
              </a:rPr>
              <a:t>Rules not yet framed  </a:t>
            </a:r>
            <a:endParaRPr lang="en-IN" b="1" i="1" dirty="0">
              <a:solidFill>
                <a:srgbClr val="FF0000"/>
              </a:solidFill>
              <a:latin typeface="Times New Roman" panose="02020603050405020304" pitchFamily="18" charset="0"/>
              <a:cs typeface="Times New Roman" panose="02020603050405020304" pitchFamily="18" charset="0"/>
            </a:endParaRPr>
          </a:p>
          <a:p>
            <a:pPr marL="45720" lvl="0" indent="0" algn="just">
              <a:buNone/>
            </a:pPr>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Tree>
    <p:extLst>
      <p:ext uri="{BB962C8B-B14F-4D97-AF65-F5344CB8AC3E}">
        <p14:creationId xmlns:p14="http://schemas.microsoft.com/office/powerpoint/2010/main" val="423348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Key Highlights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a:bodyPr>
          <a:lstStyle/>
          <a:p>
            <a:pPr lvl="0" algn="just"/>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itchFamily="2" charset="2"/>
              <a:buChar char="v"/>
            </a:pPr>
            <a:r>
              <a:rPr lang="en-IN" sz="2800" dirty="0">
                <a:latin typeface="Garamond" panose="02020404030301010803" pitchFamily="18" charset="0"/>
                <a:cs typeface="Times New Roman" pitchFamily="18" charset="0"/>
              </a:rPr>
              <a:t>Ordinance shall have an overriding effect over State/Union Territory </a:t>
            </a:r>
            <a:r>
              <a:rPr lang="en-IN" sz="2800" dirty="0" smtClean="0">
                <a:latin typeface="Garamond" panose="02020404030301010803" pitchFamily="18" charset="0"/>
                <a:cs typeface="Times New Roman" pitchFamily="18" charset="0"/>
              </a:rPr>
              <a:t>laws</a:t>
            </a:r>
            <a:r>
              <a:rPr lang="en-IN" sz="2800" b="1" dirty="0" smtClean="0">
                <a:latin typeface="Garamond" panose="02020404030301010803" pitchFamily="18" charset="0"/>
                <a:cs typeface="Times New Roman" pitchFamily="18" charset="0"/>
              </a:rPr>
              <a:t> </a:t>
            </a:r>
          </a:p>
          <a:p>
            <a:pPr algn="just">
              <a:buFont typeface="Wingdings" pitchFamily="2" charset="2"/>
              <a:buChar char="v"/>
            </a:pPr>
            <a:endParaRPr lang="en-IN" sz="2800" b="1" dirty="0">
              <a:latin typeface="Garamond" panose="02020404030301010803" pitchFamily="18" charset="0"/>
              <a:cs typeface="Times New Roman" pitchFamily="18" charset="0"/>
            </a:endParaRPr>
          </a:p>
          <a:p>
            <a:pPr algn="just">
              <a:buFont typeface="Wingdings" pitchFamily="2" charset="2"/>
              <a:buChar char="v"/>
            </a:pPr>
            <a:r>
              <a:rPr lang="en-IN" sz="2800" dirty="0" smtClean="0">
                <a:latin typeface="Garamond" panose="02020404030301010803" pitchFamily="18" charset="0"/>
                <a:cs typeface="Times New Roman" pitchFamily="18" charset="0"/>
              </a:rPr>
              <a:t>The offence committed can be referred to </a:t>
            </a:r>
            <a:r>
              <a:rPr lang="en-IN" sz="2800" dirty="0" smtClean="0">
                <a:latin typeface="Garamond" panose="02020404030301010803" pitchFamily="18" charset="0"/>
                <a:cs typeface="Times New Roman" pitchFamily="18" charset="0"/>
              </a:rPr>
              <a:t>CBI in special circumstances.</a:t>
            </a:r>
            <a:endParaRPr lang="en-IN" sz="2800" dirty="0" smtClean="0">
              <a:latin typeface="Garamond" panose="02020404030301010803" pitchFamily="18" charset="0"/>
              <a:cs typeface="Times New Roman" pitchFamily="18" charset="0"/>
            </a:endParaRPr>
          </a:p>
          <a:p>
            <a:pPr algn="just">
              <a:buFont typeface="Wingdings" pitchFamily="2" charset="2"/>
              <a:buChar char="v"/>
            </a:pPr>
            <a:endParaRPr lang="en-IN" sz="2800" dirty="0">
              <a:latin typeface="Garamond" panose="02020404030301010803" pitchFamily="18" charset="0"/>
              <a:cs typeface="Times New Roman" pitchFamily="18" charset="0"/>
            </a:endParaRPr>
          </a:p>
          <a:p>
            <a:pPr marL="45720" indent="0" algn="just">
              <a:buNone/>
            </a:pPr>
            <a:endParaRPr lang="en-IN" sz="2400" dirty="0" smtClean="0">
              <a:latin typeface="Times New Roman"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408727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Important Definitions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1268760"/>
            <a:ext cx="11306224" cy="4608512"/>
          </a:xfrm>
        </p:spPr>
        <p:txBody>
          <a:bodyPr>
            <a:normAutofit/>
          </a:bodyPr>
          <a:lstStyle/>
          <a:p>
            <a:pPr marL="45720" indent="0" algn="just">
              <a:buNone/>
            </a:pPr>
            <a:endParaRPr lang="en-IN" sz="2800" dirty="0">
              <a:latin typeface="Garamond" panose="02020404030301010803" pitchFamily="18" charset="0"/>
              <a:cs typeface="Times New Roman" pitchFamily="18" charset="0"/>
            </a:endParaRPr>
          </a:p>
          <a:p>
            <a:pPr algn="just">
              <a:buFont typeface="Wingdings" pitchFamily="2" charset="2"/>
              <a:buChar char="v"/>
            </a:pPr>
            <a:r>
              <a:rPr lang="en-IN" sz="2800" u="sng" dirty="0" smtClean="0">
                <a:latin typeface="Garamond" panose="02020404030301010803" pitchFamily="18" charset="0"/>
                <a:cs typeface="Times New Roman" pitchFamily="18" charset="0"/>
              </a:rPr>
              <a:t>Section 2 (4) </a:t>
            </a:r>
            <a:r>
              <a:rPr lang="en-IN" sz="2800" b="1" u="sng" dirty="0" smtClean="0">
                <a:latin typeface="Times New Roman" panose="02020603050405020304" pitchFamily="18" charset="0"/>
                <a:cs typeface="Times New Roman" panose="02020603050405020304" pitchFamily="18" charset="0"/>
              </a:rPr>
              <a:t>Deposits</a:t>
            </a:r>
          </a:p>
          <a:p>
            <a:pPr algn="just">
              <a:buFont typeface="Wingdings" pitchFamily="2" charset="2"/>
              <a:buChar char="v"/>
            </a:pPr>
            <a:endParaRPr lang="en-IN" sz="2800" b="1" dirty="0">
              <a:latin typeface="Garamond" panose="02020404030301010803" pitchFamily="18" charset="0"/>
              <a:cs typeface="Times New Roman" pitchFamily="18" charset="0"/>
            </a:endParaRPr>
          </a:p>
          <a:p>
            <a:pPr algn="just">
              <a:buFont typeface="Wingdings" pitchFamily="2" charset="2"/>
              <a:buChar char="v"/>
            </a:pPr>
            <a:r>
              <a:rPr lang="en-IN" sz="2800" u="sng" dirty="0" smtClean="0">
                <a:latin typeface="Garamond" panose="02020404030301010803" pitchFamily="18" charset="0"/>
                <a:cs typeface="Times New Roman" pitchFamily="18" charset="0"/>
              </a:rPr>
              <a:t>Section 2(14) </a:t>
            </a:r>
            <a:r>
              <a:rPr lang="en-IN" sz="2800" b="1" u="sng" dirty="0">
                <a:latin typeface="Times New Roman" panose="02020603050405020304" pitchFamily="18" charset="0"/>
                <a:cs typeface="Times New Roman" panose="02020603050405020304" pitchFamily="18" charset="0"/>
              </a:rPr>
              <a:t>Regulated Deposit </a:t>
            </a:r>
            <a:r>
              <a:rPr lang="en-IN" sz="2800" b="1" u="sng" dirty="0" smtClean="0">
                <a:latin typeface="Times New Roman" panose="02020603050405020304" pitchFamily="18" charset="0"/>
                <a:cs typeface="Times New Roman" panose="02020603050405020304" pitchFamily="18" charset="0"/>
              </a:rPr>
              <a:t>Scheme</a:t>
            </a:r>
          </a:p>
          <a:p>
            <a:pPr algn="just">
              <a:buFont typeface="Wingdings" pitchFamily="2" charset="2"/>
              <a:buChar char="v"/>
            </a:pPr>
            <a:endParaRPr lang="en-IN" sz="2800" b="1" u="sng" dirty="0">
              <a:latin typeface="Times New Roman" panose="02020603050405020304" pitchFamily="18" charset="0"/>
              <a:cs typeface="Times New Roman" panose="02020603050405020304" pitchFamily="18" charset="0"/>
            </a:endParaRPr>
          </a:p>
          <a:p>
            <a:pPr algn="just">
              <a:buFont typeface="Wingdings" pitchFamily="2" charset="2"/>
              <a:buChar char="v"/>
            </a:pPr>
            <a:r>
              <a:rPr lang="en-IN" sz="2800" u="sng" dirty="0" smtClean="0">
                <a:latin typeface="Garamond" panose="02020404030301010803" pitchFamily="18" charset="0"/>
                <a:cs typeface="Times New Roman" panose="02020603050405020304" pitchFamily="18" charset="0"/>
              </a:rPr>
              <a:t>Section 2(17) </a:t>
            </a:r>
            <a:r>
              <a:rPr lang="en-IN" sz="2800" b="1" u="sng" dirty="0" smtClean="0">
                <a:latin typeface="Times New Roman" panose="02020603050405020304" pitchFamily="18" charset="0"/>
                <a:cs typeface="Times New Roman" panose="02020603050405020304" pitchFamily="18" charset="0"/>
              </a:rPr>
              <a:t>Unregulated Deposit Scheme  </a:t>
            </a:r>
            <a:endParaRPr lang="en-IN" sz="2800" b="1" u="sng" dirty="0">
              <a:latin typeface="Times New Roman" panose="02020603050405020304" pitchFamily="18" charset="0"/>
              <a:cs typeface="Times New Roman" panose="02020603050405020304"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8311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lgn="just">
              <a:buFont typeface="Wingdings" pitchFamily="2" charset="2"/>
              <a:buChar char="v"/>
            </a:pPr>
            <a:r>
              <a:rPr lang="en-IN" sz="4400" u="sng" dirty="0">
                <a:latin typeface="Garamond" panose="02020404030301010803" pitchFamily="18" charset="0"/>
                <a:cs typeface="Times New Roman" pitchFamily="18" charset="0"/>
              </a:rPr>
              <a:t>Section 2 (4) </a:t>
            </a:r>
            <a:r>
              <a:rPr lang="en-IN" sz="4400" b="1" u="sng" dirty="0">
                <a:latin typeface="Times New Roman" panose="02020603050405020304" pitchFamily="18" charset="0"/>
                <a:cs typeface="Times New Roman" panose="02020603050405020304" pitchFamily="18" charset="0"/>
              </a:rPr>
              <a:t>Deposits</a:t>
            </a:r>
          </a:p>
        </p:txBody>
      </p:sp>
      <p:sp>
        <p:nvSpPr>
          <p:cNvPr id="14339" name="Rectangle 3"/>
          <p:cNvSpPr>
            <a:spLocks noGrp="1" noChangeArrowheads="1"/>
          </p:cNvSpPr>
          <p:nvPr>
            <p:ph idx="1"/>
          </p:nvPr>
        </p:nvSpPr>
        <p:spPr>
          <a:xfrm>
            <a:off x="0" y="1268760"/>
            <a:ext cx="11306224" cy="4608512"/>
          </a:xfrm>
        </p:spPr>
        <p:txBody>
          <a:bodyPr>
            <a:normAutofit/>
          </a:bodyPr>
          <a:lstStyle/>
          <a:p>
            <a:pPr marL="45720" indent="0" algn="just">
              <a:buNone/>
            </a:pPr>
            <a:endParaRPr lang="en-IN" sz="2800" dirty="0">
              <a:latin typeface="Garamond" panose="02020404030301010803" pitchFamily="18" charset="0"/>
              <a:cs typeface="Times New Roman" pitchFamily="18" charset="0"/>
            </a:endParaRPr>
          </a:p>
          <a:p>
            <a:r>
              <a:rPr lang="en-IN" sz="2800" b="1" u="sng" dirty="0" smtClean="0">
                <a:latin typeface="Garamond" panose="02020404030301010803" pitchFamily="18" charset="0"/>
                <a:cs typeface="Times New Roman" pitchFamily="18" charset="0"/>
              </a:rPr>
              <a:t>For Companies </a:t>
            </a:r>
            <a:r>
              <a:rPr lang="en-IN" sz="2800" u="sng" dirty="0" smtClean="0">
                <a:latin typeface="Garamond" panose="02020404030301010803" pitchFamily="18" charset="0"/>
                <a:cs typeface="Times New Roman" pitchFamily="18" charset="0"/>
              </a:rPr>
              <a:t>: </a:t>
            </a:r>
            <a:r>
              <a:rPr lang="en-US" sz="2800" dirty="0">
                <a:latin typeface="Garamond" panose="02020404030301010803" pitchFamily="18" charset="0"/>
                <a:cs typeface="Times New Roman" pitchFamily="18" charset="0"/>
              </a:rPr>
              <a:t>D</a:t>
            </a:r>
            <a:r>
              <a:rPr lang="en-US" sz="2800" dirty="0" smtClean="0">
                <a:latin typeface="Garamond" panose="02020404030301010803" pitchFamily="18" charset="0"/>
                <a:cs typeface="Times New Roman" pitchFamily="18" charset="0"/>
              </a:rPr>
              <a:t>eposit</a:t>
            </a:r>
            <a:r>
              <a:rPr lang="en-US" sz="2800" dirty="0">
                <a:latin typeface="Garamond" panose="02020404030301010803" pitchFamily="18" charset="0"/>
                <a:cs typeface="Times New Roman" pitchFamily="18" charset="0"/>
              </a:rPr>
              <a:t>’ shall have the same meaning as assigned to it under the Companies Act, 2013</a:t>
            </a:r>
            <a:r>
              <a:rPr lang="en-US" sz="2800" dirty="0" smtClean="0">
                <a:latin typeface="Garamond" panose="02020404030301010803" pitchFamily="18" charset="0"/>
                <a:cs typeface="Times New Roman" pitchFamily="18" charset="0"/>
              </a:rPr>
              <a:t>;</a:t>
            </a:r>
          </a:p>
          <a:p>
            <a:endParaRPr lang="en-US" sz="2800" dirty="0">
              <a:latin typeface="Garamond" panose="02020404030301010803" pitchFamily="18" charset="0"/>
              <a:cs typeface="Times New Roman" pitchFamily="18" charset="0"/>
            </a:endParaRPr>
          </a:p>
          <a:p>
            <a:pPr algn="just"/>
            <a:r>
              <a:rPr lang="en-US" sz="2800" b="1" dirty="0">
                <a:latin typeface="Garamond" panose="02020404030301010803" pitchFamily="18" charset="0"/>
                <a:cs typeface="Times New Roman" pitchFamily="18" charset="0"/>
              </a:rPr>
              <a:t>In respect of a non-banking financial company </a:t>
            </a:r>
            <a:r>
              <a:rPr lang="en-US" sz="2800" dirty="0">
                <a:latin typeface="Garamond" panose="02020404030301010803" pitchFamily="18" charset="0"/>
                <a:cs typeface="Times New Roman" pitchFamily="18" charset="0"/>
              </a:rPr>
              <a:t>registered under the Reserve Bank </a:t>
            </a:r>
            <a:r>
              <a:rPr lang="en-US" sz="2800" dirty="0" smtClean="0">
                <a:latin typeface="Garamond" panose="02020404030301010803" pitchFamily="18" charset="0"/>
                <a:cs typeface="Times New Roman" pitchFamily="18" charset="0"/>
              </a:rPr>
              <a:t>of India </a:t>
            </a:r>
            <a:r>
              <a:rPr lang="en-US" sz="2800" dirty="0">
                <a:latin typeface="Garamond" panose="02020404030301010803" pitchFamily="18" charset="0"/>
                <a:cs typeface="Times New Roman" pitchFamily="18" charset="0"/>
              </a:rPr>
              <a:t>Act, 1934, the expression ‘Deposit’ shall have the same meaning as assigned </a:t>
            </a:r>
            <a:r>
              <a:rPr lang="en-US" sz="2800" dirty="0" smtClean="0">
                <a:latin typeface="Garamond" panose="02020404030301010803" pitchFamily="18" charset="0"/>
                <a:cs typeface="Times New Roman" pitchFamily="18" charset="0"/>
              </a:rPr>
              <a:t>to it </a:t>
            </a:r>
            <a:r>
              <a:rPr lang="en-US" sz="2800" dirty="0">
                <a:latin typeface="Garamond" panose="02020404030301010803" pitchFamily="18" charset="0"/>
                <a:cs typeface="Times New Roman" pitchFamily="18" charset="0"/>
              </a:rPr>
              <a:t>in clause (bb) of the section 45-I of the said Act;</a:t>
            </a:r>
            <a:endParaRPr lang="en-IN" sz="2800" dirty="0">
              <a:latin typeface="Garamond" panose="02020404030301010803" pitchFamily="18" charset="0"/>
              <a:cs typeface="Times New Roman" pitchFamily="18" charset="0"/>
            </a:endParaRPr>
          </a:p>
          <a:p>
            <a:pPr lvl="0" algn="just">
              <a:buFont typeface="Wingdings" panose="05000000000000000000" pitchFamily="2" charset="2"/>
              <a:buChar char="v"/>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9450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9417"/>
            <a:ext cx="12192000" cy="1191024"/>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lgn="just">
              <a:buFont typeface="Wingdings" pitchFamily="2" charset="2"/>
              <a:buChar char="v"/>
            </a:pPr>
            <a:r>
              <a:rPr lang="en-IN" sz="4400" u="sng" dirty="0">
                <a:latin typeface="Garamond" panose="02020404030301010803" pitchFamily="18" charset="0"/>
                <a:cs typeface="Times New Roman" pitchFamily="18" charset="0"/>
              </a:rPr>
              <a:t>Section 2 (4) </a:t>
            </a:r>
            <a:r>
              <a:rPr lang="en-IN" sz="4400" b="1" u="sng" dirty="0">
                <a:latin typeface="Times New Roman" panose="02020603050405020304" pitchFamily="18" charset="0"/>
                <a:cs typeface="Times New Roman" panose="02020603050405020304" pitchFamily="18" charset="0"/>
              </a:rPr>
              <a:t>Deposits</a:t>
            </a:r>
          </a:p>
        </p:txBody>
      </p:sp>
      <p:sp>
        <p:nvSpPr>
          <p:cNvPr id="14339" name="Rectangle 3"/>
          <p:cNvSpPr>
            <a:spLocks noGrp="1" noChangeArrowheads="1"/>
          </p:cNvSpPr>
          <p:nvPr>
            <p:ph idx="1"/>
          </p:nvPr>
        </p:nvSpPr>
        <p:spPr>
          <a:xfrm>
            <a:off x="0" y="1268760"/>
            <a:ext cx="11306224" cy="4608512"/>
          </a:xfrm>
        </p:spPr>
        <p:txBody>
          <a:bodyPr>
            <a:normAutofit/>
          </a:bodyPr>
          <a:lstStyle/>
          <a:p>
            <a:pPr marL="45720" indent="0" algn="just">
              <a:buNone/>
            </a:pPr>
            <a:endParaRPr lang="en-IN" sz="2800" dirty="0">
              <a:latin typeface="Garamond" panose="02020404030301010803" pitchFamily="18" charset="0"/>
              <a:cs typeface="Times New Roman" pitchFamily="18" charset="0"/>
            </a:endParaRPr>
          </a:p>
          <a:p>
            <a:r>
              <a:rPr lang="en-US" sz="2800" b="1" dirty="0"/>
              <a:t>I</a:t>
            </a:r>
            <a:r>
              <a:rPr lang="en-US" sz="2800" b="1" dirty="0" smtClean="0"/>
              <a:t>n </a:t>
            </a:r>
            <a:r>
              <a:rPr lang="en-US" sz="2800" b="1" dirty="0"/>
              <a:t>case of persons other than Companies </a:t>
            </a:r>
            <a:r>
              <a:rPr lang="en-US" sz="2800" b="1" dirty="0" smtClean="0"/>
              <a:t>and Non-Banking </a:t>
            </a:r>
            <a:r>
              <a:rPr lang="en-US" sz="2800" b="1" dirty="0"/>
              <a:t>Financial Companies</a:t>
            </a:r>
            <a:endParaRPr lang="en-US" sz="2800" dirty="0">
              <a:latin typeface="Garamond" panose="02020404030301010803" pitchFamily="18" charset="0"/>
              <a:cs typeface="Times New Roman" pitchFamily="18" charset="0"/>
            </a:endParaRPr>
          </a:p>
          <a:p>
            <a:pPr marL="45720" indent="0" algn="just">
              <a:buNone/>
            </a:pPr>
            <a:r>
              <a:rPr lang="en-US" sz="2800" dirty="0" smtClean="0">
                <a:latin typeface="Garamond" panose="02020404030301010803" pitchFamily="18" charset="0"/>
              </a:rPr>
              <a:t>	In </a:t>
            </a:r>
            <a:r>
              <a:rPr lang="en-US" sz="2800" dirty="0">
                <a:latin typeface="Garamond" panose="02020404030301010803" pitchFamily="18" charset="0"/>
              </a:rPr>
              <a:t>such cases, a deposit means any money received as loan or advance by </a:t>
            </a:r>
            <a:r>
              <a:rPr lang="en-US" sz="2800" dirty="0" smtClean="0">
                <a:latin typeface="Garamond" panose="02020404030301010803" pitchFamily="18" charset="0"/>
              </a:rPr>
              <a:t>	a deposit taker </a:t>
            </a:r>
            <a:r>
              <a:rPr lang="en-US" sz="2800" dirty="0">
                <a:latin typeface="Garamond" panose="02020404030301010803" pitchFamily="18" charset="0"/>
              </a:rPr>
              <a:t>with a promise to return the same, either in cash or in kind </a:t>
            </a:r>
            <a:r>
              <a:rPr lang="en-US" sz="2800" dirty="0" smtClean="0">
                <a:latin typeface="Garamond" panose="02020404030301010803" pitchFamily="18" charset="0"/>
              </a:rPr>
              <a:t>	or </a:t>
            </a:r>
            <a:r>
              <a:rPr lang="en-US" sz="2800" dirty="0">
                <a:latin typeface="Garamond" panose="02020404030301010803" pitchFamily="18" charset="0"/>
              </a:rPr>
              <a:t>in the form of </a:t>
            </a:r>
            <a:r>
              <a:rPr lang="en-US" sz="2800" dirty="0" smtClean="0">
                <a:latin typeface="Garamond" panose="02020404030301010803" pitchFamily="18" charset="0"/>
              </a:rPr>
              <a:t>a specified </a:t>
            </a:r>
            <a:r>
              <a:rPr lang="en-US" sz="2800" dirty="0">
                <a:latin typeface="Garamond" panose="02020404030301010803" pitchFamily="18" charset="0"/>
              </a:rPr>
              <a:t>service, with or without any benefit in the </a:t>
            </a:r>
            <a:r>
              <a:rPr lang="en-US" sz="2800" dirty="0" smtClean="0">
                <a:latin typeface="Garamond" panose="02020404030301010803" pitchFamily="18" charset="0"/>
              </a:rPr>
              <a:t>	form </a:t>
            </a:r>
            <a:r>
              <a:rPr lang="en-US" sz="2800" dirty="0">
                <a:latin typeface="Garamond" panose="02020404030301010803" pitchFamily="18" charset="0"/>
              </a:rPr>
              <a:t>of interest, bonus, profit </a:t>
            </a:r>
            <a:r>
              <a:rPr lang="en-US" sz="2800" dirty="0" smtClean="0">
                <a:latin typeface="Garamond" panose="02020404030301010803" pitchFamily="18" charset="0"/>
              </a:rPr>
              <a:t>or in </a:t>
            </a:r>
            <a:r>
              <a:rPr lang="en-US" sz="2800" dirty="0">
                <a:latin typeface="Garamond" panose="02020404030301010803" pitchFamily="18" charset="0"/>
              </a:rPr>
              <a:t>any other form.</a:t>
            </a:r>
            <a:endParaRPr lang="en-IN" sz="2400" dirty="0" smtClean="0">
              <a:latin typeface="Garamond" panose="02020404030301010803" pitchFamily="18" charset="0"/>
              <a:cs typeface="Times New Roman" pitchFamily="18" charset="0"/>
            </a:endParaRPr>
          </a:p>
          <a:p>
            <a:pPr marL="45720" lvl="0" indent="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81138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Regulated Deposits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2" name="TextBox 1"/>
          <p:cNvSpPr txBox="1"/>
          <p:nvPr/>
        </p:nvSpPr>
        <p:spPr>
          <a:xfrm>
            <a:off x="695400" y="1700808"/>
            <a:ext cx="10081120" cy="3108543"/>
          </a:xfrm>
          <a:prstGeom prst="rect">
            <a:avLst/>
          </a:prstGeom>
          <a:noFill/>
        </p:spPr>
        <p:txBody>
          <a:bodyPr wrap="square" rtlCol="0">
            <a:spAutoFit/>
          </a:bodyPr>
          <a:lstStyle/>
          <a:p>
            <a:pPr marL="45720" indent="0" algn="just">
              <a:buNone/>
            </a:pPr>
            <a:r>
              <a:rPr lang="en-US" sz="2800" dirty="0" smtClean="0">
                <a:latin typeface="Garamond" panose="02020404030301010803" pitchFamily="18" charset="0"/>
              </a:rPr>
              <a:t>Deposits regulated by </a:t>
            </a:r>
            <a:r>
              <a:rPr lang="en-US" sz="2800" dirty="0">
                <a:latin typeface="Garamond" panose="02020404030301010803" pitchFamily="18" charset="0"/>
              </a:rPr>
              <a:t>SEBI, RBI, IRDA, State Governments, National Housing Bank, Pension fund regulatory and development authority (PFRDA), Employees Provident Fund </a:t>
            </a:r>
            <a:r>
              <a:rPr lang="en-US" sz="2800" dirty="0" err="1">
                <a:latin typeface="Garamond" panose="02020404030301010803" pitchFamily="18" charset="0"/>
              </a:rPr>
              <a:t>Organisation</a:t>
            </a:r>
            <a:r>
              <a:rPr lang="en-US" sz="2800" dirty="0">
                <a:latin typeface="Garamond" panose="02020404030301010803" pitchFamily="18" charset="0"/>
              </a:rPr>
              <a:t> (EPFO), Central Registrar Multi-state Co-operative Societies, Ministry of Corporate Affairs (MCA)</a:t>
            </a:r>
          </a:p>
          <a:p>
            <a:pPr algn="just">
              <a:buNone/>
            </a:pPr>
            <a:endParaRPr lang="en-US" sz="2800" b="1" dirty="0">
              <a:latin typeface="Garamond" panose="02020404030301010803" pitchFamily="18" charset="0"/>
              <a:cs typeface="Times New Roman" pitchFamily="18" charset="0"/>
            </a:endParaRPr>
          </a:p>
          <a:p>
            <a:r>
              <a:rPr lang="en-US" sz="2800" dirty="0" smtClean="0">
                <a:latin typeface="Garamond" panose="02020404030301010803" pitchFamily="18" charset="0"/>
              </a:rPr>
              <a:t> </a:t>
            </a:r>
            <a:endParaRPr lang="en-US" sz="2800" dirty="0">
              <a:latin typeface="Garamond" panose="02020404030301010803" pitchFamily="18" charset="0"/>
            </a:endParaRPr>
          </a:p>
        </p:txBody>
      </p:sp>
    </p:spTree>
    <p:extLst>
      <p:ext uri="{BB962C8B-B14F-4D97-AF65-F5344CB8AC3E}">
        <p14:creationId xmlns:p14="http://schemas.microsoft.com/office/powerpoint/2010/main" val="174896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Applicability on Regulated Deposits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Font typeface="Wingdings" pitchFamily="2" charset="2"/>
              <a:buNone/>
            </a:pPr>
            <a:r>
              <a:rPr lang="en-US" sz="2800" dirty="0" smtClean="0">
                <a:latin typeface="Garamond" panose="02020404030301010803" pitchFamily="18" charset="0"/>
              </a:rPr>
              <a:t>	The </a:t>
            </a:r>
            <a:r>
              <a:rPr lang="en-US" sz="2800" dirty="0">
                <a:latin typeface="Garamond" panose="02020404030301010803" pitchFamily="18" charset="0"/>
              </a:rPr>
              <a:t>Ordinance shall be applicable if deposit taker commits any fraudulent default in repayment of return of such deposits on maturity or in rendering any specified services as promised against such deposits.</a:t>
            </a:r>
            <a:endParaRPr lang="en-IN" sz="2800" dirty="0">
              <a:latin typeface="Garamond" panose="02020404030301010803" pitchFamily="18" charset="0"/>
            </a:endParaRPr>
          </a:p>
          <a:p>
            <a:pPr lvl="0" algn="just"/>
            <a:endParaRPr lang="en-IN" sz="2800" dirty="0">
              <a:latin typeface="Garamond" panose="02020404030301010803" pitchFamily="18" charset="0"/>
            </a:endParaRPr>
          </a:p>
          <a:p>
            <a:pPr lvl="0" algn="just">
              <a:buFont typeface="Wingdings" pitchFamily="2" charset="2"/>
              <a:buNone/>
            </a:pPr>
            <a:endParaRPr lang="en-IN" sz="2800" dirty="0">
              <a:latin typeface="Garamond" panose="02020404030301010803"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309824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Unregulated Deposit Scheme</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marL="45720" lvl="0" indent="0" algn="just">
              <a:buNone/>
            </a:pPr>
            <a:r>
              <a:rPr lang="en-US" sz="2800" dirty="0">
                <a:latin typeface="Garamond" panose="02020404030301010803" pitchFamily="18" charset="0"/>
              </a:rPr>
              <a:t>A deposit scheme has been defined as unregulated scheme if it is not registered with any of following nine regulators:</a:t>
            </a:r>
            <a:endParaRPr lang="en-IN" sz="2800" dirty="0">
              <a:latin typeface="Garamond" panose="02020404030301010803" pitchFamily="18" charset="0"/>
            </a:endParaRPr>
          </a:p>
          <a:p>
            <a:pPr marL="45720" indent="0" algn="just">
              <a:buNone/>
            </a:pPr>
            <a:endParaRPr lang="en-US" sz="2800" dirty="0" smtClean="0">
              <a:latin typeface="Garamond" panose="02020404030301010803" pitchFamily="18" charset="0"/>
            </a:endParaRPr>
          </a:p>
          <a:p>
            <a:pPr marL="45720" indent="0" algn="just">
              <a:buNone/>
            </a:pPr>
            <a:r>
              <a:rPr lang="en-US" sz="2800" dirty="0">
                <a:latin typeface="Garamond" panose="02020404030301010803" pitchFamily="18" charset="0"/>
              </a:rPr>
              <a:t>SEBI, RBI, IRDA, State Governments, National Housing Bank, Pension fund regulatory and development authority (PFRDA), Employees Provident Fund </a:t>
            </a:r>
            <a:r>
              <a:rPr lang="en-US" sz="2800" dirty="0" err="1">
                <a:latin typeface="Garamond" panose="02020404030301010803" pitchFamily="18" charset="0"/>
              </a:rPr>
              <a:t>Organisation</a:t>
            </a:r>
            <a:r>
              <a:rPr lang="en-US" sz="2800" dirty="0">
                <a:latin typeface="Garamond" panose="02020404030301010803" pitchFamily="18" charset="0"/>
              </a:rPr>
              <a:t> (EPFO), Central Registrar Multi-state Co-operative Societies, Ministry of Corporate Affairs (MCA)</a:t>
            </a: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65357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Unregulated Deposit Takers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lgn="just"/>
            <a:r>
              <a:rPr lang="en-US" sz="2800" dirty="0">
                <a:latin typeface="Garamond" panose="02020404030301010803" pitchFamily="18" charset="0"/>
              </a:rPr>
              <a:t>Ordinance </a:t>
            </a:r>
            <a:r>
              <a:rPr lang="en-US" sz="2800" dirty="0" err="1">
                <a:latin typeface="Garamond" panose="02020404030301010803" pitchFamily="18" charset="0"/>
              </a:rPr>
              <a:t>outrightly</a:t>
            </a:r>
            <a:r>
              <a:rPr lang="en-US" sz="2800" dirty="0">
                <a:latin typeface="Garamond" panose="02020404030301010803" pitchFamily="18" charset="0"/>
              </a:rPr>
              <a:t> bans the unregulated deposit schemes and prohibits any person from inducing another person to invest in or become member or participate in any unregulated deposit scheme by making any false, deceptive or misleading statement</a:t>
            </a:r>
            <a:r>
              <a:rPr lang="en-US" sz="2800" dirty="0" smtClean="0">
                <a:latin typeface="Garamond" panose="02020404030301010803" pitchFamily="18" charset="0"/>
              </a:rPr>
              <a:t>.</a:t>
            </a:r>
          </a:p>
          <a:p>
            <a:pPr marL="45720" indent="0" algn="just">
              <a:buNone/>
            </a:pPr>
            <a:endParaRPr lang="en-US" sz="2800" dirty="0">
              <a:latin typeface="Garamond" panose="02020404030301010803" pitchFamily="18" charset="0"/>
            </a:endParaRPr>
          </a:p>
          <a:p>
            <a:r>
              <a:rPr lang="en-US" sz="2800" dirty="0">
                <a:latin typeface="Garamond" panose="02020404030301010803" pitchFamily="18" charset="0"/>
              </a:rPr>
              <a:t>The word 'any person' has been used instead of 'deposit taker' which means that celebrities doing advertisements of such unregistered schemes and brand ambassadors of such schemes would also be covered under the law</a:t>
            </a:r>
            <a:r>
              <a:rPr lang="en-US" sz="2800" dirty="0" smtClean="0">
                <a:latin typeface="Garamond" panose="02020404030301010803" pitchFamily="18" charset="0"/>
              </a:rPr>
              <a:t>.</a:t>
            </a:r>
            <a:r>
              <a:rPr lang="en-US" sz="2800" dirty="0"/>
              <a:t> </a:t>
            </a:r>
            <a:endParaRPr lang="en-US" sz="2800" dirty="0" smtClean="0"/>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59288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Unregulated Deposit Takers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endParaRPr lang="en-US" sz="2800" dirty="0" smtClean="0"/>
          </a:p>
          <a:p>
            <a:pPr algn="just"/>
            <a:r>
              <a:rPr lang="en-US" sz="2800" dirty="0" smtClean="0">
                <a:latin typeface="Garamond" panose="02020404030301010803" pitchFamily="18" charset="0"/>
              </a:rPr>
              <a:t>Prize </a:t>
            </a:r>
            <a:r>
              <a:rPr lang="en-US" sz="2800" dirty="0">
                <a:latin typeface="Garamond" panose="02020404030301010803" pitchFamily="18" charset="0"/>
              </a:rPr>
              <a:t>chit or a money circulation </a:t>
            </a:r>
            <a:r>
              <a:rPr lang="en-US" sz="2800" dirty="0" smtClean="0">
                <a:latin typeface="Garamond" panose="02020404030301010803" pitchFamily="18" charset="0"/>
              </a:rPr>
              <a:t>scheme banned </a:t>
            </a:r>
            <a:r>
              <a:rPr lang="en-US" sz="2800" dirty="0">
                <a:latin typeface="Garamond" panose="02020404030301010803" pitchFamily="18" charset="0"/>
              </a:rPr>
              <a:t>under the provisions of the </a:t>
            </a:r>
            <a:r>
              <a:rPr lang="en-US" sz="2800" b="1" dirty="0">
                <a:latin typeface="Garamond" panose="02020404030301010803" pitchFamily="18" charset="0"/>
              </a:rPr>
              <a:t>Prize Chits and Money Circulation </a:t>
            </a:r>
            <a:r>
              <a:rPr lang="en-US" sz="2800" b="1" dirty="0" smtClean="0">
                <a:latin typeface="Garamond" panose="02020404030301010803" pitchFamily="18" charset="0"/>
              </a:rPr>
              <a:t>Scheme (</a:t>
            </a:r>
            <a:r>
              <a:rPr lang="en-US" sz="2800" b="1" dirty="0">
                <a:latin typeface="Garamond" panose="02020404030301010803" pitchFamily="18" charset="0"/>
              </a:rPr>
              <a:t>Banning) Act, 1978 </a:t>
            </a:r>
            <a:r>
              <a:rPr lang="en-US" sz="2800" dirty="0">
                <a:latin typeface="Garamond" panose="02020404030301010803" pitchFamily="18" charset="0"/>
              </a:rPr>
              <a:t>shall be deemed to be an Unregulated Deposit Scheme </a:t>
            </a:r>
            <a:r>
              <a:rPr lang="en-US" sz="2800" dirty="0" smtClean="0">
                <a:latin typeface="Garamond" panose="02020404030301010803" pitchFamily="18" charset="0"/>
              </a:rPr>
              <a:t>under this </a:t>
            </a:r>
            <a:r>
              <a:rPr lang="en-US" sz="2800" dirty="0">
                <a:latin typeface="Garamond" panose="02020404030301010803" pitchFamily="18" charset="0"/>
              </a:rPr>
              <a:t>Ordinance.</a:t>
            </a: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4210777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Deposit outside the Purview of Ordinance</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
        <p:nvSpPr>
          <p:cNvPr id="4" name="TextBox 3"/>
          <p:cNvSpPr txBox="1"/>
          <p:nvPr/>
        </p:nvSpPr>
        <p:spPr>
          <a:xfrm>
            <a:off x="381720" y="1652404"/>
            <a:ext cx="11042872" cy="3662541"/>
          </a:xfrm>
          <a:prstGeom prst="rect">
            <a:avLst/>
          </a:prstGeom>
          <a:noFill/>
        </p:spPr>
        <p:txBody>
          <a:bodyPr wrap="square" rtlCol="0">
            <a:spAutoFit/>
          </a:bodyPr>
          <a:lstStyle/>
          <a:p>
            <a:r>
              <a:rPr lang="en-US" sz="2800" dirty="0" smtClean="0">
                <a:solidFill>
                  <a:srgbClr val="3E3E3E"/>
                </a:solidFill>
                <a:latin typeface="Garamond" panose="02020404030301010803" pitchFamily="18" charset="0"/>
              </a:rPr>
              <a:t>1. Loan received </a:t>
            </a:r>
            <a:r>
              <a:rPr lang="en-US" sz="2800" dirty="0">
                <a:solidFill>
                  <a:srgbClr val="3E3E3E"/>
                </a:solidFill>
                <a:latin typeface="Garamond" panose="02020404030301010803" pitchFamily="18" charset="0"/>
              </a:rPr>
              <a:t>from the Banks or Public Financial </a:t>
            </a:r>
            <a:r>
              <a:rPr lang="en-US" sz="2800" dirty="0" smtClean="0">
                <a:solidFill>
                  <a:srgbClr val="3E3E3E"/>
                </a:solidFill>
                <a:latin typeface="Garamond" panose="02020404030301010803" pitchFamily="18" charset="0"/>
              </a:rPr>
              <a:t>Institutions.</a:t>
            </a:r>
          </a:p>
          <a:p>
            <a:endParaRPr lang="en-US" dirty="0">
              <a:solidFill>
                <a:srgbClr val="3E3E3E"/>
              </a:solidFill>
              <a:latin typeface="Georgia" panose="02040502050405020303" pitchFamily="18" charset="0"/>
            </a:endParaRPr>
          </a:p>
          <a:p>
            <a:endParaRPr lang="en-US" dirty="0" smtClean="0">
              <a:solidFill>
                <a:srgbClr val="3E3E3E"/>
              </a:solidFill>
              <a:latin typeface="Georgia" panose="02040502050405020303" pitchFamily="18" charset="0"/>
            </a:endParaRPr>
          </a:p>
          <a:p>
            <a:r>
              <a:rPr lang="en-US" sz="2800" dirty="0">
                <a:solidFill>
                  <a:srgbClr val="3E3E3E"/>
                </a:solidFill>
                <a:latin typeface="Garamond" panose="02020404030301010803" pitchFamily="18" charset="0"/>
              </a:rPr>
              <a:t>2. Amount received from the </a:t>
            </a:r>
            <a:r>
              <a:rPr lang="en-US" sz="2800" dirty="0" smtClean="0">
                <a:solidFill>
                  <a:srgbClr val="3E3E3E"/>
                </a:solidFill>
                <a:latin typeface="Garamond" panose="02020404030301010803" pitchFamily="18" charset="0"/>
              </a:rPr>
              <a:t>Government</a:t>
            </a:r>
          </a:p>
          <a:p>
            <a:endParaRPr lang="en-US" sz="2800" dirty="0">
              <a:solidFill>
                <a:srgbClr val="3E3E3E"/>
              </a:solidFill>
              <a:latin typeface="Garamond" panose="02020404030301010803" pitchFamily="18" charset="0"/>
            </a:endParaRPr>
          </a:p>
          <a:p>
            <a:r>
              <a:rPr lang="en-US" sz="2800" dirty="0" smtClean="0">
                <a:latin typeface="Garamond" panose="02020404030301010803" pitchFamily="18" charset="0"/>
              </a:rPr>
              <a:t>3. Amount </a:t>
            </a:r>
            <a:r>
              <a:rPr lang="en-US" sz="2800" dirty="0">
                <a:latin typeface="Garamond" panose="02020404030301010803" pitchFamily="18" charset="0"/>
              </a:rPr>
              <a:t>received from Foreign Govt., International Banks, etc</a:t>
            </a:r>
            <a:r>
              <a:rPr lang="en-US" sz="2800" dirty="0" smtClean="0">
                <a:latin typeface="Garamond" panose="02020404030301010803" pitchFamily="18" charset="0"/>
              </a:rPr>
              <a:t>.</a:t>
            </a:r>
          </a:p>
          <a:p>
            <a:endParaRPr lang="en-US" sz="2800" dirty="0">
              <a:solidFill>
                <a:srgbClr val="3E3E3E"/>
              </a:solidFill>
              <a:latin typeface="Garamond" panose="02020404030301010803" pitchFamily="18" charset="0"/>
            </a:endParaRPr>
          </a:p>
          <a:p>
            <a:r>
              <a:rPr lang="en-US" sz="2800" dirty="0" smtClean="0">
                <a:latin typeface="Garamond" panose="02020404030301010803" pitchFamily="18" charset="0"/>
              </a:rPr>
              <a:t>4. Capital </a:t>
            </a:r>
            <a:r>
              <a:rPr lang="en-US" sz="2800" dirty="0">
                <a:latin typeface="Garamond" panose="02020404030301010803" pitchFamily="18" charset="0"/>
              </a:rPr>
              <a:t>employed by partners in the Firm or </a:t>
            </a:r>
            <a:r>
              <a:rPr lang="en-US" sz="2800" dirty="0" smtClean="0">
                <a:latin typeface="Garamond" panose="02020404030301010803" pitchFamily="18" charset="0"/>
              </a:rPr>
              <a:t>LLP</a:t>
            </a:r>
          </a:p>
          <a:p>
            <a:endParaRPr lang="en-US" sz="2800" dirty="0">
              <a:solidFill>
                <a:srgbClr val="3E3E3E"/>
              </a:solidFill>
              <a:latin typeface="Garamond" panose="02020404030301010803" pitchFamily="18" charset="0"/>
            </a:endParaRPr>
          </a:p>
        </p:txBody>
      </p:sp>
    </p:spTree>
    <p:extLst>
      <p:ext uri="{BB962C8B-B14F-4D97-AF65-F5344CB8AC3E}">
        <p14:creationId xmlns:p14="http://schemas.microsoft.com/office/powerpoint/2010/main" val="404143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Deposit outside the Purview of Ordinance</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
        <p:nvSpPr>
          <p:cNvPr id="4" name="TextBox 3"/>
          <p:cNvSpPr txBox="1"/>
          <p:nvPr/>
        </p:nvSpPr>
        <p:spPr>
          <a:xfrm>
            <a:off x="227807" y="1036788"/>
            <a:ext cx="11042872" cy="4832092"/>
          </a:xfrm>
          <a:prstGeom prst="rect">
            <a:avLst/>
          </a:prstGeom>
          <a:noFill/>
        </p:spPr>
        <p:txBody>
          <a:bodyPr wrap="square" rtlCol="0">
            <a:spAutoFit/>
          </a:bodyPr>
          <a:lstStyle/>
          <a:p>
            <a:r>
              <a:rPr lang="en-US" sz="2800" dirty="0" smtClean="0">
                <a:latin typeface="Garamond" panose="02020404030301010803" pitchFamily="18" charset="0"/>
              </a:rPr>
              <a:t>5. Loan </a:t>
            </a:r>
            <a:r>
              <a:rPr lang="en-US" sz="2800" dirty="0">
                <a:latin typeface="Garamond" panose="02020404030301010803" pitchFamily="18" charset="0"/>
              </a:rPr>
              <a:t>received from relatives* or relatives of </a:t>
            </a:r>
            <a:r>
              <a:rPr lang="en-US" sz="2800" dirty="0" smtClean="0">
                <a:latin typeface="Garamond" panose="02020404030301010803" pitchFamily="18" charset="0"/>
              </a:rPr>
              <a:t>partner</a:t>
            </a:r>
          </a:p>
          <a:p>
            <a:endParaRPr lang="en-US" sz="2800" dirty="0" smtClean="0">
              <a:solidFill>
                <a:srgbClr val="3E3E3E"/>
              </a:solidFill>
              <a:latin typeface="Garamond" panose="02020404030301010803" pitchFamily="18" charset="0"/>
            </a:endParaRPr>
          </a:p>
          <a:p>
            <a:endParaRPr lang="en-US" sz="2800" dirty="0">
              <a:solidFill>
                <a:srgbClr val="3E3E3E"/>
              </a:solidFill>
              <a:latin typeface="Garamond" panose="02020404030301010803" pitchFamily="18" charset="0"/>
            </a:endParaRPr>
          </a:p>
          <a:p>
            <a:pPr algn="just"/>
            <a:r>
              <a:rPr lang="en-US" sz="2800" dirty="0" smtClean="0">
                <a:latin typeface="Garamond" panose="02020404030301010803" pitchFamily="18" charset="0"/>
              </a:rPr>
              <a:t>6.Amount </a:t>
            </a:r>
            <a:r>
              <a:rPr lang="en-US" sz="2800" dirty="0">
                <a:latin typeface="Garamond" panose="02020404030301010803" pitchFamily="18" charset="0"/>
              </a:rPr>
              <a:t>received as credit by a buyer from seller on sale of movable or  </a:t>
            </a:r>
            <a:r>
              <a:rPr lang="en-US" sz="2800" dirty="0" smtClean="0">
                <a:latin typeface="Garamond" panose="02020404030301010803" pitchFamily="18" charset="0"/>
              </a:rPr>
              <a:t> immovable </a:t>
            </a:r>
            <a:r>
              <a:rPr lang="en-US" sz="2800" dirty="0">
                <a:latin typeface="Garamond" panose="02020404030301010803" pitchFamily="18" charset="0"/>
              </a:rPr>
              <a:t>property</a:t>
            </a:r>
          </a:p>
          <a:p>
            <a:pPr algn="just"/>
            <a:endParaRPr lang="en-US" sz="2800" dirty="0" smtClean="0">
              <a:latin typeface="Garamond" panose="02020404030301010803" pitchFamily="18" charset="0"/>
            </a:endParaRPr>
          </a:p>
          <a:p>
            <a:endParaRPr lang="en-US" sz="2800" dirty="0">
              <a:latin typeface="Garamond" panose="02020404030301010803" pitchFamily="18" charset="0"/>
            </a:endParaRPr>
          </a:p>
          <a:p>
            <a:r>
              <a:rPr lang="en-US" sz="2800" dirty="0" smtClean="0">
                <a:latin typeface="Garamond" panose="02020404030301010803" pitchFamily="18" charset="0"/>
              </a:rPr>
              <a:t>7.Amount </a:t>
            </a:r>
            <a:r>
              <a:rPr lang="en-US" sz="2800" dirty="0">
                <a:latin typeface="Garamond" panose="02020404030301010803" pitchFamily="18" charset="0"/>
              </a:rPr>
              <a:t>received by an Asset Re-construction Company</a:t>
            </a:r>
          </a:p>
          <a:p>
            <a:endParaRPr lang="en-US" sz="2800" dirty="0" smtClean="0">
              <a:latin typeface="Garamond" panose="02020404030301010803" pitchFamily="18" charset="0"/>
            </a:endParaRPr>
          </a:p>
          <a:p>
            <a:endParaRPr lang="en-US" sz="2800" dirty="0">
              <a:latin typeface="Garamond" panose="02020404030301010803" pitchFamily="18" charset="0"/>
            </a:endParaRPr>
          </a:p>
          <a:p>
            <a:r>
              <a:rPr lang="en-US" sz="2800" dirty="0" smtClean="0">
                <a:latin typeface="Garamond" panose="02020404030301010803" pitchFamily="18" charset="0"/>
              </a:rPr>
              <a:t>8.Amount </a:t>
            </a:r>
            <a:r>
              <a:rPr lang="en-US" sz="2800" dirty="0">
                <a:latin typeface="Garamond" panose="02020404030301010803" pitchFamily="18" charset="0"/>
              </a:rPr>
              <a:t>accepted by a political party</a:t>
            </a:r>
          </a:p>
        </p:txBody>
      </p:sp>
    </p:spTree>
    <p:extLst>
      <p:ext uri="{BB962C8B-B14F-4D97-AF65-F5344CB8AC3E}">
        <p14:creationId xmlns:p14="http://schemas.microsoft.com/office/powerpoint/2010/main" val="3279785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Deposit outside the Purview of Ordinance</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
        <p:nvSpPr>
          <p:cNvPr id="4" name="TextBox 3"/>
          <p:cNvSpPr txBox="1"/>
          <p:nvPr/>
        </p:nvSpPr>
        <p:spPr>
          <a:xfrm>
            <a:off x="227807" y="1036788"/>
            <a:ext cx="11042872" cy="2677656"/>
          </a:xfrm>
          <a:prstGeom prst="rect">
            <a:avLst/>
          </a:prstGeom>
          <a:noFill/>
        </p:spPr>
        <p:txBody>
          <a:bodyPr wrap="square" rtlCol="0">
            <a:spAutoFit/>
          </a:bodyPr>
          <a:lstStyle/>
          <a:p>
            <a:pPr algn="just"/>
            <a:r>
              <a:rPr lang="en-US" sz="2800" dirty="0" smtClean="0">
                <a:latin typeface="Garamond" panose="02020404030301010803" pitchFamily="18" charset="0"/>
              </a:rPr>
              <a:t>5. </a:t>
            </a:r>
            <a:r>
              <a:rPr lang="en-US" sz="2800" dirty="0">
                <a:latin typeface="Garamond" panose="02020404030301010803" pitchFamily="18" charset="0"/>
              </a:rPr>
              <a:t>Periodic payment made by members of self-help groups operating within  </a:t>
            </a:r>
            <a:r>
              <a:rPr lang="en-US" sz="2800" dirty="0" smtClean="0">
                <a:latin typeface="Garamond" panose="02020404030301010803" pitchFamily="18" charset="0"/>
              </a:rPr>
              <a:t>     laws </a:t>
            </a:r>
            <a:r>
              <a:rPr lang="en-US" sz="2800" dirty="0">
                <a:latin typeface="Garamond" panose="02020404030301010803" pitchFamily="18" charset="0"/>
              </a:rPr>
              <a:t>framed by the State </a:t>
            </a:r>
            <a:r>
              <a:rPr lang="en-US" sz="2800" dirty="0" err="1">
                <a:latin typeface="Garamond" panose="02020404030301010803" pitchFamily="18" charset="0"/>
              </a:rPr>
              <a:t>Govt</a:t>
            </a:r>
            <a:endParaRPr lang="en-US" sz="2800" dirty="0" smtClean="0">
              <a:solidFill>
                <a:srgbClr val="3E3E3E"/>
              </a:solidFill>
              <a:latin typeface="Garamond" panose="02020404030301010803" pitchFamily="18" charset="0"/>
            </a:endParaRPr>
          </a:p>
          <a:p>
            <a:pPr algn="just"/>
            <a:endParaRPr lang="en-US" sz="2800" dirty="0">
              <a:solidFill>
                <a:srgbClr val="3E3E3E"/>
              </a:solidFill>
              <a:latin typeface="Garamond" panose="02020404030301010803" pitchFamily="18" charset="0"/>
            </a:endParaRPr>
          </a:p>
          <a:p>
            <a:pPr algn="just"/>
            <a:r>
              <a:rPr lang="en-US" sz="2800" dirty="0" smtClean="0">
                <a:latin typeface="Garamond" panose="02020404030301010803" pitchFamily="18" charset="0"/>
              </a:rPr>
              <a:t>6. Any </a:t>
            </a:r>
            <a:r>
              <a:rPr lang="en-US" sz="2800" dirty="0">
                <a:latin typeface="Garamond" panose="02020404030301010803" pitchFamily="18" charset="0"/>
              </a:rPr>
              <a:t>other amount collected for such purpose and within such limit as is prescribed by the State </a:t>
            </a:r>
            <a:r>
              <a:rPr lang="en-US" sz="2800" dirty="0" err="1">
                <a:latin typeface="Garamond" panose="02020404030301010803" pitchFamily="18" charset="0"/>
              </a:rPr>
              <a:t>Govt</a:t>
            </a:r>
            <a:endParaRPr lang="en-US" sz="2800" dirty="0" smtClean="0">
              <a:latin typeface="Garamond" panose="02020404030301010803" pitchFamily="18" charset="0"/>
            </a:endParaRPr>
          </a:p>
          <a:p>
            <a:endParaRPr lang="en-US" sz="2800" dirty="0">
              <a:latin typeface="Garamond" panose="02020404030301010803" pitchFamily="18" charset="0"/>
            </a:endParaRPr>
          </a:p>
        </p:txBody>
      </p:sp>
    </p:spTree>
    <p:extLst>
      <p:ext uri="{BB962C8B-B14F-4D97-AF65-F5344CB8AC3E}">
        <p14:creationId xmlns:p14="http://schemas.microsoft.com/office/powerpoint/2010/main" val="69209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Deposit outside the Purview of Ordinance</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4" name="TextBox 3"/>
          <p:cNvSpPr txBox="1"/>
          <p:nvPr/>
        </p:nvSpPr>
        <p:spPr>
          <a:xfrm>
            <a:off x="227807" y="1036788"/>
            <a:ext cx="11042872" cy="5262979"/>
          </a:xfrm>
          <a:prstGeom prst="rect">
            <a:avLst/>
          </a:prstGeom>
          <a:noFill/>
        </p:spPr>
        <p:txBody>
          <a:bodyPr wrap="square" rtlCol="0">
            <a:spAutoFit/>
          </a:bodyPr>
          <a:lstStyle/>
          <a:p>
            <a:endParaRPr lang="en-US" sz="2800" dirty="0">
              <a:latin typeface="Garamond" panose="02020404030301010803" pitchFamily="18" charset="0"/>
            </a:endParaRPr>
          </a:p>
          <a:p>
            <a:pPr algn="just"/>
            <a:r>
              <a:rPr lang="en-US" sz="2800" dirty="0">
                <a:latin typeface="Garamond" panose="02020404030301010803" pitchFamily="18" charset="0"/>
              </a:rPr>
              <a:t>7.Amount received in course of or purpose of business and bearing genuine connection to such business </a:t>
            </a:r>
            <a:r>
              <a:rPr lang="en-US" sz="2800" dirty="0" smtClean="0">
                <a:latin typeface="Garamond" panose="02020404030301010803" pitchFamily="18" charset="0"/>
              </a:rPr>
              <a:t>including :</a:t>
            </a:r>
          </a:p>
          <a:p>
            <a:endParaRPr lang="en-US" sz="2800" dirty="0">
              <a:latin typeface="Garamond" panose="02020404030301010803" pitchFamily="18" charset="0"/>
            </a:endParaRPr>
          </a:p>
          <a:p>
            <a:pPr algn="just"/>
            <a:r>
              <a:rPr lang="en-US" sz="2800" dirty="0">
                <a:latin typeface="Garamond" panose="02020404030301010803" pitchFamily="18" charset="0"/>
              </a:rPr>
              <a:t>Payment (advance or part payment) for supply or hiring of goods or services and is repayable in the event the goods or services are not, in fact, sold, hired or otherwise </a:t>
            </a:r>
            <a:r>
              <a:rPr lang="en-US" sz="2800" dirty="0" smtClean="0">
                <a:latin typeface="Garamond" panose="02020404030301010803" pitchFamily="18" charset="0"/>
              </a:rPr>
              <a:t>provided</a:t>
            </a:r>
          </a:p>
          <a:p>
            <a:pPr algn="just"/>
            <a:endParaRPr lang="en-US" sz="2800" dirty="0" smtClean="0">
              <a:latin typeface="Garamond" panose="02020404030301010803" pitchFamily="18" charset="0"/>
            </a:endParaRPr>
          </a:p>
          <a:p>
            <a:pPr algn="just"/>
            <a:r>
              <a:rPr lang="en-US" sz="2800" dirty="0">
                <a:latin typeface="Garamond" panose="02020404030301010803" pitchFamily="18" charset="0"/>
              </a:rPr>
              <a:t>Advance received in connection with transfer of an immovable property under an agreement or arrangement if such advance is adjusted against consideration for transfer of such immovable property</a:t>
            </a:r>
          </a:p>
          <a:p>
            <a:pPr algn="just"/>
            <a:endParaRPr lang="en-US" sz="2800" dirty="0">
              <a:latin typeface="Garamond" panose="02020404030301010803" pitchFamily="18" charset="0"/>
            </a:endParaRPr>
          </a:p>
        </p:txBody>
      </p:sp>
    </p:spTree>
    <p:extLst>
      <p:ext uri="{BB962C8B-B14F-4D97-AF65-F5344CB8AC3E}">
        <p14:creationId xmlns:p14="http://schemas.microsoft.com/office/powerpoint/2010/main" val="169226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Deposit outside the Purview of Ordinance</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lvl="0" algn="just"/>
            <a:endParaRPr lang="en-IN" sz="2400" dirty="0" smtClean="0">
              <a:latin typeface="Times New Roman" pitchFamily="18" charset="0"/>
              <a:cs typeface="Times New Roman" pitchFamily="18" charset="0"/>
            </a:endParaRPr>
          </a:p>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None/>
            </a:pPr>
            <a:endParaRPr lang="en-IN" sz="2800" dirty="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buNone/>
            </a:pPr>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4" name="TextBox 3"/>
          <p:cNvSpPr txBox="1"/>
          <p:nvPr/>
        </p:nvSpPr>
        <p:spPr>
          <a:xfrm>
            <a:off x="227807" y="1036788"/>
            <a:ext cx="11042872" cy="5262979"/>
          </a:xfrm>
          <a:prstGeom prst="rect">
            <a:avLst/>
          </a:prstGeom>
          <a:noFill/>
        </p:spPr>
        <p:txBody>
          <a:bodyPr wrap="square" rtlCol="0">
            <a:spAutoFit/>
          </a:bodyPr>
          <a:lstStyle/>
          <a:p>
            <a:endParaRPr lang="en-US" sz="2800" dirty="0">
              <a:latin typeface="Garamond" panose="02020404030301010803" pitchFamily="18" charset="0"/>
            </a:endParaRPr>
          </a:p>
          <a:p>
            <a:pPr algn="just"/>
            <a:r>
              <a:rPr lang="en-US" sz="2800" dirty="0">
                <a:latin typeface="Garamond" panose="02020404030301010803" pitchFamily="18" charset="0"/>
              </a:rPr>
              <a:t>7.Amount received in course of or purpose of business and bearing genuine connection to such business </a:t>
            </a:r>
            <a:r>
              <a:rPr lang="en-US" sz="2800" dirty="0" smtClean="0">
                <a:latin typeface="Garamond" panose="02020404030301010803" pitchFamily="18" charset="0"/>
              </a:rPr>
              <a:t>including :</a:t>
            </a:r>
          </a:p>
          <a:p>
            <a:endParaRPr lang="en-US" sz="2800" dirty="0">
              <a:latin typeface="Garamond" panose="02020404030301010803" pitchFamily="18" charset="0"/>
            </a:endParaRPr>
          </a:p>
          <a:p>
            <a:pPr algn="just"/>
            <a:r>
              <a:rPr lang="en-US" sz="2800" dirty="0">
                <a:latin typeface="Garamond" panose="02020404030301010803" pitchFamily="18" charset="0"/>
              </a:rPr>
              <a:t>Security or dealership deposited for the performance of the contract for supply of goods or services</a:t>
            </a:r>
          </a:p>
          <a:p>
            <a:pPr algn="just"/>
            <a:endParaRPr lang="en-US" sz="2800" dirty="0">
              <a:latin typeface="Garamond" panose="02020404030301010803" pitchFamily="18" charset="0"/>
            </a:endParaRPr>
          </a:p>
          <a:p>
            <a:pPr algn="just"/>
            <a:r>
              <a:rPr lang="en-US" sz="2800" dirty="0">
                <a:latin typeface="Garamond" panose="02020404030301010803" pitchFamily="18" charset="0"/>
              </a:rPr>
              <a:t>An advance under the long-term project for supply of capital goods</a:t>
            </a:r>
          </a:p>
          <a:p>
            <a:pPr algn="just"/>
            <a:endParaRPr lang="en-US" sz="2800" dirty="0">
              <a:latin typeface="Garamond" panose="02020404030301010803" pitchFamily="18" charset="0"/>
            </a:endParaRPr>
          </a:p>
          <a:p>
            <a:pPr algn="just"/>
            <a:r>
              <a:rPr lang="en-US" sz="2800" dirty="0">
                <a:latin typeface="Garamond" panose="02020404030301010803" pitchFamily="18" charset="0"/>
              </a:rPr>
              <a:t>It is to be noted that if amount received under items (a) to (d) are refundable such amount shall be deemed to be deposit on the expiry of 15 days from the date on which it becomes due for refund</a:t>
            </a:r>
          </a:p>
        </p:txBody>
      </p:sp>
    </p:spTree>
    <p:extLst>
      <p:ext uri="{BB962C8B-B14F-4D97-AF65-F5344CB8AC3E}">
        <p14:creationId xmlns:p14="http://schemas.microsoft.com/office/powerpoint/2010/main" val="1429653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Central Repository information on Deposit takers</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Font typeface="Wingdings" pitchFamily="2" charset="2"/>
              <a:buNone/>
            </a:pPr>
            <a:r>
              <a:rPr lang="en-US" sz="2800" dirty="0" smtClean="0">
                <a:latin typeface="Garamond" panose="02020404030301010803" pitchFamily="18" charset="0"/>
              </a:rPr>
              <a:t>	The </a:t>
            </a:r>
            <a:r>
              <a:rPr lang="en-US" sz="2800" dirty="0">
                <a:latin typeface="Garamond" panose="02020404030301010803" pitchFamily="18" charset="0"/>
              </a:rPr>
              <a:t>Ordinance shall be applicable if deposit taker commits any fraudulent default in repayment of return of such deposits on maturity or in rendering any specified services as promised against such deposits.</a:t>
            </a:r>
            <a:endParaRPr lang="en-IN" sz="2800" dirty="0">
              <a:latin typeface="Garamond" panose="02020404030301010803" pitchFamily="18" charset="0"/>
            </a:endParaRPr>
          </a:p>
          <a:p>
            <a:pPr lvl="0" algn="just"/>
            <a:endParaRPr lang="en-IN" sz="2800" dirty="0">
              <a:latin typeface="Garamond" panose="02020404030301010803" pitchFamily="18" charset="0"/>
            </a:endParaRPr>
          </a:p>
          <a:p>
            <a:pPr lvl="0" algn="just">
              <a:buFont typeface="Wingdings" pitchFamily="2" charset="2"/>
              <a:buNone/>
            </a:pPr>
            <a:endParaRPr lang="en-IN" sz="2800" dirty="0">
              <a:latin typeface="Garamond" panose="02020404030301010803"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296195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Font typeface="Wingdings" pitchFamily="2" charset="2"/>
              <a:buNone/>
            </a:pPr>
            <a:r>
              <a:rPr lang="en-US" sz="2800" dirty="0" smtClean="0">
                <a:latin typeface="Garamond" panose="02020404030301010803" pitchFamily="18" charset="0"/>
              </a:rPr>
              <a:t>	1. Whether Deposits taken by Companies are covered ?</a:t>
            </a:r>
          </a:p>
          <a:p>
            <a:pPr lvl="0" algn="just">
              <a:buFont typeface="Wingdings" pitchFamily="2" charset="2"/>
              <a:buNone/>
            </a:pPr>
            <a:endParaRPr lang="en-US" sz="2800" dirty="0">
              <a:latin typeface="Garamond" panose="02020404030301010803" pitchFamily="18" charset="0"/>
            </a:endParaRPr>
          </a:p>
          <a:p>
            <a:pPr lvl="0" algn="just">
              <a:buFont typeface="Wingdings" pitchFamily="2" charset="2"/>
              <a:buNone/>
            </a:pPr>
            <a:r>
              <a:rPr lang="en-US" sz="2800" dirty="0" smtClean="0">
                <a:latin typeface="Garamond" panose="02020404030301010803" pitchFamily="18" charset="0"/>
              </a:rPr>
              <a:t>	2. Whether amount accepted by partnership firms, LLP fall under the purview of Deposits ? </a:t>
            </a:r>
          </a:p>
          <a:p>
            <a:pPr lvl="0" algn="just">
              <a:buFont typeface="Wingdings" pitchFamily="2" charset="2"/>
              <a:buNone/>
            </a:pPr>
            <a:endParaRPr lang="en-US" sz="2800" dirty="0">
              <a:latin typeface="Garamond" panose="02020404030301010803" pitchFamily="18" charset="0"/>
            </a:endParaRPr>
          </a:p>
          <a:p>
            <a:pPr lvl="0" algn="just">
              <a:buFont typeface="Wingdings" pitchFamily="2" charset="2"/>
              <a:buNone/>
            </a:pPr>
            <a:r>
              <a:rPr lang="en-US" sz="2800" dirty="0" smtClean="0">
                <a:latin typeface="Garamond" panose="02020404030301010803" pitchFamily="18" charset="0"/>
              </a:rPr>
              <a:t>  3. Whether amount accepted from friends and relatives covered ?</a:t>
            </a:r>
            <a:endParaRPr lang="en-IN" sz="2800" dirty="0">
              <a:latin typeface="Garamond" panose="02020404030301010803" pitchFamily="18" charset="0"/>
            </a:endParaRPr>
          </a:p>
          <a:p>
            <a:pPr lvl="0" algn="just">
              <a:buFont typeface="Wingdings" pitchFamily="2" charset="2"/>
              <a:buNone/>
            </a:pPr>
            <a:endParaRPr lang="en-IN" sz="2800" dirty="0">
              <a:latin typeface="Garamond" panose="02020404030301010803"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104522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249"/>
            <a:ext cx="12192000" cy="914400"/>
          </a:xfrm>
          <a:ln>
            <a:solidFill>
              <a:srgbClr val="096AB0"/>
            </a:solidFill>
          </a:ln>
          <a:scene3d>
            <a:camera prst="perspectiveFront"/>
            <a:lightRig rig="threePt" dir="t"/>
          </a:scene3d>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IN" sz="4400" b="1" dirty="0" smtClean="0">
                <a:latin typeface="Times New Roman" panose="02020603050405020304" pitchFamily="18" charset="0"/>
                <a:cs typeface="Times New Roman" panose="02020603050405020304" pitchFamily="18" charset="0"/>
              </a:rPr>
              <a:t>FAQ</a:t>
            </a:r>
            <a:endParaRPr lang="en-US" sz="3200" b="1" dirty="0" smtClean="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nvPr>
        </p:nvSpPr>
        <p:spPr>
          <a:xfrm>
            <a:off x="0" y="914400"/>
            <a:ext cx="11306224" cy="4962872"/>
          </a:xfrm>
        </p:spPr>
        <p:txBody>
          <a:bodyPr>
            <a:normAutofit/>
          </a:bodyPr>
          <a:lstStyle/>
          <a:p>
            <a:pPr algn="just">
              <a:buNone/>
            </a:pPr>
            <a:endParaRPr lang="en-US" sz="2800" b="1" dirty="0">
              <a:latin typeface="Garamond" panose="02020404030301010803" pitchFamily="18" charset="0"/>
              <a:cs typeface="Times New Roman" pitchFamily="18" charset="0"/>
            </a:endParaRPr>
          </a:p>
          <a:p>
            <a:pPr algn="just">
              <a:buNone/>
            </a:pPr>
            <a:endParaRPr lang="en-IN" sz="2800" dirty="0">
              <a:latin typeface="Times New Roman" pitchFamily="18" charset="0"/>
              <a:cs typeface="Times New Roman" pitchFamily="18" charset="0"/>
            </a:endParaRPr>
          </a:p>
          <a:p>
            <a:pPr lvl="0" algn="just">
              <a:buFont typeface="Wingdings" pitchFamily="2" charset="2"/>
              <a:buNone/>
            </a:pPr>
            <a:r>
              <a:rPr lang="en-US" sz="2800" dirty="0" smtClean="0">
                <a:latin typeface="Garamond" panose="02020404030301010803" pitchFamily="18" charset="0"/>
              </a:rPr>
              <a:t>	</a:t>
            </a:r>
            <a:r>
              <a:rPr lang="en-US" sz="2800" dirty="0" smtClean="0">
                <a:latin typeface="Garamond" panose="02020404030301010803" pitchFamily="18" charset="0"/>
              </a:rPr>
              <a:t>4. </a:t>
            </a:r>
            <a:r>
              <a:rPr lang="en-US" sz="2800" dirty="0" smtClean="0">
                <a:latin typeface="Garamond" panose="02020404030301010803" pitchFamily="18" charset="0"/>
              </a:rPr>
              <a:t>Whether unregulated chits covered  </a:t>
            </a:r>
            <a:r>
              <a:rPr lang="en-US" sz="2800" dirty="0" smtClean="0">
                <a:latin typeface="Garamond" panose="02020404030301010803" pitchFamily="18" charset="0"/>
              </a:rPr>
              <a:t>?</a:t>
            </a:r>
          </a:p>
          <a:p>
            <a:pPr lvl="0" algn="just">
              <a:buFont typeface="Wingdings" pitchFamily="2" charset="2"/>
              <a:buNone/>
            </a:pPr>
            <a:endParaRPr lang="en-US" sz="2800" dirty="0">
              <a:latin typeface="Garamond" panose="02020404030301010803" pitchFamily="18" charset="0"/>
            </a:endParaRPr>
          </a:p>
          <a:p>
            <a:pPr lvl="0" algn="just">
              <a:buFont typeface="Wingdings" pitchFamily="2" charset="2"/>
              <a:buNone/>
            </a:pPr>
            <a:r>
              <a:rPr lang="en-US" sz="2800" dirty="0" smtClean="0">
                <a:latin typeface="Garamond" panose="02020404030301010803" pitchFamily="18" charset="0"/>
              </a:rPr>
              <a:t>	</a:t>
            </a:r>
            <a:r>
              <a:rPr lang="en-US" sz="2800" dirty="0" smtClean="0">
                <a:latin typeface="Garamond" panose="02020404030301010803" pitchFamily="18" charset="0"/>
              </a:rPr>
              <a:t>5. Applicability on the Deposit schemes of </a:t>
            </a:r>
            <a:r>
              <a:rPr lang="en-US" sz="2800" dirty="0" err="1" smtClean="0">
                <a:latin typeface="Garamond" panose="02020404030301010803" pitchFamily="18" charset="0"/>
              </a:rPr>
              <a:t>jewellers</a:t>
            </a:r>
            <a:r>
              <a:rPr lang="en-US" sz="2800" dirty="0" smtClean="0">
                <a:latin typeface="Garamond" panose="02020404030301010803" pitchFamily="18" charset="0"/>
              </a:rPr>
              <a:t> ? </a:t>
            </a:r>
            <a:endParaRPr lang="en-US" sz="2800" dirty="0" smtClean="0">
              <a:latin typeface="Garamond" panose="02020404030301010803" pitchFamily="18" charset="0"/>
            </a:endParaRPr>
          </a:p>
          <a:p>
            <a:pPr lvl="0" algn="just">
              <a:buFont typeface="Wingdings" pitchFamily="2" charset="2"/>
              <a:buNone/>
            </a:pPr>
            <a:endParaRPr lang="en-US" sz="2800" dirty="0">
              <a:latin typeface="Garamond" panose="02020404030301010803" pitchFamily="18" charset="0"/>
            </a:endParaRPr>
          </a:p>
          <a:p>
            <a:pPr lvl="0" algn="just">
              <a:buFont typeface="Wingdings" pitchFamily="2" charset="2"/>
              <a:buNone/>
            </a:pPr>
            <a:endParaRPr lang="en-IN" sz="2800" dirty="0">
              <a:latin typeface="Garamond" panose="02020404030301010803" pitchFamily="18" charset="0"/>
            </a:endParaRPr>
          </a:p>
          <a:p>
            <a:pPr lvl="0" algn="just"/>
            <a:endParaRPr lang="en-IN" sz="2400" dirty="0" smtClean="0">
              <a:latin typeface="Times New Roman" pitchFamily="18" charset="0"/>
              <a:cs typeface="Times New Roman" pitchFamily="18" charset="0"/>
            </a:endParaRPr>
          </a:p>
          <a:p>
            <a:pPr lvl="0" algn="just"/>
            <a:endParaRPr lang="en-IN" sz="2400" dirty="0" smtClean="0">
              <a:latin typeface="Times New Roman"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IN" sz="2700" b="1" dirty="0" smtClean="0">
              <a:latin typeface="Centaur" pitchFamily="18" charset="0"/>
              <a:cs typeface="Times New Roman" pitchFamily="18" charset="0"/>
            </a:endParaRPr>
          </a:p>
          <a:p>
            <a:pPr algn="just" eaLnBrk="1" hangingPunct="1">
              <a:lnSpc>
                <a:spcPct val="70000"/>
              </a:lnSpc>
              <a:buNone/>
            </a:pPr>
            <a:endParaRPr lang="en-US" sz="2700" b="1" dirty="0" smtClean="0">
              <a:latin typeface="Centaur" pitchFamily="18" charset="0"/>
              <a:cs typeface="Times New Roman" pitchFamily="18" charset="0"/>
            </a:endParaRPr>
          </a:p>
        </p:txBody>
      </p:sp>
      <p:sp>
        <p:nvSpPr>
          <p:cNvPr id="5" name="Footer Placeholder 4"/>
          <p:cNvSpPr>
            <a:spLocks noGrp="1"/>
          </p:cNvSpPr>
          <p:nvPr>
            <p:ph type="ftr" sz="quarter" idx="11"/>
          </p:nvPr>
        </p:nvSpPr>
        <p:spPr/>
        <p:txBody>
          <a:bodyPr/>
          <a:lstStyle/>
          <a:p>
            <a:pPr>
              <a:defRPr/>
            </a:pPr>
            <a:r>
              <a:rPr lang="en-IN" sz="1600" b="1" i="1" dirty="0" smtClean="0">
                <a:latin typeface="Times New Roman" pitchFamily="18" charset="0"/>
                <a:cs typeface="Times New Roman" pitchFamily="18" charset="0"/>
              </a:rPr>
              <a:t>Bigger ** Better ** Bolder</a:t>
            </a:r>
            <a:endParaRPr lang="en-US" sz="1600" b="1" i="1" dirty="0">
              <a:latin typeface="Times New Roman" pitchFamily="18" charset="0"/>
              <a:cs typeface="Times New Roman" pitchFamily="18" charset="0"/>
            </a:endParaRPr>
          </a:p>
        </p:txBody>
      </p:sp>
      <p:sp>
        <p:nvSpPr>
          <p:cNvPr id="8" name="Rectangle 14"/>
          <p:cNvSpPr txBox="1">
            <a:spLocks noChangeArrowheads="1"/>
          </p:cNvSpPr>
          <p:nvPr/>
        </p:nvSpPr>
        <p:spPr bwMode="auto">
          <a:xfrm>
            <a:off x="839416" y="5517232"/>
            <a:ext cx="5283200" cy="457200"/>
          </a:xfrm>
          <a:prstGeom prst="rect">
            <a:avLst/>
          </a:prstGeom>
          <a:noFill/>
          <a:ln>
            <a:noFill/>
          </a:ln>
          <a:effectLst/>
          <a:extLst/>
        </p:spPr>
        <p:txBody>
          <a:bodyPr anchor="b"/>
          <a:lstStyle/>
          <a:p>
            <a:pPr eaLnBrk="1" hangingPunct="1">
              <a:defRPr/>
            </a:pPr>
            <a:endParaRPr lang="en-US" sz="1400" b="1" i="1" dirty="0">
              <a:latin typeface="+mj-lt"/>
              <a:cs typeface="+mn-cs"/>
            </a:endParaRPr>
          </a:p>
        </p:txBody>
      </p:sp>
    </p:spTree>
    <p:extLst>
      <p:ext uri="{BB962C8B-B14F-4D97-AF65-F5344CB8AC3E}">
        <p14:creationId xmlns:p14="http://schemas.microsoft.com/office/powerpoint/2010/main" val="797018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 (3).jpg"/>
          <p:cNvPicPr>
            <a:picLocks noGrp="1" noChangeAspect="1"/>
          </p:cNvPicPr>
          <p:nvPr>
            <p:ph idx="1"/>
          </p:nvPr>
        </p:nvPicPr>
        <p:blipFill>
          <a:blip r:embed="rId2" cstate="print"/>
          <a:stretch>
            <a:fillRect/>
          </a:stretch>
        </p:blipFill>
        <p:spPr>
          <a:xfrm rot="20875294">
            <a:off x="1991544" y="1556792"/>
            <a:ext cx="6840760" cy="1944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Footer Placeholder 3"/>
          <p:cNvSpPr>
            <a:spLocks noGrp="1"/>
          </p:cNvSpPr>
          <p:nvPr>
            <p:ph type="ftr" sz="quarter" idx="11"/>
          </p:nvPr>
        </p:nvSpPr>
        <p:spPr/>
        <p:txBody>
          <a:bodyPr/>
          <a:lstStyle/>
          <a:p>
            <a:r>
              <a:rPr lang="en-IN" sz="1600" b="1" i="1" dirty="0" smtClean="0">
                <a:latin typeface="Times New Roman" pitchFamily="18" charset="0"/>
                <a:cs typeface="Times New Roman" pitchFamily="18" charset="0"/>
              </a:rPr>
              <a:t>Bigger ** Better ** Bolder</a:t>
            </a:r>
            <a:endParaRPr lang="en-IN" sz="1600" b="1" i="1"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S103417271">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3149403-D037-43A9-A21D-FD77B99076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1061</Words>
  <Application>Microsoft Office PowerPoint</Application>
  <PresentationFormat>Widescreen</PresentationFormat>
  <Paragraphs>340</Paragraphs>
  <Slides>24</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Centaur</vt:lpstr>
      <vt:lpstr>Corbel</vt:lpstr>
      <vt:lpstr>Euphemia</vt:lpstr>
      <vt:lpstr>Garamond</vt:lpstr>
      <vt:lpstr>Georgia</vt:lpstr>
      <vt:lpstr>Times New Roman</vt:lpstr>
      <vt:lpstr>Wingdings</vt:lpstr>
      <vt:lpstr>TS103417271</vt:lpstr>
      <vt:lpstr>PowerPoint Presentation</vt:lpstr>
      <vt:lpstr>Legislative Track</vt:lpstr>
      <vt:lpstr>Legislative Track</vt:lpstr>
      <vt:lpstr>Objectives</vt:lpstr>
      <vt:lpstr>Key Highlights</vt:lpstr>
      <vt:lpstr>Key Highlights</vt:lpstr>
      <vt:lpstr>Key Highlights</vt:lpstr>
      <vt:lpstr>Important Definitions</vt:lpstr>
      <vt:lpstr>Section 2 (4) Deposits</vt:lpstr>
      <vt:lpstr>Section 2 (4) Deposits</vt:lpstr>
      <vt:lpstr>Regulated Deposits</vt:lpstr>
      <vt:lpstr>Applicability on Regulated Deposits</vt:lpstr>
      <vt:lpstr>Unregulated Deposit Scheme</vt:lpstr>
      <vt:lpstr>Unregulated Deposit Takers</vt:lpstr>
      <vt:lpstr>Unregulated Deposit Takers</vt:lpstr>
      <vt:lpstr>Deposit outside the Purview of Ordinance</vt:lpstr>
      <vt:lpstr>Deposit outside the Purview of Ordinance</vt:lpstr>
      <vt:lpstr>Deposit outside the Purview of Ordinance</vt:lpstr>
      <vt:lpstr>Deposit outside the Purview of Ordinance</vt:lpstr>
      <vt:lpstr>Deposit outside the Purview of Ordinance</vt:lpstr>
      <vt:lpstr>Central Repository information on Deposit takers</vt:lpstr>
      <vt:lpstr>FAQ</vt:lpstr>
      <vt:lpstr>FAQ</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2014-04-25T02:02:30Z</dcterms:created>
  <dcterms:modified xsi:type="dcterms:W3CDTF">2019-03-15T02:44:46Z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TC034172719991</vt:lpwstr>
  </property>
</Properties>
</file>