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92" r:id="rId5"/>
  </p:sldMasterIdLst>
  <p:notesMasterIdLst>
    <p:notesMasterId r:id="rId55"/>
  </p:notesMasterIdLst>
  <p:handoutMasterIdLst>
    <p:handoutMasterId r:id="rId56"/>
  </p:handoutMasterIdLst>
  <p:sldIdLst>
    <p:sldId id="979" r:id="rId6"/>
    <p:sldId id="1062" r:id="rId7"/>
    <p:sldId id="1059" r:id="rId8"/>
    <p:sldId id="1020" r:id="rId9"/>
    <p:sldId id="1021" r:id="rId10"/>
    <p:sldId id="1060" r:id="rId11"/>
    <p:sldId id="1022" r:id="rId12"/>
    <p:sldId id="1061" r:id="rId13"/>
    <p:sldId id="1063" r:id="rId14"/>
    <p:sldId id="1064" r:id="rId15"/>
    <p:sldId id="1065" r:id="rId16"/>
    <p:sldId id="1066" r:id="rId17"/>
    <p:sldId id="1067" r:id="rId18"/>
    <p:sldId id="1068" r:id="rId19"/>
    <p:sldId id="1017" r:id="rId20"/>
    <p:sldId id="1018" r:id="rId21"/>
    <p:sldId id="1024" r:id="rId22"/>
    <p:sldId id="1025" r:id="rId23"/>
    <p:sldId id="1026" r:id="rId24"/>
    <p:sldId id="1027" r:id="rId25"/>
    <p:sldId id="1028" r:id="rId26"/>
    <p:sldId id="1029" r:id="rId27"/>
    <p:sldId id="1030" r:id="rId28"/>
    <p:sldId id="1031" r:id="rId29"/>
    <p:sldId id="1032" r:id="rId30"/>
    <p:sldId id="1033" r:id="rId31"/>
    <p:sldId id="1034" r:id="rId32"/>
    <p:sldId id="1035" r:id="rId33"/>
    <p:sldId id="1055" r:id="rId34"/>
    <p:sldId id="1056" r:id="rId35"/>
    <p:sldId id="1057" r:id="rId36"/>
    <p:sldId id="1038" r:id="rId37"/>
    <p:sldId id="1049" r:id="rId38"/>
    <p:sldId id="1050" r:id="rId39"/>
    <p:sldId id="1051" r:id="rId40"/>
    <p:sldId id="1052" r:id="rId41"/>
    <p:sldId id="1053" r:id="rId42"/>
    <p:sldId id="1054" r:id="rId43"/>
    <p:sldId id="1048" r:id="rId44"/>
    <p:sldId id="1036" r:id="rId45"/>
    <p:sldId id="1041" r:id="rId46"/>
    <p:sldId id="1040" r:id="rId47"/>
    <p:sldId id="1042" r:id="rId48"/>
    <p:sldId id="1043" r:id="rId49"/>
    <p:sldId id="1044" r:id="rId50"/>
    <p:sldId id="1045" r:id="rId51"/>
    <p:sldId id="1046" r:id="rId52"/>
    <p:sldId id="1047" r:id="rId53"/>
    <p:sldId id="970" r:id="rId54"/>
  </p:sldIdLst>
  <p:sldSz cx="9925050" cy="7443788"/>
  <p:notesSz cx="7104063" cy="10234613"/>
  <p:custDataLst>
    <p:tags r:id="rId57"/>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595" userDrawn="1">
          <p15:clr>
            <a:srgbClr val="A4A3A4"/>
          </p15:clr>
        </p15:guide>
        <p15:guide id="2" pos="84"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guide id="3" orient="horz" pos="3224">
          <p15:clr>
            <a:srgbClr val="A4A3A4"/>
          </p15:clr>
        </p15:guide>
        <p15:guide id="4" pos="223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1C1C"/>
    <a:srgbClr val="FF7C80"/>
    <a:srgbClr val="FEF100"/>
    <a:srgbClr val="333333"/>
    <a:srgbClr val="5F5F5F"/>
    <a:srgbClr val="FFCC00"/>
    <a:srgbClr val="006393"/>
    <a:srgbClr val="FCD64D"/>
    <a:srgbClr val="61A48D"/>
    <a:srgbClr val="6666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D5ABB26-0587-4C30-8999-92F81FD0307C}">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676" autoAdjust="0"/>
    <p:restoredTop sz="94280" autoAdjust="0"/>
  </p:normalViewPr>
  <p:slideViewPr>
    <p:cSldViewPr snapToGrid="0">
      <p:cViewPr varScale="1">
        <p:scale>
          <a:sx n="77" d="100"/>
          <a:sy n="77" d="100"/>
        </p:scale>
        <p:origin x="1445" y="43"/>
      </p:cViewPr>
      <p:guideLst>
        <p:guide orient="horz" pos="4595"/>
        <p:guide pos="84"/>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715"/>
    </p:cViewPr>
  </p:sorterViewPr>
  <p:notesViewPr>
    <p:cSldViewPr snapToGrid="0">
      <p:cViewPr varScale="1">
        <p:scale>
          <a:sx n="50" d="100"/>
          <a:sy n="50" d="100"/>
        </p:scale>
        <p:origin x="-2934" y="-102"/>
      </p:cViewPr>
      <p:guideLst>
        <p:guide orient="horz" pos="2880"/>
        <p:guide pos="2160"/>
        <p:guide orient="horz" pos="3224"/>
        <p:guide pos="223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notesMaster" Target="notesMasters/notesMaster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commentAuthors" Target="commentAuthor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ags" Target="tags/tag1.xml"/><Relationship Id="rId61"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handoutMaster" Target="handoutMasters/handoutMaster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427" cy="511731"/>
          </a:xfrm>
          <a:prstGeom prst="rect">
            <a:avLst/>
          </a:prstGeom>
        </p:spPr>
        <p:txBody>
          <a:bodyPr vert="horz" lIns="99075" tIns="49538" rIns="99075" bIns="49538" rtlCol="0"/>
          <a:lstStyle>
            <a:lvl1pPr algn="l" defTabSz="1063275" fontAlgn="auto">
              <a:spcBef>
                <a:spcPts val="0"/>
              </a:spcBef>
              <a:spcAft>
                <a:spcPts val="0"/>
              </a:spcAft>
              <a:defRPr sz="1300">
                <a:latin typeface="+mn-lt"/>
                <a:ea typeface="+mn-ea"/>
                <a:cs typeface="+mn-cs"/>
              </a:defRPr>
            </a:lvl1pPr>
          </a:lstStyle>
          <a:p>
            <a:pPr>
              <a:defRPr/>
            </a:pPr>
            <a:endParaRPr lang="en-CA" dirty="0"/>
          </a:p>
        </p:txBody>
      </p:sp>
      <p:sp>
        <p:nvSpPr>
          <p:cNvPr id="3" name="Date Placeholder 2"/>
          <p:cNvSpPr>
            <a:spLocks noGrp="1"/>
          </p:cNvSpPr>
          <p:nvPr>
            <p:ph type="dt" sz="quarter" idx="1"/>
          </p:nvPr>
        </p:nvSpPr>
        <p:spPr>
          <a:xfrm>
            <a:off x="4023992" y="0"/>
            <a:ext cx="3078427" cy="511731"/>
          </a:xfrm>
          <a:prstGeom prst="rect">
            <a:avLst/>
          </a:prstGeom>
        </p:spPr>
        <p:txBody>
          <a:bodyPr vert="horz" wrap="square" lIns="99075" tIns="49538" rIns="99075" bIns="49538" numCol="1" anchor="t" anchorCtr="0" compatLnSpc="1">
            <a:prstTxWarp prst="textNoShape">
              <a:avLst/>
            </a:prstTxWarp>
          </a:bodyPr>
          <a:lstStyle>
            <a:lvl1pPr algn="r">
              <a:defRPr sz="1300">
                <a:latin typeface="Calibri" pitchFamily="34" charset="0"/>
              </a:defRPr>
            </a:lvl1pPr>
          </a:lstStyle>
          <a:p>
            <a:fld id="{2740ECD9-5076-49EF-917C-1076426854A6}" type="datetimeFigureOut">
              <a:rPr lang="en-US"/>
              <a:pPr/>
              <a:t>5/12/2018</a:t>
            </a:fld>
            <a:endParaRPr lang="en-CA" dirty="0"/>
          </a:p>
        </p:txBody>
      </p:sp>
      <p:sp>
        <p:nvSpPr>
          <p:cNvPr id="4" name="Footer Placeholder 3"/>
          <p:cNvSpPr>
            <a:spLocks noGrp="1"/>
          </p:cNvSpPr>
          <p:nvPr>
            <p:ph type="ftr" sz="quarter" idx="2"/>
          </p:nvPr>
        </p:nvSpPr>
        <p:spPr>
          <a:xfrm>
            <a:off x="0" y="9721106"/>
            <a:ext cx="3078427" cy="511731"/>
          </a:xfrm>
          <a:prstGeom prst="rect">
            <a:avLst/>
          </a:prstGeom>
        </p:spPr>
        <p:txBody>
          <a:bodyPr vert="horz" lIns="99075" tIns="49538" rIns="99075" bIns="49538" rtlCol="0" anchor="b"/>
          <a:lstStyle>
            <a:lvl1pPr algn="l" defTabSz="1063275" fontAlgn="auto">
              <a:spcBef>
                <a:spcPts val="0"/>
              </a:spcBef>
              <a:spcAft>
                <a:spcPts val="0"/>
              </a:spcAft>
              <a:defRPr sz="1300">
                <a:latin typeface="+mn-lt"/>
                <a:ea typeface="+mn-ea"/>
                <a:cs typeface="+mn-cs"/>
              </a:defRPr>
            </a:lvl1pPr>
          </a:lstStyle>
          <a:p>
            <a:pPr>
              <a:defRPr/>
            </a:pPr>
            <a:endParaRPr lang="en-CA" dirty="0"/>
          </a:p>
        </p:txBody>
      </p:sp>
      <p:sp>
        <p:nvSpPr>
          <p:cNvPr id="5" name="Slide Number Placeholder 4"/>
          <p:cNvSpPr>
            <a:spLocks noGrp="1"/>
          </p:cNvSpPr>
          <p:nvPr>
            <p:ph type="sldNum" sz="quarter" idx="3"/>
          </p:nvPr>
        </p:nvSpPr>
        <p:spPr>
          <a:xfrm>
            <a:off x="4023992" y="9721106"/>
            <a:ext cx="3078427" cy="511731"/>
          </a:xfrm>
          <a:prstGeom prst="rect">
            <a:avLst/>
          </a:prstGeom>
        </p:spPr>
        <p:txBody>
          <a:bodyPr vert="horz" wrap="square" lIns="99075" tIns="49538" rIns="99075" bIns="49538" numCol="1" anchor="b" anchorCtr="0" compatLnSpc="1">
            <a:prstTxWarp prst="textNoShape">
              <a:avLst/>
            </a:prstTxWarp>
          </a:bodyPr>
          <a:lstStyle>
            <a:lvl1pPr algn="r">
              <a:defRPr sz="1300">
                <a:latin typeface="Calibri" pitchFamily="34" charset="0"/>
              </a:defRPr>
            </a:lvl1pPr>
          </a:lstStyle>
          <a:p>
            <a:fld id="{793C4EBA-1462-452E-89EF-7813760B5014}" type="slidenum">
              <a:rPr lang="en-CA"/>
              <a:pPr/>
              <a:t>‹#›</a:t>
            </a:fld>
            <a:endParaRPr lang="en-CA" dirty="0"/>
          </a:p>
        </p:txBody>
      </p:sp>
    </p:spTree>
    <p:extLst>
      <p:ext uri="{BB962C8B-B14F-4D97-AF65-F5344CB8AC3E}">
        <p14:creationId xmlns:p14="http://schemas.microsoft.com/office/powerpoint/2010/main" val="41033873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36513" y="233363"/>
            <a:ext cx="7177088" cy="5384800"/>
          </a:xfrm>
          <a:prstGeom prst="rect">
            <a:avLst/>
          </a:prstGeom>
          <a:noFill/>
          <a:ln w="12700">
            <a:solidFill>
              <a:prstClr val="black"/>
            </a:solidFill>
          </a:ln>
        </p:spPr>
        <p:txBody>
          <a:bodyPr vert="horz" lIns="99075" tIns="49538" rIns="99075" bIns="49538" rtlCol="0" anchor="ctr"/>
          <a:lstStyle/>
          <a:p>
            <a:pPr lvl="0"/>
            <a:endParaRPr lang="en-US" noProof="0" dirty="0"/>
          </a:p>
        </p:txBody>
      </p:sp>
      <p:sp>
        <p:nvSpPr>
          <p:cNvPr id="5" name="Notes Placeholder 4"/>
          <p:cNvSpPr>
            <a:spLocks noGrp="1"/>
          </p:cNvSpPr>
          <p:nvPr>
            <p:ph type="body" sz="quarter" idx="3"/>
          </p:nvPr>
        </p:nvSpPr>
        <p:spPr>
          <a:xfrm>
            <a:off x="162803" y="5799614"/>
            <a:ext cx="6770237" cy="4216448"/>
          </a:xfrm>
          <a:prstGeom prst="rect">
            <a:avLst/>
          </a:prstGeom>
        </p:spPr>
        <p:txBody>
          <a:bodyPr vert="horz" lIns="99075" tIns="49538" rIns="99075" bIns="49538" rtlCol="0">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Tree>
    <p:extLst>
      <p:ext uri="{BB962C8B-B14F-4D97-AF65-F5344CB8AC3E}">
        <p14:creationId xmlns:p14="http://schemas.microsoft.com/office/powerpoint/2010/main" val="419569382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Verdana" pitchFamily="34" charset="0"/>
        <a:ea typeface="MS PGothic"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Verdana" pitchFamily="34"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Verdana" pitchFamily="34"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Verdana" pitchFamily="34"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Verdana" pitchFamily="34"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3" y="233363"/>
            <a:ext cx="7177088" cy="53848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31203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3" y="233363"/>
            <a:ext cx="7177088" cy="53848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864690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3" y="233363"/>
            <a:ext cx="7177088" cy="5384800"/>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14320676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3" y="233363"/>
            <a:ext cx="7177088" cy="5384800"/>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13597870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3" y="233363"/>
            <a:ext cx="7177088" cy="5384800"/>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17624810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3" y="233363"/>
            <a:ext cx="7177088" cy="5384800"/>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28932658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3" y="233363"/>
            <a:ext cx="7177088" cy="53848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438348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3" y="233363"/>
            <a:ext cx="7177088" cy="5384800"/>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9112707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3" y="233363"/>
            <a:ext cx="7177088" cy="5384800"/>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7979374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3" y="233363"/>
            <a:ext cx="7177088" cy="5384800"/>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24816812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3" y="233363"/>
            <a:ext cx="7177088" cy="5384800"/>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35598651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3" y="233363"/>
            <a:ext cx="7177088" cy="5384800"/>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30399113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3" y="233363"/>
            <a:ext cx="7177088" cy="5384800"/>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7776181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3" y="233363"/>
            <a:ext cx="7177088" cy="53848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131677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3" y="233363"/>
            <a:ext cx="7177088" cy="5384800"/>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15825919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3" y="233363"/>
            <a:ext cx="7177088" cy="5384800"/>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13687620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3" y="233363"/>
            <a:ext cx="7177088" cy="5384800"/>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36176027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3" y="233363"/>
            <a:ext cx="7177088" cy="5384800"/>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6307581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3" y="233363"/>
            <a:ext cx="7177088" cy="5384800"/>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17440008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3" y="233363"/>
            <a:ext cx="7177088" cy="5384800"/>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37339837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3" y="233363"/>
            <a:ext cx="7177088" cy="5384800"/>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33417813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3" y="233363"/>
            <a:ext cx="7177088" cy="5384800"/>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24501947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3" y="233363"/>
            <a:ext cx="7177088" cy="5384800"/>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26121373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3" y="233363"/>
            <a:ext cx="7177088" cy="5384800"/>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29669140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3" y="233363"/>
            <a:ext cx="7177088" cy="5384800"/>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18946140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3" y="233363"/>
            <a:ext cx="7177088" cy="5384800"/>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13936643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3" y="233363"/>
            <a:ext cx="7177088" cy="5384800"/>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17740779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3" y="233363"/>
            <a:ext cx="7177088" cy="5384800"/>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31760618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3" y="233363"/>
            <a:ext cx="7177088" cy="5384800"/>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34558228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3" y="233363"/>
            <a:ext cx="7177088" cy="5384800"/>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21984873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3" y="233363"/>
            <a:ext cx="7177088" cy="53848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960323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3" y="233363"/>
            <a:ext cx="7177088" cy="5384800"/>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17134503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3" y="233363"/>
            <a:ext cx="7177088" cy="5384800"/>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6434069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3" y="233363"/>
            <a:ext cx="7177088" cy="5384800"/>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30420960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3" y="233363"/>
            <a:ext cx="7177088" cy="5384800"/>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147385565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3" y="233363"/>
            <a:ext cx="7177088" cy="5384800"/>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74865644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3" y="233363"/>
            <a:ext cx="7177088" cy="5384800"/>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391818407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3" y="233363"/>
            <a:ext cx="7177088" cy="53848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1629017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3" y="233363"/>
            <a:ext cx="7177088" cy="5384800"/>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198382546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3" y="233363"/>
            <a:ext cx="7177088" cy="5384800"/>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288492497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3" y="233363"/>
            <a:ext cx="7177088" cy="5384800"/>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62046372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3" y="233363"/>
            <a:ext cx="7177088" cy="5384800"/>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25047252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3" y="233363"/>
            <a:ext cx="7177088" cy="5384800"/>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121663705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3" y="233363"/>
            <a:ext cx="7177088" cy="5384800"/>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23991037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3" y="233363"/>
            <a:ext cx="7177088" cy="5384800"/>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307018625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3" y="233363"/>
            <a:ext cx="7177088" cy="5384800"/>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293119559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3" y="233363"/>
            <a:ext cx="7177088" cy="5384800"/>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62357856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3" y="233363"/>
            <a:ext cx="7177088" cy="53848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150770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7.jpeg"/><Relationship Id="rId2" Type="http://schemas.openxmlformats.org/officeDocument/2006/relationships/tags" Target="../tags/tag2.xml"/><Relationship Id="rId1" Type="http://schemas.openxmlformats.org/officeDocument/2006/relationships/vmlDrawing" Target="../drawings/vmlDrawing1.vml"/><Relationship Id="rId6" Type="http://schemas.openxmlformats.org/officeDocument/2006/relationships/image" Target="../media/image5.emf"/><Relationship Id="rId5" Type="http://schemas.openxmlformats.org/officeDocument/2006/relationships/oleObject" Target="../embeddings/oleObject1.bin"/><Relationship Id="rId4"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
            <a:ext cx="9925050" cy="885824"/>
          </a:xfrm>
        </p:spPr>
        <p:txBody>
          <a:bodyPr/>
          <a:lstStyle>
            <a:lvl1pPr>
              <a:defRPr/>
            </a:lvl1pPr>
          </a:lstStyle>
          <a:p>
            <a:br>
              <a:rPr lang="en-US" dirty="0"/>
            </a:br>
            <a:r>
              <a:rPr lang="en-US" dirty="0"/>
              <a:t>         Click to edit Master title style</a:t>
            </a:r>
          </a:p>
        </p:txBody>
      </p:sp>
      <p:pic>
        <p:nvPicPr>
          <p:cNvPr id="7" name="Picture 6" descr="pouch.pdf">
            <a:extLst>
              <a:ext uri="{FF2B5EF4-FFF2-40B4-BE49-F238E27FC236}">
                <a16:creationId xmlns:a16="http://schemas.microsoft.com/office/drawing/2014/main" id="{37C8ACD6-D979-4AC8-9901-04DE385EE016}"/>
              </a:ext>
            </a:extLst>
          </p:cNvPr>
          <p:cNvPicPr preferRelativeResize="0">
            <a:picLocks/>
          </p:cNvPicPr>
          <p:nvPr userDrawn="1"/>
        </p:nvPicPr>
        <p:blipFill rotWithShape="1">
          <a:blip r:embed="rId2" cstate="print">
            <a:extLst>
              <a:ext uri="{28A0092B-C50C-407E-A947-70E740481C1C}">
                <a14:useLocalDpi xmlns:a14="http://schemas.microsoft.com/office/drawing/2010/main" val="0"/>
              </a:ext>
            </a:extLst>
          </a:blip>
          <a:srcRect l="17169" t="12830" r="14273" b="23662"/>
          <a:stretch/>
        </p:blipFill>
        <p:spPr>
          <a:xfrm flipV="1">
            <a:off x="0" y="1000921"/>
            <a:ext cx="723686" cy="45719"/>
          </a:xfrm>
          <a:prstGeom prst="rect">
            <a:avLst/>
          </a:prstGeom>
        </p:spPr>
      </p:pic>
      <p:pic>
        <p:nvPicPr>
          <p:cNvPr id="8" name="Picture 7" descr="pouch.pdf">
            <a:extLst>
              <a:ext uri="{FF2B5EF4-FFF2-40B4-BE49-F238E27FC236}">
                <a16:creationId xmlns:a16="http://schemas.microsoft.com/office/drawing/2014/main" id="{7D26D82D-1B89-4F8A-8ABA-563C2E2791FF}"/>
              </a:ext>
            </a:extLst>
          </p:cNvPr>
          <p:cNvPicPr preferRelativeResize="0">
            <a:picLocks/>
          </p:cNvPicPr>
          <p:nvPr userDrawn="1"/>
        </p:nvPicPr>
        <p:blipFill rotWithShape="1">
          <a:blip r:embed="rId2" cstate="print">
            <a:grayscl/>
            <a:extLst>
              <a:ext uri="{28A0092B-C50C-407E-A947-70E740481C1C}">
                <a14:useLocalDpi xmlns:a14="http://schemas.microsoft.com/office/drawing/2010/main" val="0"/>
              </a:ext>
            </a:extLst>
          </a:blip>
          <a:srcRect l="17169" t="12830" r="14273" b="23662"/>
          <a:stretch/>
        </p:blipFill>
        <p:spPr>
          <a:xfrm flipV="1">
            <a:off x="9185282" y="995666"/>
            <a:ext cx="723686" cy="45719"/>
          </a:xfrm>
          <a:prstGeom prst="rect">
            <a:avLst/>
          </a:prstGeom>
          <a:solidFill>
            <a:schemeClr val="bg1">
              <a:lumMod val="75000"/>
            </a:schemeClr>
          </a:solidFill>
          <a:ln>
            <a:solidFill>
              <a:schemeClr val="bg1">
                <a:lumMod val="90000"/>
              </a:schemeClr>
            </a:solidFill>
          </a:ln>
        </p:spPr>
      </p:pic>
      <p:sp>
        <p:nvSpPr>
          <p:cNvPr id="6" name="TextBox 5">
            <a:extLst>
              <a:ext uri="{FF2B5EF4-FFF2-40B4-BE49-F238E27FC236}">
                <a16:creationId xmlns:a16="http://schemas.microsoft.com/office/drawing/2014/main" id="{4D1F35F3-9118-4065-9F3D-C81432701170}"/>
              </a:ext>
            </a:extLst>
          </p:cNvPr>
          <p:cNvSpPr txBox="1"/>
          <p:nvPr userDrawn="1"/>
        </p:nvSpPr>
        <p:spPr>
          <a:xfrm>
            <a:off x="0" y="1161735"/>
            <a:ext cx="9908968" cy="5439090"/>
          </a:xfrm>
          <a:prstGeom prst="rect">
            <a:avLst/>
          </a:prstGeom>
          <a:noFill/>
        </p:spPr>
        <p:txBody>
          <a:bodyPr wrap="square" rtlCol="0">
            <a:spAutoFit/>
          </a:bodyPr>
          <a:lstStyle/>
          <a:p>
            <a:endParaRPr lang="en-US" dirty="0"/>
          </a:p>
        </p:txBody>
      </p:sp>
    </p:spTree>
    <p:extLst>
      <p:ext uri="{BB962C8B-B14F-4D97-AF65-F5344CB8AC3E}">
        <p14:creationId xmlns:p14="http://schemas.microsoft.com/office/powerpoint/2010/main" val="34382354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Last Page Logo">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89412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pic>
        <p:nvPicPr>
          <p:cNvPr id="3" name="Picture 3"/>
          <p:cNvPicPr>
            <a:picLocks noChangeAspect="1" noChangeArrowheads="1"/>
          </p:cNvPicPr>
          <p:nvPr/>
        </p:nvPicPr>
        <p:blipFill>
          <a:blip r:embed="rId4" cstate="print"/>
          <a:srcRect/>
          <a:stretch>
            <a:fillRect/>
          </a:stretch>
        </p:blipFill>
        <p:spPr bwMode="auto">
          <a:xfrm>
            <a:off x="77730" y="7177088"/>
            <a:ext cx="7680619" cy="176212"/>
          </a:xfrm>
          <a:prstGeom prst="rect">
            <a:avLst/>
          </a:prstGeom>
          <a:noFill/>
          <a:ln w="9525">
            <a:noFill/>
            <a:miter lim="800000"/>
            <a:headEnd/>
            <a:tailEnd/>
          </a:ln>
        </p:spPr>
      </p:pic>
      <p:graphicFrame>
        <p:nvGraphicFramePr>
          <p:cNvPr id="4" name="Object 22" hidden="1"/>
          <p:cNvGraphicFramePr>
            <a:graphicFrameLocks noChangeAspect="1"/>
          </p:cNvGraphicFramePr>
          <p:nvPr/>
        </p:nvGraphicFramePr>
        <p:xfrm>
          <a:off x="0" y="0"/>
          <a:ext cx="161936" cy="158750"/>
        </p:xfrm>
        <a:graphic>
          <a:graphicData uri="http://schemas.openxmlformats.org/presentationml/2006/ole">
            <mc:AlternateContent xmlns:mc="http://schemas.openxmlformats.org/markup-compatibility/2006">
              <mc:Choice xmlns:v="urn:schemas-microsoft-com:vml" Requires="v">
                <p:oleObj spid="_x0000_s124448" name="think-cell Slide" r:id="rId5" imgW="360" imgH="360" progId="">
                  <p:embed/>
                </p:oleObj>
              </mc:Choice>
              <mc:Fallback>
                <p:oleObj name="think-cell Slide" r:id="rId5" imgW="360" imgH="360" progId="">
                  <p:embed/>
                  <p:pic>
                    <p:nvPicPr>
                      <p:cNvPr id="0" name="Picture 108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61936"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Freeform 4"/>
          <p:cNvSpPr/>
          <p:nvPr/>
        </p:nvSpPr>
        <p:spPr>
          <a:xfrm>
            <a:off x="0" y="982664"/>
            <a:ext cx="9627088" cy="136525"/>
          </a:xfrm>
          <a:custGeom>
            <a:avLst/>
            <a:gdLst>
              <a:gd name="connsiteX0" fmla="*/ 0 w 9457509"/>
              <a:gd name="connsiteY0" fmla="*/ 0 h 195943"/>
              <a:gd name="connsiteX1" fmla="*/ 9457509 w 9457509"/>
              <a:gd name="connsiteY1" fmla="*/ 39189 h 195943"/>
              <a:gd name="connsiteX2" fmla="*/ 9353006 w 9457509"/>
              <a:gd name="connsiteY2" fmla="*/ 169817 h 195943"/>
              <a:gd name="connsiteX3" fmla="*/ 0 w 9457509"/>
              <a:gd name="connsiteY3" fmla="*/ 195943 h 195943"/>
              <a:gd name="connsiteX0" fmla="*/ 0 w 9457509"/>
              <a:gd name="connsiteY0" fmla="*/ 0 h 196306"/>
              <a:gd name="connsiteX1" fmla="*/ 9457509 w 9457509"/>
              <a:gd name="connsiteY1" fmla="*/ 39189 h 196306"/>
              <a:gd name="connsiteX2" fmla="*/ 9297557 w 9457509"/>
              <a:gd name="connsiteY2" fmla="*/ 196306 h 196306"/>
              <a:gd name="connsiteX3" fmla="*/ 0 w 9457509"/>
              <a:gd name="connsiteY3" fmla="*/ 195943 h 196306"/>
              <a:gd name="connsiteX0" fmla="*/ 13063 w 9457509"/>
              <a:gd name="connsiteY0" fmla="*/ 4716 h 157117"/>
              <a:gd name="connsiteX1" fmla="*/ 9457509 w 9457509"/>
              <a:gd name="connsiteY1" fmla="*/ 0 h 157117"/>
              <a:gd name="connsiteX2" fmla="*/ 9297557 w 9457509"/>
              <a:gd name="connsiteY2" fmla="*/ 157117 h 157117"/>
              <a:gd name="connsiteX3" fmla="*/ 0 w 9457509"/>
              <a:gd name="connsiteY3" fmla="*/ 156754 h 157117"/>
              <a:gd name="connsiteX0" fmla="*/ 13063 w 9449163"/>
              <a:gd name="connsiteY0" fmla="*/ 0 h 152401"/>
              <a:gd name="connsiteX1" fmla="*/ 9449163 w 9449163"/>
              <a:gd name="connsiteY1" fmla="*/ 0 h 152401"/>
              <a:gd name="connsiteX2" fmla="*/ 9297557 w 9449163"/>
              <a:gd name="connsiteY2" fmla="*/ 152401 h 152401"/>
              <a:gd name="connsiteX3" fmla="*/ 0 w 9449163"/>
              <a:gd name="connsiteY3" fmla="*/ 152038 h 152401"/>
              <a:gd name="connsiteX0" fmla="*/ 13063 w 9449163"/>
              <a:gd name="connsiteY0" fmla="*/ 0 h 152400"/>
              <a:gd name="connsiteX1" fmla="*/ 9449163 w 9449163"/>
              <a:gd name="connsiteY1" fmla="*/ 0 h 152400"/>
              <a:gd name="connsiteX2" fmla="*/ 9372963 w 9449163"/>
              <a:gd name="connsiteY2" fmla="*/ 152400 h 152400"/>
              <a:gd name="connsiteX3" fmla="*/ 0 w 9449163"/>
              <a:gd name="connsiteY3" fmla="*/ 152038 h 152400"/>
              <a:gd name="connsiteX0" fmla="*/ 13063 w 9449163"/>
              <a:gd name="connsiteY0" fmla="*/ 0 h 152400"/>
              <a:gd name="connsiteX1" fmla="*/ 9449163 w 9449163"/>
              <a:gd name="connsiteY1" fmla="*/ 0 h 152400"/>
              <a:gd name="connsiteX2" fmla="*/ 9415032 w 9449163"/>
              <a:gd name="connsiteY2" fmla="*/ 152400 h 152400"/>
              <a:gd name="connsiteX3" fmla="*/ 0 w 9449163"/>
              <a:gd name="connsiteY3" fmla="*/ 152038 h 152400"/>
              <a:gd name="connsiteX0" fmla="*/ 12269 w 9449163"/>
              <a:gd name="connsiteY0" fmla="*/ 0 h 152400"/>
              <a:gd name="connsiteX1" fmla="*/ 9449163 w 9449163"/>
              <a:gd name="connsiteY1" fmla="*/ 0 h 152400"/>
              <a:gd name="connsiteX2" fmla="*/ 9415032 w 9449163"/>
              <a:gd name="connsiteY2" fmla="*/ 152400 h 152400"/>
              <a:gd name="connsiteX3" fmla="*/ 0 w 9449163"/>
              <a:gd name="connsiteY3" fmla="*/ 152038 h 152400"/>
              <a:gd name="connsiteX0" fmla="*/ 0 w 9436894"/>
              <a:gd name="connsiteY0" fmla="*/ 0 h 152400"/>
              <a:gd name="connsiteX1" fmla="*/ 9436894 w 9436894"/>
              <a:gd name="connsiteY1" fmla="*/ 0 h 152400"/>
              <a:gd name="connsiteX2" fmla="*/ 9402763 w 9436894"/>
              <a:gd name="connsiteY2" fmla="*/ 152400 h 152400"/>
              <a:gd name="connsiteX3" fmla="*/ 0 w 9436894"/>
              <a:gd name="connsiteY3" fmla="*/ 152038 h 152400"/>
            </a:gdLst>
            <a:ahLst/>
            <a:cxnLst>
              <a:cxn ang="0">
                <a:pos x="connsiteX0" y="connsiteY0"/>
              </a:cxn>
              <a:cxn ang="0">
                <a:pos x="connsiteX1" y="connsiteY1"/>
              </a:cxn>
              <a:cxn ang="0">
                <a:pos x="connsiteX2" y="connsiteY2"/>
              </a:cxn>
              <a:cxn ang="0">
                <a:pos x="connsiteX3" y="connsiteY3"/>
              </a:cxn>
            </a:cxnLst>
            <a:rect l="l" t="t" r="r" b="b"/>
            <a:pathLst>
              <a:path w="9436894" h="152400">
                <a:moveTo>
                  <a:pt x="0" y="0"/>
                </a:moveTo>
                <a:lnTo>
                  <a:pt x="9436894" y="0"/>
                </a:lnTo>
                <a:lnTo>
                  <a:pt x="9402763" y="152400"/>
                </a:lnTo>
                <a:lnTo>
                  <a:pt x="0" y="152038"/>
                </a:lnTo>
              </a:path>
            </a:pathLst>
          </a:custGeom>
          <a:solidFill>
            <a:schemeClr val="accent3"/>
          </a:solidFill>
          <a:ln w="19050">
            <a:noFill/>
          </a:ln>
        </p:spPr>
        <p:style>
          <a:lnRef idx="1">
            <a:schemeClr val="accent1"/>
          </a:lnRef>
          <a:fillRef idx="0">
            <a:schemeClr val="accent1"/>
          </a:fillRef>
          <a:effectRef idx="0">
            <a:schemeClr val="accent1"/>
          </a:effectRef>
          <a:fontRef idx="minor">
            <a:schemeClr val="tx1"/>
          </a:fontRef>
        </p:style>
        <p:txBody>
          <a:bodyPr anchor="ctr"/>
          <a:lstStyle/>
          <a:p>
            <a:pPr algn="ctr" defTabSz="981334" fontAlgn="auto">
              <a:spcBef>
                <a:spcPts val="0"/>
              </a:spcBef>
              <a:spcAft>
                <a:spcPts val="0"/>
              </a:spcAft>
              <a:defRPr/>
            </a:pPr>
            <a:endParaRPr lang="fr-FR" sz="1900" dirty="0"/>
          </a:p>
        </p:txBody>
      </p:sp>
      <p:sp>
        <p:nvSpPr>
          <p:cNvPr id="6" name="SlideNumber"/>
          <p:cNvSpPr/>
          <p:nvPr/>
        </p:nvSpPr>
        <p:spPr>
          <a:xfrm>
            <a:off x="9243300" y="7215189"/>
            <a:ext cx="327110" cy="90487"/>
          </a:xfrm>
          <a:prstGeom prst="round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fld id="{06712C93-F025-4594-A351-07D79D3EE0B3}" type="slidenum">
              <a:rPr lang="en-US" sz="1000" b="1">
                <a:solidFill>
                  <a:srgbClr val="080808"/>
                </a:solidFill>
                <a:ea typeface="MS PGothic" pitchFamily="34" charset="-128"/>
              </a:rPr>
              <a:pPr algn="ctr"/>
              <a:t>‹#›</a:t>
            </a:fld>
            <a:endParaRPr lang="fr-FR" sz="1000" b="1" dirty="0">
              <a:solidFill>
                <a:srgbClr val="080808"/>
              </a:solidFill>
              <a:ea typeface="MS PGothic" pitchFamily="34" charset="-128"/>
            </a:endParaRPr>
          </a:p>
        </p:txBody>
      </p:sp>
      <p:cxnSp>
        <p:nvCxnSpPr>
          <p:cNvPr id="7" name="Straight Connector 6"/>
          <p:cNvCxnSpPr/>
          <p:nvPr/>
        </p:nvCxnSpPr>
        <p:spPr>
          <a:xfrm>
            <a:off x="0" y="7115175"/>
            <a:ext cx="9925050" cy="0"/>
          </a:xfrm>
          <a:prstGeom prst="line">
            <a:avLst/>
          </a:prstGeom>
          <a:ln w="12700">
            <a:solidFill>
              <a:srgbClr val="999999"/>
            </a:solidFill>
          </a:ln>
          <a:effectLst/>
        </p:spPr>
        <p:style>
          <a:lnRef idx="2">
            <a:schemeClr val="accent1"/>
          </a:lnRef>
          <a:fillRef idx="0">
            <a:schemeClr val="accent1"/>
          </a:fillRef>
          <a:effectRef idx="1">
            <a:schemeClr val="accent1"/>
          </a:effectRef>
          <a:fontRef idx="minor">
            <a:schemeClr val="tx1"/>
          </a:fontRef>
        </p:style>
      </p:cxnSp>
      <p:sp>
        <p:nvSpPr>
          <p:cNvPr id="8" name="Notes"/>
          <p:cNvSpPr txBox="1">
            <a:spLocks noChangeArrowheads="1"/>
          </p:cNvSpPr>
          <p:nvPr/>
        </p:nvSpPr>
        <p:spPr bwMode="auto">
          <a:xfrm>
            <a:off x="186227" y="6959600"/>
            <a:ext cx="7102507" cy="153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lIns="0" tIns="0" rIns="0" bIns="0" anchor="b">
            <a:spAutoFit/>
          </a:bodyPr>
          <a:lstStyle>
            <a:lvl1pPr marL="184150" indent="-184150" defTabSz="881063">
              <a:defRPr sz="1900">
                <a:solidFill>
                  <a:schemeClr val="tx1"/>
                </a:solidFill>
                <a:latin typeface="Verdana" charset="0"/>
                <a:ea typeface="ＭＳ Ｐゴシック" charset="0"/>
                <a:cs typeface="ＭＳ Ｐゴシック" charset="0"/>
              </a:defRPr>
            </a:lvl1pPr>
            <a:lvl2pPr marL="742950" indent="-285750" defTabSz="881063">
              <a:defRPr sz="1900">
                <a:solidFill>
                  <a:schemeClr val="tx1"/>
                </a:solidFill>
                <a:latin typeface="Verdana" charset="0"/>
                <a:ea typeface="ＭＳ Ｐゴシック" charset="0"/>
              </a:defRPr>
            </a:lvl2pPr>
            <a:lvl3pPr marL="1143000" indent="-228600" defTabSz="881063">
              <a:defRPr sz="1900">
                <a:solidFill>
                  <a:schemeClr val="tx1"/>
                </a:solidFill>
                <a:latin typeface="Verdana" charset="0"/>
                <a:ea typeface="ＭＳ Ｐゴシック" charset="0"/>
              </a:defRPr>
            </a:lvl3pPr>
            <a:lvl4pPr marL="1600200" indent="-228600" defTabSz="881063">
              <a:defRPr sz="1900">
                <a:solidFill>
                  <a:schemeClr val="tx1"/>
                </a:solidFill>
                <a:latin typeface="Verdana" charset="0"/>
                <a:ea typeface="ＭＳ Ｐゴシック" charset="0"/>
              </a:defRPr>
            </a:lvl4pPr>
            <a:lvl5pPr marL="2057400" indent="-228600" defTabSz="881063">
              <a:defRPr sz="1900">
                <a:solidFill>
                  <a:schemeClr val="tx1"/>
                </a:solidFill>
                <a:latin typeface="Verdana" charset="0"/>
                <a:ea typeface="ＭＳ Ｐゴシック" charset="0"/>
              </a:defRPr>
            </a:lvl5pPr>
            <a:lvl6pPr marL="2514600" indent="-228600" defTabSz="881063" fontAlgn="base">
              <a:spcBef>
                <a:spcPct val="0"/>
              </a:spcBef>
              <a:spcAft>
                <a:spcPct val="0"/>
              </a:spcAft>
              <a:defRPr sz="1900">
                <a:solidFill>
                  <a:schemeClr val="tx1"/>
                </a:solidFill>
                <a:latin typeface="Verdana" charset="0"/>
                <a:ea typeface="ＭＳ Ｐゴシック" charset="0"/>
              </a:defRPr>
            </a:lvl6pPr>
            <a:lvl7pPr marL="2971800" indent="-228600" defTabSz="881063" fontAlgn="base">
              <a:spcBef>
                <a:spcPct val="0"/>
              </a:spcBef>
              <a:spcAft>
                <a:spcPct val="0"/>
              </a:spcAft>
              <a:defRPr sz="1900">
                <a:solidFill>
                  <a:schemeClr val="tx1"/>
                </a:solidFill>
                <a:latin typeface="Verdana" charset="0"/>
                <a:ea typeface="ＭＳ Ｐゴシック" charset="0"/>
              </a:defRPr>
            </a:lvl7pPr>
            <a:lvl8pPr marL="3429000" indent="-228600" defTabSz="881063" fontAlgn="base">
              <a:spcBef>
                <a:spcPct val="0"/>
              </a:spcBef>
              <a:spcAft>
                <a:spcPct val="0"/>
              </a:spcAft>
              <a:defRPr sz="1900">
                <a:solidFill>
                  <a:schemeClr val="tx1"/>
                </a:solidFill>
                <a:latin typeface="Verdana" charset="0"/>
                <a:ea typeface="ＭＳ Ｐゴシック" charset="0"/>
              </a:defRPr>
            </a:lvl8pPr>
            <a:lvl9pPr marL="3886200" indent="-228600" defTabSz="881063" fontAlgn="base">
              <a:spcBef>
                <a:spcPct val="0"/>
              </a:spcBef>
              <a:spcAft>
                <a:spcPct val="0"/>
              </a:spcAft>
              <a:defRPr sz="1900">
                <a:solidFill>
                  <a:schemeClr val="tx1"/>
                </a:solidFill>
                <a:latin typeface="Verdana" charset="0"/>
                <a:ea typeface="ＭＳ Ｐゴシック" charset="0"/>
              </a:defRPr>
            </a:lvl9pPr>
          </a:lstStyle>
          <a:p>
            <a:pPr fontAlgn="t">
              <a:defRPr/>
            </a:pPr>
            <a:endParaRPr lang="en-CA" sz="1000" dirty="0"/>
          </a:p>
        </p:txBody>
      </p:sp>
      <p:sp>
        <p:nvSpPr>
          <p:cNvPr id="9" name="CreatedFooter"/>
          <p:cNvSpPr txBox="1">
            <a:spLocks noChangeArrowheads="1"/>
          </p:cNvSpPr>
          <p:nvPr userDrawn="1"/>
        </p:nvSpPr>
        <p:spPr bwMode="auto">
          <a:xfrm>
            <a:off x="6880656" y="7213601"/>
            <a:ext cx="2399890" cy="93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45720" tIns="0" rIns="0" bIns="0" anchor="ctr">
            <a:spAutoFit/>
          </a:bodyPr>
          <a:lstStyle>
            <a:lvl1pPr>
              <a:defRPr sz="1900">
                <a:solidFill>
                  <a:schemeClr val="tx1"/>
                </a:solidFill>
                <a:latin typeface="Verdana" charset="0"/>
                <a:ea typeface="ＭＳ Ｐゴシック" charset="0"/>
                <a:cs typeface="ＭＳ Ｐゴシック" charset="0"/>
              </a:defRPr>
            </a:lvl1pPr>
            <a:lvl2pPr marL="742950" indent="-285750">
              <a:defRPr sz="1900">
                <a:solidFill>
                  <a:schemeClr val="tx1"/>
                </a:solidFill>
                <a:latin typeface="Verdana" charset="0"/>
                <a:ea typeface="ＭＳ Ｐゴシック" charset="0"/>
              </a:defRPr>
            </a:lvl2pPr>
            <a:lvl3pPr marL="1143000" indent="-228600">
              <a:defRPr sz="1900">
                <a:solidFill>
                  <a:schemeClr val="tx1"/>
                </a:solidFill>
                <a:latin typeface="Verdana" charset="0"/>
                <a:ea typeface="ＭＳ Ｐゴシック" charset="0"/>
              </a:defRPr>
            </a:lvl3pPr>
            <a:lvl4pPr marL="1600200" indent="-228600">
              <a:defRPr sz="1900">
                <a:solidFill>
                  <a:schemeClr val="tx1"/>
                </a:solidFill>
                <a:latin typeface="Verdana" charset="0"/>
                <a:ea typeface="ＭＳ Ｐゴシック" charset="0"/>
              </a:defRPr>
            </a:lvl4pPr>
            <a:lvl5pPr marL="2057400" indent="-228600">
              <a:defRPr sz="1900">
                <a:solidFill>
                  <a:schemeClr val="tx1"/>
                </a:solidFill>
                <a:latin typeface="Verdana" charset="0"/>
                <a:ea typeface="ＭＳ Ｐゴシック" charset="0"/>
              </a:defRPr>
            </a:lvl5pPr>
            <a:lvl6pPr marL="2514600" indent="-228600" defTabSz="981075" fontAlgn="base">
              <a:spcBef>
                <a:spcPct val="0"/>
              </a:spcBef>
              <a:spcAft>
                <a:spcPct val="0"/>
              </a:spcAft>
              <a:defRPr sz="1900">
                <a:solidFill>
                  <a:schemeClr val="tx1"/>
                </a:solidFill>
                <a:latin typeface="Verdana" charset="0"/>
                <a:ea typeface="ＭＳ Ｐゴシック" charset="0"/>
              </a:defRPr>
            </a:lvl6pPr>
            <a:lvl7pPr marL="2971800" indent="-228600" defTabSz="981075" fontAlgn="base">
              <a:spcBef>
                <a:spcPct val="0"/>
              </a:spcBef>
              <a:spcAft>
                <a:spcPct val="0"/>
              </a:spcAft>
              <a:defRPr sz="1900">
                <a:solidFill>
                  <a:schemeClr val="tx1"/>
                </a:solidFill>
                <a:latin typeface="Verdana" charset="0"/>
                <a:ea typeface="ＭＳ Ｐゴシック" charset="0"/>
              </a:defRPr>
            </a:lvl7pPr>
            <a:lvl8pPr marL="3429000" indent="-228600" defTabSz="981075" fontAlgn="base">
              <a:spcBef>
                <a:spcPct val="0"/>
              </a:spcBef>
              <a:spcAft>
                <a:spcPct val="0"/>
              </a:spcAft>
              <a:defRPr sz="1900">
                <a:solidFill>
                  <a:schemeClr val="tx1"/>
                </a:solidFill>
                <a:latin typeface="Verdana" charset="0"/>
                <a:ea typeface="ＭＳ Ｐゴシック" charset="0"/>
              </a:defRPr>
            </a:lvl8pPr>
            <a:lvl9pPr marL="3886200" indent="-228600" defTabSz="981075" fontAlgn="base">
              <a:spcBef>
                <a:spcPct val="0"/>
              </a:spcBef>
              <a:spcAft>
                <a:spcPct val="0"/>
              </a:spcAft>
              <a:defRPr sz="1900">
                <a:solidFill>
                  <a:schemeClr val="tx1"/>
                </a:solidFill>
                <a:latin typeface="Verdana" charset="0"/>
                <a:ea typeface="ＭＳ Ｐゴシック" charset="0"/>
              </a:defRPr>
            </a:lvl9pPr>
          </a:lstStyle>
          <a:p>
            <a:pPr algn="r">
              <a:defRPr/>
            </a:pPr>
            <a:r>
              <a:rPr lang="en-US" sz="600" dirty="0"/>
              <a:t>OrganizationToolkit_d87f1de11c2040108acb26414109af2b</a:t>
            </a:r>
          </a:p>
        </p:txBody>
      </p:sp>
      <p:sp>
        <p:nvSpPr>
          <p:cNvPr id="10" name="OfficeCode"/>
          <p:cNvSpPr txBox="1">
            <a:spLocks noChangeArrowheads="1"/>
          </p:cNvSpPr>
          <p:nvPr userDrawn="1">
            <p:custDataLst>
              <p:tags r:id="rId2"/>
            </p:custDataLst>
          </p:nvPr>
        </p:nvSpPr>
        <p:spPr bwMode="auto">
          <a:xfrm>
            <a:off x="6501726" y="7213601"/>
            <a:ext cx="216994" cy="93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45720" tIns="0" rIns="0" bIns="0" anchor="ctr">
            <a:spAutoFit/>
          </a:bodyPr>
          <a:lstStyle>
            <a:lvl1pPr>
              <a:defRPr sz="1900">
                <a:solidFill>
                  <a:schemeClr val="tx1"/>
                </a:solidFill>
                <a:latin typeface="Verdana" charset="0"/>
                <a:ea typeface="ＭＳ Ｐゴシック" charset="0"/>
                <a:cs typeface="ＭＳ Ｐゴシック" charset="0"/>
              </a:defRPr>
            </a:lvl1pPr>
            <a:lvl2pPr marL="742950" indent="-285750">
              <a:defRPr sz="1900">
                <a:solidFill>
                  <a:schemeClr val="tx1"/>
                </a:solidFill>
                <a:latin typeface="Verdana" charset="0"/>
                <a:ea typeface="ＭＳ Ｐゴシック" charset="0"/>
              </a:defRPr>
            </a:lvl2pPr>
            <a:lvl3pPr marL="1143000" indent="-228600">
              <a:defRPr sz="1900">
                <a:solidFill>
                  <a:schemeClr val="tx1"/>
                </a:solidFill>
                <a:latin typeface="Verdana" charset="0"/>
                <a:ea typeface="ＭＳ Ｐゴシック" charset="0"/>
              </a:defRPr>
            </a:lvl3pPr>
            <a:lvl4pPr marL="1600200" indent="-228600">
              <a:defRPr sz="1900">
                <a:solidFill>
                  <a:schemeClr val="tx1"/>
                </a:solidFill>
                <a:latin typeface="Verdana" charset="0"/>
                <a:ea typeface="ＭＳ Ｐゴシック" charset="0"/>
              </a:defRPr>
            </a:lvl4pPr>
            <a:lvl5pPr marL="2057400" indent="-228600">
              <a:defRPr sz="1900">
                <a:solidFill>
                  <a:schemeClr val="tx1"/>
                </a:solidFill>
                <a:latin typeface="Verdana" charset="0"/>
                <a:ea typeface="ＭＳ Ｐゴシック" charset="0"/>
              </a:defRPr>
            </a:lvl5pPr>
            <a:lvl6pPr marL="2514600" indent="-228600" defTabSz="981075" fontAlgn="base">
              <a:spcBef>
                <a:spcPct val="0"/>
              </a:spcBef>
              <a:spcAft>
                <a:spcPct val="0"/>
              </a:spcAft>
              <a:defRPr sz="1900">
                <a:solidFill>
                  <a:schemeClr val="tx1"/>
                </a:solidFill>
                <a:latin typeface="Verdana" charset="0"/>
                <a:ea typeface="ＭＳ Ｐゴシック" charset="0"/>
              </a:defRPr>
            </a:lvl6pPr>
            <a:lvl7pPr marL="2971800" indent="-228600" defTabSz="981075" fontAlgn="base">
              <a:spcBef>
                <a:spcPct val="0"/>
              </a:spcBef>
              <a:spcAft>
                <a:spcPct val="0"/>
              </a:spcAft>
              <a:defRPr sz="1900">
                <a:solidFill>
                  <a:schemeClr val="tx1"/>
                </a:solidFill>
                <a:latin typeface="Verdana" charset="0"/>
                <a:ea typeface="ＭＳ Ｐゴシック" charset="0"/>
              </a:defRPr>
            </a:lvl7pPr>
            <a:lvl8pPr marL="3429000" indent="-228600" defTabSz="981075" fontAlgn="base">
              <a:spcBef>
                <a:spcPct val="0"/>
              </a:spcBef>
              <a:spcAft>
                <a:spcPct val="0"/>
              </a:spcAft>
              <a:defRPr sz="1900">
                <a:solidFill>
                  <a:schemeClr val="tx1"/>
                </a:solidFill>
                <a:latin typeface="Verdana" charset="0"/>
                <a:ea typeface="ＭＳ Ｐゴシック" charset="0"/>
              </a:defRPr>
            </a:lvl8pPr>
            <a:lvl9pPr marL="3886200" indent="-228600" defTabSz="981075" fontAlgn="base">
              <a:spcBef>
                <a:spcPct val="0"/>
              </a:spcBef>
              <a:spcAft>
                <a:spcPct val="0"/>
              </a:spcAft>
              <a:defRPr sz="1900">
                <a:solidFill>
                  <a:schemeClr val="tx1"/>
                </a:solidFill>
                <a:latin typeface="Verdana" charset="0"/>
                <a:ea typeface="ＭＳ Ｐゴシック" charset="0"/>
              </a:defRPr>
            </a:lvl9pPr>
          </a:lstStyle>
          <a:p>
            <a:pPr>
              <a:defRPr/>
            </a:pPr>
            <a:r>
              <a:rPr lang="en-US" sz="600" dirty="0"/>
              <a:t>GXC</a:t>
            </a:r>
          </a:p>
        </p:txBody>
      </p:sp>
      <p:pic>
        <p:nvPicPr>
          <p:cNvPr id="11" name="Picture 34"/>
          <p:cNvPicPr>
            <a:picLocks noChangeAspect="1" noChangeArrowheads="1"/>
          </p:cNvPicPr>
          <p:nvPr userDrawn="1"/>
        </p:nvPicPr>
        <p:blipFill>
          <a:blip r:embed="rId7" cstate="print"/>
          <a:srcRect r="58725" b="69646"/>
          <a:stretch>
            <a:fillRect/>
          </a:stretch>
        </p:blipFill>
        <p:spPr bwMode="auto">
          <a:xfrm>
            <a:off x="1" y="0"/>
            <a:ext cx="9947721" cy="7443788"/>
          </a:xfrm>
          <a:prstGeom prst="rect">
            <a:avLst/>
          </a:prstGeom>
          <a:noFill/>
          <a:ln w="6350">
            <a:noFill/>
            <a:miter lim="800000"/>
            <a:headEnd/>
            <a:tailEnd/>
          </a:ln>
          <a:effectLst/>
        </p:spPr>
      </p:pic>
      <p:sp>
        <p:nvSpPr>
          <p:cNvPr id="2" name="Title 1"/>
          <p:cNvSpPr>
            <a:spLocks noGrp="1"/>
          </p:cNvSpPr>
          <p:nvPr>
            <p:ph type="title"/>
          </p:nvPr>
        </p:nvSpPr>
        <p:spPr>
          <a:xfrm>
            <a:off x="784143" y="2949947"/>
            <a:ext cx="8436293" cy="1478419"/>
          </a:xfrm>
          <a:prstGeom prst="rect">
            <a:avLst/>
          </a:prstGeom>
        </p:spPr>
        <p:txBody>
          <a:bodyPr anchor="t"/>
          <a:lstStyle>
            <a:lvl1pPr algn="l">
              <a:defRPr sz="1400" b="1" cap="all">
                <a:latin typeface="+mn-lt"/>
              </a:defRPr>
            </a:lvl1pPr>
          </a:lstStyle>
          <a:p>
            <a:r>
              <a:rPr lang="en-US" dirty="0"/>
              <a:t>Click to edit Master title style</a:t>
            </a:r>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emf"/><Relationship Id="rId5" Type="http://schemas.openxmlformats.org/officeDocument/2006/relationships/image" Target="../media/image1.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 name="Rectangle 9"/>
          <p:cNvSpPr/>
          <p:nvPr/>
        </p:nvSpPr>
        <p:spPr>
          <a:xfrm>
            <a:off x="0" y="2187912"/>
            <a:ext cx="9925050" cy="4427979"/>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p:cNvPicPr>
            <a:picLocks noChangeAspect="1"/>
          </p:cNvPicPr>
          <p:nvPr/>
        </p:nvPicPr>
        <p:blipFill rotWithShape="1">
          <a:blip r:embed="rId5">
            <a:extLst>
              <a:ext uri="{28A0092B-C50C-407E-A947-70E740481C1C}">
                <a14:useLocalDpi xmlns:a14="http://schemas.microsoft.com/office/drawing/2010/main" val="0"/>
              </a:ext>
            </a:extLst>
          </a:blip>
          <a:srcRect l="12500" t="1538" r="12500" b="-1538"/>
          <a:stretch/>
        </p:blipFill>
        <p:spPr>
          <a:xfrm>
            <a:off x="-1" y="6615890"/>
            <a:ext cx="9925051" cy="840902"/>
          </a:xfrm>
          <a:prstGeom prst="rect">
            <a:avLst/>
          </a:prstGeom>
        </p:spPr>
      </p:pic>
      <p:cxnSp>
        <p:nvCxnSpPr>
          <p:cNvPr id="13" name="Straight Connector 12"/>
          <p:cNvCxnSpPr/>
          <p:nvPr/>
        </p:nvCxnSpPr>
        <p:spPr>
          <a:xfrm>
            <a:off x="0" y="6622265"/>
            <a:ext cx="992505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0" y="1"/>
            <a:ext cx="9925050" cy="1231432"/>
          </a:xfrm>
          <a:prstGeom prst="rect">
            <a:avLst/>
          </a:prstGeom>
        </p:spPr>
        <p:txBody>
          <a:bodyPr vert="horz" lIns="91440" tIns="45720" rIns="91440" bIns="45720" rtlCol="0" anchor="t">
            <a:normAutofit/>
          </a:bodyPr>
          <a:lstStyle/>
          <a:p>
            <a:r>
              <a:rPr lang="en-US" dirty="0"/>
              <a:t>		</a:t>
            </a:r>
            <a:br>
              <a:rPr lang="en-US" dirty="0"/>
            </a:br>
            <a:r>
              <a:rPr lang="en-US" dirty="0"/>
              <a:t>		Click to edit Master title style</a:t>
            </a:r>
          </a:p>
        </p:txBody>
      </p:sp>
      <p:sp>
        <p:nvSpPr>
          <p:cNvPr id="3" name="Text Placeholder 2"/>
          <p:cNvSpPr>
            <a:spLocks noGrp="1"/>
          </p:cNvSpPr>
          <p:nvPr>
            <p:ph type="body" idx="1"/>
          </p:nvPr>
        </p:nvSpPr>
        <p:spPr>
          <a:xfrm>
            <a:off x="0" y="1237807"/>
            <a:ext cx="9925050" cy="5384458"/>
          </a:xfrm>
          <a:prstGeom prst="rect">
            <a:avLst/>
          </a:prstGeom>
        </p:spPr>
        <p:txBody>
          <a:bodyPr vert="horz" lIns="91440" tIns="45720" rIns="91440" bIns="45720" rtlCol="0">
            <a:normAutofit/>
          </a:bodyPr>
          <a:lstStyle/>
          <a:p>
            <a:pPr lvl="0"/>
            <a:endParaRPr lang="en-US" dirty="0"/>
          </a:p>
        </p:txBody>
      </p:sp>
      <p:pic>
        <p:nvPicPr>
          <p:cNvPr id="11" name="Picture 10" descr="nash logo print .eps">
            <a:extLst>
              <a:ext uri="{FF2B5EF4-FFF2-40B4-BE49-F238E27FC236}">
                <a16:creationId xmlns:a16="http://schemas.microsoft.com/office/drawing/2014/main" id="{FE37A2F2-6C1D-40EF-A3F7-BFDA872FB6E4}"/>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0" y="6915150"/>
            <a:ext cx="914399" cy="528639"/>
          </a:xfrm>
          <a:prstGeom prst="rect">
            <a:avLst/>
          </a:prstGeom>
        </p:spPr>
      </p:pic>
      <p:pic>
        <p:nvPicPr>
          <p:cNvPr id="14" name="Picture 13">
            <a:extLst>
              <a:ext uri="{FF2B5EF4-FFF2-40B4-BE49-F238E27FC236}">
                <a16:creationId xmlns:a16="http://schemas.microsoft.com/office/drawing/2014/main" id="{FE822CE6-F84A-4490-943A-1C6014BD7B57}"/>
              </a:ext>
            </a:extLst>
          </p:cNvPr>
          <p:cNvPicPr>
            <a:picLocks noChangeAspect="1"/>
          </p:cNvPicPr>
          <p:nvPr userDrawn="1"/>
        </p:nvPicPr>
        <p:blipFill>
          <a:blip r:embed="rId7"/>
          <a:stretch>
            <a:fillRect/>
          </a:stretch>
        </p:blipFill>
        <p:spPr>
          <a:xfrm>
            <a:off x="8958263" y="6852147"/>
            <a:ext cx="966787" cy="587307"/>
          </a:xfrm>
          <a:prstGeom prst="rect">
            <a:avLst/>
          </a:prstGeom>
        </p:spPr>
      </p:pic>
    </p:spTree>
    <p:extLst>
      <p:ext uri="{BB962C8B-B14F-4D97-AF65-F5344CB8AC3E}">
        <p14:creationId xmlns:p14="http://schemas.microsoft.com/office/powerpoint/2010/main" val="588719688"/>
      </p:ext>
    </p:extLst>
  </p:cSld>
  <p:clrMap bg1="lt1" tx1="dk1" bg2="lt2" tx2="dk2" accent1="accent1" accent2="accent2" accent3="accent3" accent4="accent4" accent5="accent5" accent6="accent6" hlink="hlink" folHlink="folHlink"/>
  <p:sldLayoutIdLst>
    <p:sldLayoutId id="2147483998" r:id="rId1"/>
    <p:sldLayoutId id="2147484004" r:id="rId2"/>
    <p:sldLayoutId id="2147483934" r:id="rId3"/>
  </p:sldLayoutIdLst>
  <p:hf sldNum="0" hdr="0" ftr="0" dt="0"/>
  <p:txStyles>
    <p:titleStyle>
      <a:lvl1pPr algn="just" defTabSz="744367" rtl="0" eaLnBrk="1" latinLnBrk="0" hangingPunct="1">
        <a:lnSpc>
          <a:spcPct val="90000"/>
        </a:lnSpc>
        <a:spcBef>
          <a:spcPct val="0"/>
        </a:spcBef>
        <a:buNone/>
        <a:defRPr sz="3473" b="0" i="0" kern="1200" cap="all">
          <a:solidFill>
            <a:schemeClr val="tx1"/>
          </a:solidFill>
          <a:effectLst/>
          <a:latin typeface="+mj-lt"/>
          <a:ea typeface="+mj-ea"/>
          <a:cs typeface="+mj-cs"/>
        </a:defRPr>
      </a:lvl1pPr>
    </p:titleStyle>
    <p:bodyStyle>
      <a:lvl1pPr marL="0" indent="0" algn="l" defTabSz="744367" rtl="0" eaLnBrk="1" latinLnBrk="0" hangingPunct="1">
        <a:lnSpc>
          <a:spcPct val="120000"/>
        </a:lnSpc>
        <a:spcBef>
          <a:spcPts val="1085"/>
        </a:spcBef>
        <a:buClr>
          <a:schemeClr val="accent1"/>
        </a:buClr>
        <a:buSzPct val="100000"/>
        <a:buFont typeface="Arial" panose="020B0604020202020204" pitchFamily="34" charset="0"/>
        <a:buNone/>
        <a:defRPr sz="2171" kern="1200" cap="none">
          <a:solidFill>
            <a:schemeClr val="tx1"/>
          </a:solidFill>
          <a:effectLst/>
          <a:latin typeface="+mn-lt"/>
          <a:ea typeface="+mn-ea"/>
          <a:cs typeface="+mn-cs"/>
        </a:defRPr>
      </a:lvl1pPr>
      <a:lvl2pPr marL="744367" indent="-248122" algn="l" defTabSz="744367" rtl="0" eaLnBrk="1" latinLnBrk="0" hangingPunct="1">
        <a:lnSpc>
          <a:spcPct val="120000"/>
        </a:lnSpc>
        <a:spcBef>
          <a:spcPts val="543"/>
        </a:spcBef>
        <a:buClr>
          <a:schemeClr val="accent1"/>
        </a:buClr>
        <a:buSzPct val="100000"/>
        <a:buFont typeface="Arial" panose="020B0604020202020204" pitchFamily="34" charset="0"/>
        <a:buChar char="•"/>
        <a:defRPr sz="1737" kern="1200" cap="none" baseline="0">
          <a:solidFill>
            <a:schemeClr val="tx1"/>
          </a:solidFill>
          <a:effectLst/>
          <a:latin typeface="+mn-lt"/>
          <a:ea typeface="+mn-ea"/>
          <a:cs typeface="+mn-cs"/>
        </a:defRPr>
      </a:lvl2pPr>
      <a:lvl3pPr marL="1240612" indent="-248122" algn="l" defTabSz="744367" rtl="0" eaLnBrk="1" latinLnBrk="0" hangingPunct="1">
        <a:lnSpc>
          <a:spcPct val="120000"/>
        </a:lnSpc>
        <a:spcBef>
          <a:spcPts val="543"/>
        </a:spcBef>
        <a:buClr>
          <a:schemeClr val="accent1"/>
        </a:buClr>
        <a:buSzPct val="100000"/>
        <a:buFont typeface="Arial" panose="020B0604020202020204" pitchFamily="34" charset="0"/>
        <a:buChar char="•"/>
        <a:defRPr sz="1737" kern="1200" cap="none">
          <a:solidFill>
            <a:schemeClr val="tx1"/>
          </a:solidFill>
          <a:effectLst/>
          <a:latin typeface="+mn-lt"/>
          <a:ea typeface="+mn-ea"/>
          <a:cs typeface="+mn-cs"/>
        </a:defRPr>
      </a:lvl3pPr>
      <a:lvl4pPr marL="1736857" indent="-248122" algn="l" defTabSz="744367" rtl="0" eaLnBrk="1" latinLnBrk="0" hangingPunct="1">
        <a:lnSpc>
          <a:spcPct val="120000"/>
        </a:lnSpc>
        <a:spcBef>
          <a:spcPts val="543"/>
        </a:spcBef>
        <a:buClr>
          <a:schemeClr val="accent1"/>
        </a:buClr>
        <a:buSzPct val="100000"/>
        <a:buFont typeface="Arial" panose="020B0604020202020204" pitchFamily="34" charset="0"/>
        <a:buChar char="•"/>
        <a:defRPr sz="1520" kern="1200" cap="none" baseline="0">
          <a:solidFill>
            <a:schemeClr val="tx1"/>
          </a:solidFill>
          <a:effectLst/>
          <a:latin typeface="+mn-lt"/>
          <a:ea typeface="+mn-ea"/>
          <a:cs typeface="+mn-cs"/>
        </a:defRPr>
      </a:lvl4pPr>
      <a:lvl5pPr marL="2233102" indent="-248122" algn="l" defTabSz="744367" rtl="0" eaLnBrk="1" latinLnBrk="0" hangingPunct="1">
        <a:lnSpc>
          <a:spcPct val="120000"/>
        </a:lnSpc>
        <a:spcBef>
          <a:spcPts val="543"/>
        </a:spcBef>
        <a:buClr>
          <a:schemeClr val="accent1"/>
        </a:buClr>
        <a:buSzPct val="100000"/>
        <a:buFont typeface="Arial" panose="020B0604020202020204" pitchFamily="34" charset="0"/>
        <a:buChar char="•"/>
        <a:defRPr sz="1302" kern="1200" cap="none">
          <a:solidFill>
            <a:schemeClr val="tx1"/>
          </a:solidFill>
          <a:effectLst/>
          <a:latin typeface="+mn-lt"/>
          <a:ea typeface="+mn-ea"/>
          <a:cs typeface="+mn-cs"/>
        </a:defRPr>
      </a:lvl5pPr>
      <a:lvl6pPr marL="2729347" indent="-248122" algn="l" defTabSz="992490" rtl="0" eaLnBrk="1" latinLnBrk="0" hangingPunct="1">
        <a:lnSpc>
          <a:spcPct val="120000"/>
        </a:lnSpc>
        <a:spcBef>
          <a:spcPts val="543"/>
        </a:spcBef>
        <a:buClr>
          <a:schemeClr val="accent1"/>
        </a:buClr>
        <a:buSzPct val="100000"/>
        <a:buFont typeface="Arial" panose="020B0604020202020204" pitchFamily="34" charset="0"/>
        <a:buChar char="•"/>
        <a:defRPr sz="1302" kern="1200">
          <a:solidFill>
            <a:schemeClr val="tx1"/>
          </a:solidFill>
          <a:effectLst/>
          <a:latin typeface="+mn-lt"/>
          <a:ea typeface="+mn-ea"/>
          <a:cs typeface="+mn-cs"/>
        </a:defRPr>
      </a:lvl6pPr>
      <a:lvl7pPr marL="3225592" indent="-248122" algn="l" defTabSz="992490" rtl="0" eaLnBrk="1" latinLnBrk="0" hangingPunct="1">
        <a:lnSpc>
          <a:spcPct val="120000"/>
        </a:lnSpc>
        <a:spcBef>
          <a:spcPts val="543"/>
        </a:spcBef>
        <a:buClr>
          <a:schemeClr val="accent1"/>
        </a:buClr>
        <a:buSzPct val="100000"/>
        <a:buFont typeface="Arial" panose="020B0604020202020204" pitchFamily="34" charset="0"/>
        <a:buChar char="•"/>
        <a:defRPr sz="1302" kern="1200">
          <a:solidFill>
            <a:schemeClr val="tx1"/>
          </a:solidFill>
          <a:effectLst/>
          <a:latin typeface="+mn-lt"/>
          <a:ea typeface="+mn-ea"/>
          <a:cs typeface="+mn-cs"/>
        </a:defRPr>
      </a:lvl7pPr>
      <a:lvl8pPr marL="3721837" indent="-248122" algn="l" defTabSz="992490" rtl="0" eaLnBrk="1" latinLnBrk="0" hangingPunct="1">
        <a:lnSpc>
          <a:spcPct val="120000"/>
        </a:lnSpc>
        <a:spcBef>
          <a:spcPts val="543"/>
        </a:spcBef>
        <a:buClr>
          <a:schemeClr val="accent1"/>
        </a:buClr>
        <a:buSzPct val="100000"/>
        <a:buFont typeface="Arial" panose="020B0604020202020204" pitchFamily="34" charset="0"/>
        <a:buChar char="•"/>
        <a:defRPr sz="1302" kern="1200" baseline="0">
          <a:solidFill>
            <a:schemeClr val="tx1"/>
          </a:solidFill>
          <a:effectLst/>
          <a:latin typeface="+mn-lt"/>
          <a:ea typeface="+mn-ea"/>
          <a:cs typeface="+mn-cs"/>
        </a:defRPr>
      </a:lvl8pPr>
      <a:lvl9pPr marL="4218081" indent="-248122" algn="l" defTabSz="992490" rtl="0" eaLnBrk="1" latinLnBrk="0" hangingPunct="1">
        <a:lnSpc>
          <a:spcPct val="120000"/>
        </a:lnSpc>
        <a:spcBef>
          <a:spcPts val="543"/>
        </a:spcBef>
        <a:buClr>
          <a:schemeClr val="accent1"/>
        </a:buClr>
        <a:buSzPct val="100000"/>
        <a:buFont typeface="Arial" panose="020B0604020202020204" pitchFamily="34" charset="0"/>
        <a:buChar char="•"/>
        <a:defRPr sz="1302" kern="1200" baseline="0">
          <a:solidFill>
            <a:schemeClr val="tx1"/>
          </a:solidFill>
          <a:effectLst/>
          <a:latin typeface="+mn-lt"/>
          <a:ea typeface="+mn-ea"/>
          <a:cs typeface="+mn-cs"/>
        </a:defRPr>
      </a:lvl9pPr>
    </p:bodyStyle>
    <p:otherStyle>
      <a:defPPr>
        <a:defRPr lang="en-US"/>
      </a:defPPr>
      <a:lvl1pPr marL="0" algn="l" defTabSz="744367" rtl="0" eaLnBrk="1" latinLnBrk="0" hangingPunct="1">
        <a:defRPr sz="1465" kern="1200">
          <a:solidFill>
            <a:schemeClr val="tx1"/>
          </a:solidFill>
          <a:latin typeface="+mn-lt"/>
          <a:ea typeface="+mn-ea"/>
          <a:cs typeface="+mn-cs"/>
        </a:defRPr>
      </a:lvl1pPr>
      <a:lvl2pPr marL="372184" algn="l" defTabSz="744367" rtl="0" eaLnBrk="1" latinLnBrk="0" hangingPunct="1">
        <a:defRPr sz="1465" kern="1200">
          <a:solidFill>
            <a:schemeClr val="tx1"/>
          </a:solidFill>
          <a:latin typeface="+mn-lt"/>
          <a:ea typeface="+mn-ea"/>
          <a:cs typeface="+mn-cs"/>
        </a:defRPr>
      </a:lvl2pPr>
      <a:lvl3pPr marL="744367" algn="l" defTabSz="744367" rtl="0" eaLnBrk="1" latinLnBrk="0" hangingPunct="1">
        <a:defRPr sz="1465" kern="1200">
          <a:solidFill>
            <a:schemeClr val="tx1"/>
          </a:solidFill>
          <a:latin typeface="+mn-lt"/>
          <a:ea typeface="+mn-ea"/>
          <a:cs typeface="+mn-cs"/>
        </a:defRPr>
      </a:lvl3pPr>
      <a:lvl4pPr marL="1116551" algn="l" defTabSz="744367" rtl="0" eaLnBrk="1" latinLnBrk="0" hangingPunct="1">
        <a:defRPr sz="1465" kern="1200">
          <a:solidFill>
            <a:schemeClr val="tx1"/>
          </a:solidFill>
          <a:latin typeface="+mn-lt"/>
          <a:ea typeface="+mn-ea"/>
          <a:cs typeface="+mn-cs"/>
        </a:defRPr>
      </a:lvl4pPr>
      <a:lvl5pPr marL="1488735" algn="l" defTabSz="744367" rtl="0" eaLnBrk="1" latinLnBrk="0" hangingPunct="1">
        <a:defRPr sz="1465" kern="1200">
          <a:solidFill>
            <a:schemeClr val="tx1"/>
          </a:solidFill>
          <a:latin typeface="+mn-lt"/>
          <a:ea typeface="+mn-ea"/>
          <a:cs typeface="+mn-cs"/>
        </a:defRPr>
      </a:lvl5pPr>
      <a:lvl6pPr marL="1860918" algn="l" defTabSz="744367" rtl="0" eaLnBrk="1" latinLnBrk="0" hangingPunct="1">
        <a:defRPr sz="1465" kern="1200">
          <a:solidFill>
            <a:schemeClr val="tx1"/>
          </a:solidFill>
          <a:latin typeface="+mn-lt"/>
          <a:ea typeface="+mn-ea"/>
          <a:cs typeface="+mn-cs"/>
        </a:defRPr>
      </a:lvl6pPr>
      <a:lvl7pPr marL="2233102" algn="l" defTabSz="744367" rtl="0" eaLnBrk="1" latinLnBrk="0" hangingPunct="1">
        <a:defRPr sz="1465" kern="1200">
          <a:solidFill>
            <a:schemeClr val="tx1"/>
          </a:solidFill>
          <a:latin typeface="+mn-lt"/>
          <a:ea typeface="+mn-ea"/>
          <a:cs typeface="+mn-cs"/>
        </a:defRPr>
      </a:lvl7pPr>
      <a:lvl8pPr marL="2605286" algn="l" defTabSz="744367" rtl="0" eaLnBrk="1" latinLnBrk="0" hangingPunct="1">
        <a:defRPr sz="1465" kern="1200">
          <a:solidFill>
            <a:schemeClr val="tx1"/>
          </a:solidFill>
          <a:latin typeface="+mn-lt"/>
          <a:ea typeface="+mn-ea"/>
          <a:cs typeface="+mn-cs"/>
        </a:defRPr>
      </a:lvl8pPr>
      <a:lvl9pPr marL="2977469" algn="l" defTabSz="744367" rtl="0" eaLnBrk="1" latinLnBrk="0" hangingPunct="1">
        <a:defRPr sz="146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3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jpeg"/></Relationships>
</file>

<file path=ppt/slides/_rels/slide3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3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3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3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3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3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3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jpeg"/></Relationships>
</file>

<file path=ppt/slides/_rels/slide4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4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4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4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4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4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4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4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6.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4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7.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4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for ppt 1.jpg"/>
          <p:cNvPicPr>
            <a:picLocks noChangeAspect="1"/>
          </p:cNvPicPr>
          <p:nvPr/>
        </p:nvPicPr>
        <p:blipFill>
          <a:blip r:embed="rId3" cstate="print"/>
          <a:stretch>
            <a:fillRect/>
          </a:stretch>
        </p:blipFill>
        <p:spPr>
          <a:xfrm>
            <a:off x="0" y="-1"/>
            <a:ext cx="9925050" cy="7568113"/>
          </a:xfrm>
          <a:prstGeom prst="rect">
            <a:avLst/>
          </a:prstGeom>
        </p:spPr>
      </p:pic>
      <p:pic>
        <p:nvPicPr>
          <p:cNvPr id="2" name="Picture 1"/>
          <p:cNvPicPr>
            <a:picLocks noChangeAspect="1"/>
          </p:cNvPicPr>
          <p:nvPr/>
        </p:nvPicPr>
        <p:blipFill>
          <a:blip r:embed="rId4" cstate="print"/>
          <a:stretch>
            <a:fillRect/>
          </a:stretch>
        </p:blipFill>
        <p:spPr>
          <a:xfrm>
            <a:off x="8345963" y="6767074"/>
            <a:ext cx="1481456" cy="676715"/>
          </a:xfrm>
          <a:prstGeom prst="rect">
            <a:avLst/>
          </a:prstGeom>
        </p:spPr>
      </p:pic>
      <p:sp>
        <p:nvSpPr>
          <p:cNvPr id="10" name="Rectangle 9"/>
          <p:cNvSpPr/>
          <p:nvPr/>
        </p:nvSpPr>
        <p:spPr>
          <a:xfrm>
            <a:off x="3020941" y="568036"/>
            <a:ext cx="6454901" cy="2576946"/>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45720" tIns="45720" rIns="45720" bIns="45720" rtlCol="0" anchor="ctr"/>
          <a:lstStyle/>
          <a:p>
            <a:pPr algn="ctr"/>
            <a:endParaRPr lang="en-US" sz="3200" b="1" dirty="0">
              <a:solidFill>
                <a:schemeClr val="bg1">
                  <a:lumMod val="50000"/>
                </a:schemeClr>
              </a:solidFill>
              <a:latin typeface="Garamond" panose="02020404030301010803" pitchFamily="18" charset="0"/>
              <a:cs typeface="Helvetica Neue"/>
            </a:endParaRPr>
          </a:p>
          <a:p>
            <a:pPr algn="ctr"/>
            <a:endParaRPr lang="en-US" sz="3200" b="1" dirty="0">
              <a:solidFill>
                <a:schemeClr val="bg1">
                  <a:lumMod val="50000"/>
                </a:schemeClr>
              </a:solidFill>
              <a:latin typeface="Garamond" panose="02020404030301010803" pitchFamily="18" charset="0"/>
              <a:cs typeface="Helvetica Neue"/>
            </a:endParaRPr>
          </a:p>
          <a:p>
            <a:pPr algn="ctr"/>
            <a:endParaRPr lang="en-US" sz="3200" b="1" dirty="0">
              <a:solidFill>
                <a:schemeClr val="bg1">
                  <a:lumMod val="50000"/>
                </a:schemeClr>
              </a:solidFill>
              <a:latin typeface="Garamond" panose="02020404030301010803" pitchFamily="18" charset="0"/>
              <a:cs typeface="Helvetica Neue"/>
            </a:endParaRPr>
          </a:p>
          <a:p>
            <a:pPr algn="ctr"/>
            <a:endParaRPr lang="en-US" sz="3200" b="1" dirty="0">
              <a:solidFill>
                <a:schemeClr val="bg1">
                  <a:lumMod val="50000"/>
                </a:schemeClr>
              </a:solidFill>
              <a:latin typeface="Garamond" panose="02020404030301010803" pitchFamily="18" charset="0"/>
              <a:cs typeface="Helvetica Neue"/>
            </a:endParaRPr>
          </a:p>
          <a:p>
            <a:pPr algn="ctr"/>
            <a:endParaRPr lang="en-US" sz="3200" b="1" dirty="0">
              <a:solidFill>
                <a:schemeClr val="bg1">
                  <a:lumMod val="50000"/>
                </a:schemeClr>
              </a:solidFill>
              <a:latin typeface="Garamond" panose="02020404030301010803" pitchFamily="18" charset="0"/>
              <a:cs typeface="Helvetica Neue"/>
            </a:endParaRPr>
          </a:p>
          <a:p>
            <a:pPr algn="ctr"/>
            <a:endParaRPr lang="en-US" sz="3200" b="1" dirty="0">
              <a:solidFill>
                <a:schemeClr val="bg1">
                  <a:lumMod val="50000"/>
                </a:schemeClr>
              </a:solidFill>
              <a:latin typeface="Garamond" panose="02020404030301010803" pitchFamily="18" charset="0"/>
              <a:cs typeface="Helvetica Neue"/>
            </a:endParaRPr>
          </a:p>
          <a:p>
            <a:pPr algn="ctr"/>
            <a:endParaRPr lang="en-US" sz="3200" b="1" dirty="0">
              <a:solidFill>
                <a:schemeClr val="bg1">
                  <a:lumMod val="50000"/>
                </a:schemeClr>
              </a:solidFill>
              <a:latin typeface="Garamond" panose="02020404030301010803" pitchFamily="18" charset="0"/>
              <a:cs typeface="Helvetica Neue"/>
            </a:endParaRPr>
          </a:p>
          <a:p>
            <a:pPr algn="r"/>
            <a:r>
              <a:rPr lang="en-GB" sz="3200" b="1" dirty="0">
                <a:solidFill>
                  <a:srgbClr val="1C1C1C"/>
                </a:solidFill>
                <a:latin typeface="Garamond" panose="02020404030301010803" pitchFamily="18" charset="0"/>
                <a:cs typeface="Helvetica Neue"/>
              </a:rPr>
              <a:t>GST - Recent Developments and Judicial Pronouncements</a:t>
            </a:r>
          </a:p>
          <a:p>
            <a:pPr algn="r"/>
            <a:endParaRPr lang="en-GB" sz="2400" b="1" i="1" dirty="0">
              <a:solidFill>
                <a:schemeClr val="bg1">
                  <a:lumMod val="50000"/>
                </a:schemeClr>
              </a:solidFill>
              <a:latin typeface="Garamond" panose="02020404030301010803" pitchFamily="18" charset="0"/>
              <a:cs typeface="Helvetica Neue"/>
            </a:endParaRPr>
          </a:p>
          <a:p>
            <a:pPr algn="r"/>
            <a:endParaRPr lang="en-GB" sz="2400" b="1" i="1" dirty="0">
              <a:solidFill>
                <a:schemeClr val="bg1">
                  <a:lumMod val="50000"/>
                </a:schemeClr>
              </a:solidFill>
              <a:latin typeface="Garamond" panose="02020404030301010803" pitchFamily="18" charset="0"/>
              <a:cs typeface="Helvetica Neue"/>
            </a:endParaRPr>
          </a:p>
          <a:p>
            <a:pPr algn="r"/>
            <a:endParaRPr lang="en-GB" sz="2400" b="1" i="1" dirty="0">
              <a:solidFill>
                <a:schemeClr val="bg1">
                  <a:lumMod val="50000"/>
                </a:schemeClr>
              </a:solidFill>
              <a:latin typeface="Garamond" panose="02020404030301010803" pitchFamily="18" charset="0"/>
              <a:cs typeface="Helvetica Neue"/>
            </a:endParaRPr>
          </a:p>
          <a:p>
            <a:pPr algn="r"/>
            <a:endParaRPr lang="en-GB" sz="2400" b="1" i="1" dirty="0">
              <a:solidFill>
                <a:schemeClr val="bg1">
                  <a:lumMod val="50000"/>
                </a:schemeClr>
              </a:solidFill>
              <a:latin typeface="Garamond" panose="02020404030301010803" pitchFamily="18" charset="0"/>
              <a:cs typeface="Helvetica Neue"/>
            </a:endParaRPr>
          </a:p>
          <a:p>
            <a:pPr algn="r"/>
            <a:endParaRPr lang="en-GB" sz="2400" b="1" i="1" dirty="0">
              <a:solidFill>
                <a:schemeClr val="bg1">
                  <a:lumMod val="50000"/>
                </a:schemeClr>
              </a:solidFill>
              <a:latin typeface="Garamond" panose="02020404030301010803" pitchFamily="18" charset="0"/>
              <a:cs typeface="Helvetica Neue"/>
            </a:endParaRPr>
          </a:p>
          <a:p>
            <a:pPr algn="r"/>
            <a:endParaRPr lang="en-GB" sz="2400" b="1" i="1" dirty="0">
              <a:solidFill>
                <a:schemeClr val="bg1">
                  <a:lumMod val="50000"/>
                </a:schemeClr>
              </a:solidFill>
              <a:latin typeface="Garamond" panose="02020404030301010803" pitchFamily="18" charset="0"/>
              <a:cs typeface="Helvetica Neue"/>
            </a:endParaRPr>
          </a:p>
          <a:p>
            <a:pPr algn="r"/>
            <a:endParaRPr lang="en-GB" sz="2400" b="1" i="1" dirty="0">
              <a:solidFill>
                <a:schemeClr val="bg1">
                  <a:lumMod val="50000"/>
                </a:schemeClr>
              </a:solidFill>
              <a:latin typeface="Garamond" panose="02020404030301010803" pitchFamily="18" charset="0"/>
              <a:cs typeface="Helvetica Neue"/>
            </a:endParaRPr>
          </a:p>
          <a:p>
            <a:pPr algn="r"/>
            <a:r>
              <a:rPr lang="en-GB" sz="2400" b="1" dirty="0">
                <a:solidFill>
                  <a:srgbClr val="1C1C1C"/>
                </a:solidFill>
                <a:latin typeface="Garamond" panose="02020404030301010803" pitchFamily="18" charset="0"/>
                <a:cs typeface="Helvetica Neue"/>
              </a:rPr>
              <a:t>Adv CA Sherry Samuel Oommen, </a:t>
            </a:r>
            <a:r>
              <a:rPr lang="en-GB" sz="2000" b="1" dirty="0">
                <a:solidFill>
                  <a:srgbClr val="1C1C1C"/>
                </a:solidFill>
                <a:latin typeface="Garamond" panose="02020404030301010803" pitchFamily="18" charset="0"/>
                <a:cs typeface="Helvetica Neue"/>
              </a:rPr>
              <a:t>B Com, M Com, FCA, Grad CWA, ACS, LLB (Gold </a:t>
            </a:r>
            <a:r>
              <a:rPr lang="en-GB" sz="2000" b="1" dirty="0" err="1">
                <a:solidFill>
                  <a:srgbClr val="1C1C1C"/>
                </a:solidFill>
                <a:latin typeface="Garamond" panose="02020404030301010803" pitchFamily="18" charset="0"/>
                <a:cs typeface="Helvetica Neue"/>
              </a:rPr>
              <a:t>Medalist</a:t>
            </a:r>
            <a:r>
              <a:rPr lang="en-GB" sz="2000" b="1" dirty="0">
                <a:solidFill>
                  <a:srgbClr val="1C1C1C"/>
                </a:solidFill>
                <a:latin typeface="Garamond" panose="02020404030301010803" pitchFamily="18" charset="0"/>
                <a:cs typeface="Helvetica Neue"/>
              </a:rPr>
              <a:t>)</a:t>
            </a:r>
          </a:p>
          <a:p>
            <a:pPr algn="r"/>
            <a:endParaRPr lang="en-US" sz="2000" i="1" dirty="0">
              <a:solidFill>
                <a:srgbClr val="FFFF00"/>
              </a:solidFill>
              <a:latin typeface="Garamond" panose="02020404030301010803" pitchFamily="18" charset="0"/>
              <a:cs typeface="Helvetica Neue"/>
            </a:endParaRPr>
          </a:p>
        </p:txBody>
      </p:sp>
    </p:spTree>
    <p:extLst>
      <p:ext uri="{BB962C8B-B14F-4D97-AF65-F5344CB8AC3E}">
        <p14:creationId xmlns:p14="http://schemas.microsoft.com/office/powerpoint/2010/main" val="15752584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Nash Bridge.jpg"/>
          <p:cNvPicPr>
            <a:picLocks noChangeAspect="1"/>
          </p:cNvPicPr>
          <p:nvPr/>
        </p:nvPicPr>
        <p:blipFill>
          <a:blip r:embed="rId3" cstate="print"/>
          <a:stretch>
            <a:fillRect/>
          </a:stretch>
        </p:blipFill>
        <p:spPr>
          <a:xfrm>
            <a:off x="0" y="-74693"/>
            <a:ext cx="9925049" cy="6755304"/>
          </a:xfrm>
          <a:prstGeom prst="rect">
            <a:avLst/>
          </a:prstGeom>
        </p:spPr>
      </p:pic>
      <p:pic>
        <p:nvPicPr>
          <p:cNvPr id="10" name="Picture 9" descr="nash jpeg.jpg"/>
          <p:cNvPicPr>
            <a:picLocks noChangeAspect="1"/>
          </p:cNvPicPr>
          <p:nvPr/>
        </p:nvPicPr>
        <p:blipFill>
          <a:blip r:embed="rId4" cstate="print">
            <a:clrChange>
              <a:clrFrom>
                <a:srgbClr val="FFFFFF"/>
              </a:clrFrom>
              <a:clrTo>
                <a:srgbClr val="FFFFFF">
                  <a:alpha val="0"/>
                </a:srgbClr>
              </a:clrTo>
            </a:clrChange>
          </a:blip>
          <a:srcRect l="13808" t="29088" r="13303" b="18796"/>
          <a:stretch>
            <a:fillRect/>
          </a:stretch>
        </p:blipFill>
        <p:spPr>
          <a:xfrm>
            <a:off x="8345463" y="579121"/>
            <a:ext cx="1481958" cy="677918"/>
          </a:xfrm>
          <a:prstGeom prst="rect">
            <a:avLst/>
          </a:prstGeom>
        </p:spPr>
      </p:pic>
      <p:sp>
        <p:nvSpPr>
          <p:cNvPr id="6" name="Rectangle 5"/>
          <p:cNvSpPr/>
          <p:nvPr/>
        </p:nvSpPr>
        <p:spPr>
          <a:xfrm>
            <a:off x="97632" y="579121"/>
            <a:ext cx="9729789" cy="3238904"/>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45720" tIns="45720" rIns="45720" bIns="45720" rtlCol="0" anchor="ctr"/>
          <a:lstStyle/>
          <a:p>
            <a:pPr algn="ctr"/>
            <a:r>
              <a:rPr lang="en-US" sz="3200" b="1" dirty="0">
                <a:solidFill>
                  <a:schemeClr val="tx1"/>
                </a:solidFill>
              </a:rPr>
              <a:t>Issue 1</a:t>
            </a:r>
            <a:br>
              <a:rPr lang="en-IN" sz="3200" dirty="0">
                <a:solidFill>
                  <a:schemeClr val="tx1"/>
                </a:solidFill>
              </a:rPr>
            </a:br>
            <a:endParaRPr lang="en-US" sz="3200" b="1" dirty="0">
              <a:solidFill>
                <a:schemeClr val="tx1"/>
              </a:solidFill>
              <a:cs typeface="Helvetica Neue"/>
            </a:endParaRPr>
          </a:p>
          <a:p>
            <a:pPr algn="ctr"/>
            <a:r>
              <a:rPr lang="en-US" sz="1600" b="1" dirty="0">
                <a:solidFill>
                  <a:schemeClr val="tx1"/>
                </a:solidFill>
                <a:cs typeface="Helvetica Neue"/>
              </a:rPr>
              <a:t>		</a:t>
            </a:r>
            <a:endParaRPr lang="en-US" sz="1800" dirty="0">
              <a:solidFill>
                <a:schemeClr val="tx1"/>
              </a:solidFill>
              <a:cs typeface="Helvetica Neue"/>
            </a:endParaRPr>
          </a:p>
        </p:txBody>
      </p:sp>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953500" y="6845300"/>
            <a:ext cx="971550" cy="598488"/>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50148" y="6680610"/>
            <a:ext cx="1674902" cy="763177"/>
          </a:xfrm>
          <a:prstGeom prst="rect">
            <a:avLst/>
          </a:prstGeom>
        </p:spPr>
      </p:pic>
    </p:spTree>
    <p:extLst>
      <p:ext uri="{BB962C8B-B14F-4D97-AF65-F5344CB8AC3E}">
        <p14:creationId xmlns:p14="http://schemas.microsoft.com/office/powerpoint/2010/main" val="25372716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66790" y="217513"/>
            <a:ext cx="7132645" cy="1138857"/>
          </a:xfrm>
        </p:spPr>
        <p:txBody>
          <a:bodyPr/>
          <a:lstStyle/>
          <a:p>
            <a:pPr algn="ctr"/>
            <a:r>
              <a:rPr lang="en-US" dirty="0">
                <a:latin typeface="+mn-lt"/>
              </a:rPr>
              <a:t>facts</a:t>
            </a:r>
          </a:p>
        </p:txBody>
      </p:sp>
      <p:sp>
        <p:nvSpPr>
          <p:cNvPr id="4" name="TextBox 3"/>
          <p:cNvSpPr txBox="1"/>
          <p:nvPr/>
        </p:nvSpPr>
        <p:spPr>
          <a:xfrm>
            <a:off x="304108" y="1356370"/>
            <a:ext cx="9202994" cy="4401205"/>
          </a:xfrm>
          <a:prstGeom prst="rect">
            <a:avLst/>
          </a:prstGeom>
          <a:noFill/>
        </p:spPr>
        <p:txBody>
          <a:bodyPr wrap="square" lIns="45720" rIns="45720" rtlCol="0">
            <a:spAutoFit/>
          </a:bodyPr>
          <a:lstStyle/>
          <a:p>
            <a:pPr marL="342900" indent="-342900">
              <a:buFont typeface="Arial" panose="020B0604020202020204" pitchFamily="34" charset="0"/>
              <a:buChar char="•"/>
            </a:pPr>
            <a:r>
              <a:rPr lang="en-US" sz="2000" dirty="0"/>
              <a:t>A Company, </a:t>
            </a:r>
            <a:r>
              <a:rPr lang="en-US" sz="2000" dirty="0" err="1"/>
              <a:t>Messrs</a:t>
            </a:r>
            <a:r>
              <a:rPr lang="en-US" sz="2000" dirty="0"/>
              <a:t> XYZ Limited </a:t>
            </a:r>
            <a:r>
              <a:rPr lang="en-IN" sz="2000" dirty="0"/>
              <a:t>(“XYZ”)</a:t>
            </a:r>
            <a:r>
              <a:rPr lang="en-US" sz="2000" dirty="0"/>
              <a:t>, </a:t>
            </a:r>
            <a:r>
              <a:rPr lang="en-IN" sz="2000" dirty="0"/>
              <a:t>is undertaking a project entailing various hardware components to be supplied under a single work order.  The individual products are subject to tax at varying rates of GST including at 28 percent</a:t>
            </a:r>
          </a:p>
          <a:p>
            <a:pPr marL="342900" indent="-342900">
              <a:buFont typeface="Arial" panose="020B0604020202020204" pitchFamily="34" charset="0"/>
              <a:buChar char="•"/>
            </a:pPr>
            <a:endParaRPr lang="en-IN" sz="2000" dirty="0"/>
          </a:p>
          <a:p>
            <a:pPr marL="342900" indent="-342900">
              <a:buFont typeface="Arial" panose="020B0604020202020204" pitchFamily="34" charset="0"/>
              <a:buChar char="•"/>
            </a:pPr>
            <a:r>
              <a:rPr lang="en-IN" sz="2000" dirty="0"/>
              <a:t>They entered into a contract with their customer and Messrs ABC Limited (“ABC”) for an agreed sum to deliver the hardware supplies. </a:t>
            </a:r>
          </a:p>
          <a:p>
            <a:pPr marL="342900" indent="-342900">
              <a:buFont typeface="Arial" panose="020B0604020202020204" pitchFamily="34" charset="0"/>
              <a:buChar char="•"/>
            </a:pPr>
            <a:endParaRPr lang="en-IN" sz="2000" dirty="0"/>
          </a:p>
          <a:p>
            <a:pPr marL="342900" indent="-342900">
              <a:buFont typeface="Arial" panose="020B0604020202020204" pitchFamily="34" charset="0"/>
              <a:buChar char="•"/>
            </a:pPr>
            <a:r>
              <a:rPr lang="en-IN" sz="2000" dirty="0"/>
              <a:t>Based on the above work order, XYZ has back to back purchase orders with their suppliers to deliver the same. It needs to be noted that there are multiple suppliers involved in this case. </a:t>
            </a:r>
          </a:p>
          <a:p>
            <a:pPr marL="342900" indent="-342900">
              <a:buFont typeface="Arial" panose="020B0604020202020204" pitchFamily="34" charset="0"/>
              <a:buChar char="•"/>
            </a:pPr>
            <a:endParaRPr lang="en-IN" sz="2000" dirty="0"/>
          </a:p>
          <a:p>
            <a:pPr marL="342900" indent="-342900">
              <a:buFont typeface="Arial" panose="020B0604020202020204" pitchFamily="34" charset="0"/>
              <a:buChar char="•"/>
            </a:pPr>
            <a:r>
              <a:rPr lang="en-IN" sz="2000" dirty="0"/>
              <a:t>Once the item delivered at customer site, XYZ will issue an invoice to ABC based on work order earlier issued.</a:t>
            </a:r>
          </a:p>
          <a:p>
            <a:pPr marL="342900" indent="-342900">
              <a:buFont typeface="Arial" panose="020B0604020202020204" pitchFamily="34" charset="0"/>
              <a:buChar char="•"/>
            </a:pPr>
            <a:endParaRPr lang="en-IN" sz="2000" dirty="0"/>
          </a:p>
        </p:txBody>
      </p:sp>
    </p:spTree>
    <p:extLst>
      <p:ext uri="{BB962C8B-B14F-4D97-AF65-F5344CB8AC3E}">
        <p14:creationId xmlns:p14="http://schemas.microsoft.com/office/powerpoint/2010/main" val="21516776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66790" y="217513"/>
            <a:ext cx="7132645" cy="1138857"/>
          </a:xfrm>
        </p:spPr>
        <p:txBody>
          <a:bodyPr/>
          <a:lstStyle/>
          <a:p>
            <a:pPr algn="ctr"/>
            <a:r>
              <a:rPr lang="en-US" dirty="0">
                <a:latin typeface="+mn-lt"/>
              </a:rPr>
              <a:t>Relevant provisions</a:t>
            </a:r>
          </a:p>
        </p:txBody>
      </p:sp>
      <p:sp>
        <p:nvSpPr>
          <p:cNvPr id="4" name="TextBox 3">
            <a:extLst>
              <a:ext uri="{FF2B5EF4-FFF2-40B4-BE49-F238E27FC236}">
                <a16:creationId xmlns:a16="http://schemas.microsoft.com/office/drawing/2014/main" id="{F606302B-FCE7-42C8-B84D-8113D38232E1}"/>
              </a:ext>
            </a:extLst>
          </p:cNvPr>
          <p:cNvSpPr txBox="1"/>
          <p:nvPr/>
        </p:nvSpPr>
        <p:spPr>
          <a:xfrm flipH="1">
            <a:off x="-1" y="1028958"/>
            <a:ext cx="9754553" cy="3970318"/>
          </a:xfrm>
          <a:prstGeom prst="rect">
            <a:avLst/>
          </a:prstGeom>
          <a:noFill/>
        </p:spPr>
        <p:txBody>
          <a:bodyPr wrap="square" rtlCol="0">
            <a:spAutoFit/>
          </a:bodyPr>
          <a:lstStyle/>
          <a:p>
            <a:pPr marL="285750" indent="-285750">
              <a:buFont typeface="Arial" panose="020B0604020202020204" pitchFamily="34" charset="0"/>
              <a:buChar char="•"/>
            </a:pPr>
            <a:r>
              <a:rPr lang="en-US" dirty="0"/>
              <a:t>“Composite supply” means a supply made by a taxable person to a recipient consisting of two or more taxable supplies of goods or services or both, or any combination thereof, which are </a:t>
            </a:r>
            <a:r>
              <a:rPr lang="en-US" b="1" u="sng" dirty="0"/>
              <a:t>naturally bundled and supplied</a:t>
            </a:r>
            <a:r>
              <a:rPr lang="en-US" dirty="0"/>
              <a:t> in conjunction with each other in the ordinary course of business, one of which is a </a:t>
            </a:r>
            <a:r>
              <a:rPr lang="en-US" b="1" u="sng" dirty="0"/>
              <a:t>principal supply</a:t>
            </a:r>
            <a:endParaRPr lang="en-US" dirty="0"/>
          </a:p>
          <a:p>
            <a:pPr marL="285750" indent="-285750">
              <a:buFont typeface="Arial" panose="020B0604020202020204" pitchFamily="34" charset="0"/>
              <a:buChar char="•"/>
            </a:pPr>
            <a:endParaRPr lang="en-US" dirty="0"/>
          </a:p>
          <a:p>
            <a:pPr marL="271463" lvl="1"/>
            <a:r>
              <a:rPr lang="en-US" i="1" dirty="0"/>
              <a:t>Illustration.— Where goods are packed and transported with insurance, the supply of goods, packing materials, transport and insurance is a composite supply and supply of goods is a principal supply - Section 2(30)</a:t>
            </a:r>
          </a:p>
          <a:p>
            <a:endParaRPr lang="en-IN" dirty="0"/>
          </a:p>
          <a:p>
            <a:pPr marL="285750" indent="-285750">
              <a:buFont typeface="Arial" panose="020B0604020202020204" pitchFamily="34" charset="0"/>
              <a:buChar char="•"/>
            </a:pPr>
            <a:r>
              <a:rPr lang="en-IN" dirty="0"/>
              <a:t>“Principal supply” means the supply of goods or services which constitutes the </a:t>
            </a:r>
            <a:r>
              <a:rPr lang="en-IN" b="1" u="sng" dirty="0"/>
              <a:t>predominant element</a:t>
            </a:r>
            <a:r>
              <a:rPr lang="en-IN" dirty="0"/>
              <a:t> of a composite supply and to which any other supply forming part of that composite supply is ancillary – Section 2(90)</a:t>
            </a:r>
          </a:p>
          <a:p>
            <a:pPr marL="285750" indent="-285750">
              <a:buFont typeface="Arial" panose="020B0604020202020204" pitchFamily="34" charset="0"/>
              <a:buChar char="•"/>
            </a:pPr>
            <a:endParaRPr lang="en-IN" dirty="0"/>
          </a:p>
          <a:p>
            <a:endParaRPr lang="en-US" dirty="0"/>
          </a:p>
          <a:p>
            <a:endParaRPr lang="en-US" dirty="0"/>
          </a:p>
        </p:txBody>
      </p:sp>
    </p:spTree>
    <p:extLst>
      <p:ext uri="{BB962C8B-B14F-4D97-AF65-F5344CB8AC3E}">
        <p14:creationId xmlns:p14="http://schemas.microsoft.com/office/powerpoint/2010/main" val="9183133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66790" y="217513"/>
            <a:ext cx="7132645" cy="1138857"/>
          </a:xfrm>
        </p:spPr>
        <p:txBody>
          <a:bodyPr/>
          <a:lstStyle/>
          <a:p>
            <a:pPr algn="ctr"/>
            <a:r>
              <a:rPr lang="en-US" dirty="0">
                <a:latin typeface="+mn-lt"/>
              </a:rPr>
              <a:t>Relevant provisions</a:t>
            </a:r>
          </a:p>
        </p:txBody>
      </p:sp>
      <p:sp>
        <p:nvSpPr>
          <p:cNvPr id="4" name="TextBox 3">
            <a:extLst>
              <a:ext uri="{FF2B5EF4-FFF2-40B4-BE49-F238E27FC236}">
                <a16:creationId xmlns:a16="http://schemas.microsoft.com/office/drawing/2014/main" id="{F606302B-FCE7-42C8-B84D-8113D38232E1}"/>
              </a:ext>
            </a:extLst>
          </p:cNvPr>
          <p:cNvSpPr txBox="1"/>
          <p:nvPr/>
        </p:nvSpPr>
        <p:spPr>
          <a:xfrm flipH="1">
            <a:off x="-1" y="1028958"/>
            <a:ext cx="9754553" cy="5078313"/>
          </a:xfrm>
          <a:prstGeom prst="rect">
            <a:avLst/>
          </a:prstGeom>
          <a:noFill/>
        </p:spPr>
        <p:txBody>
          <a:bodyPr wrap="square" rtlCol="0">
            <a:spAutoFit/>
          </a:bodyPr>
          <a:lstStyle/>
          <a:p>
            <a:pPr marL="285750" indent="-285750">
              <a:buFont typeface="Arial" panose="020B0604020202020204" pitchFamily="34" charset="0"/>
              <a:buChar char="•"/>
            </a:pPr>
            <a:r>
              <a:rPr lang="en-US" dirty="0"/>
              <a:t>“Composite supply” means a supply made by a taxable person to a recipient consisting of two or more taxable supplies of goods or services or both, or any combination thereof, which are </a:t>
            </a:r>
            <a:r>
              <a:rPr lang="en-US" b="1" u="sng" dirty="0"/>
              <a:t>naturally bundled and supplied</a:t>
            </a:r>
            <a:r>
              <a:rPr lang="en-US" dirty="0"/>
              <a:t> in conjunction with each other in the ordinary course of business, one of which is a </a:t>
            </a:r>
            <a:r>
              <a:rPr lang="en-US" b="1" u="sng" dirty="0"/>
              <a:t>principal supply</a:t>
            </a:r>
            <a:endParaRPr lang="en-US" dirty="0"/>
          </a:p>
          <a:p>
            <a:pPr marL="285750" indent="-285750">
              <a:buFont typeface="Arial" panose="020B0604020202020204" pitchFamily="34" charset="0"/>
              <a:buChar char="•"/>
            </a:pPr>
            <a:endParaRPr lang="en-US" dirty="0"/>
          </a:p>
          <a:p>
            <a:pPr marL="271463" lvl="1"/>
            <a:r>
              <a:rPr lang="en-US" i="1" dirty="0"/>
              <a:t>Illustration.— Where goods are packed and transported with insurance, the supply of goods, packing materials, transport and insurance is a composite supply and supply of goods is a principal supply - Section 2(30)</a:t>
            </a:r>
          </a:p>
          <a:p>
            <a:endParaRPr lang="en-IN" dirty="0"/>
          </a:p>
          <a:p>
            <a:pPr marL="285750" indent="-285750">
              <a:buFont typeface="Arial" panose="020B0604020202020204" pitchFamily="34" charset="0"/>
              <a:buChar char="•"/>
            </a:pPr>
            <a:r>
              <a:rPr lang="en-IN" dirty="0"/>
              <a:t>“Mixed supply” means two or more individual supplies of goods or services, or any combination thereof, made in conjunction with each other by a taxable person for a single price where such supply does not constitute a composite supply. </a:t>
            </a:r>
          </a:p>
          <a:p>
            <a:endParaRPr lang="en-IN" dirty="0"/>
          </a:p>
          <a:p>
            <a:pPr marL="271463" lvl="1"/>
            <a:r>
              <a:rPr lang="en-IN" i="1" dirty="0"/>
              <a:t>Illustration.— A supply of a package consisting of canned foods, sweets, chocolates, cakes, dry fruits, aerated drinks and fruit juices when supplied for a single price is a mixed supply. Each of these items can be supplied separately and is not dependent on any other. It shall not be a mixed supply if these items are supplied separately – Section 2(74) of the CGST Act</a:t>
            </a:r>
          </a:p>
          <a:p>
            <a:endParaRPr lang="en-US" dirty="0"/>
          </a:p>
          <a:p>
            <a:endParaRPr lang="en-US" dirty="0"/>
          </a:p>
        </p:txBody>
      </p:sp>
    </p:spTree>
    <p:extLst>
      <p:ext uri="{BB962C8B-B14F-4D97-AF65-F5344CB8AC3E}">
        <p14:creationId xmlns:p14="http://schemas.microsoft.com/office/powerpoint/2010/main" val="31015974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66790" y="217513"/>
            <a:ext cx="7132645" cy="1138857"/>
          </a:xfrm>
        </p:spPr>
        <p:txBody>
          <a:bodyPr/>
          <a:lstStyle/>
          <a:p>
            <a:pPr algn="ctr"/>
            <a:r>
              <a:rPr lang="en-US" dirty="0"/>
              <a:t>ISSUES PRESENT</a:t>
            </a:r>
            <a:endParaRPr lang="en-US" dirty="0">
              <a:latin typeface="+mn-lt"/>
            </a:endParaRPr>
          </a:p>
        </p:txBody>
      </p:sp>
      <p:sp>
        <p:nvSpPr>
          <p:cNvPr id="4" name="TextBox 3"/>
          <p:cNvSpPr txBox="1"/>
          <p:nvPr/>
        </p:nvSpPr>
        <p:spPr>
          <a:xfrm>
            <a:off x="304108" y="1356370"/>
            <a:ext cx="9202994" cy="3785652"/>
          </a:xfrm>
          <a:prstGeom prst="rect">
            <a:avLst/>
          </a:prstGeom>
          <a:noFill/>
        </p:spPr>
        <p:txBody>
          <a:bodyPr wrap="square" lIns="45720" rIns="45720" rtlCol="0">
            <a:spAutoFit/>
          </a:bodyPr>
          <a:lstStyle/>
          <a:p>
            <a:pPr marL="342900" indent="-342900">
              <a:buFont typeface="Arial" panose="020B0604020202020204" pitchFamily="34" charset="0"/>
              <a:buChar char="•"/>
            </a:pPr>
            <a:r>
              <a:rPr lang="en-IN" sz="2000" dirty="0"/>
              <a:t>Recent judgment of the </a:t>
            </a:r>
            <a:r>
              <a:rPr lang="en-IN" sz="2000" b="1" dirty="0"/>
              <a:t>West Bengal</a:t>
            </a:r>
            <a:r>
              <a:rPr lang="en-IN" sz="2000" dirty="0"/>
              <a:t> </a:t>
            </a:r>
            <a:r>
              <a:rPr lang="en-IN" sz="2000" b="1" dirty="0"/>
              <a:t>AAR</a:t>
            </a:r>
            <a:r>
              <a:rPr lang="en-IN" sz="2000" dirty="0"/>
              <a:t> in the case of </a:t>
            </a:r>
            <a:r>
              <a:rPr lang="en-IN" sz="2000" b="1" dirty="0"/>
              <a:t>EMC Limited</a:t>
            </a:r>
            <a:r>
              <a:rPr lang="en-IN" sz="2000" dirty="0"/>
              <a:t> [2018-VIL-31-AAR], which state the following principles:</a:t>
            </a:r>
          </a:p>
          <a:p>
            <a:pPr marL="715963" lvl="1" indent="-358775">
              <a:buFont typeface="Wingdings" panose="05000000000000000000" pitchFamily="2" charset="2"/>
              <a:buChar char="Ø"/>
            </a:pPr>
            <a:r>
              <a:rPr lang="en-IN" sz="2000" dirty="0"/>
              <a:t>The terms of the contract should be evaluated</a:t>
            </a:r>
          </a:p>
          <a:p>
            <a:pPr marL="715963" lvl="1" indent="-358775">
              <a:buFont typeface="Wingdings" panose="05000000000000000000" pitchFamily="2" charset="2"/>
              <a:buChar char="Ø"/>
            </a:pPr>
            <a:r>
              <a:rPr lang="en-IN" sz="2000" dirty="0"/>
              <a:t>Is there interdependence?</a:t>
            </a:r>
          </a:p>
          <a:p>
            <a:pPr marL="715963" lvl="1" indent="-358775">
              <a:buFont typeface="Wingdings" panose="05000000000000000000" pitchFamily="2" charset="2"/>
              <a:buChar char="Ø"/>
            </a:pPr>
            <a:r>
              <a:rPr lang="en-IN" sz="2000" dirty="0"/>
              <a:t>Presence of cross fall breach clauses</a:t>
            </a:r>
          </a:p>
          <a:p>
            <a:pPr marL="342900" indent="-342900">
              <a:buFont typeface="Arial" panose="020B0604020202020204" pitchFamily="34" charset="0"/>
              <a:buChar char="•"/>
            </a:pPr>
            <a:endParaRPr lang="en-IN" sz="2000" dirty="0"/>
          </a:p>
          <a:p>
            <a:pPr marL="342900" indent="-342900">
              <a:buFont typeface="Arial" panose="020B0604020202020204" pitchFamily="34" charset="0"/>
              <a:buChar char="•"/>
            </a:pPr>
            <a:r>
              <a:rPr lang="en-IN" sz="2000" dirty="0"/>
              <a:t>How would the supply between XYZ be taxed?  Are there possibilities of tax planning?</a:t>
            </a:r>
          </a:p>
          <a:p>
            <a:pPr marL="342900" indent="-342900">
              <a:buFont typeface="Arial" panose="020B0604020202020204" pitchFamily="34" charset="0"/>
              <a:buChar char="•"/>
            </a:pPr>
            <a:endParaRPr lang="en-IN" sz="2000" dirty="0"/>
          </a:p>
          <a:p>
            <a:pPr marL="342900" indent="-342900">
              <a:buFont typeface="Arial" panose="020B0604020202020204" pitchFamily="34" charset="0"/>
              <a:buChar char="•"/>
            </a:pPr>
            <a:r>
              <a:rPr lang="en-IN" sz="2000" dirty="0"/>
              <a:t>If construed as a “mixed supply”, as the items are purchased under different rates from different supplier, which HSN code should be mentioned?</a:t>
            </a:r>
          </a:p>
          <a:p>
            <a:endParaRPr lang="en-IN" sz="2000" dirty="0"/>
          </a:p>
          <a:p>
            <a:pPr marL="342900" indent="-342900" algn="just">
              <a:buFont typeface="Wingdings" panose="05000000000000000000" pitchFamily="2" charset="2"/>
              <a:buChar char="§"/>
            </a:pPr>
            <a:endParaRPr lang="en-US" sz="2000" dirty="0"/>
          </a:p>
        </p:txBody>
      </p:sp>
    </p:spTree>
    <p:extLst>
      <p:ext uri="{BB962C8B-B14F-4D97-AF65-F5344CB8AC3E}">
        <p14:creationId xmlns:p14="http://schemas.microsoft.com/office/powerpoint/2010/main" val="949868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2">
            <a:extLst>
              <a:ext uri="{FF2B5EF4-FFF2-40B4-BE49-F238E27FC236}">
                <a16:creationId xmlns:a16="http://schemas.microsoft.com/office/drawing/2014/main" id="{79CE2E6B-BB67-4D00-A6E0-82B20D71E43E}"/>
              </a:ext>
            </a:extLst>
          </p:cNvPr>
          <p:cNvSpPr>
            <a:spLocks noGrp="1"/>
          </p:cNvSpPr>
          <p:nvPr>
            <p:ph type="title"/>
          </p:nvPr>
        </p:nvSpPr>
        <p:spPr>
          <a:xfrm>
            <a:off x="1566790" y="217513"/>
            <a:ext cx="7132645" cy="1138857"/>
          </a:xfrm>
        </p:spPr>
        <p:txBody>
          <a:bodyPr/>
          <a:lstStyle/>
          <a:p>
            <a:pPr algn="ctr"/>
            <a:r>
              <a:rPr lang="en-US" dirty="0">
                <a:latin typeface="+mn-lt"/>
              </a:rPr>
              <a:t>Our comments</a:t>
            </a:r>
          </a:p>
        </p:txBody>
      </p:sp>
      <p:sp>
        <p:nvSpPr>
          <p:cNvPr id="4" name="TextBox 3"/>
          <p:cNvSpPr txBox="1"/>
          <p:nvPr/>
        </p:nvSpPr>
        <p:spPr>
          <a:xfrm>
            <a:off x="0" y="828675"/>
            <a:ext cx="9559636" cy="646331"/>
          </a:xfrm>
          <a:prstGeom prst="rect">
            <a:avLst/>
          </a:prstGeom>
          <a:noFill/>
        </p:spPr>
        <p:txBody>
          <a:bodyPr wrap="square" rtlCol="0">
            <a:spAutoFit/>
          </a:bodyPr>
          <a:lstStyle/>
          <a:p>
            <a:endParaRPr lang="en-US" dirty="0">
              <a:latin typeface="+mj-lt"/>
            </a:endParaRPr>
          </a:p>
          <a:p>
            <a:pPr marL="833438" lvl="1" indent="-342900">
              <a:buFont typeface="Arial" panose="020B0604020202020204" pitchFamily="34" charset="0"/>
              <a:buChar char="•"/>
            </a:pPr>
            <a:endParaRPr lang="en-US" dirty="0"/>
          </a:p>
        </p:txBody>
      </p:sp>
      <p:sp>
        <p:nvSpPr>
          <p:cNvPr id="5" name="Rectangle 4"/>
          <p:cNvSpPr/>
          <p:nvPr/>
        </p:nvSpPr>
        <p:spPr>
          <a:xfrm>
            <a:off x="190920" y="1328739"/>
            <a:ext cx="9124530" cy="3970318"/>
          </a:xfrm>
          <a:prstGeom prst="rect">
            <a:avLst/>
          </a:prstGeom>
        </p:spPr>
        <p:txBody>
          <a:bodyPr wrap="square">
            <a:spAutoFit/>
          </a:bodyPr>
          <a:lstStyle/>
          <a:p>
            <a:pPr marL="285750" indent="-285750">
              <a:buFont typeface="Arial" panose="020B0604020202020204" pitchFamily="34" charset="0"/>
              <a:buChar char="•"/>
            </a:pPr>
            <a:r>
              <a:rPr lang="en-IN" dirty="0"/>
              <a:t>A supply would constitute a mixed supply, if the following ingredients are cumulatively satisfied:</a:t>
            </a:r>
          </a:p>
          <a:p>
            <a:pPr>
              <a:buNone/>
            </a:pPr>
            <a:r>
              <a:rPr lang="en-IN" dirty="0"/>
              <a:t> </a:t>
            </a:r>
          </a:p>
          <a:p>
            <a:pPr marL="271463" lvl="1" indent="441325">
              <a:buFont typeface="Wingdings" pitchFamily="2" charset="2"/>
              <a:buChar char="Ø"/>
            </a:pPr>
            <a:r>
              <a:rPr lang="en-IN" dirty="0"/>
              <a:t>There should be two more individual supplies of goods or services</a:t>
            </a:r>
          </a:p>
          <a:p>
            <a:pPr marL="712788" lvl="1" indent="-441325">
              <a:buFont typeface="Wingdings" pitchFamily="2" charset="2"/>
              <a:buChar char="Ø"/>
            </a:pPr>
            <a:r>
              <a:rPr lang="en-IN" dirty="0"/>
              <a:t>The said supply should be as a package and it should be sold in a single price.  If the same is supplied separately, it would not constitute a mixed supply</a:t>
            </a:r>
          </a:p>
          <a:p>
            <a:pPr marL="712788" lvl="1" indent="-441325">
              <a:buFont typeface="Wingdings" pitchFamily="2" charset="2"/>
              <a:buChar char="Ø"/>
            </a:pPr>
            <a:r>
              <a:rPr lang="en-IN" dirty="0"/>
              <a:t>Each of the individual supplies can be supplied separately and is not dependent on any other</a:t>
            </a:r>
          </a:p>
          <a:p>
            <a:pPr marL="712788" lvl="1" indent="-441325">
              <a:buFont typeface="Wingdings" pitchFamily="2" charset="2"/>
              <a:buChar char="Ø"/>
            </a:pPr>
            <a:r>
              <a:rPr lang="en-IN" dirty="0"/>
              <a:t>The supply does not constitute “composite supply” under section 2(30)</a:t>
            </a:r>
          </a:p>
          <a:p>
            <a:endParaRPr lang="en-IN" dirty="0"/>
          </a:p>
          <a:p>
            <a:pPr marL="285750" indent="-285750">
              <a:buFont typeface="Arial" panose="020B0604020202020204" pitchFamily="34" charset="0"/>
              <a:buChar char="•"/>
            </a:pPr>
            <a:r>
              <a:rPr lang="en-IN" dirty="0"/>
              <a:t>In the present case, if the invoice for the work order has a single price for all the items, this can be considered a mixed supply. But if the invoice consists of the sum of  rates of each item in the work order, it cannot be a mixed supply. </a:t>
            </a:r>
          </a:p>
          <a:p>
            <a:endParaRPr lang="en-IN" dirty="0"/>
          </a:p>
          <a:p>
            <a:pPr marL="285750" indent="-285750">
              <a:buFont typeface="Arial" panose="020B0604020202020204" pitchFamily="34" charset="0"/>
              <a:buChar char="•"/>
            </a:pPr>
            <a:r>
              <a:rPr lang="en-IN" dirty="0"/>
              <a:t>How can the exposure of “mixed supply” </a:t>
            </a:r>
            <a:r>
              <a:rPr lang="en-IN"/>
              <a:t>be mitigated?</a:t>
            </a:r>
            <a:endParaRPr lang="en-IN" dirty="0"/>
          </a:p>
          <a:p>
            <a:pPr>
              <a:buFont typeface="Wingdings" pitchFamily="2" charset="2"/>
              <a:buChar char="Ø"/>
            </a:pPr>
            <a:endParaRPr lang="en-IN" dirty="0"/>
          </a:p>
        </p:txBody>
      </p:sp>
    </p:spTree>
    <p:extLst>
      <p:ext uri="{BB962C8B-B14F-4D97-AF65-F5344CB8AC3E}">
        <p14:creationId xmlns:p14="http://schemas.microsoft.com/office/powerpoint/2010/main" val="3739238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Nash Bridge.jpg"/>
          <p:cNvPicPr>
            <a:picLocks noChangeAspect="1"/>
          </p:cNvPicPr>
          <p:nvPr/>
        </p:nvPicPr>
        <p:blipFill>
          <a:blip r:embed="rId3" cstate="print"/>
          <a:stretch>
            <a:fillRect/>
          </a:stretch>
        </p:blipFill>
        <p:spPr>
          <a:xfrm>
            <a:off x="0" y="-74693"/>
            <a:ext cx="9925049" cy="6755304"/>
          </a:xfrm>
          <a:prstGeom prst="rect">
            <a:avLst/>
          </a:prstGeom>
        </p:spPr>
      </p:pic>
      <p:pic>
        <p:nvPicPr>
          <p:cNvPr id="10" name="Picture 9" descr="nash jpeg.jpg"/>
          <p:cNvPicPr>
            <a:picLocks noChangeAspect="1"/>
          </p:cNvPicPr>
          <p:nvPr/>
        </p:nvPicPr>
        <p:blipFill>
          <a:blip r:embed="rId4" cstate="print">
            <a:clrChange>
              <a:clrFrom>
                <a:srgbClr val="FFFFFF"/>
              </a:clrFrom>
              <a:clrTo>
                <a:srgbClr val="FFFFFF">
                  <a:alpha val="0"/>
                </a:srgbClr>
              </a:clrTo>
            </a:clrChange>
          </a:blip>
          <a:srcRect l="13808" t="29088" r="13303" b="18796"/>
          <a:stretch>
            <a:fillRect/>
          </a:stretch>
        </p:blipFill>
        <p:spPr>
          <a:xfrm>
            <a:off x="8345463" y="579121"/>
            <a:ext cx="1481958" cy="677918"/>
          </a:xfrm>
          <a:prstGeom prst="rect">
            <a:avLst/>
          </a:prstGeom>
        </p:spPr>
      </p:pic>
      <p:sp>
        <p:nvSpPr>
          <p:cNvPr id="6" name="Rectangle 5"/>
          <p:cNvSpPr/>
          <p:nvPr/>
        </p:nvSpPr>
        <p:spPr>
          <a:xfrm>
            <a:off x="97632" y="579121"/>
            <a:ext cx="9729789" cy="3238904"/>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45720" tIns="45720" rIns="45720" bIns="45720" rtlCol="0" anchor="ctr"/>
          <a:lstStyle/>
          <a:p>
            <a:pPr algn="ctr"/>
            <a:r>
              <a:rPr lang="en-US" sz="3200" b="1" dirty="0">
                <a:solidFill>
                  <a:schemeClr val="tx1"/>
                </a:solidFill>
              </a:rPr>
              <a:t>A few ticklers</a:t>
            </a:r>
            <a:br>
              <a:rPr lang="en-IN" sz="3200" dirty="0">
                <a:solidFill>
                  <a:schemeClr val="tx1"/>
                </a:solidFill>
              </a:rPr>
            </a:br>
            <a:endParaRPr lang="en-US" sz="3200" b="1" dirty="0">
              <a:solidFill>
                <a:schemeClr val="tx1"/>
              </a:solidFill>
              <a:cs typeface="Helvetica Neue"/>
            </a:endParaRPr>
          </a:p>
          <a:p>
            <a:pPr algn="ctr"/>
            <a:r>
              <a:rPr lang="en-US" sz="1600" b="1" dirty="0">
                <a:solidFill>
                  <a:schemeClr val="tx1"/>
                </a:solidFill>
                <a:cs typeface="Helvetica Neue"/>
              </a:rPr>
              <a:t>		</a:t>
            </a:r>
            <a:endParaRPr lang="en-US" sz="1800" dirty="0">
              <a:solidFill>
                <a:schemeClr val="tx1"/>
              </a:solidFill>
              <a:cs typeface="Helvetica Neue"/>
            </a:endParaRPr>
          </a:p>
        </p:txBody>
      </p:sp>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953500" y="6845300"/>
            <a:ext cx="971550" cy="598488"/>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50148" y="6680610"/>
            <a:ext cx="1674902" cy="763177"/>
          </a:xfrm>
          <a:prstGeom prst="rect">
            <a:avLst/>
          </a:prstGeom>
        </p:spPr>
      </p:pic>
    </p:spTree>
    <p:extLst>
      <p:ext uri="{BB962C8B-B14F-4D97-AF65-F5344CB8AC3E}">
        <p14:creationId xmlns:p14="http://schemas.microsoft.com/office/powerpoint/2010/main" val="2305882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66790" y="217513"/>
            <a:ext cx="7132645" cy="1138857"/>
          </a:xfrm>
        </p:spPr>
        <p:txBody>
          <a:bodyPr/>
          <a:lstStyle/>
          <a:p>
            <a:pPr algn="ctr"/>
            <a:r>
              <a:rPr lang="en-US" dirty="0">
                <a:latin typeface="+mn-lt"/>
              </a:rPr>
              <a:t>A FEW TICKLERS</a:t>
            </a:r>
          </a:p>
        </p:txBody>
      </p:sp>
      <p:sp>
        <p:nvSpPr>
          <p:cNvPr id="4" name="TextBox 3"/>
          <p:cNvSpPr txBox="1"/>
          <p:nvPr/>
        </p:nvSpPr>
        <p:spPr>
          <a:xfrm>
            <a:off x="304108" y="1356370"/>
            <a:ext cx="9202994" cy="4401205"/>
          </a:xfrm>
          <a:prstGeom prst="rect">
            <a:avLst/>
          </a:prstGeom>
          <a:noFill/>
        </p:spPr>
        <p:txBody>
          <a:bodyPr wrap="square" lIns="45720" rIns="45720" rtlCol="0">
            <a:spAutoFit/>
          </a:bodyPr>
          <a:lstStyle/>
          <a:p>
            <a:pPr marL="342900" indent="-342900">
              <a:buFont typeface="Arial" panose="020B0604020202020204" pitchFamily="34" charset="0"/>
              <a:buChar char="•"/>
            </a:pPr>
            <a:r>
              <a:rPr lang="en-IN" sz="2000" dirty="0"/>
              <a:t>GST is said to be a destination based consumption tax – Is it true?  If yes, which provision provides so?</a:t>
            </a:r>
          </a:p>
          <a:p>
            <a:pPr marL="342900" indent="-342900">
              <a:buFont typeface="Arial" panose="020B0604020202020204" pitchFamily="34" charset="0"/>
              <a:buChar char="•"/>
            </a:pPr>
            <a:endParaRPr lang="en-IN" sz="2000" dirty="0"/>
          </a:p>
          <a:p>
            <a:pPr marL="342900" indent="-342900">
              <a:buFont typeface="Arial" panose="020B0604020202020204" pitchFamily="34" charset="0"/>
              <a:buChar char="•"/>
            </a:pPr>
            <a:r>
              <a:rPr lang="en-IN" sz="2000" dirty="0"/>
              <a:t>Why is the Place of Supply prescribed in the IGST Act?</a:t>
            </a:r>
          </a:p>
          <a:p>
            <a:pPr marL="342900" indent="-342900">
              <a:buFont typeface="Arial" panose="020B0604020202020204" pitchFamily="34" charset="0"/>
              <a:buChar char="•"/>
            </a:pPr>
            <a:endParaRPr lang="en-IN" sz="2000" dirty="0"/>
          </a:p>
          <a:p>
            <a:pPr marL="342900" indent="-342900">
              <a:buFont typeface="Arial" panose="020B0604020202020204" pitchFamily="34" charset="0"/>
              <a:buChar char="•"/>
            </a:pPr>
            <a:r>
              <a:rPr lang="en-IN" sz="2000" dirty="0"/>
              <a:t>Bill to ship – An evaluation</a:t>
            </a:r>
          </a:p>
          <a:p>
            <a:pPr marL="715963" lvl="1" indent="-358775">
              <a:buFont typeface="Wingdings" panose="05000000000000000000" pitchFamily="2" charset="2"/>
              <a:buChar char="Ø"/>
            </a:pPr>
            <a:r>
              <a:rPr lang="en-IN" sz="2000" dirty="0"/>
              <a:t>Supplier A – Located in Bangalore</a:t>
            </a:r>
          </a:p>
          <a:p>
            <a:pPr marL="715963" lvl="1" indent="-358775">
              <a:buFont typeface="Wingdings" panose="05000000000000000000" pitchFamily="2" charset="2"/>
              <a:buChar char="Ø"/>
            </a:pPr>
            <a:r>
              <a:rPr lang="en-IN" sz="2000" dirty="0"/>
              <a:t>Purchaser B – Located in Hyderabad</a:t>
            </a:r>
          </a:p>
          <a:p>
            <a:pPr marL="715963" lvl="1" indent="-358775">
              <a:buFont typeface="Wingdings" panose="05000000000000000000" pitchFamily="2" charset="2"/>
              <a:buChar char="Ø"/>
            </a:pPr>
            <a:r>
              <a:rPr lang="en-IN" sz="2000" dirty="0"/>
              <a:t>Goods must be supplied to Mr C (Recipient), located in Mysore</a:t>
            </a:r>
          </a:p>
          <a:p>
            <a:pPr marL="715963" lvl="1" indent="-358775">
              <a:buFont typeface="Wingdings" panose="05000000000000000000" pitchFamily="2" charset="2"/>
              <a:buChar char="Ø"/>
            </a:pPr>
            <a:r>
              <a:rPr lang="en-IN" sz="2000" dirty="0"/>
              <a:t>Mr C had previously placed the order on Mr B</a:t>
            </a:r>
          </a:p>
          <a:p>
            <a:pPr marL="715963" lvl="1" indent="-358775">
              <a:buFont typeface="Wingdings" panose="05000000000000000000" pitchFamily="2" charset="2"/>
              <a:buChar char="Ø"/>
            </a:pPr>
            <a:r>
              <a:rPr lang="en-IN" sz="2000" dirty="0"/>
              <a:t>What is the POS in the above transaction? What tax must be charged?</a:t>
            </a:r>
          </a:p>
          <a:p>
            <a:pPr marL="715963" lvl="1" indent="-358775">
              <a:buFont typeface="Wingdings" panose="05000000000000000000" pitchFamily="2" charset="2"/>
              <a:buChar char="Ø"/>
            </a:pPr>
            <a:r>
              <a:rPr lang="en-IN" sz="2000" dirty="0"/>
              <a:t>Can B take credit even though the goods are not received by him?</a:t>
            </a:r>
          </a:p>
          <a:p>
            <a:pPr marL="342900" indent="-342900">
              <a:buFont typeface="Arial" panose="020B0604020202020204" pitchFamily="34" charset="0"/>
              <a:buChar char="•"/>
            </a:pPr>
            <a:endParaRPr lang="en-IN" sz="2000" dirty="0"/>
          </a:p>
          <a:p>
            <a:pPr marL="342900" indent="-342900">
              <a:buFont typeface="Arial" panose="020B0604020202020204" pitchFamily="34" charset="0"/>
              <a:buChar char="•"/>
            </a:pPr>
            <a:endParaRPr lang="en-IN" sz="2000" dirty="0"/>
          </a:p>
        </p:txBody>
      </p:sp>
    </p:spTree>
    <p:extLst>
      <p:ext uri="{BB962C8B-B14F-4D97-AF65-F5344CB8AC3E}">
        <p14:creationId xmlns:p14="http://schemas.microsoft.com/office/powerpoint/2010/main" val="28356433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66790" y="217513"/>
            <a:ext cx="7132645" cy="1138857"/>
          </a:xfrm>
        </p:spPr>
        <p:txBody>
          <a:bodyPr/>
          <a:lstStyle/>
          <a:p>
            <a:pPr algn="ctr"/>
            <a:r>
              <a:rPr lang="en-US" dirty="0">
                <a:latin typeface="+mn-lt"/>
              </a:rPr>
              <a:t>A FEW TICKLERS</a:t>
            </a:r>
          </a:p>
        </p:txBody>
      </p:sp>
      <p:sp>
        <p:nvSpPr>
          <p:cNvPr id="4" name="TextBox 3"/>
          <p:cNvSpPr txBox="1"/>
          <p:nvPr/>
        </p:nvSpPr>
        <p:spPr>
          <a:xfrm>
            <a:off x="304108" y="1356370"/>
            <a:ext cx="9202994" cy="3785652"/>
          </a:xfrm>
          <a:prstGeom prst="rect">
            <a:avLst/>
          </a:prstGeom>
          <a:noFill/>
        </p:spPr>
        <p:txBody>
          <a:bodyPr wrap="square" lIns="45720" rIns="45720" rtlCol="0">
            <a:spAutoFit/>
          </a:bodyPr>
          <a:lstStyle/>
          <a:p>
            <a:pPr marL="342900" indent="-342900">
              <a:buFont typeface="Arial" panose="020B0604020202020204" pitchFamily="34" charset="0"/>
              <a:buChar char="•"/>
            </a:pPr>
            <a:r>
              <a:rPr lang="en-IN" sz="2000" dirty="0"/>
              <a:t>Section 10(b) of the IGST Act provides as follows:</a:t>
            </a:r>
          </a:p>
          <a:p>
            <a:pPr marL="357188" lvl="1"/>
            <a:endParaRPr lang="en-IN" sz="2000" dirty="0"/>
          </a:p>
          <a:p>
            <a:pPr marL="357188" lvl="1"/>
            <a:r>
              <a:rPr lang="en-IN" sz="2000" i="1" dirty="0"/>
              <a:t>“Where the goods are delivered by the supplier to a recipient or any other person on the direction of a third person, whether acting as an agent or otherwise, before or during movement of goods, either by way of transfer of documents of title to the goods or otherwise, it shall be </a:t>
            </a:r>
            <a:r>
              <a:rPr lang="en-IN" sz="2000" b="1" i="1" u="sng" dirty="0"/>
              <a:t>DEEMED </a:t>
            </a:r>
            <a:r>
              <a:rPr lang="en-IN" sz="2000" i="1" dirty="0"/>
              <a:t>that the said third person has received the goods and the place of supply of such goods shall be the principal place of business of such person”</a:t>
            </a:r>
          </a:p>
          <a:p>
            <a:pPr marL="342900" indent="-342900">
              <a:buFont typeface="Arial" panose="020B0604020202020204" pitchFamily="34" charset="0"/>
              <a:buChar char="•"/>
            </a:pPr>
            <a:endParaRPr lang="en-IN" sz="2000" dirty="0"/>
          </a:p>
          <a:p>
            <a:pPr marL="342900" indent="-342900">
              <a:buFont typeface="Arial" panose="020B0604020202020204" pitchFamily="34" charset="0"/>
              <a:buChar char="•"/>
            </a:pPr>
            <a:r>
              <a:rPr lang="en-IN" sz="2000" dirty="0"/>
              <a:t>The need for such a provision?</a:t>
            </a:r>
          </a:p>
          <a:p>
            <a:pPr marL="342900" indent="-342900">
              <a:buFont typeface="Arial" panose="020B0604020202020204" pitchFamily="34" charset="0"/>
              <a:buChar char="•"/>
            </a:pPr>
            <a:endParaRPr lang="en-IN" sz="2000" dirty="0"/>
          </a:p>
          <a:p>
            <a:pPr marL="342900" indent="-342900">
              <a:buFont typeface="Arial" panose="020B0604020202020204" pitchFamily="34" charset="0"/>
              <a:buChar char="•"/>
            </a:pPr>
            <a:r>
              <a:rPr lang="en-IN" sz="2000" dirty="0"/>
              <a:t>What if Mr C was a branch?</a:t>
            </a:r>
          </a:p>
          <a:p>
            <a:pPr marL="342900" indent="-342900">
              <a:buFont typeface="Arial" panose="020B0604020202020204" pitchFamily="34" charset="0"/>
              <a:buChar char="•"/>
            </a:pPr>
            <a:endParaRPr lang="en-IN" sz="2000" dirty="0"/>
          </a:p>
        </p:txBody>
      </p:sp>
    </p:spTree>
    <p:extLst>
      <p:ext uri="{BB962C8B-B14F-4D97-AF65-F5344CB8AC3E}">
        <p14:creationId xmlns:p14="http://schemas.microsoft.com/office/powerpoint/2010/main" val="24273066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66790" y="217513"/>
            <a:ext cx="7132645" cy="1138857"/>
          </a:xfrm>
        </p:spPr>
        <p:txBody>
          <a:bodyPr/>
          <a:lstStyle/>
          <a:p>
            <a:pPr algn="ctr"/>
            <a:r>
              <a:rPr lang="en-US" dirty="0">
                <a:latin typeface="+mn-lt"/>
              </a:rPr>
              <a:t>A FEW TICKLERS</a:t>
            </a:r>
          </a:p>
        </p:txBody>
      </p:sp>
      <p:sp>
        <p:nvSpPr>
          <p:cNvPr id="4" name="TextBox 3"/>
          <p:cNvSpPr txBox="1"/>
          <p:nvPr/>
        </p:nvSpPr>
        <p:spPr>
          <a:xfrm>
            <a:off x="304108" y="1356370"/>
            <a:ext cx="9202994" cy="5016758"/>
          </a:xfrm>
          <a:prstGeom prst="rect">
            <a:avLst/>
          </a:prstGeom>
          <a:noFill/>
        </p:spPr>
        <p:txBody>
          <a:bodyPr wrap="square" lIns="45720" rIns="45720" rtlCol="0">
            <a:spAutoFit/>
          </a:bodyPr>
          <a:lstStyle/>
          <a:p>
            <a:pPr marL="342900" indent="-342900">
              <a:buFont typeface="Arial" panose="020B0604020202020204" pitchFamily="34" charset="0"/>
              <a:buChar char="•"/>
            </a:pPr>
            <a:r>
              <a:rPr lang="en-IN" sz="2000" dirty="0"/>
              <a:t>Bill to ship – A job worker</a:t>
            </a:r>
          </a:p>
          <a:p>
            <a:pPr marL="715963" lvl="1" indent="-358775">
              <a:buFont typeface="Wingdings" panose="05000000000000000000" pitchFamily="2" charset="2"/>
              <a:buChar char="Ø"/>
            </a:pPr>
            <a:r>
              <a:rPr lang="en-IN" sz="2000" dirty="0"/>
              <a:t>Supplier A – Located in Bangalore</a:t>
            </a:r>
          </a:p>
          <a:p>
            <a:pPr marL="715963" lvl="1" indent="-358775">
              <a:buFont typeface="Wingdings" panose="05000000000000000000" pitchFamily="2" charset="2"/>
              <a:buChar char="Ø"/>
            </a:pPr>
            <a:r>
              <a:rPr lang="en-IN" sz="2000" dirty="0"/>
              <a:t>Purchaser B – Located in Hyderabad</a:t>
            </a:r>
          </a:p>
          <a:p>
            <a:pPr marL="715963" lvl="1" indent="-358775">
              <a:buFont typeface="Wingdings" panose="05000000000000000000" pitchFamily="2" charset="2"/>
              <a:buChar char="Ø"/>
            </a:pPr>
            <a:r>
              <a:rPr lang="en-IN" sz="2000" dirty="0"/>
              <a:t>Goods must be supplied to Mr C (Recipient), located in Mysore for undertaking certain job-work</a:t>
            </a:r>
          </a:p>
          <a:p>
            <a:pPr marL="715963" lvl="1" indent="-358775">
              <a:buFont typeface="Wingdings" panose="05000000000000000000" pitchFamily="2" charset="2"/>
              <a:buChar char="Ø"/>
            </a:pPr>
            <a:r>
              <a:rPr lang="en-IN" sz="2000" dirty="0"/>
              <a:t>Post job work, the goods are returned by Mr C to Mr B</a:t>
            </a:r>
          </a:p>
          <a:p>
            <a:pPr marL="715963" lvl="1" indent="-358775">
              <a:buFont typeface="Wingdings" panose="05000000000000000000" pitchFamily="2" charset="2"/>
              <a:buChar char="Ø"/>
            </a:pPr>
            <a:r>
              <a:rPr lang="en-IN" sz="2000" dirty="0"/>
              <a:t>What is the POS in the above transaction? What tax must be charged?</a:t>
            </a:r>
          </a:p>
          <a:p>
            <a:pPr marL="342900" indent="-342900">
              <a:buFont typeface="Arial" panose="020B0604020202020204" pitchFamily="34" charset="0"/>
              <a:buChar char="•"/>
            </a:pPr>
            <a:endParaRPr lang="en-IN" sz="2000" dirty="0"/>
          </a:p>
          <a:p>
            <a:pPr marL="342900" indent="-342900">
              <a:buFont typeface="Arial" panose="020B0604020202020204" pitchFamily="34" charset="0"/>
              <a:buChar char="•"/>
            </a:pPr>
            <a:r>
              <a:rPr lang="en-IN" sz="2000" dirty="0"/>
              <a:t>Can Mr B take credit for the goods? [Section 19]</a:t>
            </a:r>
          </a:p>
          <a:p>
            <a:pPr marL="342900" indent="-342900">
              <a:buFont typeface="Arial" panose="020B0604020202020204" pitchFamily="34" charset="0"/>
              <a:buChar char="•"/>
            </a:pPr>
            <a:endParaRPr lang="en-IN" sz="2000" dirty="0"/>
          </a:p>
          <a:p>
            <a:pPr marL="342900" indent="-342900">
              <a:buFont typeface="Arial" panose="020B0604020202020204" pitchFamily="34" charset="0"/>
              <a:buChar char="•"/>
            </a:pPr>
            <a:r>
              <a:rPr lang="en-IN" sz="2000" dirty="0"/>
              <a:t>On what value is tax payable for the supply of goods by Mr C to Mr B?</a:t>
            </a:r>
          </a:p>
          <a:p>
            <a:pPr marL="342900" indent="-342900">
              <a:buFont typeface="Arial" panose="020B0604020202020204" pitchFamily="34" charset="0"/>
              <a:buChar char="•"/>
            </a:pPr>
            <a:endParaRPr lang="en-IN" sz="2000" dirty="0"/>
          </a:p>
          <a:p>
            <a:pPr marL="342900" indent="-342900">
              <a:buFont typeface="Arial" panose="020B0604020202020204" pitchFamily="34" charset="0"/>
              <a:buChar char="•"/>
            </a:pPr>
            <a:r>
              <a:rPr lang="en-IN" sz="2000" dirty="0"/>
              <a:t>Is the supply from Mr C to Mr B, a supply of goods or supply of services?</a:t>
            </a:r>
          </a:p>
          <a:p>
            <a:pPr marL="342900" indent="-342900">
              <a:buFont typeface="Arial" panose="020B0604020202020204" pitchFamily="34" charset="0"/>
              <a:buChar char="•"/>
            </a:pPr>
            <a:endParaRPr lang="en-IN" sz="2000" dirty="0"/>
          </a:p>
          <a:p>
            <a:pPr marL="342900" indent="-342900">
              <a:buFont typeface="Arial" panose="020B0604020202020204" pitchFamily="34" charset="0"/>
              <a:buChar char="•"/>
            </a:pPr>
            <a:endParaRPr lang="en-IN" sz="2000" dirty="0"/>
          </a:p>
          <a:p>
            <a:pPr marL="342900" indent="-342900">
              <a:buFont typeface="Arial" panose="020B0604020202020204" pitchFamily="34" charset="0"/>
              <a:buChar char="•"/>
            </a:pPr>
            <a:endParaRPr lang="en-IN" sz="2000" dirty="0"/>
          </a:p>
        </p:txBody>
      </p:sp>
    </p:spTree>
    <p:extLst>
      <p:ext uri="{BB962C8B-B14F-4D97-AF65-F5344CB8AC3E}">
        <p14:creationId xmlns:p14="http://schemas.microsoft.com/office/powerpoint/2010/main" val="35593653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66790" y="217513"/>
            <a:ext cx="7132645" cy="1138857"/>
          </a:xfrm>
        </p:spPr>
        <p:txBody>
          <a:bodyPr/>
          <a:lstStyle/>
          <a:p>
            <a:pPr algn="ctr"/>
            <a:r>
              <a:rPr lang="en-US" dirty="0">
                <a:latin typeface="+mn-lt"/>
              </a:rPr>
              <a:t>A FEW TICKLERS</a:t>
            </a:r>
          </a:p>
        </p:txBody>
      </p:sp>
      <p:sp>
        <p:nvSpPr>
          <p:cNvPr id="4" name="TextBox 3"/>
          <p:cNvSpPr txBox="1"/>
          <p:nvPr/>
        </p:nvSpPr>
        <p:spPr>
          <a:xfrm>
            <a:off x="304108" y="1356370"/>
            <a:ext cx="9202994" cy="5016758"/>
          </a:xfrm>
          <a:prstGeom prst="rect">
            <a:avLst/>
          </a:prstGeom>
          <a:noFill/>
        </p:spPr>
        <p:txBody>
          <a:bodyPr wrap="square" lIns="45720" rIns="45720" rtlCol="0">
            <a:spAutoFit/>
          </a:bodyPr>
          <a:lstStyle/>
          <a:p>
            <a:pPr marL="342900" indent="-342900">
              <a:buFont typeface="Arial" panose="020B0604020202020204" pitchFamily="34" charset="0"/>
              <a:buChar char="•"/>
            </a:pPr>
            <a:r>
              <a:rPr lang="en-IN" sz="2000" dirty="0"/>
              <a:t>Bill to ship – A job worker</a:t>
            </a:r>
          </a:p>
          <a:p>
            <a:pPr marL="715963" lvl="1" indent="-358775">
              <a:buFont typeface="Wingdings" panose="05000000000000000000" pitchFamily="2" charset="2"/>
              <a:buChar char="Ø"/>
            </a:pPr>
            <a:r>
              <a:rPr lang="en-IN" sz="2000" dirty="0"/>
              <a:t>Supplier A – Located in Bangalore</a:t>
            </a:r>
          </a:p>
          <a:p>
            <a:pPr marL="715963" lvl="1" indent="-358775">
              <a:buFont typeface="Wingdings" panose="05000000000000000000" pitchFamily="2" charset="2"/>
              <a:buChar char="Ø"/>
            </a:pPr>
            <a:r>
              <a:rPr lang="en-IN" sz="2000" dirty="0"/>
              <a:t>Purchaser B – Located in Hyderabad</a:t>
            </a:r>
          </a:p>
          <a:p>
            <a:pPr marL="715963" lvl="1" indent="-358775">
              <a:buFont typeface="Wingdings" panose="05000000000000000000" pitchFamily="2" charset="2"/>
              <a:buChar char="Ø"/>
            </a:pPr>
            <a:r>
              <a:rPr lang="en-IN" sz="2000" dirty="0"/>
              <a:t>Goods must be supplied to Mr C (Recipient), located in Mysore for undertaking certain job-work</a:t>
            </a:r>
          </a:p>
          <a:p>
            <a:pPr marL="715963" lvl="1" indent="-358775">
              <a:buFont typeface="Wingdings" panose="05000000000000000000" pitchFamily="2" charset="2"/>
              <a:buChar char="Ø"/>
            </a:pPr>
            <a:r>
              <a:rPr lang="en-IN" sz="2000" dirty="0"/>
              <a:t>Post job work, the goods are sold by Mr C to Mr D, located in Chennai</a:t>
            </a:r>
          </a:p>
          <a:p>
            <a:pPr marL="715963" lvl="1" indent="-358775">
              <a:buFont typeface="Wingdings" panose="05000000000000000000" pitchFamily="2" charset="2"/>
              <a:buChar char="Ø"/>
            </a:pPr>
            <a:r>
              <a:rPr lang="en-IN" sz="2000" dirty="0"/>
              <a:t>What is the POS in the above transaction? What tax must be charged?</a:t>
            </a:r>
          </a:p>
          <a:p>
            <a:pPr marL="342900" indent="-342900">
              <a:buFont typeface="Arial" panose="020B0604020202020204" pitchFamily="34" charset="0"/>
              <a:buChar char="•"/>
            </a:pPr>
            <a:endParaRPr lang="en-IN" sz="2000" dirty="0"/>
          </a:p>
          <a:p>
            <a:pPr marL="342900" indent="-342900">
              <a:buFont typeface="Arial" panose="020B0604020202020204" pitchFamily="34" charset="0"/>
              <a:buChar char="•"/>
            </a:pPr>
            <a:r>
              <a:rPr lang="en-IN" sz="2000" dirty="0"/>
              <a:t>What if Mr D is located in USA?</a:t>
            </a:r>
          </a:p>
          <a:p>
            <a:pPr marL="342900" indent="-342900">
              <a:buFont typeface="Arial" panose="020B0604020202020204" pitchFamily="34" charset="0"/>
              <a:buChar char="•"/>
            </a:pPr>
            <a:endParaRPr lang="en-IN" sz="2000" dirty="0"/>
          </a:p>
          <a:p>
            <a:pPr marL="342900" indent="-342900">
              <a:buFont typeface="Arial" panose="020B0604020202020204" pitchFamily="34" charset="0"/>
              <a:buChar char="•"/>
            </a:pPr>
            <a:r>
              <a:rPr lang="en-IN" sz="2000" dirty="0"/>
              <a:t>What if the value of goods added by the job worker is greater than the service element – Would it be a supply of goods or a supply of services?</a:t>
            </a:r>
          </a:p>
          <a:p>
            <a:pPr marL="342900" indent="-342900">
              <a:buFont typeface="Arial" panose="020B0604020202020204" pitchFamily="34" charset="0"/>
              <a:buChar char="•"/>
            </a:pPr>
            <a:endParaRPr lang="en-IN" sz="2000" dirty="0"/>
          </a:p>
          <a:p>
            <a:pPr marL="342900" indent="-342900">
              <a:buFont typeface="Arial" panose="020B0604020202020204" pitchFamily="34" charset="0"/>
              <a:buChar char="•"/>
            </a:pPr>
            <a:endParaRPr lang="en-IN" sz="2000" dirty="0"/>
          </a:p>
          <a:p>
            <a:pPr marL="342900" indent="-342900">
              <a:buFont typeface="Arial" panose="020B0604020202020204" pitchFamily="34" charset="0"/>
              <a:buChar char="•"/>
            </a:pPr>
            <a:endParaRPr lang="en-IN" sz="2000" dirty="0"/>
          </a:p>
          <a:p>
            <a:pPr marL="342900" indent="-342900">
              <a:buFont typeface="Arial" panose="020B0604020202020204" pitchFamily="34" charset="0"/>
              <a:buChar char="•"/>
            </a:pPr>
            <a:endParaRPr lang="en-IN" sz="2000" dirty="0"/>
          </a:p>
        </p:txBody>
      </p:sp>
    </p:spTree>
    <p:extLst>
      <p:ext uri="{BB962C8B-B14F-4D97-AF65-F5344CB8AC3E}">
        <p14:creationId xmlns:p14="http://schemas.microsoft.com/office/powerpoint/2010/main" val="13767931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66790" y="217513"/>
            <a:ext cx="7132645" cy="1138857"/>
          </a:xfrm>
        </p:spPr>
        <p:txBody>
          <a:bodyPr/>
          <a:lstStyle/>
          <a:p>
            <a:pPr algn="ctr"/>
            <a:r>
              <a:rPr lang="en-US" dirty="0">
                <a:latin typeface="+mn-lt"/>
              </a:rPr>
              <a:t>A FEW TICKLERS</a:t>
            </a:r>
          </a:p>
        </p:txBody>
      </p:sp>
      <p:sp>
        <p:nvSpPr>
          <p:cNvPr id="4" name="TextBox 3"/>
          <p:cNvSpPr txBox="1"/>
          <p:nvPr/>
        </p:nvSpPr>
        <p:spPr>
          <a:xfrm>
            <a:off x="304108" y="1356370"/>
            <a:ext cx="9202994" cy="5632311"/>
          </a:xfrm>
          <a:prstGeom prst="rect">
            <a:avLst/>
          </a:prstGeom>
          <a:noFill/>
        </p:spPr>
        <p:txBody>
          <a:bodyPr wrap="square" lIns="45720" rIns="45720" rtlCol="0">
            <a:spAutoFit/>
          </a:bodyPr>
          <a:lstStyle/>
          <a:p>
            <a:pPr marL="342900" indent="-342900">
              <a:buFont typeface="Arial" panose="020B0604020202020204" pitchFamily="34" charset="0"/>
              <a:buChar char="•"/>
            </a:pPr>
            <a:r>
              <a:rPr lang="en-IN" sz="2000" dirty="0"/>
              <a:t>Ex-works</a:t>
            </a:r>
          </a:p>
          <a:p>
            <a:pPr marL="715963" lvl="1" indent="-358775">
              <a:buFont typeface="Wingdings" panose="05000000000000000000" pitchFamily="2" charset="2"/>
              <a:buChar char="Ø"/>
            </a:pPr>
            <a:r>
              <a:rPr lang="en-IN" sz="2000" dirty="0"/>
              <a:t>Supplier A – Located in Bangalore</a:t>
            </a:r>
          </a:p>
          <a:p>
            <a:pPr marL="715963" lvl="1" indent="-358775">
              <a:buFont typeface="Wingdings" panose="05000000000000000000" pitchFamily="2" charset="2"/>
              <a:buChar char="Ø"/>
            </a:pPr>
            <a:r>
              <a:rPr lang="en-IN" sz="2000" dirty="0"/>
              <a:t>Purchaser B – Located in Delhi</a:t>
            </a:r>
          </a:p>
          <a:p>
            <a:pPr marL="715963" lvl="1" indent="-358775">
              <a:buFont typeface="Wingdings" panose="05000000000000000000" pitchFamily="2" charset="2"/>
              <a:buChar char="Ø"/>
            </a:pPr>
            <a:r>
              <a:rPr lang="en-IN" sz="2000" dirty="0"/>
              <a:t>Goods sold on an “ex-works” basis</a:t>
            </a:r>
          </a:p>
          <a:p>
            <a:pPr marL="715963" lvl="1" indent="-358775">
              <a:buFont typeface="Wingdings" panose="05000000000000000000" pitchFamily="2" charset="2"/>
              <a:buChar char="Ø"/>
            </a:pPr>
            <a:r>
              <a:rPr lang="en-IN" sz="2000" dirty="0"/>
              <a:t>Mr B thereafter engages Mr A to transport the goods</a:t>
            </a:r>
          </a:p>
          <a:p>
            <a:pPr marL="715963" lvl="1" indent="-358775">
              <a:buFont typeface="Wingdings" panose="05000000000000000000" pitchFamily="2" charset="2"/>
              <a:buChar char="Ø"/>
            </a:pPr>
            <a:r>
              <a:rPr lang="en-IN" sz="2000" dirty="0"/>
              <a:t>Where is the place of supply?</a:t>
            </a:r>
          </a:p>
          <a:p>
            <a:pPr marL="342900" indent="-342900">
              <a:buFont typeface="Arial" panose="020B0604020202020204" pitchFamily="34" charset="0"/>
              <a:buChar char="•"/>
            </a:pPr>
            <a:endParaRPr lang="en-IN" sz="2000" dirty="0"/>
          </a:p>
          <a:p>
            <a:pPr marL="342900" indent="-342900">
              <a:buFont typeface="Arial" panose="020B0604020202020204" pitchFamily="34" charset="0"/>
              <a:buChar char="•"/>
            </a:pPr>
            <a:r>
              <a:rPr lang="en-IN" sz="2000" dirty="0"/>
              <a:t>“</a:t>
            </a:r>
            <a:r>
              <a:rPr lang="en-IN" sz="2000" i="1" dirty="0"/>
              <a:t>Movement of goods terminates for delivery to the recipient</a:t>
            </a:r>
            <a:r>
              <a:rPr lang="en-IN" sz="2000" dirty="0"/>
              <a:t>” – The interpretation</a:t>
            </a:r>
          </a:p>
          <a:p>
            <a:pPr marL="342900" indent="-342900">
              <a:buFont typeface="Arial" panose="020B0604020202020204" pitchFamily="34" charset="0"/>
              <a:buChar char="•"/>
            </a:pPr>
            <a:endParaRPr lang="en-IN" sz="2000" dirty="0"/>
          </a:p>
          <a:p>
            <a:pPr marL="342900" indent="-342900">
              <a:buFont typeface="Arial" panose="020B0604020202020204" pitchFamily="34" charset="0"/>
              <a:buChar char="•"/>
            </a:pPr>
            <a:r>
              <a:rPr lang="en-IN" sz="2000" dirty="0"/>
              <a:t>Section 2(2) of the Sale of Goods Act – Delivery means “voluntary transfer of possession of goods from one person to another”  </a:t>
            </a:r>
          </a:p>
          <a:p>
            <a:pPr marL="342900" indent="-342900">
              <a:buFont typeface="Arial" panose="020B0604020202020204" pitchFamily="34" charset="0"/>
              <a:buChar char="•"/>
            </a:pPr>
            <a:endParaRPr lang="en-IN" sz="2000" dirty="0"/>
          </a:p>
          <a:p>
            <a:pPr marL="342900" indent="-342900">
              <a:buFont typeface="Arial" panose="020B0604020202020204" pitchFamily="34" charset="0"/>
              <a:buChar char="•"/>
            </a:pPr>
            <a:r>
              <a:rPr lang="en-IN" sz="2000" dirty="0"/>
              <a:t>What if Mr B takes delivery in Bangalore and subsequently transports the goods?</a:t>
            </a:r>
          </a:p>
          <a:p>
            <a:pPr marL="342900" indent="-342900">
              <a:buFont typeface="Arial" panose="020B0604020202020204" pitchFamily="34" charset="0"/>
              <a:buChar char="•"/>
            </a:pPr>
            <a:endParaRPr lang="en-IN" sz="2000" dirty="0"/>
          </a:p>
          <a:p>
            <a:pPr marL="342900" indent="-342900">
              <a:buFont typeface="Arial" panose="020B0604020202020204" pitchFamily="34" charset="0"/>
              <a:buChar char="•"/>
            </a:pPr>
            <a:endParaRPr lang="en-IN" sz="2000" dirty="0"/>
          </a:p>
          <a:p>
            <a:pPr marL="342900" indent="-342900">
              <a:buFont typeface="Arial" panose="020B0604020202020204" pitchFamily="34" charset="0"/>
              <a:buChar char="•"/>
            </a:pPr>
            <a:endParaRPr lang="en-IN" sz="2000" dirty="0"/>
          </a:p>
          <a:p>
            <a:pPr marL="342900" indent="-342900">
              <a:buFont typeface="Arial" panose="020B0604020202020204" pitchFamily="34" charset="0"/>
              <a:buChar char="•"/>
            </a:pPr>
            <a:endParaRPr lang="en-IN" sz="2000" dirty="0"/>
          </a:p>
          <a:p>
            <a:pPr marL="342900" indent="-342900">
              <a:buFont typeface="Arial" panose="020B0604020202020204" pitchFamily="34" charset="0"/>
              <a:buChar char="•"/>
            </a:pPr>
            <a:endParaRPr lang="en-IN" sz="2000" dirty="0"/>
          </a:p>
        </p:txBody>
      </p:sp>
    </p:spTree>
    <p:extLst>
      <p:ext uri="{BB962C8B-B14F-4D97-AF65-F5344CB8AC3E}">
        <p14:creationId xmlns:p14="http://schemas.microsoft.com/office/powerpoint/2010/main" val="10710771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66790" y="217513"/>
            <a:ext cx="7132645" cy="1138857"/>
          </a:xfrm>
        </p:spPr>
        <p:txBody>
          <a:bodyPr/>
          <a:lstStyle/>
          <a:p>
            <a:pPr algn="ctr"/>
            <a:r>
              <a:rPr lang="en-US" dirty="0">
                <a:latin typeface="+mn-lt"/>
              </a:rPr>
              <a:t>A FEW TICKLERS</a:t>
            </a:r>
          </a:p>
        </p:txBody>
      </p:sp>
      <p:sp>
        <p:nvSpPr>
          <p:cNvPr id="4" name="TextBox 3"/>
          <p:cNvSpPr txBox="1"/>
          <p:nvPr/>
        </p:nvSpPr>
        <p:spPr>
          <a:xfrm>
            <a:off x="304108" y="1356370"/>
            <a:ext cx="9202994" cy="4093428"/>
          </a:xfrm>
          <a:prstGeom prst="rect">
            <a:avLst/>
          </a:prstGeom>
          <a:noFill/>
        </p:spPr>
        <p:txBody>
          <a:bodyPr wrap="square" lIns="45720" rIns="45720" rtlCol="0">
            <a:spAutoFit/>
          </a:bodyPr>
          <a:lstStyle/>
          <a:p>
            <a:pPr marL="342900" indent="-342900">
              <a:buFont typeface="Arial" panose="020B0604020202020204" pitchFamily="34" charset="0"/>
              <a:buChar char="•"/>
            </a:pPr>
            <a:r>
              <a:rPr lang="en-IN" sz="2000" i="1" dirty="0"/>
              <a:t>Where, in pursuance of a contract of sale, the seller is authorised or required to send the goods to the buyer, delivery of the goods to a carrier, whether named by the buyer or not, for the purpose of transmission to the buyer, or delivery of the goods to a wharfinger for safe custody, is prima facie </a:t>
            </a:r>
            <a:r>
              <a:rPr lang="en-IN" sz="2000" b="1" i="1" u="sng" dirty="0"/>
              <a:t>deemed to be a delivery of the goods to the buyer – </a:t>
            </a:r>
            <a:r>
              <a:rPr lang="en-IN" sz="2000" dirty="0"/>
              <a:t>Section 39 of the Sale of Goods Act</a:t>
            </a:r>
            <a:endParaRPr lang="en-IN" sz="2000" b="1" i="1" u="sng" dirty="0"/>
          </a:p>
          <a:p>
            <a:pPr marL="342900" indent="-342900">
              <a:buFont typeface="Arial" panose="020B0604020202020204" pitchFamily="34" charset="0"/>
              <a:buChar char="•"/>
            </a:pPr>
            <a:endParaRPr lang="en-IN" sz="2000" dirty="0"/>
          </a:p>
          <a:p>
            <a:pPr marL="342900" indent="-342900">
              <a:buFont typeface="Arial" panose="020B0604020202020204" pitchFamily="34" charset="0"/>
              <a:buChar char="•"/>
            </a:pPr>
            <a:r>
              <a:rPr lang="en-IN" sz="2000" dirty="0"/>
              <a:t>Taxability in the case of high-seas</a:t>
            </a:r>
          </a:p>
          <a:p>
            <a:pPr marL="800100" lvl="1" indent="-442913">
              <a:buFont typeface="Wingdings" panose="05000000000000000000" pitchFamily="2" charset="2"/>
              <a:buChar char="Ø"/>
            </a:pPr>
            <a:r>
              <a:rPr lang="en-IN" sz="2000" dirty="0"/>
              <a:t>Mr B imports goods from Mr A;</a:t>
            </a:r>
          </a:p>
          <a:p>
            <a:pPr marL="800100" lvl="1" indent="-442913">
              <a:buFont typeface="Wingdings" panose="05000000000000000000" pitchFamily="2" charset="2"/>
              <a:buChar char="Ø"/>
            </a:pPr>
            <a:r>
              <a:rPr lang="en-IN" sz="2000" dirty="0"/>
              <a:t>Prior to entry into the territorial waters of India, the same is sold by Mr B to Mr C</a:t>
            </a:r>
          </a:p>
          <a:p>
            <a:pPr marL="800100" lvl="1" indent="-442913">
              <a:buFont typeface="Wingdings" panose="05000000000000000000" pitchFamily="2" charset="2"/>
              <a:buChar char="Ø"/>
            </a:pPr>
            <a:r>
              <a:rPr lang="en-IN" sz="2000" dirty="0"/>
              <a:t>What are the tax implications in </a:t>
            </a:r>
            <a:r>
              <a:rPr lang="en-IN" sz="2000"/>
              <a:t>this scenario</a:t>
            </a:r>
            <a:endParaRPr lang="en-IN" sz="2000" dirty="0"/>
          </a:p>
          <a:p>
            <a:pPr marL="342900" indent="-342900">
              <a:buFont typeface="Arial" panose="020B0604020202020204" pitchFamily="34" charset="0"/>
              <a:buChar char="•"/>
            </a:pPr>
            <a:endParaRPr lang="en-IN" sz="2000" dirty="0"/>
          </a:p>
          <a:p>
            <a:pPr marL="342900" indent="-342900">
              <a:buFont typeface="Arial" panose="020B0604020202020204" pitchFamily="34" charset="0"/>
              <a:buChar char="•"/>
            </a:pPr>
            <a:endParaRPr lang="en-IN" sz="2000" dirty="0"/>
          </a:p>
          <a:p>
            <a:pPr marL="342900" indent="-342900">
              <a:buFont typeface="Arial" panose="020B0604020202020204" pitchFamily="34" charset="0"/>
              <a:buChar char="•"/>
            </a:pPr>
            <a:endParaRPr lang="en-IN" sz="2000" dirty="0"/>
          </a:p>
        </p:txBody>
      </p:sp>
    </p:spTree>
    <p:extLst>
      <p:ext uri="{BB962C8B-B14F-4D97-AF65-F5344CB8AC3E}">
        <p14:creationId xmlns:p14="http://schemas.microsoft.com/office/powerpoint/2010/main" val="19568446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Nash Bridge.jpg"/>
          <p:cNvPicPr>
            <a:picLocks noChangeAspect="1"/>
          </p:cNvPicPr>
          <p:nvPr/>
        </p:nvPicPr>
        <p:blipFill>
          <a:blip r:embed="rId3" cstate="print"/>
          <a:stretch>
            <a:fillRect/>
          </a:stretch>
        </p:blipFill>
        <p:spPr>
          <a:xfrm>
            <a:off x="0" y="-74693"/>
            <a:ext cx="9925049" cy="6755304"/>
          </a:xfrm>
          <a:prstGeom prst="rect">
            <a:avLst/>
          </a:prstGeom>
        </p:spPr>
      </p:pic>
      <p:pic>
        <p:nvPicPr>
          <p:cNvPr id="10" name="Picture 9" descr="nash jpeg.jpg"/>
          <p:cNvPicPr>
            <a:picLocks noChangeAspect="1"/>
          </p:cNvPicPr>
          <p:nvPr/>
        </p:nvPicPr>
        <p:blipFill>
          <a:blip r:embed="rId4" cstate="print">
            <a:clrChange>
              <a:clrFrom>
                <a:srgbClr val="FFFFFF"/>
              </a:clrFrom>
              <a:clrTo>
                <a:srgbClr val="FFFFFF">
                  <a:alpha val="0"/>
                </a:srgbClr>
              </a:clrTo>
            </a:clrChange>
          </a:blip>
          <a:srcRect l="13808" t="29088" r="13303" b="18796"/>
          <a:stretch>
            <a:fillRect/>
          </a:stretch>
        </p:blipFill>
        <p:spPr>
          <a:xfrm>
            <a:off x="8345463" y="579121"/>
            <a:ext cx="1481958" cy="677918"/>
          </a:xfrm>
          <a:prstGeom prst="rect">
            <a:avLst/>
          </a:prstGeom>
        </p:spPr>
      </p:pic>
      <p:sp>
        <p:nvSpPr>
          <p:cNvPr id="6" name="Rectangle 5"/>
          <p:cNvSpPr/>
          <p:nvPr/>
        </p:nvSpPr>
        <p:spPr>
          <a:xfrm>
            <a:off x="97632" y="579121"/>
            <a:ext cx="9729789" cy="3238904"/>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45720" tIns="45720" rIns="45720" bIns="45720" rtlCol="0" anchor="ctr"/>
          <a:lstStyle/>
          <a:p>
            <a:pPr algn="ctr"/>
            <a:r>
              <a:rPr lang="en-US" sz="3200" b="1" dirty="0">
                <a:solidFill>
                  <a:schemeClr val="tx1"/>
                </a:solidFill>
              </a:rPr>
              <a:t>Advance Rulings</a:t>
            </a:r>
            <a:br>
              <a:rPr lang="en-IN" sz="3200" dirty="0">
                <a:solidFill>
                  <a:schemeClr val="tx1"/>
                </a:solidFill>
              </a:rPr>
            </a:br>
            <a:endParaRPr lang="en-US" sz="3200" b="1" dirty="0">
              <a:solidFill>
                <a:schemeClr val="tx1"/>
              </a:solidFill>
              <a:cs typeface="Helvetica Neue"/>
            </a:endParaRPr>
          </a:p>
          <a:p>
            <a:pPr algn="ctr"/>
            <a:r>
              <a:rPr lang="en-US" sz="1600" b="1" dirty="0">
                <a:solidFill>
                  <a:schemeClr val="tx1"/>
                </a:solidFill>
                <a:cs typeface="Helvetica Neue"/>
              </a:rPr>
              <a:t>		</a:t>
            </a:r>
            <a:endParaRPr lang="en-US" sz="1800" dirty="0">
              <a:solidFill>
                <a:schemeClr val="tx1"/>
              </a:solidFill>
              <a:cs typeface="Helvetica Neue"/>
            </a:endParaRPr>
          </a:p>
        </p:txBody>
      </p:sp>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953500" y="6845300"/>
            <a:ext cx="971550" cy="598488"/>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50148" y="6680610"/>
            <a:ext cx="1674902" cy="763177"/>
          </a:xfrm>
          <a:prstGeom prst="rect">
            <a:avLst/>
          </a:prstGeom>
        </p:spPr>
      </p:pic>
    </p:spTree>
    <p:extLst>
      <p:ext uri="{BB962C8B-B14F-4D97-AF65-F5344CB8AC3E}">
        <p14:creationId xmlns:p14="http://schemas.microsoft.com/office/powerpoint/2010/main" val="39776842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4300" y="1140470"/>
            <a:ext cx="9202994" cy="8032968"/>
          </a:xfrm>
          <a:prstGeom prst="rect">
            <a:avLst/>
          </a:prstGeom>
          <a:noFill/>
        </p:spPr>
        <p:txBody>
          <a:bodyPr wrap="square" lIns="45720" rIns="45720" rtlCol="0">
            <a:spAutoFit/>
          </a:bodyPr>
          <a:lstStyle/>
          <a:p>
            <a:r>
              <a:rPr lang="en-IN" sz="2000" b="1" dirty="0"/>
              <a:t>AUTHORITY FOR ADVANCE RULINGS, KERALA – Caltech Polymers (P.) Ltd [2018] 92 taxmann.com 142 (AAR-KERALA)</a:t>
            </a:r>
          </a:p>
          <a:p>
            <a:endParaRPr lang="en-IN" sz="2000" b="1" dirty="0"/>
          </a:p>
          <a:p>
            <a:r>
              <a:rPr lang="en-IN" sz="2000" b="1" dirty="0"/>
              <a:t>FACTS OF THE CASE</a:t>
            </a:r>
          </a:p>
          <a:p>
            <a:endParaRPr lang="en-IN" dirty="0"/>
          </a:p>
          <a:p>
            <a:pPr marL="342900" indent="-342900">
              <a:buFont typeface="Arial" panose="020B0604020202020204" pitchFamily="34" charset="0"/>
              <a:buChar char="•"/>
            </a:pPr>
            <a:r>
              <a:rPr lang="en-IN" dirty="0"/>
              <a:t>The company is engaged in the business of manufacture and sale of footwear.</a:t>
            </a:r>
          </a:p>
          <a:p>
            <a:pPr marL="342900" indent="-342900">
              <a:buFont typeface="Arial" panose="020B0604020202020204" pitchFamily="34" charset="0"/>
              <a:buChar char="•"/>
            </a:pPr>
            <a:r>
              <a:rPr lang="en-IN" dirty="0"/>
              <a:t>Canteen services are provided exclusively to the company’s employees.</a:t>
            </a:r>
          </a:p>
          <a:p>
            <a:pPr marL="342900" indent="-342900">
              <a:buFont typeface="Arial" panose="020B0604020202020204" pitchFamily="34" charset="0"/>
              <a:buChar char="•"/>
            </a:pPr>
            <a:r>
              <a:rPr lang="en-IN" dirty="0"/>
              <a:t>The company stated that it incurs running expenses of the canteen but recovery from employees are with no profit margin. </a:t>
            </a:r>
          </a:p>
          <a:p>
            <a:pPr marL="342900" indent="-342900">
              <a:buFont typeface="Arial" panose="020B0604020202020204" pitchFamily="34" charset="0"/>
              <a:buChar char="•"/>
            </a:pPr>
            <a:r>
              <a:rPr lang="en-IN" dirty="0"/>
              <a:t>The canteen facility provided is based on the statutory requirement under Section 46 of the Factories Act, 1948.</a:t>
            </a:r>
          </a:p>
          <a:p>
            <a:pPr marL="342900" indent="-342900">
              <a:buFont typeface="Arial" panose="020B0604020202020204" pitchFamily="34" charset="0"/>
              <a:buChar char="•"/>
            </a:pPr>
            <a:r>
              <a:rPr lang="en-IN" dirty="0"/>
              <a:t>The company contended that the service is not included in the definition of supply as the same is </a:t>
            </a:r>
            <a:r>
              <a:rPr lang="en-IN" b="1" dirty="0"/>
              <a:t>not in the course of furtherance of business.</a:t>
            </a:r>
          </a:p>
          <a:p>
            <a:pPr marL="342900" indent="-342900">
              <a:buFont typeface="Arial" panose="020B0604020202020204" pitchFamily="34" charset="0"/>
              <a:buChar char="•"/>
            </a:pPr>
            <a:r>
              <a:rPr lang="en-IN" dirty="0"/>
              <a:t>The company has also relied on Mega Exemption Notification No. 25/2012-ST dated 20.06.2012 stating that </a:t>
            </a:r>
            <a:r>
              <a:rPr lang="en-IN" b="1" dirty="0"/>
              <a:t>services in relation to supply of food or beverages by a canteen maintained in a factory covered under the Factories Act, 1948 was exempted under the Service Tax Law.</a:t>
            </a:r>
          </a:p>
          <a:p>
            <a:pPr marL="342900" indent="-342900">
              <a:buFont typeface="Arial" panose="020B0604020202020204" pitchFamily="34" charset="0"/>
              <a:buChar char="•"/>
            </a:pPr>
            <a:endParaRPr lang="en-IN" sz="2000" b="1" dirty="0"/>
          </a:p>
          <a:p>
            <a:endParaRPr lang="en-IN" sz="2000" b="1" dirty="0"/>
          </a:p>
          <a:p>
            <a:pPr marL="342900" indent="-342900">
              <a:buFont typeface="Arial" panose="020B0604020202020204" pitchFamily="34" charset="0"/>
              <a:buChar char="•"/>
            </a:pPr>
            <a:endParaRPr lang="en-IN" sz="2000" b="1" dirty="0"/>
          </a:p>
          <a:p>
            <a:endParaRPr lang="en-IN" sz="2000" b="1" dirty="0"/>
          </a:p>
          <a:p>
            <a:endParaRPr lang="en-IN" sz="2000" b="1" dirty="0"/>
          </a:p>
          <a:p>
            <a:endParaRPr lang="en-IN" sz="2000" b="1" dirty="0"/>
          </a:p>
          <a:p>
            <a:endParaRPr lang="en-IN" sz="2000" b="1" dirty="0"/>
          </a:p>
          <a:p>
            <a:endParaRPr lang="en-IN" sz="2000" b="1" dirty="0"/>
          </a:p>
          <a:p>
            <a:endParaRPr lang="en-IN" sz="2000" dirty="0"/>
          </a:p>
          <a:p>
            <a:pPr marL="342900" indent="-342900">
              <a:buFont typeface="Arial" panose="020B0604020202020204" pitchFamily="34" charset="0"/>
              <a:buChar char="•"/>
            </a:pPr>
            <a:endParaRPr lang="en-IN" sz="2000" dirty="0"/>
          </a:p>
          <a:p>
            <a:pPr marL="342900" indent="-342900">
              <a:buFont typeface="Arial" panose="020B0604020202020204" pitchFamily="34" charset="0"/>
              <a:buChar char="•"/>
            </a:pPr>
            <a:endParaRPr lang="en-IN" sz="20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53500" y="6845300"/>
            <a:ext cx="971550" cy="598488"/>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50148" y="6624946"/>
            <a:ext cx="1674902" cy="818842"/>
          </a:xfrm>
          <a:prstGeom prst="rect">
            <a:avLst/>
          </a:prstGeom>
        </p:spPr>
      </p:pic>
      <p:sp>
        <p:nvSpPr>
          <p:cNvPr id="7" name="TextBox 6"/>
          <p:cNvSpPr txBox="1"/>
          <p:nvPr/>
        </p:nvSpPr>
        <p:spPr>
          <a:xfrm>
            <a:off x="114300" y="101600"/>
            <a:ext cx="9702800" cy="584775"/>
          </a:xfrm>
          <a:prstGeom prst="rect">
            <a:avLst/>
          </a:prstGeom>
          <a:noFill/>
        </p:spPr>
        <p:txBody>
          <a:bodyPr wrap="square" rtlCol="0">
            <a:spAutoFit/>
          </a:bodyPr>
          <a:lstStyle/>
          <a:p>
            <a:r>
              <a:rPr lang="en-IN" sz="3200" b="1" dirty="0"/>
              <a:t>Employee Canteen Services – Outward Supply</a:t>
            </a:r>
            <a:endParaRPr lang="en-IN" sz="3200" dirty="0"/>
          </a:p>
        </p:txBody>
      </p:sp>
    </p:spTree>
    <p:extLst>
      <p:ext uri="{BB962C8B-B14F-4D97-AF65-F5344CB8AC3E}">
        <p14:creationId xmlns:p14="http://schemas.microsoft.com/office/powerpoint/2010/main" val="9922867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4300" y="1127770"/>
            <a:ext cx="9202994" cy="8863965"/>
          </a:xfrm>
          <a:prstGeom prst="rect">
            <a:avLst/>
          </a:prstGeom>
          <a:noFill/>
        </p:spPr>
        <p:txBody>
          <a:bodyPr wrap="square" lIns="45720" rIns="45720" rtlCol="0">
            <a:spAutoFit/>
          </a:bodyPr>
          <a:lstStyle/>
          <a:p>
            <a:r>
              <a:rPr lang="en-IN" sz="2000" b="1" dirty="0"/>
              <a:t>AUTHORITY FOR ADVANCE RULINGS, KERALA – Caltech Polymers (P.) Ltd [2018] 92 taxmann.com 142 (AAR-KERALA)</a:t>
            </a:r>
          </a:p>
          <a:p>
            <a:endParaRPr lang="en-IN" sz="2000" b="1" dirty="0"/>
          </a:p>
          <a:p>
            <a:r>
              <a:rPr lang="en-IN" sz="2000" b="1" dirty="0"/>
              <a:t>PROVISIONS RELIED UPON</a:t>
            </a:r>
          </a:p>
          <a:p>
            <a:endParaRPr lang="en-IN" dirty="0"/>
          </a:p>
          <a:p>
            <a:pPr marL="342900" indent="-342900">
              <a:buFont typeface="Arial" panose="020B0604020202020204" pitchFamily="34" charset="0"/>
              <a:buChar char="•"/>
            </a:pPr>
            <a:r>
              <a:rPr lang="en-IN" dirty="0"/>
              <a:t>The Advance Ruling Authority held that there is no provision expressly exempting the said service from the purview of GST as was the case in Service tax.</a:t>
            </a:r>
          </a:p>
          <a:p>
            <a:pPr marL="342900" indent="-342900">
              <a:buFont typeface="Arial" panose="020B0604020202020204" pitchFamily="34" charset="0"/>
              <a:buChar char="•"/>
            </a:pPr>
            <a:r>
              <a:rPr lang="en-IN" dirty="0"/>
              <a:t>Further, the AAR had relied on the definition of business as per Section 2(17) of CGST Act as given below:</a:t>
            </a:r>
          </a:p>
          <a:p>
            <a:r>
              <a:rPr lang="en-IN" sz="2000" i="1" dirty="0"/>
              <a:t>	"business" includes:- (a) any trade, commerce, manufacture, profession, vocation, adventure, wager or 	any other similar activity, whether or not it is for a pecuniary benefit:</a:t>
            </a:r>
            <a:r>
              <a:rPr lang="en-IN" sz="2000" dirty="0"/>
              <a:t> </a:t>
            </a:r>
          </a:p>
          <a:p>
            <a:r>
              <a:rPr lang="en-IN" sz="2000" i="1" dirty="0"/>
              <a:t>	(b) any activity or transaction in connection with or incidental or ancillary to sub-clause (a);</a:t>
            </a:r>
          </a:p>
          <a:p>
            <a:pPr marL="342900" indent="-342900">
              <a:buFont typeface="Arial" panose="020B0604020202020204" pitchFamily="34" charset="0"/>
              <a:buChar char="•"/>
            </a:pPr>
            <a:r>
              <a:rPr lang="en-IN" dirty="0"/>
              <a:t>Relying on the definition given above, it was held that the supply of food by the company to its employees is covered under clause (b) of section 2(17) as a transaction incidental or ancillary to the main business.</a:t>
            </a:r>
          </a:p>
          <a:p>
            <a:pPr marL="342900" indent="-342900">
              <a:buFont typeface="Arial" panose="020B0604020202020204" pitchFamily="34" charset="0"/>
              <a:buChar char="•"/>
            </a:pPr>
            <a:r>
              <a:rPr lang="en-IN" dirty="0"/>
              <a:t>The Advance Ruling went on to discuss the meaning of composite supply as per Clause 6 of  Schedule II to the CGST Act, as given below:</a:t>
            </a:r>
          </a:p>
          <a:p>
            <a:pPr marL="342900" indent="-342900">
              <a:buFont typeface="Arial" panose="020B0604020202020204" pitchFamily="34" charset="0"/>
              <a:buChar char="•"/>
            </a:pPr>
            <a:endParaRPr lang="en-IN" dirty="0"/>
          </a:p>
          <a:p>
            <a:pPr marL="342900" indent="-342900">
              <a:buFont typeface="Arial" panose="020B0604020202020204" pitchFamily="34" charset="0"/>
              <a:buChar char="•"/>
            </a:pPr>
            <a:endParaRPr lang="en-IN" dirty="0"/>
          </a:p>
          <a:p>
            <a:endParaRPr lang="en-IN" dirty="0"/>
          </a:p>
          <a:p>
            <a:endParaRPr lang="en-IN" dirty="0"/>
          </a:p>
          <a:p>
            <a:pPr marL="342900" indent="-342900">
              <a:buFont typeface="Arial" panose="020B0604020202020204" pitchFamily="34" charset="0"/>
              <a:buChar char="•"/>
            </a:pPr>
            <a:endParaRPr lang="en-IN" dirty="0"/>
          </a:p>
          <a:p>
            <a:endParaRPr lang="en-IN" sz="2000" b="1" dirty="0"/>
          </a:p>
          <a:p>
            <a:endParaRPr lang="en-IN" sz="2000" b="1" dirty="0"/>
          </a:p>
          <a:p>
            <a:endParaRPr lang="en-IN" sz="2000" b="1" dirty="0"/>
          </a:p>
          <a:p>
            <a:endParaRPr lang="en-IN" sz="2000" b="1" dirty="0"/>
          </a:p>
          <a:p>
            <a:endParaRPr lang="en-IN" sz="2000" b="1" dirty="0"/>
          </a:p>
          <a:p>
            <a:endParaRPr lang="en-IN" sz="2000" dirty="0"/>
          </a:p>
          <a:p>
            <a:pPr marL="342900" indent="-342900">
              <a:buFont typeface="Arial" panose="020B0604020202020204" pitchFamily="34" charset="0"/>
              <a:buChar char="•"/>
            </a:pPr>
            <a:endParaRPr lang="en-IN" sz="2000" dirty="0"/>
          </a:p>
          <a:p>
            <a:pPr marL="342900" indent="-342900">
              <a:buFont typeface="Arial" panose="020B0604020202020204" pitchFamily="34" charset="0"/>
              <a:buChar char="•"/>
            </a:pPr>
            <a:endParaRPr lang="en-IN" sz="20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53500" y="6845300"/>
            <a:ext cx="971550" cy="598488"/>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50148" y="6624946"/>
            <a:ext cx="1674902" cy="818842"/>
          </a:xfrm>
          <a:prstGeom prst="rect">
            <a:avLst/>
          </a:prstGeom>
        </p:spPr>
      </p:pic>
      <p:sp>
        <p:nvSpPr>
          <p:cNvPr id="7" name="TextBox 6"/>
          <p:cNvSpPr txBox="1"/>
          <p:nvPr/>
        </p:nvSpPr>
        <p:spPr>
          <a:xfrm>
            <a:off x="114300" y="101600"/>
            <a:ext cx="9702800" cy="584775"/>
          </a:xfrm>
          <a:prstGeom prst="rect">
            <a:avLst/>
          </a:prstGeom>
          <a:noFill/>
        </p:spPr>
        <p:txBody>
          <a:bodyPr wrap="square" rtlCol="0">
            <a:spAutoFit/>
          </a:bodyPr>
          <a:lstStyle/>
          <a:p>
            <a:r>
              <a:rPr lang="en-IN" sz="3200" b="1" dirty="0"/>
              <a:t>Employee Canteen Services – Outward Supply</a:t>
            </a:r>
            <a:endParaRPr lang="en-IN" sz="3200" dirty="0"/>
          </a:p>
        </p:txBody>
      </p:sp>
    </p:spTree>
    <p:extLst>
      <p:ext uri="{BB962C8B-B14F-4D97-AF65-F5344CB8AC3E}">
        <p14:creationId xmlns:p14="http://schemas.microsoft.com/office/powerpoint/2010/main" val="1018983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4300" y="1115070"/>
            <a:ext cx="9202994" cy="9787295"/>
          </a:xfrm>
          <a:prstGeom prst="rect">
            <a:avLst/>
          </a:prstGeom>
          <a:noFill/>
        </p:spPr>
        <p:txBody>
          <a:bodyPr wrap="square" lIns="45720" rIns="45720" rtlCol="0">
            <a:spAutoFit/>
          </a:bodyPr>
          <a:lstStyle/>
          <a:p>
            <a:r>
              <a:rPr lang="en-IN" sz="2000" b="1" dirty="0"/>
              <a:t>AUTHORITY FOR ADVANCE RULINGS, KERALA – Caltech Polymers (P.) Ltd [2018] 92 taxmann.com 142 (AAR-KERALA)</a:t>
            </a:r>
          </a:p>
          <a:p>
            <a:endParaRPr lang="en-IN" sz="2000" b="1" dirty="0"/>
          </a:p>
          <a:p>
            <a:r>
              <a:rPr lang="en-IN" sz="2000" b="1" dirty="0"/>
              <a:t>PROVISIONS RELIED UPON</a:t>
            </a:r>
          </a:p>
          <a:p>
            <a:endParaRPr lang="en-IN" dirty="0"/>
          </a:p>
          <a:p>
            <a:r>
              <a:rPr lang="en-IN" dirty="0"/>
              <a:t>     </a:t>
            </a:r>
            <a:r>
              <a:rPr lang="en-IN" i="1" dirty="0"/>
              <a:t>"supply, by way of or as part of any service or in any other manner whatsoever, of goods, being 	food or any other    	article for human consumption or any drink (other than alcoholic liquor for human consumption), where such 	supply or service is for cash, deferred payment or other 	valuable consideration.”</a:t>
            </a:r>
          </a:p>
          <a:p>
            <a:endParaRPr lang="en-IN" i="1" dirty="0"/>
          </a:p>
          <a:p>
            <a:pPr marL="285750" indent="-285750">
              <a:buFont typeface="Arial" panose="020B0604020202020204" pitchFamily="34" charset="0"/>
              <a:buChar char="•"/>
            </a:pPr>
            <a:r>
              <a:rPr lang="en-IN" dirty="0"/>
              <a:t>The Advance Ruling stated that even though there is no profit as claimed by the applicant on the supply of food to its employees, there is an amount of </a:t>
            </a:r>
            <a:r>
              <a:rPr lang="en-IN" b="1" dirty="0"/>
              <a:t>consideration</a:t>
            </a:r>
            <a:r>
              <a:rPr lang="en-IN" dirty="0"/>
              <a:t> received by the company, which qualifies the same based on the above meaning of the term supply.</a:t>
            </a:r>
          </a:p>
          <a:p>
            <a:pPr marL="285750" indent="-285750">
              <a:buFont typeface="Arial" panose="020B0604020202020204" pitchFamily="34" charset="0"/>
              <a:buChar char="•"/>
            </a:pPr>
            <a:endParaRPr lang="en-IN" dirty="0"/>
          </a:p>
          <a:p>
            <a:r>
              <a:rPr lang="en-IN" sz="2000" b="1" dirty="0"/>
              <a:t>RULING</a:t>
            </a:r>
          </a:p>
          <a:p>
            <a:endParaRPr lang="en-IN" sz="2000" b="1" dirty="0"/>
          </a:p>
          <a:p>
            <a:pPr marL="342900" indent="-342900">
              <a:buFont typeface="Arial" panose="020B0604020202020204" pitchFamily="34" charset="0"/>
              <a:buChar char="•"/>
            </a:pPr>
            <a:r>
              <a:rPr lang="en-IN" sz="2000" i="1" dirty="0"/>
              <a:t>“It is hereby clarified that recovery of food expenses from the employees for the canteen services provided by company would come under the definition of 'outward supply' as defined in section 2(83) of the Act, 2017, and therefore, </a:t>
            </a:r>
            <a:r>
              <a:rPr lang="en-IN" sz="2000" b="1" i="1" u="sng" dirty="0"/>
              <a:t>taxable as a supply of service under GST.”</a:t>
            </a:r>
          </a:p>
          <a:p>
            <a:pPr marL="285750" indent="-285750">
              <a:buFont typeface="Arial" panose="020B0604020202020204" pitchFamily="34" charset="0"/>
              <a:buChar char="•"/>
            </a:pPr>
            <a:endParaRPr lang="en-IN" dirty="0"/>
          </a:p>
          <a:p>
            <a:pPr marL="285750" indent="-285750">
              <a:buFont typeface="Arial" panose="020B0604020202020204" pitchFamily="34" charset="0"/>
              <a:buChar char="•"/>
            </a:pPr>
            <a:endParaRPr lang="en-IN" dirty="0"/>
          </a:p>
          <a:p>
            <a:pPr marL="342900" indent="-342900">
              <a:buFont typeface="Arial" panose="020B0604020202020204" pitchFamily="34" charset="0"/>
              <a:buChar char="•"/>
            </a:pPr>
            <a:endParaRPr lang="en-IN" dirty="0"/>
          </a:p>
          <a:p>
            <a:endParaRPr lang="en-IN" dirty="0"/>
          </a:p>
          <a:p>
            <a:endParaRPr lang="en-IN" dirty="0"/>
          </a:p>
          <a:p>
            <a:pPr marL="342900" indent="-342900">
              <a:buFont typeface="Arial" panose="020B0604020202020204" pitchFamily="34" charset="0"/>
              <a:buChar char="•"/>
            </a:pPr>
            <a:endParaRPr lang="en-IN" dirty="0"/>
          </a:p>
          <a:p>
            <a:endParaRPr lang="en-IN" sz="2000" b="1" dirty="0"/>
          </a:p>
          <a:p>
            <a:endParaRPr lang="en-IN" sz="2000" b="1" dirty="0"/>
          </a:p>
          <a:p>
            <a:endParaRPr lang="en-IN" sz="2000" b="1" dirty="0"/>
          </a:p>
          <a:p>
            <a:endParaRPr lang="en-IN" sz="2000" b="1" dirty="0"/>
          </a:p>
          <a:p>
            <a:endParaRPr lang="en-IN" sz="2000" b="1" dirty="0"/>
          </a:p>
          <a:p>
            <a:endParaRPr lang="en-IN" sz="2000" dirty="0"/>
          </a:p>
          <a:p>
            <a:pPr marL="342900" indent="-342900">
              <a:buFont typeface="Arial" panose="020B0604020202020204" pitchFamily="34" charset="0"/>
              <a:buChar char="•"/>
            </a:pPr>
            <a:endParaRPr lang="en-IN" sz="2000" dirty="0"/>
          </a:p>
          <a:p>
            <a:pPr marL="342900" indent="-342900">
              <a:buFont typeface="Arial" panose="020B0604020202020204" pitchFamily="34" charset="0"/>
              <a:buChar char="•"/>
            </a:pPr>
            <a:endParaRPr lang="en-IN" sz="20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53500" y="6845300"/>
            <a:ext cx="971550" cy="598488"/>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50148" y="6624946"/>
            <a:ext cx="1674902" cy="818842"/>
          </a:xfrm>
          <a:prstGeom prst="rect">
            <a:avLst/>
          </a:prstGeom>
        </p:spPr>
      </p:pic>
      <p:sp>
        <p:nvSpPr>
          <p:cNvPr id="7" name="TextBox 6"/>
          <p:cNvSpPr txBox="1"/>
          <p:nvPr/>
        </p:nvSpPr>
        <p:spPr>
          <a:xfrm>
            <a:off x="114300" y="101600"/>
            <a:ext cx="9702800" cy="584775"/>
          </a:xfrm>
          <a:prstGeom prst="rect">
            <a:avLst/>
          </a:prstGeom>
          <a:noFill/>
        </p:spPr>
        <p:txBody>
          <a:bodyPr wrap="square" rtlCol="0">
            <a:spAutoFit/>
          </a:bodyPr>
          <a:lstStyle/>
          <a:p>
            <a:r>
              <a:rPr lang="en-IN" sz="3200" b="1" dirty="0"/>
              <a:t>Employee Canteen Services – Outward Supply</a:t>
            </a:r>
            <a:endParaRPr lang="en-IN" sz="3200" dirty="0"/>
          </a:p>
        </p:txBody>
      </p:sp>
    </p:spTree>
    <p:extLst>
      <p:ext uri="{BB962C8B-B14F-4D97-AF65-F5344CB8AC3E}">
        <p14:creationId xmlns:p14="http://schemas.microsoft.com/office/powerpoint/2010/main" val="23945684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4300" y="1140470"/>
            <a:ext cx="9202994" cy="8433078"/>
          </a:xfrm>
          <a:prstGeom prst="rect">
            <a:avLst/>
          </a:prstGeom>
          <a:noFill/>
        </p:spPr>
        <p:txBody>
          <a:bodyPr wrap="square" lIns="45720" rIns="45720" rtlCol="0">
            <a:spAutoFit/>
          </a:bodyPr>
          <a:lstStyle/>
          <a:p>
            <a:r>
              <a:rPr lang="en-IN" sz="2000" b="1" dirty="0"/>
              <a:t>AUTHORITY FOR ADVANCE RULINGS, MAHARASHTRA – Kansai </a:t>
            </a:r>
            <a:r>
              <a:rPr lang="en-IN" sz="2000" b="1" dirty="0" err="1"/>
              <a:t>Nerolac</a:t>
            </a:r>
            <a:r>
              <a:rPr lang="en-IN" sz="2000" b="1" dirty="0"/>
              <a:t> Paints Limited (P.) Ltd (2018-TIOL-09-AAR-GST</a:t>
            </a:r>
            <a:r>
              <a:rPr lang="en-IN" sz="2000" b="1" u="sng" dirty="0"/>
              <a:t>)</a:t>
            </a:r>
            <a:endParaRPr lang="en-IN" sz="2000" b="1" dirty="0"/>
          </a:p>
          <a:p>
            <a:endParaRPr lang="en-IN" sz="2000" b="1" dirty="0"/>
          </a:p>
          <a:p>
            <a:r>
              <a:rPr lang="en-IN" sz="2000" b="1" dirty="0"/>
              <a:t>FACTS OF THE CASE</a:t>
            </a:r>
          </a:p>
          <a:p>
            <a:endParaRPr lang="en-IN" sz="2000" b="1" dirty="0"/>
          </a:p>
          <a:p>
            <a:pPr marL="342900" indent="-342900">
              <a:buFont typeface="Arial" panose="020B0604020202020204" pitchFamily="34" charset="0"/>
              <a:buChar char="•"/>
            </a:pPr>
            <a:r>
              <a:rPr lang="en-IN" sz="2000" dirty="0"/>
              <a:t>The company is engaged in business of manufacture of paints and engaged in provision of works contract service.</a:t>
            </a:r>
          </a:p>
          <a:p>
            <a:pPr marL="342900" indent="-342900">
              <a:buFont typeface="Arial" panose="020B0604020202020204" pitchFamily="34" charset="0"/>
              <a:buChar char="•"/>
            </a:pPr>
            <a:endParaRPr lang="en-IN" sz="2000" dirty="0"/>
          </a:p>
          <a:p>
            <a:pPr marL="342900" indent="-342900">
              <a:buFont typeface="Arial" panose="020B0604020202020204" pitchFamily="34" charset="0"/>
              <a:buChar char="•"/>
            </a:pPr>
            <a:r>
              <a:rPr lang="en-IN" sz="2000" dirty="0"/>
              <a:t>The company was eligible for claiming CENVAT Credit (including KKC) in the pre GST tax regime in their returns.</a:t>
            </a:r>
          </a:p>
          <a:p>
            <a:pPr marL="342900" indent="-342900">
              <a:buFont typeface="Arial" panose="020B0604020202020204" pitchFamily="34" charset="0"/>
              <a:buChar char="•"/>
            </a:pPr>
            <a:endParaRPr lang="en-IN" sz="2000" dirty="0"/>
          </a:p>
          <a:p>
            <a:pPr marL="342900" indent="-342900">
              <a:buFont typeface="Arial" panose="020B0604020202020204" pitchFamily="34" charset="0"/>
              <a:buChar char="•"/>
            </a:pPr>
            <a:r>
              <a:rPr lang="en-IN" dirty="0"/>
              <a:t>In view of the provisions of sec 140(1) of CGST Act 2017 read with Rule 117(1) of CGST Rules 2017, the company had carried forward aforesaid accumulated KKC as appeared in their return on June 30. 2017 to the electronic credit register maintained under CGST Act 2017.</a:t>
            </a:r>
          </a:p>
          <a:p>
            <a:r>
              <a:rPr lang="en-IN" dirty="0"/>
              <a:t>     </a:t>
            </a:r>
          </a:p>
          <a:p>
            <a:pPr marL="285750" indent="-285750">
              <a:buFont typeface="Arial" panose="020B0604020202020204" pitchFamily="34" charset="0"/>
              <a:buChar char="•"/>
            </a:pPr>
            <a:endParaRPr lang="en-IN" dirty="0"/>
          </a:p>
          <a:p>
            <a:pPr marL="342900" indent="-342900">
              <a:buFont typeface="Arial" panose="020B0604020202020204" pitchFamily="34" charset="0"/>
              <a:buChar char="•"/>
            </a:pPr>
            <a:endParaRPr lang="en-IN" dirty="0"/>
          </a:p>
          <a:p>
            <a:endParaRPr lang="en-IN" dirty="0"/>
          </a:p>
          <a:p>
            <a:endParaRPr lang="en-IN" dirty="0"/>
          </a:p>
          <a:p>
            <a:pPr marL="342900" indent="-342900">
              <a:buFont typeface="Arial" panose="020B0604020202020204" pitchFamily="34" charset="0"/>
              <a:buChar char="•"/>
            </a:pPr>
            <a:endParaRPr lang="en-IN" dirty="0"/>
          </a:p>
          <a:p>
            <a:endParaRPr lang="en-IN" sz="2000" b="1" dirty="0"/>
          </a:p>
          <a:p>
            <a:endParaRPr lang="en-IN" sz="2000" b="1" dirty="0"/>
          </a:p>
          <a:p>
            <a:endParaRPr lang="en-IN" sz="2000" b="1" dirty="0"/>
          </a:p>
          <a:p>
            <a:endParaRPr lang="en-IN" sz="2000" b="1" dirty="0"/>
          </a:p>
          <a:p>
            <a:endParaRPr lang="en-IN" sz="2000" b="1" dirty="0"/>
          </a:p>
          <a:p>
            <a:endParaRPr lang="en-IN" sz="2000" dirty="0"/>
          </a:p>
          <a:p>
            <a:pPr marL="342900" indent="-342900">
              <a:buFont typeface="Arial" panose="020B0604020202020204" pitchFamily="34" charset="0"/>
              <a:buChar char="•"/>
            </a:pPr>
            <a:endParaRPr lang="en-IN" sz="2000" dirty="0"/>
          </a:p>
          <a:p>
            <a:pPr marL="342900" indent="-342900">
              <a:buFont typeface="Arial" panose="020B0604020202020204" pitchFamily="34" charset="0"/>
              <a:buChar char="•"/>
            </a:pPr>
            <a:endParaRPr lang="en-IN" sz="20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53500" y="6845300"/>
            <a:ext cx="971550" cy="598488"/>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50148" y="6624946"/>
            <a:ext cx="1674902" cy="818842"/>
          </a:xfrm>
          <a:prstGeom prst="rect">
            <a:avLst/>
          </a:prstGeom>
        </p:spPr>
      </p:pic>
      <p:sp>
        <p:nvSpPr>
          <p:cNvPr id="7" name="TextBox 6"/>
          <p:cNvSpPr txBox="1"/>
          <p:nvPr/>
        </p:nvSpPr>
        <p:spPr>
          <a:xfrm>
            <a:off x="114300" y="101600"/>
            <a:ext cx="9702800" cy="584775"/>
          </a:xfrm>
          <a:prstGeom prst="rect">
            <a:avLst/>
          </a:prstGeom>
          <a:noFill/>
        </p:spPr>
        <p:txBody>
          <a:bodyPr wrap="square" rtlCol="0">
            <a:spAutoFit/>
          </a:bodyPr>
          <a:lstStyle/>
          <a:p>
            <a:r>
              <a:rPr lang="en-IN" sz="3200" b="1" dirty="0"/>
              <a:t>Transitional Credit of Krishi Kalyan Cess (KKC)</a:t>
            </a:r>
            <a:endParaRPr lang="en-IN" sz="3200" dirty="0"/>
          </a:p>
        </p:txBody>
      </p:sp>
    </p:spTree>
    <p:extLst>
      <p:ext uri="{BB962C8B-B14F-4D97-AF65-F5344CB8AC3E}">
        <p14:creationId xmlns:p14="http://schemas.microsoft.com/office/powerpoint/2010/main" val="6835694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6281" y="1102370"/>
            <a:ext cx="9202994" cy="7940635"/>
          </a:xfrm>
          <a:prstGeom prst="rect">
            <a:avLst/>
          </a:prstGeom>
          <a:noFill/>
        </p:spPr>
        <p:txBody>
          <a:bodyPr wrap="square" lIns="45720" rIns="45720" rtlCol="0">
            <a:spAutoFit/>
          </a:bodyPr>
          <a:lstStyle/>
          <a:p>
            <a:r>
              <a:rPr lang="en-IN" sz="2000" b="1" dirty="0"/>
              <a:t>AUTHORITY FOR ADVANCE RULINGS, MAHARASHTRA – Kansai </a:t>
            </a:r>
            <a:r>
              <a:rPr lang="en-IN" sz="2000" b="1" dirty="0" err="1"/>
              <a:t>Nerolac</a:t>
            </a:r>
            <a:r>
              <a:rPr lang="en-IN" sz="2000" b="1" dirty="0"/>
              <a:t> Paints Limited (P.) Ltd (2018-TIOL-09-AAR-GST</a:t>
            </a:r>
            <a:r>
              <a:rPr lang="en-IN" sz="2000" b="1" u="sng" dirty="0"/>
              <a:t>)</a:t>
            </a:r>
            <a:endParaRPr lang="en-IN" sz="2000" b="1" dirty="0"/>
          </a:p>
          <a:p>
            <a:endParaRPr lang="en-IN" sz="2000" b="1" dirty="0"/>
          </a:p>
          <a:p>
            <a:r>
              <a:rPr lang="en-IN" sz="2000" b="1" dirty="0"/>
              <a:t>PROVISIONS RELIED UPON</a:t>
            </a:r>
          </a:p>
          <a:p>
            <a:endParaRPr lang="en-IN" i="1" dirty="0"/>
          </a:p>
          <a:p>
            <a:pPr marL="285750" indent="-285750">
              <a:buFont typeface="Arial" panose="020B0604020202020204" pitchFamily="34" charset="0"/>
              <a:buChar char="•"/>
            </a:pPr>
            <a:r>
              <a:rPr lang="en-IN" dirty="0"/>
              <a:t>The Advance Ruling stated that the term CENVAT Credit as mentioned in Section 140(1) of CGST Act has not been defined elsewhere in the Act. As a result, one may rely upon the definition of the word as provided in Rule 3 of the CENVAT Credit Rules, 2004.</a:t>
            </a:r>
          </a:p>
          <a:p>
            <a:pPr marL="285750" indent="-285750">
              <a:buFont typeface="Arial" panose="020B0604020202020204" pitchFamily="34" charset="0"/>
              <a:buChar char="•"/>
            </a:pPr>
            <a:endParaRPr lang="en-IN" dirty="0"/>
          </a:p>
          <a:p>
            <a:pPr marL="285750" indent="-285750">
              <a:buFont typeface="Arial" panose="020B0604020202020204" pitchFamily="34" charset="0"/>
              <a:buChar char="•"/>
            </a:pPr>
            <a:r>
              <a:rPr lang="en-IN" dirty="0"/>
              <a:t>However, the term CENVAT Credit as mentioned in Rule 3 does not cover the term KKC.</a:t>
            </a:r>
          </a:p>
          <a:p>
            <a:pPr marL="285750" indent="-285750">
              <a:buFont typeface="Arial" panose="020B0604020202020204" pitchFamily="34" charset="0"/>
              <a:buChar char="•"/>
            </a:pPr>
            <a:endParaRPr lang="en-IN" dirty="0"/>
          </a:p>
          <a:p>
            <a:pPr marL="285750" indent="-285750">
              <a:buFont typeface="Arial" panose="020B0604020202020204" pitchFamily="34" charset="0"/>
              <a:buChar char="•"/>
            </a:pPr>
            <a:r>
              <a:rPr lang="en-IN" b="1" dirty="0"/>
              <a:t>Notification No. 28/2016 - Central Excise (N.T.)</a:t>
            </a:r>
            <a:r>
              <a:rPr lang="en-IN" dirty="0"/>
              <a:t> dated 26th May, 2016 : </a:t>
            </a:r>
            <a:r>
              <a:rPr lang="en-IN" i="1" dirty="0"/>
              <a:t>"A provider of output service shall be allowed to take </a:t>
            </a:r>
            <a:r>
              <a:rPr lang="en-IN" b="1" i="1" dirty="0"/>
              <a:t>CENVAT credit of the Krishi Kalyan Cess on taxable services </a:t>
            </a:r>
            <a:r>
              <a:rPr lang="en-IN" b="1" i="1" dirty="0" err="1"/>
              <a:t>leviable</a:t>
            </a:r>
            <a:r>
              <a:rPr lang="en-IN" b="1" i="1" dirty="0"/>
              <a:t> under section 161 of the Finance Act, 2016 28 of 2016):“</a:t>
            </a:r>
          </a:p>
          <a:p>
            <a:pPr marL="285750" indent="-285750">
              <a:buFont typeface="Arial" panose="020B0604020202020204" pitchFamily="34" charset="0"/>
              <a:buChar char="•"/>
            </a:pPr>
            <a:endParaRPr lang="en-IN" i="1" dirty="0"/>
          </a:p>
          <a:p>
            <a:pPr marL="285750" indent="-285750">
              <a:buFont typeface="Arial" panose="020B0604020202020204" pitchFamily="34" charset="0"/>
              <a:buChar char="•"/>
            </a:pPr>
            <a:r>
              <a:rPr lang="en-IN" dirty="0"/>
              <a:t>However, the same notification was amended stating that CENVAT Credit in respect of KKC shall be utilised only towards the payment of KKC.</a:t>
            </a:r>
          </a:p>
          <a:p>
            <a:endParaRPr lang="en-IN" dirty="0"/>
          </a:p>
          <a:p>
            <a:pPr marL="342900" indent="-342900">
              <a:buFont typeface="Arial" panose="020B0604020202020204" pitchFamily="34" charset="0"/>
              <a:buChar char="•"/>
            </a:pPr>
            <a:endParaRPr lang="en-IN" dirty="0"/>
          </a:p>
          <a:p>
            <a:endParaRPr lang="en-IN" sz="2000" b="1" dirty="0"/>
          </a:p>
          <a:p>
            <a:endParaRPr lang="en-IN" sz="2000" b="1" dirty="0"/>
          </a:p>
          <a:p>
            <a:endParaRPr lang="en-IN" sz="2000" b="1" dirty="0"/>
          </a:p>
          <a:p>
            <a:endParaRPr lang="en-IN" sz="2000" b="1" dirty="0"/>
          </a:p>
          <a:p>
            <a:endParaRPr lang="en-IN" sz="2000" b="1" dirty="0"/>
          </a:p>
          <a:p>
            <a:endParaRPr lang="en-IN" sz="2000" dirty="0"/>
          </a:p>
          <a:p>
            <a:pPr marL="342900" indent="-342900">
              <a:buFont typeface="Arial" panose="020B0604020202020204" pitchFamily="34" charset="0"/>
              <a:buChar char="•"/>
            </a:pPr>
            <a:endParaRPr lang="en-IN" sz="2000" dirty="0"/>
          </a:p>
          <a:p>
            <a:pPr marL="342900" indent="-342900">
              <a:buFont typeface="Arial" panose="020B0604020202020204" pitchFamily="34" charset="0"/>
              <a:buChar char="•"/>
            </a:pPr>
            <a:endParaRPr lang="en-IN" sz="20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53500" y="6845300"/>
            <a:ext cx="971550" cy="598488"/>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50148" y="6624946"/>
            <a:ext cx="1674902" cy="818842"/>
          </a:xfrm>
          <a:prstGeom prst="rect">
            <a:avLst/>
          </a:prstGeom>
        </p:spPr>
      </p:pic>
      <p:sp>
        <p:nvSpPr>
          <p:cNvPr id="7" name="TextBox 6"/>
          <p:cNvSpPr txBox="1"/>
          <p:nvPr/>
        </p:nvSpPr>
        <p:spPr>
          <a:xfrm>
            <a:off x="114300" y="101600"/>
            <a:ext cx="9702800" cy="584775"/>
          </a:xfrm>
          <a:prstGeom prst="rect">
            <a:avLst/>
          </a:prstGeom>
          <a:noFill/>
        </p:spPr>
        <p:txBody>
          <a:bodyPr wrap="square" rtlCol="0">
            <a:spAutoFit/>
          </a:bodyPr>
          <a:lstStyle/>
          <a:p>
            <a:r>
              <a:rPr lang="en-IN" sz="3200" b="1" dirty="0"/>
              <a:t>Transitional Credit of Krishi Kalyan Cess (KKC)</a:t>
            </a:r>
            <a:endParaRPr lang="en-IN" sz="3200" dirty="0"/>
          </a:p>
        </p:txBody>
      </p:sp>
    </p:spTree>
    <p:extLst>
      <p:ext uri="{BB962C8B-B14F-4D97-AF65-F5344CB8AC3E}">
        <p14:creationId xmlns:p14="http://schemas.microsoft.com/office/powerpoint/2010/main" val="12492070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6281" y="1089670"/>
            <a:ext cx="9202994" cy="7109639"/>
          </a:xfrm>
          <a:prstGeom prst="rect">
            <a:avLst/>
          </a:prstGeom>
          <a:noFill/>
        </p:spPr>
        <p:txBody>
          <a:bodyPr wrap="square" lIns="45720" rIns="45720" rtlCol="0">
            <a:spAutoFit/>
          </a:bodyPr>
          <a:lstStyle/>
          <a:p>
            <a:r>
              <a:rPr lang="en-IN" sz="2000" b="1" dirty="0"/>
              <a:t>AUTHORITY FOR ADVANCE RULINGS, MAHARASHTRA – Kansai </a:t>
            </a:r>
            <a:r>
              <a:rPr lang="en-IN" sz="2000" b="1" dirty="0" err="1"/>
              <a:t>Nerolac</a:t>
            </a:r>
            <a:r>
              <a:rPr lang="en-IN" sz="2000" b="1" dirty="0"/>
              <a:t> Paints Limited (P.) Ltd (2018-TIOL-09-AAR-GST</a:t>
            </a:r>
            <a:r>
              <a:rPr lang="en-IN" sz="2000" b="1" u="sng" dirty="0"/>
              <a:t>)</a:t>
            </a:r>
            <a:endParaRPr lang="en-IN" sz="2000" b="1" dirty="0"/>
          </a:p>
          <a:p>
            <a:endParaRPr lang="en-IN" sz="2000" b="1" dirty="0"/>
          </a:p>
          <a:p>
            <a:r>
              <a:rPr lang="en-IN" sz="2000" b="1" dirty="0"/>
              <a:t>RULING</a:t>
            </a:r>
          </a:p>
          <a:p>
            <a:endParaRPr lang="en-IN" i="1" dirty="0"/>
          </a:p>
          <a:p>
            <a:pPr marL="285750" indent="-285750">
              <a:buFont typeface="Arial" panose="020B0604020202020204" pitchFamily="34" charset="0"/>
              <a:buChar char="•"/>
            </a:pPr>
            <a:r>
              <a:rPr lang="en-IN" dirty="0"/>
              <a:t>In light of the above mentioned provisions of law and notifications issued thereof, it was made clear that KKC would be utilised towards payment of KKC only. Further, it was expressly provided that the list of items in respect of which CENVAT credit is available, as enumerated would not be utilized for payment of KKC. Thus, there was a clear demarcation of the credit in respect of KKC.</a:t>
            </a:r>
          </a:p>
          <a:p>
            <a:pPr marL="285750" indent="-285750">
              <a:buFont typeface="Arial" panose="020B0604020202020204" pitchFamily="34" charset="0"/>
              <a:buChar char="•"/>
            </a:pPr>
            <a:endParaRPr lang="en-IN" dirty="0"/>
          </a:p>
          <a:p>
            <a:pPr marL="285750" indent="-285750">
              <a:buFont typeface="Arial" panose="020B0604020202020204" pitchFamily="34" charset="0"/>
              <a:buChar char="•"/>
            </a:pPr>
            <a:r>
              <a:rPr lang="en-IN" dirty="0"/>
              <a:t>Further, FAQ No. 112 issued by the CBEC, it was explained that credit of </a:t>
            </a:r>
            <a:r>
              <a:rPr lang="en-IN" dirty="0" err="1"/>
              <a:t>Swach</a:t>
            </a:r>
            <a:r>
              <a:rPr lang="en-IN" dirty="0"/>
              <a:t> Bharat Cess as well as KKC cannot be carried forward to GST. Thus, it can be seen that the non-availability of carry forward of credit with respect to KKC has been clarified to the Trade.</a:t>
            </a:r>
          </a:p>
          <a:p>
            <a:pPr marL="285750" indent="-285750">
              <a:buFont typeface="Arial" panose="020B0604020202020204" pitchFamily="34" charset="0"/>
              <a:buChar char="•"/>
            </a:pPr>
            <a:endParaRPr lang="en-IN" dirty="0"/>
          </a:p>
          <a:p>
            <a:pPr marL="285750" indent="-285750">
              <a:buFont typeface="Arial" panose="020B0604020202020204" pitchFamily="34" charset="0"/>
              <a:buChar char="•"/>
            </a:pPr>
            <a:r>
              <a:rPr lang="en-IN" dirty="0"/>
              <a:t>In view of the deliberations above, it was held that accumulated credit of KKC as appearing in Service tax cannot be brought forward to GST.</a:t>
            </a:r>
          </a:p>
          <a:p>
            <a:endParaRPr lang="en-IN" sz="2000" b="1" dirty="0"/>
          </a:p>
          <a:p>
            <a:endParaRPr lang="en-IN" sz="2000" b="1" dirty="0"/>
          </a:p>
          <a:p>
            <a:endParaRPr lang="en-IN" sz="2000" b="1" dirty="0"/>
          </a:p>
          <a:p>
            <a:endParaRPr lang="en-IN" sz="2000" b="1" dirty="0"/>
          </a:p>
          <a:p>
            <a:endParaRPr lang="en-IN" sz="2000" b="1" dirty="0"/>
          </a:p>
          <a:p>
            <a:endParaRPr lang="en-IN" sz="2000" dirty="0"/>
          </a:p>
          <a:p>
            <a:pPr marL="342900" indent="-342900">
              <a:buFont typeface="Arial" panose="020B0604020202020204" pitchFamily="34" charset="0"/>
              <a:buChar char="•"/>
            </a:pPr>
            <a:endParaRPr lang="en-IN" sz="2000" dirty="0"/>
          </a:p>
          <a:p>
            <a:pPr marL="342900" indent="-342900">
              <a:buFont typeface="Arial" panose="020B0604020202020204" pitchFamily="34" charset="0"/>
              <a:buChar char="•"/>
            </a:pPr>
            <a:endParaRPr lang="en-IN" sz="20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53500" y="6845300"/>
            <a:ext cx="971550" cy="598488"/>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50148" y="6624946"/>
            <a:ext cx="1674902" cy="818842"/>
          </a:xfrm>
          <a:prstGeom prst="rect">
            <a:avLst/>
          </a:prstGeom>
        </p:spPr>
      </p:pic>
      <p:sp>
        <p:nvSpPr>
          <p:cNvPr id="7" name="TextBox 6"/>
          <p:cNvSpPr txBox="1"/>
          <p:nvPr/>
        </p:nvSpPr>
        <p:spPr>
          <a:xfrm>
            <a:off x="114300" y="101600"/>
            <a:ext cx="9702800" cy="584775"/>
          </a:xfrm>
          <a:prstGeom prst="rect">
            <a:avLst/>
          </a:prstGeom>
          <a:noFill/>
        </p:spPr>
        <p:txBody>
          <a:bodyPr wrap="square" rtlCol="0">
            <a:spAutoFit/>
          </a:bodyPr>
          <a:lstStyle/>
          <a:p>
            <a:r>
              <a:rPr lang="en-IN" sz="3200" b="1" dirty="0"/>
              <a:t>Transitional Credit of Krishi Kalyan Cess (KKC)</a:t>
            </a:r>
            <a:endParaRPr lang="en-IN" sz="3200" dirty="0"/>
          </a:p>
        </p:txBody>
      </p:sp>
    </p:spTree>
    <p:extLst>
      <p:ext uri="{BB962C8B-B14F-4D97-AF65-F5344CB8AC3E}">
        <p14:creationId xmlns:p14="http://schemas.microsoft.com/office/powerpoint/2010/main" val="31847863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6281" y="1089670"/>
            <a:ext cx="9202994" cy="6740307"/>
          </a:xfrm>
          <a:prstGeom prst="rect">
            <a:avLst/>
          </a:prstGeom>
          <a:noFill/>
        </p:spPr>
        <p:txBody>
          <a:bodyPr wrap="square" lIns="45720" rIns="45720" rtlCol="0">
            <a:spAutoFit/>
          </a:bodyPr>
          <a:lstStyle/>
          <a:p>
            <a:r>
              <a:rPr lang="en-IN" sz="2000" b="1" dirty="0"/>
              <a:t>AUTHORITY FOR ADVANCE RULINGS, MAHARASHTRA – Simple </a:t>
            </a:r>
            <a:r>
              <a:rPr lang="en-IN" sz="2000" b="1" dirty="0" err="1"/>
              <a:t>Rajendra</a:t>
            </a:r>
            <a:r>
              <a:rPr lang="en-IN" sz="2000" b="1" dirty="0"/>
              <a:t> Shukla [2018] 93 taxmann.com 97 (AAR- MAHARASHTRA)</a:t>
            </a:r>
          </a:p>
          <a:p>
            <a:endParaRPr lang="en-IN" sz="2000" b="1" dirty="0"/>
          </a:p>
          <a:p>
            <a:r>
              <a:rPr lang="en-IN" sz="2000" b="1" dirty="0"/>
              <a:t>FACTS OF THE CASE</a:t>
            </a:r>
          </a:p>
          <a:p>
            <a:endParaRPr lang="en-IN" i="1" dirty="0"/>
          </a:p>
          <a:p>
            <a:pPr marL="285750" indent="-285750">
              <a:buFont typeface="Arial" panose="020B0604020202020204" pitchFamily="34" charset="0"/>
              <a:buChar char="•"/>
            </a:pPr>
            <a:r>
              <a:rPr lang="en-IN" dirty="0"/>
              <a:t>The applicant is engaged in providing the service of teaching, that is preparation of school students for engineering, medical and other science related entrance examinations.</a:t>
            </a:r>
          </a:p>
          <a:p>
            <a:pPr marL="285750" indent="-285750">
              <a:buFont typeface="Arial" panose="020B0604020202020204" pitchFamily="34" charset="0"/>
              <a:buChar char="•"/>
            </a:pPr>
            <a:endParaRPr lang="en-IN" dirty="0"/>
          </a:p>
          <a:p>
            <a:pPr marL="285750" indent="-285750">
              <a:buFont typeface="Arial" panose="020B0604020202020204" pitchFamily="34" charset="0"/>
              <a:buChar char="•"/>
            </a:pPr>
            <a:r>
              <a:rPr lang="en-IN" dirty="0"/>
              <a:t>The applicant is of the view that the said service is covered under </a:t>
            </a:r>
            <a:r>
              <a:rPr lang="en-IN" b="1" dirty="0"/>
              <a:t>Notification No. 12/2017- Central Tax (Rate) dated 28/06/2017</a:t>
            </a:r>
            <a:r>
              <a:rPr lang="en-IN" dirty="0"/>
              <a:t> vide Sno.66 under the Heading 9992, </a:t>
            </a:r>
            <a:r>
              <a:rPr lang="en-IN" i="1" dirty="0"/>
              <a:t>“services provided by an educational institution to its students will be taxed at </a:t>
            </a:r>
            <a:r>
              <a:rPr lang="en-IN" b="1" i="1" dirty="0"/>
              <a:t>Nil rate </a:t>
            </a:r>
            <a:r>
              <a:rPr lang="en-IN" i="1" dirty="0"/>
              <a:t>with condition marked as Nil”</a:t>
            </a:r>
          </a:p>
          <a:p>
            <a:pPr marL="285750" indent="-285750">
              <a:buFont typeface="Arial" panose="020B0604020202020204" pitchFamily="34" charset="0"/>
              <a:buChar char="•"/>
            </a:pPr>
            <a:endParaRPr lang="en-IN" i="1" dirty="0"/>
          </a:p>
          <a:p>
            <a:pPr marL="285750" indent="-285750">
              <a:buFont typeface="Arial" panose="020B0604020202020204" pitchFamily="34" charset="0"/>
              <a:buChar char="•"/>
            </a:pPr>
            <a:r>
              <a:rPr lang="en-IN" dirty="0"/>
              <a:t>It was further contended that the words “Education” and “Institution” has not been defined under the GST Act. As a result, the English dictionary meaning of the terms were to be considered in the instant case.</a:t>
            </a:r>
          </a:p>
          <a:p>
            <a:pPr marL="285750" indent="-285750">
              <a:buFont typeface="Arial" panose="020B0604020202020204" pitchFamily="34" charset="0"/>
              <a:buChar char="•"/>
            </a:pPr>
            <a:endParaRPr lang="en-IN" dirty="0"/>
          </a:p>
          <a:p>
            <a:pPr marL="285750" indent="-285750">
              <a:buFont typeface="Arial" panose="020B0604020202020204" pitchFamily="34" charset="0"/>
              <a:buChar char="•"/>
            </a:pPr>
            <a:r>
              <a:rPr lang="en-IN" dirty="0"/>
              <a:t>Relying on the above, the applicant has argued that the services provided by him are educational services falling under chapter heading 9992 taxable at Nil rate.</a:t>
            </a:r>
          </a:p>
          <a:p>
            <a:pPr marL="285750" indent="-285750">
              <a:buFont typeface="Arial" panose="020B0604020202020204" pitchFamily="34" charset="0"/>
              <a:buChar char="•"/>
            </a:pPr>
            <a:endParaRPr lang="en-IN" sz="2000" dirty="0"/>
          </a:p>
          <a:p>
            <a:endParaRPr lang="en-IN" sz="2000" b="1" dirty="0"/>
          </a:p>
          <a:p>
            <a:endParaRPr lang="en-IN" sz="2000" dirty="0"/>
          </a:p>
          <a:p>
            <a:pPr marL="342900" indent="-342900">
              <a:buFont typeface="Arial" panose="020B0604020202020204" pitchFamily="34" charset="0"/>
              <a:buChar char="•"/>
            </a:pPr>
            <a:endParaRPr lang="en-IN" sz="2000" dirty="0"/>
          </a:p>
          <a:p>
            <a:pPr marL="342900" indent="-342900">
              <a:buFont typeface="Arial" panose="020B0604020202020204" pitchFamily="34" charset="0"/>
              <a:buChar char="•"/>
            </a:pPr>
            <a:endParaRPr lang="en-IN" sz="20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53500" y="6845300"/>
            <a:ext cx="971550" cy="598488"/>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50148" y="6624946"/>
            <a:ext cx="1674902" cy="818842"/>
          </a:xfrm>
          <a:prstGeom prst="rect">
            <a:avLst/>
          </a:prstGeom>
        </p:spPr>
      </p:pic>
      <p:sp>
        <p:nvSpPr>
          <p:cNvPr id="7" name="TextBox 6"/>
          <p:cNvSpPr txBox="1"/>
          <p:nvPr/>
        </p:nvSpPr>
        <p:spPr>
          <a:xfrm>
            <a:off x="114300" y="101600"/>
            <a:ext cx="9702800" cy="584775"/>
          </a:xfrm>
          <a:prstGeom prst="rect">
            <a:avLst/>
          </a:prstGeom>
          <a:noFill/>
        </p:spPr>
        <p:txBody>
          <a:bodyPr wrap="square" rtlCol="0">
            <a:spAutoFit/>
          </a:bodyPr>
          <a:lstStyle/>
          <a:p>
            <a:r>
              <a:rPr lang="en-IN" sz="3200" b="1" dirty="0"/>
              <a:t>Private Educational Institutions : Taxable under GST</a:t>
            </a:r>
            <a:endParaRPr lang="en-IN" sz="3200" dirty="0"/>
          </a:p>
        </p:txBody>
      </p:sp>
    </p:spTree>
    <p:extLst>
      <p:ext uri="{BB962C8B-B14F-4D97-AF65-F5344CB8AC3E}">
        <p14:creationId xmlns:p14="http://schemas.microsoft.com/office/powerpoint/2010/main" val="13811221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6281" y="1042035"/>
            <a:ext cx="9202994" cy="6401753"/>
          </a:xfrm>
          <a:prstGeom prst="rect">
            <a:avLst/>
          </a:prstGeom>
          <a:noFill/>
        </p:spPr>
        <p:txBody>
          <a:bodyPr wrap="square" lIns="45720" rIns="45720" rtlCol="0">
            <a:spAutoFit/>
          </a:bodyPr>
          <a:lstStyle/>
          <a:p>
            <a:r>
              <a:rPr lang="en-IN" sz="2000" b="1" dirty="0"/>
              <a:t>AUTHORITY FOR ADVANCE RULINGS, MAHARASHTRA – Simple </a:t>
            </a:r>
            <a:r>
              <a:rPr lang="en-IN" sz="2000" b="1" dirty="0" err="1"/>
              <a:t>Rajendra</a:t>
            </a:r>
            <a:r>
              <a:rPr lang="en-IN" sz="2000" b="1" dirty="0"/>
              <a:t> Shukla [2018] 93 taxmann.com 97 (AAR- MAHARASHTRA)</a:t>
            </a:r>
          </a:p>
          <a:p>
            <a:endParaRPr lang="en-IN" sz="2000" b="1" dirty="0"/>
          </a:p>
          <a:p>
            <a:r>
              <a:rPr lang="en-IN" sz="2000" b="1" dirty="0"/>
              <a:t>PROVISIONS RELIED UPON</a:t>
            </a:r>
          </a:p>
          <a:p>
            <a:endParaRPr lang="en-IN" i="1" dirty="0"/>
          </a:p>
          <a:p>
            <a:pPr marL="285750" indent="-285750">
              <a:buFont typeface="Arial" panose="020B0604020202020204" pitchFamily="34" charset="0"/>
              <a:buChar char="•"/>
            </a:pPr>
            <a:r>
              <a:rPr lang="en-IN" dirty="0"/>
              <a:t>The Advance Ruling Authority observed that taxability of </a:t>
            </a:r>
            <a:r>
              <a:rPr lang="en-IN" b="1" i="1" dirty="0"/>
              <a:t>education services </a:t>
            </a:r>
            <a:r>
              <a:rPr lang="en-IN" dirty="0"/>
              <a:t>is as per </a:t>
            </a:r>
            <a:r>
              <a:rPr lang="en-IN" b="1" dirty="0"/>
              <a:t>Notification no. 11/2017 Central Tax (Rate). </a:t>
            </a:r>
            <a:r>
              <a:rPr lang="en-IN" dirty="0"/>
              <a:t>Education services is provided under </a:t>
            </a:r>
            <a:r>
              <a:rPr lang="en-IN" dirty="0" err="1"/>
              <a:t>Sr</a:t>
            </a:r>
            <a:r>
              <a:rPr lang="en-IN" dirty="0"/>
              <a:t> No. 30 under Chapter Heading 9992 at 9% rate of CGST.</a:t>
            </a:r>
          </a:p>
          <a:p>
            <a:pPr marL="285750" indent="-285750">
              <a:buFont typeface="Arial" panose="020B0604020202020204" pitchFamily="34" charset="0"/>
              <a:buChar char="•"/>
            </a:pPr>
            <a:endParaRPr lang="en-IN" dirty="0"/>
          </a:p>
          <a:p>
            <a:pPr marL="285750" indent="-285750">
              <a:buFont typeface="Arial" panose="020B0604020202020204" pitchFamily="34" charset="0"/>
              <a:buChar char="•"/>
            </a:pPr>
            <a:r>
              <a:rPr lang="en-IN" sz="2000" dirty="0"/>
              <a:t>However, </a:t>
            </a:r>
            <a:r>
              <a:rPr lang="en-IN" b="1" dirty="0">
                <a:solidFill>
                  <a:prstClr val="black"/>
                </a:solidFill>
              </a:rPr>
              <a:t>Notification No. 12/2017- Central Tax (Rate) </a:t>
            </a:r>
            <a:r>
              <a:rPr lang="en-IN" dirty="0">
                <a:solidFill>
                  <a:prstClr val="black"/>
                </a:solidFill>
              </a:rPr>
              <a:t>dated</a:t>
            </a:r>
            <a:r>
              <a:rPr lang="en-IN" b="1" dirty="0">
                <a:solidFill>
                  <a:prstClr val="black"/>
                </a:solidFill>
              </a:rPr>
              <a:t> 28/06/2017 </a:t>
            </a:r>
            <a:r>
              <a:rPr lang="en-IN" dirty="0">
                <a:solidFill>
                  <a:prstClr val="black"/>
                </a:solidFill>
              </a:rPr>
              <a:t>as relied upon by the applicant has granted exemption in respect of education services when rendered by or in relation to certain institutions. From analysing the said Notification, it was seen that the exemption is granted in respect of education services provided to or by an </a:t>
            </a:r>
            <a:r>
              <a:rPr lang="en-IN" b="1" i="1" dirty="0">
                <a:solidFill>
                  <a:prstClr val="black"/>
                </a:solidFill>
              </a:rPr>
              <a:t>educational institution.</a:t>
            </a:r>
            <a:r>
              <a:rPr lang="en-IN" dirty="0">
                <a:solidFill>
                  <a:prstClr val="black"/>
                </a:solidFill>
              </a:rPr>
              <a:t> </a:t>
            </a:r>
          </a:p>
          <a:p>
            <a:pPr marL="285750" indent="-285750">
              <a:buFont typeface="Arial" panose="020B0604020202020204" pitchFamily="34" charset="0"/>
              <a:buChar char="•"/>
            </a:pPr>
            <a:endParaRPr lang="en-IN" dirty="0">
              <a:solidFill>
                <a:prstClr val="black"/>
              </a:solidFill>
            </a:endParaRPr>
          </a:p>
          <a:p>
            <a:pPr marL="285750" indent="-285750">
              <a:buFont typeface="Arial" panose="020B0604020202020204" pitchFamily="34" charset="0"/>
              <a:buChar char="•"/>
            </a:pPr>
            <a:r>
              <a:rPr lang="en-IN" b="1" i="1" dirty="0"/>
              <a:t>2(y)</a:t>
            </a:r>
            <a:r>
              <a:rPr lang="en-IN" i="1" dirty="0"/>
              <a:t>“educational institution” means an institution providing services by way of,- </a:t>
            </a:r>
          </a:p>
          <a:p>
            <a:r>
              <a:rPr lang="en-IN" i="1" dirty="0"/>
              <a:t>	(</a:t>
            </a:r>
            <a:r>
              <a:rPr lang="en-IN" i="1" dirty="0" err="1"/>
              <a:t>i</a:t>
            </a:r>
            <a:r>
              <a:rPr lang="en-IN" i="1" dirty="0"/>
              <a:t>) pre-school education and education up to higher secondary school or equivalent; </a:t>
            </a:r>
          </a:p>
          <a:p>
            <a:r>
              <a:rPr lang="en-IN" i="1" dirty="0"/>
              <a:t>	(ii) education as a part of a curriculum for obtaining a qualification recognised by any law for the time being in 	force; </a:t>
            </a:r>
          </a:p>
          <a:p>
            <a:r>
              <a:rPr lang="en-IN" i="1" dirty="0"/>
              <a:t>	(iii) education as a part of an approved vocational education course;</a:t>
            </a:r>
            <a:endParaRPr lang="en-IN" i="1" dirty="0">
              <a:solidFill>
                <a:prstClr val="black"/>
              </a:solidFill>
            </a:endParaRPr>
          </a:p>
          <a:p>
            <a:pPr marL="285750" indent="-285750">
              <a:buFont typeface="Arial" panose="020B0604020202020204" pitchFamily="34" charset="0"/>
              <a:buChar char="•"/>
            </a:pPr>
            <a:endParaRPr lang="en-IN" dirty="0">
              <a:solidFill>
                <a:prstClr val="black"/>
              </a:solidFill>
            </a:endParaRPr>
          </a:p>
          <a:p>
            <a:pPr marL="285750" indent="-285750">
              <a:buFont typeface="Arial" panose="020B0604020202020204" pitchFamily="34" charset="0"/>
              <a:buChar char="•"/>
            </a:pPr>
            <a:endParaRPr lang="en-IN" sz="2000" b="1" dirty="0"/>
          </a:p>
          <a:p>
            <a:pPr marL="342900" indent="-342900">
              <a:buFont typeface="Arial" panose="020B0604020202020204" pitchFamily="34" charset="0"/>
              <a:buChar char="•"/>
            </a:pPr>
            <a:endParaRPr lang="en-IN" sz="20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53500" y="6845300"/>
            <a:ext cx="971550" cy="598488"/>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50148" y="6624946"/>
            <a:ext cx="1674902" cy="818842"/>
          </a:xfrm>
          <a:prstGeom prst="rect">
            <a:avLst/>
          </a:prstGeom>
        </p:spPr>
      </p:pic>
      <p:sp>
        <p:nvSpPr>
          <p:cNvPr id="7" name="TextBox 6"/>
          <p:cNvSpPr txBox="1"/>
          <p:nvPr/>
        </p:nvSpPr>
        <p:spPr>
          <a:xfrm>
            <a:off x="114300" y="101600"/>
            <a:ext cx="9702800" cy="584775"/>
          </a:xfrm>
          <a:prstGeom prst="rect">
            <a:avLst/>
          </a:prstGeom>
          <a:noFill/>
        </p:spPr>
        <p:txBody>
          <a:bodyPr wrap="square" rtlCol="0">
            <a:spAutoFit/>
          </a:bodyPr>
          <a:lstStyle/>
          <a:p>
            <a:r>
              <a:rPr lang="en-IN" sz="3200" b="1" dirty="0"/>
              <a:t>Private Educational Institutions : Taxable under GST</a:t>
            </a:r>
            <a:endParaRPr lang="en-IN" sz="3200" dirty="0"/>
          </a:p>
        </p:txBody>
      </p:sp>
    </p:spTree>
    <p:extLst>
      <p:ext uri="{BB962C8B-B14F-4D97-AF65-F5344CB8AC3E}">
        <p14:creationId xmlns:p14="http://schemas.microsoft.com/office/powerpoint/2010/main" val="21727676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6281" y="1115070"/>
            <a:ext cx="9202994" cy="4678204"/>
          </a:xfrm>
          <a:prstGeom prst="rect">
            <a:avLst/>
          </a:prstGeom>
          <a:noFill/>
        </p:spPr>
        <p:txBody>
          <a:bodyPr wrap="square" lIns="45720" rIns="45720" rtlCol="0">
            <a:spAutoFit/>
          </a:bodyPr>
          <a:lstStyle/>
          <a:p>
            <a:r>
              <a:rPr lang="en-IN" sz="2000" b="1" dirty="0"/>
              <a:t>AUTHORITY FOR ADVANCE RULINGS, MAHARASHTRA – Simple </a:t>
            </a:r>
            <a:r>
              <a:rPr lang="en-IN" sz="2000" b="1" dirty="0" err="1"/>
              <a:t>Rajendra</a:t>
            </a:r>
            <a:r>
              <a:rPr lang="en-IN" sz="2000" b="1" dirty="0"/>
              <a:t> Shukla [2018] 93 taxmann.com 97 (AAR- MAHARASHTRA)</a:t>
            </a:r>
          </a:p>
          <a:p>
            <a:endParaRPr lang="en-IN" sz="2000" b="1" dirty="0"/>
          </a:p>
          <a:p>
            <a:r>
              <a:rPr lang="en-IN" sz="2000" b="1" dirty="0"/>
              <a:t>RULING</a:t>
            </a:r>
          </a:p>
          <a:p>
            <a:endParaRPr lang="en-IN" i="1" dirty="0"/>
          </a:p>
          <a:p>
            <a:pPr marL="285750" indent="-285750">
              <a:buFont typeface="Arial" panose="020B0604020202020204" pitchFamily="34" charset="0"/>
              <a:buChar char="•"/>
            </a:pPr>
            <a:r>
              <a:rPr lang="en-IN" dirty="0"/>
              <a:t>The applicant runs a private institution preparing its students to appear for entrance examinations related to Engineering , MBBS and other related science examinations. The said institution is in no way covered under the definition of Educational institution as given as per the definition in the Notification.</a:t>
            </a:r>
          </a:p>
          <a:p>
            <a:pPr marL="285750" indent="-285750">
              <a:buFont typeface="Arial" panose="020B0604020202020204" pitchFamily="34" charset="0"/>
              <a:buChar char="•"/>
            </a:pPr>
            <a:endParaRPr lang="en-IN" sz="2000" b="1" dirty="0"/>
          </a:p>
          <a:p>
            <a:pPr marL="285750" indent="-285750">
              <a:buFont typeface="Arial" panose="020B0604020202020204" pitchFamily="34" charset="0"/>
              <a:buChar char="•"/>
            </a:pPr>
            <a:r>
              <a:rPr lang="en-IN" dirty="0"/>
              <a:t>Moreover, the private institution does not have any specific curriculum and does not conduct any examination or award or any qualification recognised by any law that would be covered under the said Notification.</a:t>
            </a:r>
          </a:p>
          <a:p>
            <a:pPr marL="285750" indent="-285750">
              <a:buFont typeface="Arial" panose="020B0604020202020204" pitchFamily="34" charset="0"/>
              <a:buChar char="•"/>
            </a:pPr>
            <a:endParaRPr lang="en-IN" dirty="0"/>
          </a:p>
          <a:p>
            <a:pPr marL="285750" indent="-285750">
              <a:buFont typeface="Arial" panose="020B0604020202020204" pitchFamily="34" charset="0"/>
              <a:buChar char="•"/>
            </a:pPr>
            <a:r>
              <a:rPr lang="en-IN" dirty="0"/>
              <a:t>In light of the points discussed earlier, The AAR has held that the services provided in the instant case is taxable at the rate of </a:t>
            </a:r>
            <a:r>
              <a:rPr lang="en-IN" b="1" dirty="0"/>
              <a:t>9 percent </a:t>
            </a:r>
            <a:r>
              <a:rPr lang="en-IN" dirty="0"/>
              <a:t>under CGST Act and </a:t>
            </a:r>
            <a:r>
              <a:rPr lang="en-IN" b="1" dirty="0"/>
              <a:t>9 percent</a:t>
            </a:r>
            <a:r>
              <a:rPr lang="en-IN" dirty="0"/>
              <a:t> under SGST Act.</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53500" y="6845300"/>
            <a:ext cx="971550" cy="598488"/>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50148" y="6624946"/>
            <a:ext cx="1674902" cy="818842"/>
          </a:xfrm>
          <a:prstGeom prst="rect">
            <a:avLst/>
          </a:prstGeom>
        </p:spPr>
      </p:pic>
      <p:sp>
        <p:nvSpPr>
          <p:cNvPr id="7" name="TextBox 6"/>
          <p:cNvSpPr txBox="1"/>
          <p:nvPr/>
        </p:nvSpPr>
        <p:spPr>
          <a:xfrm>
            <a:off x="114300" y="101600"/>
            <a:ext cx="9702800" cy="584775"/>
          </a:xfrm>
          <a:prstGeom prst="rect">
            <a:avLst/>
          </a:prstGeom>
          <a:noFill/>
        </p:spPr>
        <p:txBody>
          <a:bodyPr wrap="square" rtlCol="0">
            <a:spAutoFit/>
          </a:bodyPr>
          <a:lstStyle/>
          <a:p>
            <a:r>
              <a:rPr lang="en-IN" sz="3200" b="1" dirty="0"/>
              <a:t>Private Educational Institutions : Taxable under GST</a:t>
            </a:r>
            <a:endParaRPr lang="en-IN" sz="3200" dirty="0"/>
          </a:p>
        </p:txBody>
      </p:sp>
    </p:spTree>
    <p:extLst>
      <p:ext uri="{BB962C8B-B14F-4D97-AF65-F5344CB8AC3E}">
        <p14:creationId xmlns:p14="http://schemas.microsoft.com/office/powerpoint/2010/main" val="20406074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6281" y="1102370"/>
            <a:ext cx="9202994" cy="4924425"/>
          </a:xfrm>
          <a:prstGeom prst="rect">
            <a:avLst/>
          </a:prstGeom>
          <a:noFill/>
        </p:spPr>
        <p:txBody>
          <a:bodyPr wrap="square" lIns="45720" rIns="45720" rtlCol="0">
            <a:spAutoFit/>
          </a:bodyPr>
          <a:lstStyle/>
          <a:p>
            <a:r>
              <a:rPr lang="en-IN" sz="2000" b="1" dirty="0"/>
              <a:t>AUTHORITY FOR ADVANCE RULINGS, NEW DELHI – Shri Sanjeev Sharma (2018-TIOL-24-AAR-GST)</a:t>
            </a:r>
          </a:p>
          <a:p>
            <a:endParaRPr lang="en-IN" sz="2000" b="1" dirty="0"/>
          </a:p>
          <a:p>
            <a:r>
              <a:rPr lang="en-IN" sz="2000" b="1" dirty="0"/>
              <a:t>FACTS OF THE CASE</a:t>
            </a:r>
          </a:p>
          <a:p>
            <a:endParaRPr lang="en-IN" i="1" dirty="0"/>
          </a:p>
          <a:p>
            <a:pPr marL="285750" indent="-285750">
              <a:buFont typeface="Arial" panose="020B0604020202020204" pitchFamily="34" charset="0"/>
              <a:buChar char="•"/>
            </a:pPr>
            <a:r>
              <a:rPr lang="en-IN" dirty="0"/>
              <a:t>The applicant plans to engage in the development and sale of residential houses, flats, floors in India. He wishes to seek Advance ruling on whether GST is applicable on sale of undivided impartible share of land as per an Agreement to sell the land and applicability of GST on sale of superstructure which is under construction.</a:t>
            </a:r>
          </a:p>
          <a:p>
            <a:pPr marL="285750" indent="-285750">
              <a:buFont typeface="Arial" panose="020B0604020202020204" pitchFamily="34" charset="0"/>
              <a:buChar char="•"/>
            </a:pPr>
            <a:endParaRPr lang="en-IN" dirty="0"/>
          </a:p>
          <a:p>
            <a:pPr marL="285750" indent="-285750">
              <a:buFont typeface="Arial" panose="020B0604020202020204" pitchFamily="34" charset="0"/>
              <a:buChar char="•"/>
            </a:pPr>
            <a:r>
              <a:rPr lang="en-IN" dirty="0"/>
              <a:t>The applicant is of the view that transactions resulting in sale of land is covered under </a:t>
            </a:r>
            <a:r>
              <a:rPr lang="en-IN" b="1" dirty="0"/>
              <a:t>Schedule III </a:t>
            </a:r>
            <a:r>
              <a:rPr lang="en-IN" dirty="0"/>
              <a:t>of the CGST Act and is </a:t>
            </a:r>
            <a:r>
              <a:rPr lang="en-IN" b="1" dirty="0"/>
              <a:t>outside the scope of supply.</a:t>
            </a:r>
            <a:r>
              <a:rPr lang="en-IN" dirty="0"/>
              <a:t> As a result, no GST is payable on such land transactions.</a:t>
            </a:r>
          </a:p>
          <a:p>
            <a:pPr marL="285750" indent="-285750">
              <a:buFont typeface="Arial" panose="020B0604020202020204" pitchFamily="34" charset="0"/>
              <a:buChar char="•"/>
            </a:pPr>
            <a:endParaRPr lang="en-IN" dirty="0"/>
          </a:p>
          <a:p>
            <a:pPr marL="285750" indent="-285750">
              <a:buFont typeface="Arial" panose="020B0604020202020204" pitchFamily="34" charset="0"/>
              <a:buChar char="•"/>
            </a:pPr>
            <a:r>
              <a:rPr lang="en-IN" dirty="0"/>
              <a:t>He further contends that relating to GST applicability on the superstructure, tax should be levied only on the value of consideration </a:t>
            </a:r>
            <a:r>
              <a:rPr lang="en-IN" b="1" dirty="0"/>
              <a:t>on or after the agreement </a:t>
            </a:r>
            <a:r>
              <a:rPr lang="en-IN" dirty="0"/>
              <a:t>with the buyer after deducting the value of construction already completed till the date of agreement.</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53500" y="6845300"/>
            <a:ext cx="971550" cy="598488"/>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50148" y="6624946"/>
            <a:ext cx="1674902" cy="818842"/>
          </a:xfrm>
          <a:prstGeom prst="rect">
            <a:avLst/>
          </a:prstGeom>
        </p:spPr>
      </p:pic>
      <p:sp>
        <p:nvSpPr>
          <p:cNvPr id="7" name="TextBox 6"/>
          <p:cNvSpPr txBox="1"/>
          <p:nvPr/>
        </p:nvSpPr>
        <p:spPr>
          <a:xfrm>
            <a:off x="114300" y="101600"/>
            <a:ext cx="9702800" cy="584775"/>
          </a:xfrm>
          <a:prstGeom prst="rect">
            <a:avLst/>
          </a:prstGeom>
          <a:noFill/>
        </p:spPr>
        <p:txBody>
          <a:bodyPr wrap="square" rtlCol="0">
            <a:spAutoFit/>
          </a:bodyPr>
          <a:lstStyle/>
          <a:p>
            <a:r>
              <a:rPr lang="en-IN" sz="3200" b="1" dirty="0"/>
              <a:t>GST Applicability on Real Estate Transaction</a:t>
            </a:r>
            <a:endParaRPr lang="en-IN" sz="3200" dirty="0"/>
          </a:p>
        </p:txBody>
      </p:sp>
    </p:spTree>
    <p:extLst>
      <p:ext uri="{BB962C8B-B14F-4D97-AF65-F5344CB8AC3E}">
        <p14:creationId xmlns:p14="http://schemas.microsoft.com/office/powerpoint/2010/main" val="491845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4300" y="1054948"/>
            <a:ext cx="9202994" cy="5201424"/>
          </a:xfrm>
          <a:prstGeom prst="rect">
            <a:avLst/>
          </a:prstGeom>
          <a:noFill/>
        </p:spPr>
        <p:txBody>
          <a:bodyPr wrap="square" lIns="45720" rIns="45720" rtlCol="0">
            <a:spAutoFit/>
          </a:bodyPr>
          <a:lstStyle/>
          <a:p>
            <a:r>
              <a:rPr lang="en-IN" sz="2000" b="1" dirty="0"/>
              <a:t>AUTHORITY FOR ADVANCE RULINGS, NEW DELHI – Shri Sanjeev Sharma (2018-TIOL-24-AAR-GST)</a:t>
            </a:r>
          </a:p>
          <a:p>
            <a:endParaRPr lang="en-IN" sz="2000" b="1" dirty="0"/>
          </a:p>
          <a:p>
            <a:r>
              <a:rPr lang="en-IN" sz="2000" b="1" dirty="0"/>
              <a:t>PROVISIONS RELIED UPON</a:t>
            </a:r>
          </a:p>
          <a:p>
            <a:endParaRPr lang="en-IN" i="1" dirty="0"/>
          </a:p>
          <a:p>
            <a:pPr marL="285750" indent="-285750">
              <a:buFont typeface="Arial" panose="020B0604020202020204" pitchFamily="34" charset="0"/>
              <a:buChar char="•"/>
            </a:pPr>
            <a:r>
              <a:rPr lang="en-IN" dirty="0"/>
              <a:t>Section 7(1)(d) of the Act read with Para 5(b) of Schedule II to the Act provides that supply includes </a:t>
            </a:r>
            <a:r>
              <a:rPr lang="en-IN" i="1" dirty="0"/>
              <a:t>“construction of a complex, building, civil structure or a part there of, including a complex or building </a:t>
            </a:r>
            <a:r>
              <a:rPr lang="en-IN" b="1" i="1" u="sng" dirty="0"/>
              <a:t>intended for sale to a buyer</a:t>
            </a:r>
            <a:r>
              <a:rPr lang="en-IN" i="1" dirty="0"/>
              <a:t>, wholly or partly, except where the entire consideration has been received after issuance of completion certificate, where required, by the competent authority or after its first occupation, whichever is earlier.” </a:t>
            </a:r>
            <a:r>
              <a:rPr lang="en-IN" dirty="0"/>
              <a:t>Thus, GST is applicable if construction activity is done on behalf of buyer.</a:t>
            </a:r>
          </a:p>
          <a:p>
            <a:pPr marL="285750" indent="-285750">
              <a:buFont typeface="Arial" panose="020B0604020202020204" pitchFamily="34" charset="0"/>
              <a:buChar char="•"/>
            </a:pPr>
            <a:endParaRPr lang="en-IN" i="1" dirty="0"/>
          </a:p>
          <a:p>
            <a:pPr marL="285750" indent="-285750">
              <a:buFont typeface="Arial" panose="020B0604020202020204" pitchFamily="34" charset="0"/>
              <a:buChar char="•"/>
            </a:pPr>
            <a:r>
              <a:rPr lang="en-IN" dirty="0"/>
              <a:t>It is also observed that during the construction of a complex, the land and its superstructure becomes inseparable and separate sale of land and its superstructure is not permissible. The applicant also failed to produce separate sale agreements for the land and superstructure stating that they have been separately registered.</a:t>
            </a:r>
          </a:p>
          <a:p>
            <a:pPr marL="285750" indent="-285750">
              <a:buFont typeface="Arial" panose="020B0604020202020204" pitchFamily="34" charset="0"/>
              <a:buChar char="•"/>
            </a:pPr>
            <a:endParaRPr lang="en-IN" dirty="0"/>
          </a:p>
          <a:p>
            <a:pPr marL="285750" indent="-285750">
              <a:buFont typeface="Arial" panose="020B0604020202020204" pitchFamily="34" charset="0"/>
              <a:buChar char="•"/>
            </a:pPr>
            <a:r>
              <a:rPr lang="en-IN" dirty="0"/>
              <a:t>Even if separate values were available, </a:t>
            </a:r>
            <a:r>
              <a:rPr lang="en-IN" b="1" dirty="0"/>
              <a:t>Para 2 of Notification No. 11/2017- Central Tax (Rate) </a:t>
            </a:r>
            <a:r>
              <a:rPr lang="en-IN" dirty="0"/>
              <a:t>dated 28.06.2017 for ascertaining the value of goods and services as discussed below:</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53500" y="6845300"/>
            <a:ext cx="971550" cy="598488"/>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50148" y="6624946"/>
            <a:ext cx="1674902" cy="818842"/>
          </a:xfrm>
          <a:prstGeom prst="rect">
            <a:avLst/>
          </a:prstGeom>
        </p:spPr>
      </p:pic>
      <p:sp>
        <p:nvSpPr>
          <p:cNvPr id="7" name="TextBox 6"/>
          <p:cNvSpPr txBox="1"/>
          <p:nvPr/>
        </p:nvSpPr>
        <p:spPr>
          <a:xfrm>
            <a:off x="114300" y="101600"/>
            <a:ext cx="9702800" cy="584775"/>
          </a:xfrm>
          <a:prstGeom prst="rect">
            <a:avLst/>
          </a:prstGeom>
          <a:noFill/>
        </p:spPr>
        <p:txBody>
          <a:bodyPr wrap="square" rtlCol="0">
            <a:spAutoFit/>
          </a:bodyPr>
          <a:lstStyle/>
          <a:p>
            <a:r>
              <a:rPr lang="en-IN" sz="3200" b="1" dirty="0"/>
              <a:t>GST Applicability on Real Estate Transaction</a:t>
            </a:r>
            <a:endParaRPr lang="en-IN" sz="3200" dirty="0"/>
          </a:p>
        </p:txBody>
      </p:sp>
    </p:spTree>
    <p:extLst>
      <p:ext uri="{BB962C8B-B14F-4D97-AF65-F5344CB8AC3E}">
        <p14:creationId xmlns:p14="http://schemas.microsoft.com/office/powerpoint/2010/main" val="4418084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6281" y="1089670"/>
            <a:ext cx="9202994" cy="4924425"/>
          </a:xfrm>
          <a:prstGeom prst="rect">
            <a:avLst/>
          </a:prstGeom>
          <a:noFill/>
        </p:spPr>
        <p:txBody>
          <a:bodyPr wrap="square" lIns="45720" rIns="45720" rtlCol="0">
            <a:spAutoFit/>
          </a:bodyPr>
          <a:lstStyle/>
          <a:p>
            <a:r>
              <a:rPr lang="en-IN" sz="2000" b="1" dirty="0"/>
              <a:t>AUTHORITY FOR ADVANCE RULINGS, NEW DELHI – Shri Sanjeev Sharma (2018-TIOL-24-AAR-GST)</a:t>
            </a:r>
          </a:p>
          <a:p>
            <a:endParaRPr lang="en-IN" sz="2000" b="1" dirty="0"/>
          </a:p>
          <a:p>
            <a:r>
              <a:rPr lang="en-IN" sz="2000" b="1" dirty="0"/>
              <a:t>PROVISIONS RELIED UPON</a:t>
            </a:r>
          </a:p>
          <a:p>
            <a:endParaRPr lang="en-IN" i="1" dirty="0"/>
          </a:p>
          <a:p>
            <a:pPr marL="285750" indent="-285750">
              <a:buFont typeface="Arial" panose="020B0604020202020204" pitchFamily="34" charset="0"/>
              <a:buChar char="•"/>
            </a:pPr>
            <a:r>
              <a:rPr lang="en-IN" i="1" dirty="0"/>
              <a:t>In case of supply of service specified in column (3) of the entry at item (</a:t>
            </a:r>
            <a:r>
              <a:rPr lang="en-IN" i="1" dirty="0" err="1"/>
              <a:t>i</a:t>
            </a:r>
            <a:r>
              <a:rPr lang="en-IN" i="1" dirty="0"/>
              <a:t>) against serial no. 3 of the Table above, involving transfer of property in land or undivided share of land, as the case may be, the value of supply of service and goods portion in such supply shall be equivalent to the total amount charged for such supply less the value of land or undivided share of land, as the case may be, and the value of land or undivided share of land, as the case may be, in such supply shall be </a:t>
            </a:r>
            <a:r>
              <a:rPr lang="en-IN" b="1" i="1" u="sng" dirty="0"/>
              <a:t>deemed to be one third of the total amount </a:t>
            </a:r>
            <a:r>
              <a:rPr lang="en-IN" i="1" dirty="0"/>
              <a:t>charged for such supply. </a:t>
            </a:r>
          </a:p>
          <a:p>
            <a:r>
              <a:rPr lang="en-IN" i="1" dirty="0"/>
              <a:t>     Explanation .– For the purposes of paragraph 2, “total amount” means the sum total of,- </a:t>
            </a:r>
          </a:p>
          <a:p>
            <a:r>
              <a:rPr lang="en-IN" i="1" dirty="0"/>
              <a:t>	(a) consideration charged or aforesaid service; and </a:t>
            </a:r>
          </a:p>
          <a:p>
            <a:r>
              <a:rPr lang="en-IN" i="1" dirty="0"/>
              <a:t>	(b) amount charged for transfer of land or undivided share of land, as the case may be</a:t>
            </a:r>
          </a:p>
          <a:p>
            <a:endParaRPr lang="en-IN" i="1" dirty="0"/>
          </a:p>
          <a:p>
            <a:pPr marL="285750" indent="-285750">
              <a:buFont typeface="Arial" panose="020B0604020202020204" pitchFamily="34" charset="0"/>
              <a:buChar char="•"/>
            </a:pPr>
            <a:r>
              <a:rPr lang="en-IN" dirty="0"/>
              <a:t>From the above, it is understood that Para 2 of the said Notification issued under Section 15(5) of the CGST Act provides the machinery provisions to ascertain the value of land and to measure the value of supply of goods and services for the levy of GST.</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53500" y="6845300"/>
            <a:ext cx="971550" cy="598488"/>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50148" y="6624946"/>
            <a:ext cx="1674902" cy="818842"/>
          </a:xfrm>
          <a:prstGeom prst="rect">
            <a:avLst/>
          </a:prstGeom>
        </p:spPr>
      </p:pic>
      <p:sp>
        <p:nvSpPr>
          <p:cNvPr id="7" name="TextBox 6"/>
          <p:cNvSpPr txBox="1"/>
          <p:nvPr/>
        </p:nvSpPr>
        <p:spPr>
          <a:xfrm>
            <a:off x="114300" y="101600"/>
            <a:ext cx="9702800" cy="584775"/>
          </a:xfrm>
          <a:prstGeom prst="rect">
            <a:avLst/>
          </a:prstGeom>
          <a:noFill/>
        </p:spPr>
        <p:txBody>
          <a:bodyPr wrap="square" rtlCol="0">
            <a:spAutoFit/>
          </a:bodyPr>
          <a:lstStyle/>
          <a:p>
            <a:r>
              <a:rPr lang="en-IN" sz="3200" b="1" dirty="0"/>
              <a:t>GST Applicability on Real Estate Transaction</a:t>
            </a:r>
            <a:endParaRPr lang="en-IN" sz="3200" dirty="0"/>
          </a:p>
        </p:txBody>
      </p:sp>
    </p:spTree>
    <p:extLst>
      <p:ext uri="{BB962C8B-B14F-4D97-AF65-F5344CB8AC3E}">
        <p14:creationId xmlns:p14="http://schemas.microsoft.com/office/powerpoint/2010/main" val="16161900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4300" y="1089878"/>
            <a:ext cx="9202994" cy="5755422"/>
          </a:xfrm>
          <a:prstGeom prst="rect">
            <a:avLst/>
          </a:prstGeom>
          <a:noFill/>
        </p:spPr>
        <p:txBody>
          <a:bodyPr wrap="square" lIns="45720" rIns="45720" rtlCol="0">
            <a:spAutoFit/>
          </a:bodyPr>
          <a:lstStyle/>
          <a:p>
            <a:r>
              <a:rPr lang="en-IN" sz="2000" b="1" dirty="0"/>
              <a:t>AUTHORITY FOR ADVANCE RULINGS, NEW DELHI – Shri Sanjeev Sharma (2018-TIOL-24-AAR-GST)</a:t>
            </a:r>
          </a:p>
          <a:p>
            <a:endParaRPr lang="en-IN" sz="2000" b="1" dirty="0"/>
          </a:p>
          <a:p>
            <a:r>
              <a:rPr lang="en-IN" sz="2000" b="1" dirty="0"/>
              <a:t>RULING</a:t>
            </a:r>
          </a:p>
          <a:p>
            <a:endParaRPr lang="en-IN" i="1" dirty="0"/>
          </a:p>
          <a:p>
            <a:pPr marL="285750" indent="-285750">
              <a:buFont typeface="Arial" panose="020B0604020202020204" pitchFamily="34" charset="0"/>
              <a:buChar char="•"/>
            </a:pPr>
            <a:r>
              <a:rPr lang="en-IN" dirty="0"/>
              <a:t>Advance Ruling laid emphasis on Section 7(1)(d) of the Act read with Para 5(b) of Schedule II to the Act as discussed earlier stating that GST would be payable on two-third of the total amount consisting of amount charged for transfer of undivided share of land and whole of the consideration charged for the supply of such goods and service.</a:t>
            </a:r>
          </a:p>
          <a:p>
            <a:pPr marL="285750" indent="-285750">
              <a:buFont typeface="Arial" panose="020B0604020202020204" pitchFamily="34" charset="0"/>
              <a:buChar char="•"/>
            </a:pPr>
            <a:endParaRPr lang="en-IN" dirty="0"/>
          </a:p>
          <a:p>
            <a:pPr marL="285750" indent="-285750">
              <a:buFont typeface="Arial" panose="020B0604020202020204" pitchFamily="34" charset="0"/>
              <a:buChar char="•"/>
            </a:pPr>
            <a:r>
              <a:rPr lang="en-IN" dirty="0"/>
              <a:t>The value of land is deemed to be </a:t>
            </a:r>
            <a:r>
              <a:rPr lang="en-IN" b="1" dirty="0"/>
              <a:t>one third of the total </a:t>
            </a:r>
            <a:r>
              <a:rPr lang="en-IN" dirty="0"/>
              <a:t>amount and is excluded from the value for the purpose of arriving at GST.</a:t>
            </a:r>
          </a:p>
          <a:p>
            <a:pPr marL="285750" indent="-285750">
              <a:buFont typeface="Arial" panose="020B0604020202020204" pitchFamily="34" charset="0"/>
              <a:buChar char="•"/>
            </a:pPr>
            <a:endParaRPr lang="en-IN" dirty="0"/>
          </a:p>
          <a:p>
            <a:pPr marL="285750" indent="-285750">
              <a:buFont typeface="Arial" panose="020B0604020202020204" pitchFamily="34" charset="0"/>
              <a:buChar char="•"/>
            </a:pPr>
            <a:r>
              <a:rPr lang="en-IN" dirty="0"/>
              <a:t>Regardless of whether the agreement is entered into after part of the construction is already completed, the whole amount of consideration would be added for the purpose of payment of GST.</a:t>
            </a:r>
          </a:p>
          <a:p>
            <a:pPr marL="285750" indent="-285750">
              <a:buFont typeface="Arial" panose="020B0604020202020204" pitchFamily="34" charset="0"/>
              <a:buChar char="•"/>
            </a:pPr>
            <a:endParaRPr lang="en-IN" dirty="0"/>
          </a:p>
          <a:p>
            <a:pPr marL="285750" indent="-285750">
              <a:buFont typeface="Arial" panose="020B0604020202020204" pitchFamily="34" charset="0"/>
              <a:buChar char="•"/>
            </a:pPr>
            <a:r>
              <a:rPr lang="en-IN" dirty="0"/>
              <a:t>The applicable rate of GST on the </a:t>
            </a:r>
            <a:r>
              <a:rPr lang="en-IN" b="1" dirty="0"/>
              <a:t>two third value </a:t>
            </a:r>
            <a:r>
              <a:rPr lang="en-IN" dirty="0"/>
              <a:t>of the total amount is 9% CGST and 9% SGST vide </a:t>
            </a:r>
            <a:r>
              <a:rPr lang="en-IN" b="1" dirty="0" err="1"/>
              <a:t>Sl</a:t>
            </a:r>
            <a:r>
              <a:rPr lang="en-IN" b="1" dirty="0"/>
              <a:t> No. 3(</a:t>
            </a:r>
            <a:r>
              <a:rPr lang="en-IN" b="1" dirty="0" err="1"/>
              <a:t>i</a:t>
            </a:r>
            <a:r>
              <a:rPr lang="en-IN" b="1" dirty="0"/>
              <a:t>) of Notification No 11/2017- Central Tax (Rate).</a:t>
            </a:r>
          </a:p>
          <a:p>
            <a:pPr marL="285750" indent="-285750">
              <a:buFont typeface="Arial" panose="020B0604020202020204" pitchFamily="34" charset="0"/>
              <a:buChar char="•"/>
            </a:pPr>
            <a:endParaRPr lang="en-IN"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53500" y="6845300"/>
            <a:ext cx="971550" cy="598488"/>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50148" y="6624946"/>
            <a:ext cx="1674902" cy="818842"/>
          </a:xfrm>
          <a:prstGeom prst="rect">
            <a:avLst/>
          </a:prstGeom>
        </p:spPr>
      </p:pic>
      <p:sp>
        <p:nvSpPr>
          <p:cNvPr id="7" name="TextBox 6"/>
          <p:cNvSpPr txBox="1"/>
          <p:nvPr/>
        </p:nvSpPr>
        <p:spPr>
          <a:xfrm>
            <a:off x="114300" y="101600"/>
            <a:ext cx="9702800" cy="584775"/>
          </a:xfrm>
          <a:prstGeom prst="rect">
            <a:avLst/>
          </a:prstGeom>
          <a:noFill/>
        </p:spPr>
        <p:txBody>
          <a:bodyPr wrap="square" rtlCol="0">
            <a:spAutoFit/>
          </a:bodyPr>
          <a:lstStyle/>
          <a:p>
            <a:r>
              <a:rPr lang="en-IN" sz="3200" b="1" dirty="0"/>
              <a:t>GST Applicability on Real Estate Transaction</a:t>
            </a:r>
            <a:endParaRPr lang="en-IN" sz="3200" dirty="0"/>
          </a:p>
        </p:txBody>
      </p:sp>
    </p:spTree>
    <p:extLst>
      <p:ext uri="{BB962C8B-B14F-4D97-AF65-F5344CB8AC3E}">
        <p14:creationId xmlns:p14="http://schemas.microsoft.com/office/powerpoint/2010/main" val="7577693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4300" y="1089878"/>
            <a:ext cx="9202994" cy="4370427"/>
          </a:xfrm>
          <a:prstGeom prst="rect">
            <a:avLst/>
          </a:prstGeom>
          <a:noFill/>
        </p:spPr>
        <p:txBody>
          <a:bodyPr wrap="square" lIns="45720" rIns="45720" rtlCol="0">
            <a:spAutoFit/>
          </a:bodyPr>
          <a:lstStyle/>
          <a:p>
            <a:r>
              <a:rPr lang="en-IN" sz="2000" b="1" dirty="0"/>
              <a:t>AUTHORITY FOR ADVANCE RULINGS, KERALA – </a:t>
            </a:r>
            <a:r>
              <a:rPr lang="en-IN" sz="2000" b="1" dirty="0" err="1"/>
              <a:t>Synthite</a:t>
            </a:r>
            <a:r>
              <a:rPr lang="en-IN" sz="2000" b="1" dirty="0"/>
              <a:t> Industries Limited</a:t>
            </a:r>
          </a:p>
          <a:p>
            <a:r>
              <a:rPr lang="en-IN" sz="2000" b="1" dirty="0"/>
              <a:t>(2018-TIOL-02-AAR-GST)</a:t>
            </a:r>
          </a:p>
          <a:p>
            <a:r>
              <a:rPr lang="en-IN" sz="2000" b="1" dirty="0"/>
              <a:t>    </a:t>
            </a:r>
          </a:p>
          <a:p>
            <a:r>
              <a:rPr lang="en-IN" sz="2000" b="1" dirty="0"/>
              <a:t>FACTS OF THE CASE</a:t>
            </a:r>
          </a:p>
          <a:p>
            <a:endParaRPr lang="en-IN" i="1" dirty="0"/>
          </a:p>
          <a:p>
            <a:pPr marL="285750" indent="-285750">
              <a:buFont typeface="Arial" panose="020B0604020202020204" pitchFamily="34" charset="0"/>
              <a:buChar char="•"/>
            </a:pPr>
            <a:r>
              <a:rPr lang="en-IN" dirty="0"/>
              <a:t>The applicant is a company registered under GST and is engaged in the business of trading in spices and spice products. The company has two types of transactions : (</a:t>
            </a:r>
            <a:r>
              <a:rPr lang="en-IN" dirty="0" err="1"/>
              <a:t>i</a:t>
            </a:r>
            <a:r>
              <a:rPr lang="en-IN" dirty="0"/>
              <a:t>) US customer places an order with the company and the company arranges to execute the order through a supplier in China. In this case, the Chinese supplier directly invoices the US customer. The goods in no stage of this transaction arrives in India.</a:t>
            </a:r>
          </a:p>
          <a:p>
            <a:pPr marL="285750" indent="-285750">
              <a:buFont typeface="Arial" panose="020B0604020202020204" pitchFamily="34" charset="0"/>
              <a:buChar char="•"/>
            </a:pPr>
            <a:endParaRPr lang="en-IN" dirty="0"/>
          </a:p>
          <a:p>
            <a:pPr marL="285750" indent="-285750">
              <a:buFont typeface="Arial" panose="020B0604020202020204" pitchFamily="34" charset="0"/>
              <a:buChar char="•"/>
            </a:pPr>
            <a:r>
              <a:rPr lang="en-IN" dirty="0"/>
              <a:t>(ii) The company stores products in bulk from a Chinese supplier at a warehouse in Netherlands. On receipt of an order from abroad, the goods are arranged to be delivered from the said warehouse. In this case, the Chinese supplier directly invoices the customer and the company recovers delivery charges directly from the customer.</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53500" y="6845300"/>
            <a:ext cx="971550" cy="598488"/>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50148" y="6624946"/>
            <a:ext cx="1674902" cy="818842"/>
          </a:xfrm>
          <a:prstGeom prst="rect">
            <a:avLst/>
          </a:prstGeom>
        </p:spPr>
      </p:pic>
      <p:sp>
        <p:nvSpPr>
          <p:cNvPr id="7" name="TextBox 6"/>
          <p:cNvSpPr txBox="1"/>
          <p:nvPr/>
        </p:nvSpPr>
        <p:spPr>
          <a:xfrm>
            <a:off x="114300" y="101600"/>
            <a:ext cx="9702800" cy="584775"/>
          </a:xfrm>
          <a:prstGeom prst="rect">
            <a:avLst/>
          </a:prstGeom>
          <a:noFill/>
        </p:spPr>
        <p:txBody>
          <a:bodyPr wrap="square" rtlCol="0">
            <a:spAutoFit/>
          </a:bodyPr>
          <a:lstStyle/>
          <a:p>
            <a:r>
              <a:rPr lang="en-IN" sz="3200" b="1" dirty="0"/>
              <a:t>Cross Border Sales – GST Impact</a:t>
            </a:r>
            <a:endParaRPr lang="en-IN" sz="3200" dirty="0"/>
          </a:p>
        </p:txBody>
      </p:sp>
    </p:spTree>
    <p:extLst>
      <p:ext uri="{BB962C8B-B14F-4D97-AF65-F5344CB8AC3E}">
        <p14:creationId xmlns:p14="http://schemas.microsoft.com/office/powerpoint/2010/main" val="26434204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4300" y="1089878"/>
            <a:ext cx="9202994" cy="4924425"/>
          </a:xfrm>
          <a:prstGeom prst="rect">
            <a:avLst/>
          </a:prstGeom>
          <a:noFill/>
        </p:spPr>
        <p:txBody>
          <a:bodyPr wrap="square" lIns="45720" rIns="45720" rtlCol="0">
            <a:spAutoFit/>
          </a:bodyPr>
          <a:lstStyle/>
          <a:p>
            <a:r>
              <a:rPr lang="en-IN" sz="2000" b="1" dirty="0"/>
              <a:t>AUTHORITY FOR ADVANCE RULINGS, KERALA – </a:t>
            </a:r>
            <a:r>
              <a:rPr lang="en-IN" sz="2000" b="1" dirty="0" err="1"/>
              <a:t>Synthite</a:t>
            </a:r>
            <a:r>
              <a:rPr lang="en-IN" sz="2000" b="1" dirty="0"/>
              <a:t> Industries Limited</a:t>
            </a:r>
          </a:p>
          <a:p>
            <a:r>
              <a:rPr lang="en-IN" sz="2000" b="1" dirty="0"/>
              <a:t>(2018-TIOL-02-AAR-GST)</a:t>
            </a:r>
          </a:p>
          <a:p>
            <a:r>
              <a:rPr lang="en-IN" sz="2000" b="1" dirty="0"/>
              <a:t>    </a:t>
            </a:r>
          </a:p>
          <a:p>
            <a:r>
              <a:rPr lang="en-IN" sz="2000" b="1" dirty="0"/>
              <a:t>PROVISIONS RELIED UPON</a:t>
            </a:r>
          </a:p>
          <a:p>
            <a:endParaRPr lang="en-IN" i="1" dirty="0"/>
          </a:p>
          <a:p>
            <a:pPr marL="285750" indent="-285750">
              <a:buFont typeface="Arial" panose="020B0604020202020204" pitchFamily="34" charset="0"/>
              <a:buChar char="•"/>
            </a:pPr>
            <a:r>
              <a:rPr lang="en-IN" dirty="0"/>
              <a:t>Section 2(10) of the Integrated Goods and Services Tax Act, 2017, </a:t>
            </a:r>
            <a:r>
              <a:rPr lang="en-IN" i="1" dirty="0"/>
              <a:t>"import of goods" with its grammatical variations and cognate expressions, means </a:t>
            </a:r>
            <a:r>
              <a:rPr lang="en-IN" b="1" i="1" dirty="0"/>
              <a:t>bringing goods into India from a place outside India</a:t>
            </a:r>
            <a:r>
              <a:rPr lang="en-IN" i="1" dirty="0"/>
              <a:t>.</a:t>
            </a:r>
          </a:p>
          <a:p>
            <a:pPr marL="285750" indent="-285750">
              <a:buFont typeface="Arial" panose="020B0604020202020204" pitchFamily="34" charset="0"/>
              <a:buChar char="•"/>
            </a:pPr>
            <a:endParaRPr lang="en-IN" i="1" dirty="0"/>
          </a:p>
          <a:p>
            <a:pPr marL="285750" indent="-285750">
              <a:buFont typeface="Arial" panose="020B0604020202020204" pitchFamily="34" charset="0"/>
              <a:buChar char="•"/>
            </a:pPr>
            <a:endParaRPr lang="en-IN" i="1" dirty="0"/>
          </a:p>
          <a:p>
            <a:pPr marL="285750" indent="-285750">
              <a:buFont typeface="Arial" panose="020B0604020202020204" pitchFamily="34" charset="0"/>
              <a:buChar char="•"/>
            </a:pPr>
            <a:r>
              <a:rPr lang="en-IN" dirty="0"/>
              <a:t>Further, subsection (2) of Section 7 of the Integrated Goods and Services Tax Act, 2017 states that, </a:t>
            </a:r>
            <a:r>
              <a:rPr lang="en-IN" i="1" dirty="0"/>
              <a:t>supply of goods imported into the territory of India, till they </a:t>
            </a:r>
            <a:r>
              <a:rPr lang="en-IN" b="1" i="1" dirty="0"/>
              <a:t>cross the customs frontiers of India</a:t>
            </a:r>
            <a:r>
              <a:rPr lang="en-IN" i="1" dirty="0"/>
              <a:t>, shall be treated to be a supply of goods in the course of inter-state trade or commerce.</a:t>
            </a:r>
          </a:p>
          <a:p>
            <a:pPr marL="285750" indent="-285750">
              <a:buFont typeface="Arial" panose="020B0604020202020204" pitchFamily="34" charset="0"/>
              <a:buChar char="•"/>
            </a:pPr>
            <a:endParaRPr lang="en-IN" i="1" dirty="0"/>
          </a:p>
          <a:p>
            <a:pPr marL="285750" indent="-285750">
              <a:buFont typeface="Arial" panose="020B0604020202020204" pitchFamily="34" charset="0"/>
              <a:buChar char="•"/>
            </a:pPr>
            <a:endParaRPr lang="en-IN" i="1" dirty="0"/>
          </a:p>
          <a:p>
            <a:pPr marL="285750" indent="-285750">
              <a:buFont typeface="Arial" panose="020B0604020202020204" pitchFamily="34" charset="0"/>
              <a:buChar char="•"/>
            </a:pPr>
            <a:endParaRPr lang="en-IN" i="1" dirty="0"/>
          </a:p>
          <a:p>
            <a:pPr marL="285750" indent="-285750">
              <a:buFont typeface="Arial" panose="020B0604020202020204" pitchFamily="34" charset="0"/>
              <a:buChar char="•"/>
            </a:pPr>
            <a:endParaRPr lang="en-IN" i="1"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53500" y="6845300"/>
            <a:ext cx="971550" cy="598488"/>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50148" y="6624946"/>
            <a:ext cx="1674902" cy="818842"/>
          </a:xfrm>
          <a:prstGeom prst="rect">
            <a:avLst/>
          </a:prstGeom>
        </p:spPr>
      </p:pic>
      <p:sp>
        <p:nvSpPr>
          <p:cNvPr id="7" name="TextBox 6"/>
          <p:cNvSpPr txBox="1"/>
          <p:nvPr/>
        </p:nvSpPr>
        <p:spPr>
          <a:xfrm>
            <a:off x="114300" y="101600"/>
            <a:ext cx="9702800" cy="584775"/>
          </a:xfrm>
          <a:prstGeom prst="rect">
            <a:avLst/>
          </a:prstGeom>
          <a:noFill/>
        </p:spPr>
        <p:txBody>
          <a:bodyPr wrap="square" rtlCol="0">
            <a:spAutoFit/>
          </a:bodyPr>
          <a:lstStyle/>
          <a:p>
            <a:r>
              <a:rPr lang="en-IN" sz="3200" b="1" dirty="0"/>
              <a:t>Cross Border Sales – GST Impact</a:t>
            </a:r>
            <a:endParaRPr lang="en-IN" sz="3200" dirty="0"/>
          </a:p>
        </p:txBody>
      </p:sp>
    </p:spTree>
    <p:extLst>
      <p:ext uri="{BB962C8B-B14F-4D97-AF65-F5344CB8AC3E}">
        <p14:creationId xmlns:p14="http://schemas.microsoft.com/office/powerpoint/2010/main" val="11191364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4300" y="1089878"/>
            <a:ext cx="9202994" cy="4924425"/>
          </a:xfrm>
          <a:prstGeom prst="rect">
            <a:avLst/>
          </a:prstGeom>
          <a:noFill/>
        </p:spPr>
        <p:txBody>
          <a:bodyPr wrap="square" lIns="45720" rIns="45720" rtlCol="0">
            <a:spAutoFit/>
          </a:bodyPr>
          <a:lstStyle/>
          <a:p>
            <a:r>
              <a:rPr lang="en-IN" sz="2000" b="1" dirty="0"/>
              <a:t>AUTHORITY FOR ADVANCE RULINGS, KERALA – </a:t>
            </a:r>
            <a:r>
              <a:rPr lang="en-IN" sz="2000" b="1" dirty="0" err="1"/>
              <a:t>Synthite</a:t>
            </a:r>
            <a:r>
              <a:rPr lang="en-IN" sz="2000" b="1" dirty="0"/>
              <a:t> Industries Limited</a:t>
            </a:r>
          </a:p>
          <a:p>
            <a:r>
              <a:rPr lang="en-IN" sz="2000" b="1" dirty="0"/>
              <a:t>(2018-TIOL-02-AAR-GST)</a:t>
            </a:r>
          </a:p>
          <a:p>
            <a:r>
              <a:rPr lang="en-IN" sz="2000" b="1" dirty="0"/>
              <a:t>    </a:t>
            </a:r>
          </a:p>
          <a:p>
            <a:r>
              <a:rPr lang="en-IN" sz="2000" b="1" dirty="0"/>
              <a:t>RULING</a:t>
            </a:r>
          </a:p>
          <a:p>
            <a:endParaRPr lang="en-IN" i="1" dirty="0"/>
          </a:p>
          <a:p>
            <a:pPr marL="285750" indent="-285750">
              <a:buFont typeface="Arial" panose="020B0604020202020204" pitchFamily="34" charset="0"/>
              <a:buChar char="•"/>
            </a:pPr>
            <a:r>
              <a:rPr lang="en-IN" dirty="0"/>
              <a:t>The Advance Ruling observed that the goods are liable to </a:t>
            </a:r>
            <a:r>
              <a:rPr lang="en-IN" b="1" dirty="0"/>
              <a:t>IGST when they are imported into India</a:t>
            </a:r>
            <a:r>
              <a:rPr lang="en-IN" dirty="0"/>
              <a:t> and the IGST is payable at the time of importation of goods into India.</a:t>
            </a:r>
          </a:p>
          <a:p>
            <a:pPr marL="285750" indent="-285750">
              <a:buFont typeface="Arial" panose="020B0604020202020204" pitchFamily="34" charset="0"/>
              <a:buChar char="•"/>
            </a:pPr>
            <a:endParaRPr lang="en-IN" i="1" dirty="0"/>
          </a:p>
          <a:p>
            <a:pPr marL="285750" indent="-285750">
              <a:buFont typeface="Arial" panose="020B0604020202020204" pitchFamily="34" charset="0"/>
              <a:buChar char="•"/>
            </a:pPr>
            <a:r>
              <a:rPr lang="en-IN" dirty="0"/>
              <a:t>Further, it was also viewed that the applicant is neither liable to GST on the sale of goods procured from China and directly supplied to USA nor on the sale of goods stored in the warehouse in Netherlands, after being procured from China, to customers, in and around Netherlands, as the </a:t>
            </a:r>
            <a:r>
              <a:rPr lang="en-IN" b="1" u="sng" dirty="0"/>
              <a:t>goods are not imported into India at any point.</a:t>
            </a:r>
          </a:p>
          <a:p>
            <a:pPr marL="285750" indent="-285750">
              <a:buFont typeface="Arial" panose="020B0604020202020204" pitchFamily="34" charset="0"/>
              <a:buChar char="•"/>
            </a:pPr>
            <a:endParaRPr lang="en-IN" i="1" dirty="0"/>
          </a:p>
          <a:p>
            <a:pPr marL="285750" indent="-285750">
              <a:buFont typeface="Arial" panose="020B0604020202020204" pitchFamily="34" charset="0"/>
              <a:buChar char="•"/>
            </a:pPr>
            <a:endParaRPr lang="en-IN" i="1" dirty="0"/>
          </a:p>
          <a:p>
            <a:pPr marL="285750" indent="-285750">
              <a:buFont typeface="Arial" panose="020B0604020202020204" pitchFamily="34" charset="0"/>
              <a:buChar char="•"/>
            </a:pPr>
            <a:endParaRPr lang="en-IN" i="1" dirty="0"/>
          </a:p>
          <a:p>
            <a:pPr marL="285750" indent="-285750">
              <a:buFont typeface="Arial" panose="020B0604020202020204" pitchFamily="34" charset="0"/>
              <a:buChar char="•"/>
            </a:pPr>
            <a:endParaRPr lang="en-IN" i="1" dirty="0"/>
          </a:p>
          <a:p>
            <a:pPr marL="285750" indent="-285750">
              <a:buFont typeface="Arial" panose="020B0604020202020204" pitchFamily="34" charset="0"/>
              <a:buChar char="•"/>
            </a:pPr>
            <a:endParaRPr lang="en-IN" i="1"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53500" y="6845300"/>
            <a:ext cx="971550" cy="598488"/>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50148" y="6624946"/>
            <a:ext cx="1674902" cy="818842"/>
          </a:xfrm>
          <a:prstGeom prst="rect">
            <a:avLst/>
          </a:prstGeom>
        </p:spPr>
      </p:pic>
      <p:sp>
        <p:nvSpPr>
          <p:cNvPr id="7" name="TextBox 6"/>
          <p:cNvSpPr txBox="1"/>
          <p:nvPr/>
        </p:nvSpPr>
        <p:spPr>
          <a:xfrm>
            <a:off x="114300" y="101600"/>
            <a:ext cx="9702800" cy="584775"/>
          </a:xfrm>
          <a:prstGeom prst="rect">
            <a:avLst/>
          </a:prstGeom>
          <a:noFill/>
        </p:spPr>
        <p:txBody>
          <a:bodyPr wrap="square" rtlCol="0">
            <a:spAutoFit/>
          </a:bodyPr>
          <a:lstStyle/>
          <a:p>
            <a:r>
              <a:rPr lang="en-IN" sz="3200" b="1" dirty="0"/>
              <a:t>Cross Border Sales – GST Impact</a:t>
            </a:r>
            <a:endParaRPr lang="en-IN" sz="3200" dirty="0"/>
          </a:p>
        </p:txBody>
      </p:sp>
    </p:spTree>
    <p:extLst>
      <p:ext uri="{BB962C8B-B14F-4D97-AF65-F5344CB8AC3E}">
        <p14:creationId xmlns:p14="http://schemas.microsoft.com/office/powerpoint/2010/main" val="31682234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Nash Bridge.jpg"/>
          <p:cNvPicPr>
            <a:picLocks noChangeAspect="1"/>
          </p:cNvPicPr>
          <p:nvPr/>
        </p:nvPicPr>
        <p:blipFill>
          <a:blip r:embed="rId3" cstate="print"/>
          <a:stretch>
            <a:fillRect/>
          </a:stretch>
        </p:blipFill>
        <p:spPr>
          <a:xfrm>
            <a:off x="0" y="-74693"/>
            <a:ext cx="9925049" cy="6755304"/>
          </a:xfrm>
          <a:prstGeom prst="rect">
            <a:avLst/>
          </a:prstGeom>
        </p:spPr>
      </p:pic>
      <p:pic>
        <p:nvPicPr>
          <p:cNvPr id="10" name="Picture 9" descr="nash jpeg.jpg"/>
          <p:cNvPicPr>
            <a:picLocks noChangeAspect="1"/>
          </p:cNvPicPr>
          <p:nvPr/>
        </p:nvPicPr>
        <p:blipFill>
          <a:blip r:embed="rId4" cstate="print">
            <a:clrChange>
              <a:clrFrom>
                <a:srgbClr val="FFFFFF"/>
              </a:clrFrom>
              <a:clrTo>
                <a:srgbClr val="FFFFFF">
                  <a:alpha val="0"/>
                </a:srgbClr>
              </a:clrTo>
            </a:clrChange>
          </a:blip>
          <a:srcRect l="13808" t="29088" r="13303" b="18796"/>
          <a:stretch>
            <a:fillRect/>
          </a:stretch>
        </p:blipFill>
        <p:spPr>
          <a:xfrm>
            <a:off x="8345463" y="579121"/>
            <a:ext cx="1481958" cy="677918"/>
          </a:xfrm>
          <a:prstGeom prst="rect">
            <a:avLst/>
          </a:prstGeom>
        </p:spPr>
      </p:pic>
      <p:sp>
        <p:nvSpPr>
          <p:cNvPr id="6" name="Rectangle 5"/>
          <p:cNvSpPr/>
          <p:nvPr/>
        </p:nvSpPr>
        <p:spPr>
          <a:xfrm>
            <a:off x="-1" y="579121"/>
            <a:ext cx="9827419" cy="3238904"/>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45720" tIns="45720" rIns="45720" bIns="45720" rtlCol="0" anchor="ctr"/>
          <a:lstStyle/>
          <a:p>
            <a:pPr algn="ctr"/>
            <a:r>
              <a:rPr lang="en-US" sz="3200" b="1" dirty="0">
                <a:solidFill>
                  <a:schemeClr val="tx1"/>
                </a:solidFill>
              </a:rPr>
              <a:t>AARs – Classification of </a:t>
            </a:r>
          </a:p>
          <a:p>
            <a:pPr algn="ctr"/>
            <a:r>
              <a:rPr lang="en-US" sz="3200" b="1" dirty="0">
                <a:solidFill>
                  <a:schemeClr val="tx1"/>
                </a:solidFill>
              </a:rPr>
              <a:t>Goods and Services</a:t>
            </a:r>
            <a:br>
              <a:rPr lang="en-IN" sz="3200" dirty="0">
                <a:solidFill>
                  <a:schemeClr val="tx1"/>
                </a:solidFill>
              </a:rPr>
            </a:br>
            <a:endParaRPr lang="en-US" sz="3200" b="1" dirty="0">
              <a:solidFill>
                <a:schemeClr val="tx1"/>
              </a:solidFill>
              <a:cs typeface="Helvetica Neue"/>
            </a:endParaRPr>
          </a:p>
          <a:p>
            <a:pPr algn="ctr"/>
            <a:r>
              <a:rPr lang="en-US" sz="1600" b="1" dirty="0">
                <a:solidFill>
                  <a:schemeClr val="tx1"/>
                </a:solidFill>
                <a:cs typeface="Helvetica Neue"/>
              </a:rPr>
              <a:t>		</a:t>
            </a:r>
            <a:endParaRPr lang="en-US" sz="1800" dirty="0">
              <a:solidFill>
                <a:schemeClr val="tx1"/>
              </a:solidFill>
              <a:cs typeface="Helvetica Neue"/>
            </a:endParaRPr>
          </a:p>
        </p:txBody>
      </p:sp>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953500" y="6845300"/>
            <a:ext cx="971550" cy="598488"/>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50148" y="6680610"/>
            <a:ext cx="1674902" cy="763177"/>
          </a:xfrm>
          <a:prstGeom prst="rect">
            <a:avLst/>
          </a:prstGeom>
        </p:spPr>
      </p:pic>
    </p:spTree>
    <p:extLst>
      <p:ext uri="{BB962C8B-B14F-4D97-AF65-F5344CB8AC3E}">
        <p14:creationId xmlns:p14="http://schemas.microsoft.com/office/powerpoint/2010/main" val="34995473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53500" y="6845300"/>
            <a:ext cx="971550" cy="598488"/>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50148" y="6624946"/>
            <a:ext cx="1674902" cy="818842"/>
          </a:xfrm>
          <a:prstGeom prst="rect">
            <a:avLst/>
          </a:prstGeom>
        </p:spPr>
      </p:pic>
      <p:sp>
        <p:nvSpPr>
          <p:cNvPr id="7" name="TextBox 6"/>
          <p:cNvSpPr txBox="1"/>
          <p:nvPr/>
        </p:nvSpPr>
        <p:spPr>
          <a:xfrm>
            <a:off x="114300" y="101600"/>
            <a:ext cx="9702800" cy="584775"/>
          </a:xfrm>
          <a:prstGeom prst="rect">
            <a:avLst/>
          </a:prstGeom>
          <a:noFill/>
        </p:spPr>
        <p:txBody>
          <a:bodyPr wrap="square" rtlCol="0">
            <a:spAutoFit/>
          </a:bodyPr>
          <a:lstStyle/>
          <a:p>
            <a:r>
              <a:rPr lang="en-IN" sz="3200" b="1" dirty="0"/>
              <a:t>Classification of Goods/Services</a:t>
            </a:r>
            <a:endParaRPr lang="en-IN" sz="3200" dirty="0"/>
          </a:p>
        </p:txBody>
      </p:sp>
      <p:graphicFrame>
        <p:nvGraphicFramePr>
          <p:cNvPr id="3" name="Table 2"/>
          <p:cNvGraphicFramePr>
            <a:graphicFrameLocks noGrp="1"/>
          </p:cNvGraphicFramePr>
          <p:nvPr>
            <p:extLst>
              <p:ext uri="{D42A27DB-BD31-4B8C-83A1-F6EECF244321}">
                <p14:modId xmlns:p14="http://schemas.microsoft.com/office/powerpoint/2010/main" val="3866962761"/>
              </p:ext>
            </p:extLst>
          </p:nvPr>
        </p:nvGraphicFramePr>
        <p:xfrm>
          <a:off x="114300" y="1177316"/>
          <a:ext cx="9702801" cy="3785730"/>
        </p:xfrm>
        <a:graphic>
          <a:graphicData uri="http://schemas.openxmlformats.org/drawingml/2006/table">
            <a:tbl>
              <a:tblPr firstRow="1" firstCol="1" bandRow="1">
                <a:tableStyleId>{2D5ABB26-0587-4C30-8999-92F81FD0307C}</a:tableStyleId>
              </a:tblPr>
              <a:tblGrid>
                <a:gridCol w="1655506">
                  <a:extLst>
                    <a:ext uri="{9D8B030D-6E8A-4147-A177-3AD203B41FA5}">
                      <a16:colId xmlns:a16="http://schemas.microsoft.com/office/drawing/2014/main" val="20000"/>
                    </a:ext>
                  </a:extLst>
                </a:gridCol>
                <a:gridCol w="2831691">
                  <a:extLst>
                    <a:ext uri="{9D8B030D-6E8A-4147-A177-3AD203B41FA5}">
                      <a16:colId xmlns:a16="http://schemas.microsoft.com/office/drawing/2014/main" val="20001"/>
                    </a:ext>
                  </a:extLst>
                </a:gridCol>
                <a:gridCol w="2035277">
                  <a:extLst>
                    <a:ext uri="{9D8B030D-6E8A-4147-A177-3AD203B41FA5}">
                      <a16:colId xmlns:a16="http://schemas.microsoft.com/office/drawing/2014/main" val="20002"/>
                    </a:ext>
                  </a:extLst>
                </a:gridCol>
                <a:gridCol w="973394">
                  <a:extLst>
                    <a:ext uri="{9D8B030D-6E8A-4147-A177-3AD203B41FA5}">
                      <a16:colId xmlns:a16="http://schemas.microsoft.com/office/drawing/2014/main" val="20003"/>
                    </a:ext>
                  </a:extLst>
                </a:gridCol>
                <a:gridCol w="2206933">
                  <a:extLst>
                    <a:ext uri="{9D8B030D-6E8A-4147-A177-3AD203B41FA5}">
                      <a16:colId xmlns:a16="http://schemas.microsoft.com/office/drawing/2014/main" val="20004"/>
                    </a:ext>
                  </a:extLst>
                </a:gridCol>
              </a:tblGrid>
              <a:tr h="330314">
                <a:tc>
                  <a:txBody>
                    <a:bodyPr/>
                    <a:lstStyle/>
                    <a:p>
                      <a:pPr marL="0" marR="0" algn="l">
                        <a:lnSpc>
                          <a:spcPct val="107000"/>
                        </a:lnSpc>
                        <a:spcBef>
                          <a:spcPts val="0"/>
                        </a:spcBef>
                        <a:spcAft>
                          <a:spcPts val="0"/>
                        </a:spcAft>
                      </a:pPr>
                      <a:r>
                        <a:rPr lang="en-US" sz="1800" b="1" dirty="0">
                          <a:effectLst/>
                          <a:latin typeface="+mj-lt"/>
                        </a:rPr>
                        <a:t> Transaction</a:t>
                      </a:r>
                      <a:endParaRPr lang="en-US" sz="1800" b="1" dirty="0">
                        <a:effectLst/>
                        <a:latin typeface="+mj-lt"/>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800" b="1" dirty="0">
                          <a:effectLst/>
                          <a:latin typeface="+mj-lt"/>
                          <a:ea typeface="Calibri" panose="020F0502020204030204" pitchFamily="34" charset="0"/>
                          <a:cs typeface="Times New Roman" panose="02020603050405020304" pitchFamily="18" charset="0"/>
                        </a:rPr>
                        <a:t>Facts</a:t>
                      </a:r>
                      <a:r>
                        <a:rPr lang="en-US" sz="1800" b="1" baseline="0" dirty="0">
                          <a:effectLst/>
                          <a:latin typeface="+mj-lt"/>
                          <a:ea typeface="Calibri" panose="020F0502020204030204" pitchFamily="34" charset="0"/>
                          <a:cs typeface="Times New Roman" panose="02020603050405020304" pitchFamily="18" charset="0"/>
                        </a:rPr>
                        <a:t> of the Case</a:t>
                      </a:r>
                      <a:endParaRPr lang="en-US" sz="1800" b="1" dirty="0">
                        <a:effectLst/>
                        <a:latin typeface="+mj-lt"/>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800" b="1" dirty="0">
                          <a:effectLst/>
                          <a:latin typeface="+mj-lt"/>
                        </a:rPr>
                        <a:t>Classification</a:t>
                      </a:r>
                      <a:endParaRPr lang="en-US" sz="1800" b="1" dirty="0">
                        <a:effectLst/>
                        <a:latin typeface="+mj-lt"/>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800" b="1" dirty="0">
                          <a:effectLst/>
                          <a:latin typeface="+mj-lt"/>
                        </a:rPr>
                        <a:t>Rate</a:t>
                      </a:r>
                      <a:endParaRPr lang="en-US" sz="1800" b="1" dirty="0">
                        <a:effectLst/>
                        <a:latin typeface="+mj-lt"/>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800" b="1" dirty="0">
                          <a:effectLst/>
                          <a:latin typeface="+mj-lt"/>
                        </a:rPr>
                        <a:t>AAR Reference</a:t>
                      </a:r>
                      <a:endParaRPr lang="en-US" sz="1800" b="1" dirty="0">
                        <a:effectLst/>
                        <a:latin typeface="+mj-lt"/>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823749">
                <a:tc>
                  <a:txBody>
                    <a:bodyPr/>
                    <a:lstStyle/>
                    <a:p>
                      <a:pPr marL="0" marR="0" algn="l">
                        <a:lnSpc>
                          <a:spcPct val="115000"/>
                        </a:lnSpc>
                        <a:spcBef>
                          <a:spcPts val="0"/>
                        </a:spcBef>
                        <a:spcAft>
                          <a:spcPts val="0"/>
                        </a:spcAft>
                      </a:pPr>
                      <a:r>
                        <a:rPr lang="en-US" sz="1800" dirty="0">
                          <a:effectLst/>
                          <a:latin typeface="+mj-lt"/>
                        </a:rPr>
                        <a:t>Contract for maintenance of Railway Tracks</a:t>
                      </a:r>
                      <a:endParaRPr lang="en-US" sz="1800" dirty="0">
                        <a:effectLst/>
                        <a:latin typeface="+mj-lt"/>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800" dirty="0">
                          <a:effectLst/>
                          <a:latin typeface="+mj-lt"/>
                          <a:ea typeface="Calibri" panose="020F0502020204030204" pitchFamily="34" charset="0"/>
                          <a:cs typeface="Times New Roman" panose="02020603050405020304" pitchFamily="18" charset="0"/>
                        </a:rPr>
                        <a:t>Classification </a:t>
                      </a:r>
                      <a:r>
                        <a:rPr lang="en-US" sz="1800" baseline="0" dirty="0">
                          <a:effectLst/>
                          <a:latin typeface="+mj-lt"/>
                          <a:ea typeface="Calibri" panose="020F0502020204030204" pitchFamily="34" charset="0"/>
                          <a:cs typeface="Times New Roman" panose="02020603050405020304" pitchFamily="18" charset="0"/>
                        </a:rPr>
                        <a:t> and Rate of </a:t>
                      </a:r>
                      <a:r>
                        <a:rPr lang="en-US" sz="1800" dirty="0">
                          <a:effectLst/>
                          <a:latin typeface="+mj-lt"/>
                          <a:ea typeface="Calibri" panose="020F0502020204030204" pitchFamily="34" charset="0"/>
                          <a:cs typeface="Times New Roman" panose="02020603050405020304" pitchFamily="18" charset="0"/>
                        </a:rPr>
                        <a:t>Maintenance of</a:t>
                      </a:r>
                      <a:r>
                        <a:rPr lang="en-US" sz="1800" baseline="0" dirty="0">
                          <a:effectLst/>
                          <a:latin typeface="+mj-lt"/>
                          <a:ea typeface="Calibri" panose="020F0502020204030204" pitchFamily="34" charset="0"/>
                          <a:cs typeface="Times New Roman" panose="02020603050405020304" pitchFamily="18" charset="0"/>
                        </a:rPr>
                        <a:t> Railway Track in following cases:</a:t>
                      </a:r>
                    </a:p>
                    <a:p>
                      <a:pPr marL="342900" marR="0" indent="-342900" algn="l">
                        <a:lnSpc>
                          <a:spcPct val="115000"/>
                        </a:lnSpc>
                        <a:spcBef>
                          <a:spcPts val="0"/>
                        </a:spcBef>
                        <a:spcAft>
                          <a:spcPts val="0"/>
                        </a:spcAft>
                        <a:buAutoNum type="alphaLcParenR"/>
                      </a:pPr>
                      <a:r>
                        <a:rPr lang="en-US" sz="1800" baseline="0" dirty="0">
                          <a:effectLst/>
                          <a:latin typeface="+mj-lt"/>
                          <a:ea typeface="Calibri" panose="020F0502020204030204" pitchFamily="34" charset="0"/>
                          <a:cs typeface="Times New Roman" panose="02020603050405020304" pitchFamily="18" charset="0"/>
                        </a:rPr>
                        <a:t>railway supplies the materials free of cost and the contractor solely supplies </a:t>
                      </a:r>
                      <a:r>
                        <a:rPr lang="en-US" sz="1800" baseline="0" dirty="0" err="1">
                          <a:effectLst/>
                          <a:latin typeface="+mj-lt"/>
                          <a:ea typeface="Calibri" panose="020F0502020204030204" pitchFamily="34" charset="0"/>
                          <a:cs typeface="Times New Roman" panose="02020603050405020304" pitchFamily="18" charset="0"/>
                        </a:rPr>
                        <a:t>labour</a:t>
                      </a:r>
                      <a:r>
                        <a:rPr lang="en-US" sz="1800" baseline="0" dirty="0">
                          <a:effectLst/>
                          <a:latin typeface="+mj-lt"/>
                          <a:ea typeface="Calibri" panose="020F0502020204030204" pitchFamily="34" charset="0"/>
                          <a:cs typeface="Times New Roman" panose="02020603050405020304" pitchFamily="18" charset="0"/>
                        </a:rPr>
                        <a:t> for execution of the contract.</a:t>
                      </a:r>
                    </a:p>
                    <a:p>
                      <a:pPr marL="342900" marR="0" indent="-342900" algn="l">
                        <a:lnSpc>
                          <a:spcPct val="115000"/>
                        </a:lnSpc>
                        <a:spcBef>
                          <a:spcPts val="0"/>
                        </a:spcBef>
                        <a:spcAft>
                          <a:spcPts val="0"/>
                        </a:spcAft>
                        <a:buAutoNum type="alphaLcParenR"/>
                      </a:pPr>
                      <a:r>
                        <a:rPr lang="en-US" sz="1800" dirty="0">
                          <a:effectLst/>
                          <a:latin typeface="+mj-lt"/>
                          <a:ea typeface="Calibri" panose="020F0502020204030204" pitchFamily="34" charset="0"/>
                          <a:cs typeface="Times New Roman" panose="02020603050405020304" pitchFamily="18" charset="0"/>
                        </a:rPr>
                        <a:t>Where</a:t>
                      </a:r>
                      <a:r>
                        <a:rPr lang="en-US" sz="1800" baseline="0" dirty="0">
                          <a:effectLst/>
                          <a:latin typeface="+mj-lt"/>
                          <a:ea typeface="Calibri" panose="020F0502020204030204" pitchFamily="34" charset="0"/>
                          <a:cs typeface="Times New Roman" panose="02020603050405020304" pitchFamily="18" charset="0"/>
                        </a:rPr>
                        <a:t> both material and </a:t>
                      </a:r>
                      <a:r>
                        <a:rPr lang="en-US" sz="1800" baseline="0" dirty="0" err="1">
                          <a:effectLst/>
                          <a:latin typeface="+mj-lt"/>
                          <a:ea typeface="Calibri" panose="020F0502020204030204" pitchFamily="34" charset="0"/>
                          <a:cs typeface="Times New Roman" panose="02020603050405020304" pitchFamily="18" charset="0"/>
                        </a:rPr>
                        <a:t>labour</a:t>
                      </a:r>
                      <a:r>
                        <a:rPr lang="en-US" sz="1800" baseline="0" dirty="0">
                          <a:effectLst/>
                          <a:latin typeface="+mj-lt"/>
                          <a:ea typeface="Calibri" panose="020F0502020204030204" pitchFamily="34" charset="0"/>
                          <a:cs typeface="Times New Roman" panose="02020603050405020304" pitchFamily="18" charset="0"/>
                        </a:rPr>
                        <a:t> is supplied by the contractor</a:t>
                      </a:r>
                      <a:endParaRPr lang="en-US" sz="1800" dirty="0">
                        <a:effectLst/>
                        <a:latin typeface="+mj-lt"/>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800" dirty="0">
                          <a:effectLst/>
                          <a:latin typeface="+mj-lt"/>
                        </a:rPr>
                        <a:t>Works contract</a:t>
                      </a:r>
                      <a:r>
                        <a:rPr lang="en-US" sz="1800" baseline="0" dirty="0">
                          <a:effectLst/>
                          <a:latin typeface="+mj-lt"/>
                        </a:rPr>
                        <a:t> covered under E</a:t>
                      </a:r>
                      <a:r>
                        <a:rPr lang="en-US" sz="1800" dirty="0">
                          <a:effectLst/>
                          <a:latin typeface="+mj-lt"/>
                        </a:rPr>
                        <a:t>ntry </a:t>
                      </a:r>
                      <a:r>
                        <a:rPr lang="en-US" sz="1800" b="1" dirty="0">
                          <a:effectLst/>
                          <a:latin typeface="+mj-lt"/>
                        </a:rPr>
                        <a:t>3(iii) of Notification No. 11/2017 dated 28</a:t>
                      </a:r>
                      <a:r>
                        <a:rPr lang="en-US" sz="1800" b="1" baseline="30000" dirty="0">
                          <a:effectLst/>
                          <a:latin typeface="+mj-lt"/>
                        </a:rPr>
                        <a:t>th</a:t>
                      </a:r>
                      <a:r>
                        <a:rPr lang="en-US" sz="1800" b="1" dirty="0">
                          <a:effectLst/>
                          <a:latin typeface="+mj-lt"/>
                        </a:rPr>
                        <a:t> June 2017</a:t>
                      </a:r>
                      <a:endParaRPr lang="en-US" sz="1800" b="1" dirty="0">
                        <a:effectLst/>
                        <a:latin typeface="+mj-lt"/>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800" dirty="0">
                          <a:effectLst/>
                          <a:latin typeface="+mj-lt"/>
                        </a:rPr>
                        <a:t>18%</a:t>
                      </a:r>
                      <a:endParaRPr lang="en-US" sz="1800" dirty="0">
                        <a:effectLst/>
                        <a:latin typeface="+mj-lt"/>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800" dirty="0">
                          <a:effectLst/>
                          <a:latin typeface="+mj-lt"/>
                        </a:rPr>
                        <a:t>AUTHORITY FOR ADVANCE RULING- WEST BENGAL</a:t>
                      </a:r>
                      <a:br>
                        <a:rPr lang="en-US" sz="1800" dirty="0">
                          <a:effectLst/>
                          <a:latin typeface="+mj-lt"/>
                        </a:rPr>
                      </a:br>
                      <a:r>
                        <a:rPr lang="en-US" sz="1800" dirty="0">
                          <a:effectLst/>
                          <a:latin typeface="+mj-lt"/>
                        </a:rPr>
                        <a:t>SREEPATI RANJAN GOPE AND SONS</a:t>
                      </a:r>
                    </a:p>
                    <a:p>
                      <a:pPr marL="0" marR="0" algn="l">
                        <a:lnSpc>
                          <a:spcPct val="115000"/>
                        </a:lnSpc>
                        <a:spcBef>
                          <a:spcPts val="0"/>
                        </a:spcBef>
                        <a:spcAft>
                          <a:spcPts val="0"/>
                        </a:spcAft>
                      </a:pPr>
                      <a:r>
                        <a:rPr lang="en-US" sz="1800" dirty="0">
                          <a:effectLst/>
                          <a:latin typeface="+mj-lt"/>
                        </a:rPr>
                        <a:t>(2018-TIOL-28-AAR-GST)</a:t>
                      </a:r>
                      <a:endParaRPr lang="en-US" sz="1800" dirty="0">
                        <a:effectLst/>
                        <a:latin typeface="+mj-lt"/>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0508663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53500" y="6845300"/>
            <a:ext cx="971550" cy="598488"/>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50148" y="6624946"/>
            <a:ext cx="1674902" cy="818842"/>
          </a:xfrm>
          <a:prstGeom prst="rect">
            <a:avLst/>
          </a:prstGeom>
        </p:spPr>
      </p:pic>
      <p:sp>
        <p:nvSpPr>
          <p:cNvPr id="7" name="TextBox 6"/>
          <p:cNvSpPr txBox="1"/>
          <p:nvPr/>
        </p:nvSpPr>
        <p:spPr>
          <a:xfrm>
            <a:off x="114300" y="101600"/>
            <a:ext cx="9702800" cy="584775"/>
          </a:xfrm>
          <a:prstGeom prst="rect">
            <a:avLst/>
          </a:prstGeom>
          <a:noFill/>
        </p:spPr>
        <p:txBody>
          <a:bodyPr wrap="square" rtlCol="0">
            <a:spAutoFit/>
          </a:bodyPr>
          <a:lstStyle/>
          <a:p>
            <a:r>
              <a:rPr lang="en-IN" sz="3200" b="1" dirty="0"/>
              <a:t>Classification of Goods/Services</a:t>
            </a:r>
            <a:endParaRPr lang="en-IN" sz="3200" dirty="0"/>
          </a:p>
        </p:txBody>
      </p:sp>
      <p:graphicFrame>
        <p:nvGraphicFramePr>
          <p:cNvPr id="3" name="Table 2"/>
          <p:cNvGraphicFramePr>
            <a:graphicFrameLocks noGrp="1"/>
          </p:cNvGraphicFramePr>
          <p:nvPr>
            <p:extLst>
              <p:ext uri="{D42A27DB-BD31-4B8C-83A1-F6EECF244321}">
                <p14:modId xmlns:p14="http://schemas.microsoft.com/office/powerpoint/2010/main" val="3685689137"/>
              </p:ext>
            </p:extLst>
          </p:nvPr>
        </p:nvGraphicFramePr>
        <p:xfrm>
          <a:off x="114300" y="1177316"/>
          <a:ext cx="9702801" cy="4471316"/>
        </p:xfrm>
        <a:graphic>
          <a:graphicData uri="http://schemas.openxmlformats.org/drawingml/2006/table">
            <a:tbl>
              <a:tblPr firstRow="1" firstCol="1" bandRow="1">
                <a:tableStyleId>{2D5ABB26-0587-4C30-8999-92F81FD0307C}</a:tableStyleId>
              </a:tblPr>
              <a:tblGrid>
                <a:gridCol w="1478526">
                  <a:extLst>
                    <a:ext uri="{9D8B030D-6E8A-4147-A177-3AD203B41FA5}">
                      <a16:colId xmlns:a16="http://schemas.microsoft.com/office/drawing/2014/main" val="20000"/>
                    </a:ext>
                  </a:extLst>
                </a:gridCol>
                <a:gridCol w="2920180">
                  <a:extLst>
                    <a:ext uri="{9D8B030D-6E8A-4147-A177-3AD203B41FA5}">
                      <a16:colId xmlns:a16="http://schemas.microsoft.com/office/drawing/2014/main" val="20001"/>
                    </a:ext>
                  </a:extLst>
                </a:gridCol>
                <a:gridCol w="2123768">
                  <a:extLst>
                    <a:ext uri="{9D8B030D-6E8A-4147-A177-3AD203B41FA5}">
                      <a16:colId xmlns:a16="http://schemas.microsoft.com/office/drawing/2014/main" val="20002"/>
                    </a:ext>
                  </a:extLst>
                </a:gridCol>
                <a:gridCol w="619432">
                  <a:extLst>
                    <a:ext uri="{9D8B030D-6E8A-4147-A177-3AD203B41FA5}">
                      <a16:colId xmlns:a16="http://schemas.microsoft.com/office/drawing/2014/main" val="20003"/>
                    </a:ext>
                  </a:extLst>
                </a:gridCol>
                <a:gridCol w="2560895">
                  <a:extLst>
                    <a:ext uri="{9D8B030D-6E8A-4147-A177-3AD203B41FA5}">
                      <a16:colId xmlns:a16="http://schemas.microsoft.com/office/drawing/2014/main" val="20004"/>
                    </a:ext>
                  </a:extLst>
                </a:gridCol>
              </a:tblGrid>
              <a:tr h="334401">
                <a:tc>
                  <a:txBody>
                    <a:bodyPr/>
                    <a:lstStyle/>
                    <a:p>
                      <a:pPr marL="0" marR="0" algn="l">
                        <a:lnSpc>
                          <a:spcPct val="107000"/>
                        </a:lnSpc>
                        <a:spcBef>
                          <a:spcPts val="0"/>
                        </a:spcBef>
                        <a:spcAft>
                          <a:spcPts val="0"/>
                        </a:spcAft>
                      </a:pPr>
                      <a:r>
                        <a:rPr lang="en-US" sz="1800" b="1" dirty="0">
                          <a:effectLst/>
                          <a:latin typeface="+mj-lt"/>
                        </a:rPr>
                        <a:t> Transaction</a:t>
                      </a:r>
                      <a:endParaRPr lang="en-US" sz="1800" b="1" dirty="0">
                        <a:effectLst/>
                        <a:latin typeface="+mj-lt"/>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800" b="1" dirty="0">
                          <a:effectLst/>
                          <a:latin typeface="+mj-lt"/>
                          <a:ea typeface="Calibri" panose="020F0502020204030204" pitchFamily="34" charset="0"/>
                          <a:cs typeface="Times New Roman" panose="02020603050405020304" pitchFamily="18" charset="0"/>
                        </a:rPr>
                        <a:t>Facts</a:t>
                      </a:r>
                      <a:r>
                        <a:rPr lang="en-US" sz="1800" b="1" baseline="0" dirty="0">
                          <a:effectLst/>
                          <a:latin typeface="+mj-lt"/>
                          <a:ea typeface="Calibri" panose="020F0502020204030204" pitchFamily="34" charset="0"/>
                          <a:cs typeface="Times New Roman" panose="02020603050405020304" pitchFamily="18" charset="0"/>
                        </a:rPr>
                        <a:t> of the Case</a:t>
                      </a:r>
                      <a:endParaRPr lang="en-US" sz="1800" b="1" dirty="0">
                        <a:effectLst/>
                        <a:latin typeface="+mj-lt"/>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800" b="1" dirty="0">
                          <a:effectLst/>
                          <a:latin typeface="+mj-lt"/>
                        </a:rPr>
                        <a:t>Classification</a:t>
                      </a:r>
                      <a:endParaRPr lang="en-US" sz="1800" b="1" dirty="0">
                        <a:effectLst/>
                        <a:latin typeface="+mj-lt"/>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800" b="1" dirty="0">
                          <a:effectLst/>
                          <a:latin typeface="+mj-lt"/>
                        </a:rPr>
                        <a:t>Rate</a:t>
                      </a:r>
                      <a:endParaRPr lang="en-US" sz="1800" b="1" dirty="0">
                        <a:effectLst/>
                        <a:latin typeface="+mj-lt"/>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800" b="1" kern="1200" dirty="0">
                          <a:solidFill>
                            <a:schemeClr val="tx1"/>
                          </a:solidFill>
                          <a:effectLst/>
                          <a:latin typeface="+mn-lt"/>
                          <a:ea typeface="+mn-ea"/>
                          <a:cs typeface="+mn-cs"/>
                        </a:rPr>
                        <a:t>AAR Reference</a:t>
                      </a:r>
                      <a:endParaRPr lang="en-US" sz="1800" b="1" kern="12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4136915">
                <a:tc>
                  <a:txBody>
                    <a:bodyPr/>
                    <a:lstStyle/>
                    <a:p>
                      <a:pPr marL="0" marR="0" algn="l">
                        <a:lnSpc>
                          <a:spcPct val="115000"/>
                        </a:lnSpc>
                        <a:spcBef>
                          <a:spcPts val="0"/>
                        </a:spcBef>
                        <a:spcAft>
                          <a:spcPts val="0"/>
                        </a:spcAft>
                      </a:pPr>
                      <a:r>
                        <a:rPr lang="en-US" sz="1800" kern="1200" dirty="0">
                          <a:solidFill>
                            <a:schemeClr val="tx1"/>
                          </a:solidFill>
                          <a:effectLst/>
                          <a:latin typeface="+mn-lt"/>
                          <a:ea typeface="+mn-ea"/>
                          <a:cs typeface="+mn-cs"/>
                        </a:rPr>
                        <a:t>Dried Tobacco Leaves which have undergone the process of curing</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800" dirty="0">
                          <a:effectLst/>
                          <a:latin typeface="+mj-lt"/>
                          <a:ea typeface="Calibri" panose="020F0502020204030204" pitchFamily="34" charset="0"/>
                          <a:cs typeface="Times New Roman" panose="02020603050405020304" pitchFamily="18" charset="0"/>
                        </a:rPr>
                        <a:t>Whether</a:t>
                      </a:r>
                      <a:r>
                        <a:rPr lang="en-US" sz="1800" baseline="0" dirty="0">
                          <a:effectLst/>
                          <a:latin typeface="+mj-lt"/>
                          <a:ea typeface="Calibri" panose="020F0502020204030204" pitchFamily="34" charset="0"/>
                          <a:cs typeface="Times New Roman" panose="02020603050405020304" pitchFamily="18" charset="0"/>
                        </a:rPr>
                        <a:t> the dried tobacco leaves to be classified under </a:t>
                      </a:r>
                    </a:p>
                    <a:p>
                      <a:pPr marL="342900" marR="0" indent="-342900" algn="l">
                        <a:lnSpc>
                          <a:spcPct val="115000"/>
                        </a:lnSpc>
                        <a:spcBef>
                          <a:spcPts val="0"/>
                        </a:spcBef>
                        <a:spcAft>
                          <a:spcPts val="0"/>
                        </a:spcAft>
                        <a:buAutoNum type="alphaLcParenR"/>
                      </a:pPr>
                      <a:r>
                        <a:rPr lang="en-US" sz="1800" baseline="0" dirty="0"/>
                        <a:t>Serial no 109 to Schedule I of Notification No. 1/2017 dated 28</a:t>
                      </a:r>
                      <a:r>
                        <a:rPr lang="en-US" sz="1800" baseline="30000" dirty="0"/>
                        <a:t>th</a:t>
                      </a:r>
                      <a:r>
                        <a:rPr lang="en-US" sz="1800" baseline="0" dirty="0"/>
                        <a:t> June, 2017-</a:t>
                      </a:r>
                      <a:r>
                        <a:rPr lang="en-US" sz="1800" b="1" i="1" dirty="0"/>
                        <a:t>“Tobacco leaves”</a:t>
                      </a:r>
                      <a:r>
                        <a:rPr lang="en-US" sz="1800" b="1" baseline="0" dirty="0"/>
                        <a:t> </a:t>
                      </a:r>
                    </a:p>
                    <a:p>
                      <a:pPr marL="342900" marR="0" indent="-342900" algn="l">
                        <a:lnSpc>
                          <a:spcPct val="115000"/>
                        </a:lnSpc>
                        <a:spcBef>
                          <a:spcPts val="0"/>
                        </a:spcBef>
                        <a:spcAft>
                          <a:spcPts val="0"/>
                        </a:spcAft>
                        <a:buAutoNum type="alphaLcParenR"/>
                      </a:pPr>
                      <a:r>
                        <a:rPr lang="en-US" sz="1800" i="0" kern="1200" baseline="0" dirty="0">
                          <a:solidFill>
                            <a:schemeClr val="tx1"/>
                          </a:solidFill>
                          <a:effectLst/>
                          <a:latin typeface="+mn-lt"/>
                          <a:ea typeface="Calibri" panose="020F0502020204030204" pitchFamily="34" charset="0"/>
                          <a:cs typeface="Times New Roman" panose="02020603050405020304" pitchFamily="18" charset="0"/>
                        </a:rPr>
                        <a:t>Serial</a:t>
                      </a:r>
                      <a:r>
                        <a:rPr lang="en-US" sz="1800" i="1" kern="1200" baseline="0" dirty="0">
                          <a:solidFill>
                            <a:schemeClr val="tx1"/>
                          </a:solidFill>
                          <a:effectLst/>
                          <a:latin typeface="+mn-lt"/>
                          <a:ea typeface="Calibri" panose="020F0502020204030204" pitchFamily="34" charset="0"/>
                          <a:cs typeface="Times New Roman" panose="02020603050405020304" pitchFamily="18" charset="0"/>
                        </a:rPr>
                        <a:t> </a:t>
                      </a:r>
                      <a:r>
                        <a:rPr lang="en-US" sz="1800" kern="1200" baseline="0" dirty="0">
                          <a:solidFill>
                            <a:schemeClr val="tx1"/>
                          </a:solidFill>
                          <a:effectLst/>
                          <a:latin typeface="+mn-lt"/>
                          <a:ea typeface="Calibri" panose="020F0502020204030204" pitchFamily="34" charset="0"/>
                          <a:cs typeface="Times New Roman" panose="02020603050405020304" pitchFamily="18" charset="0"/>
                        </a:rPr>
                        <a:t>No 13 of Schedule IV to Notification No. 1/2017 dated 28</a:t>
                      </a:r>
                      <a:r>
                        <a:rPr lang="en-US" sz="1800" kern="1200" baseline="30000" dirty="0">
                          <a:solidFill>
                            <a:schemeClr val="tx1"/>
                          </a:solidFill>
                          <a:effectLst/>
                          <a:latin typeface="+mn-lt"/>
                          <a:ea typeface="Calibri" panose="020F0502020204030204" pitchFamily="34" charset="0"/>
                          <a:cs typeface="Times New Roman" panose="02020603050405020304" pitchFamily="18" charset="0"/>
                        </a:rPr>
                        <a:t>th</a:t>
                      </a:r>
                      <a:r>
                        <a:rPr lang="en-US" sz="1800" kern="1200" baseline="0" dirty="0">
                          <a:solidFill>
                            <a:schemeClr val="tx1"/>
                          </a:solidFill>
                          <a:effectLst/>
                          <a:latin typeface="+mn-lt"/>
                          <a:ea typeface="Calibri" panose="020F0502020204030204" pitchFamily="34" charset="0"/>
                          <a:cs typeface="Times New Roman" panose="02020603050405020304" pitchFamily="18" charset="0"/>
                        </a:rPr>
                        <a:t> June, 2017-</a:t>
                      </a:r>
                      <a:r>
                        <a:rPr lang="en-US" sz="1800" b="1" i="1" baseline="0" dirty="0">
                          <a:effectLst/>
                          <a:latin typeface="+mj-lt"/>
                          <a:ea typeface="Calibri" panose="020F0502020204030204" pitchFamily="34" charset="0"/>
                          <a:cs typeface="Times New Roman" panose="02020603050405020304" pitchFamily="18" charset="0"/>
                        </a:rPr>
                        <a:t>“Unmanufactured tobacco; tobacco refuse [other than tobacco leaves]”</a:t>
                      </a:r>
                      <a:endParaRPr lang="en-US" sz="1800" b="1" baseline="0" dirty="0">
                        <a:effectLst/>
                        <a:latin typeface="+mj-lt"/>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800" kern="1200" dirty="0">
                          <a:solidFill>
                            <a:schemeClr val="tx1"/>
                          </a:solidFill>
                          <a:effectLst/>
                          <a:latin typeface="+mn-lt"/>
                          <a:ea typeface="+mn-ea"/>
                          <a:cs typeface="+mn-cs"/>
                        </a:rPr>
                        <a:t>Sl. No. 13 of Schedule-IV(14%) of CGST Act- </a:t>
                      </a:r>
                      <a:r>
                        <a:rPr lang="en-US" sz="1800" b="1" i="1" kern="1200" dirty="0">
                          <a:solidFill>
                            <a:schemeClr val="tx1"/>
                          </a:solidFill>
                          <a:effectLst/>
                          <a:latin typeface="+mn-lt"/>
                          <a:ea typeface="+mn-ea"/>
                          <a:cs typeface="+mn-cs"/>
                        </a:rPr>
                        <a:t>“Unmanufactured tobacco; tobacco refuse [other than tobacco leaves”</a:t>
                      </a:r>
                      <a:endParaRPr lang="en-US" sz="1800" b="1" i="1" kern="12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800" dirty="0">
                          <a:effectLst/>
                          <a:latin typeface="+mj-lt"/>
                        </a:rPr>
                        <a:t>28%</a:t>
                      </a:r>
                      <a:endParaRPr lang="en-US" sz="1800" dirty="0">
                        <a:effectLst/>
                        <a:latin typeface="+mj-lt"/>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800" kern="1200" dirty="0">
                          <a:solidFill>
                            <a:schemeClr val="tx1"/>
                          </a:solidFill>
                          <a:effectLst/>
                          <a:latin typeface="+mn-lt"/>
                          <a:ea typeface="+mn-ea"/>
                          <a:cs typeface="+mn-cs"/>
                        </a:rPr>
                        <a:t>AUTHORITY FOR ADVANCE RULING</a:t>
                      </a:r>
                    </a:p>
                    <a:p>
                      <a:pPr marL="0" marR="0" algn="l">
                        <a:lnSpc>
                          <a:spcPct val="115000"/>
                        </a:lnSpc>
                        <a:spcBef>
                          <a:spcPts val="0"/>
                        </a:spcBef>
                        <a:spcAft>
                          <a:spcPts val="0"/>
                        </a:spcAft>
                      </a:pPr>
                      <a:r>
                        <a:rPr lang="en-US" sz="1800" kern="1200" dirty="0">
                          <a:solidFill>
                            <a:schemeClr val="tx1"/>
                          </a:solidFill>
                          <a:effectLst/>
                          <a:latin typeface="+mn-lt"/>
                          <a:ea typeface="+mn-ea"/>
                          <a:cs typeface="+mn-cs"/>
                        </a:rPr>
                        <a:t>GOODS AND SERVICES TAX- DELHI</a:t>
                      </a:r>
                    </a:p>
                    <a:p>
                      <a:pPr marL="0" marR="0" algn="l">
                        <a:lnSpc>
                          <a:spcPct val="115000"/>
                        </a:lnSpc>
                        <a:spcBef>
                          <a:spcPts val="0"/>
                        </a:spcBef>
                        <a:spcAft>
                          <a:spcPts val="0"/>
                        </a:spcAft>
                      </a:pPr>
                      <a:r>
                        <a:rPr lang="en-US" sz="1800" kern="1200" dirty="0">
                          <a:solidFill>
                            <a:schemeClr val="tx1"/>
                          </a:solidFill>
                          <a:effectLst/>
                          <a:latin typeface="+mn-lt"/>
                          <a:ea typeface="+mn-ea"/>
                          <a:cs typeface="+mn-cs"/>
                        </a:rPr>
                        <a:t>SHRI SHALESH KUMAR SINGH(2018-TIOL-25-AAR-GST)</a:t>
                      </a:r>
                      <a:endParaRPr lang="en-US" sz="1800" kern="12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0584613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53500" y="6845300"/>
            <a:ext cx="971550" cy="598488"/>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50148" y="6624946"/>
            <a:ext cx="1674902" cy="818842"/>
          </a:xfrm>
          <a:prstGeom prst="rect">
            <a:avLst/>
          </a:prstGeom>
        </p:spPr>
      </p:pic>
      <p:sp>
        <p:nvSpPr>
          <p:cNvPr id="7" name="TextBox 6"/>
          <p:cNvSpPr txBox="1"/>
          <p:nvPr/>
        </p:nvSpPr>
        <p:spPr>
          <a:xfrm>
            <a:off x="114300" y="101600"/>
            <a:ext cx="9702800" cy="584775"/>
          </a:xfrm>
          <a:prstGeom prst="rect">
            <a:avLst/>
          </a:prstGeom>
          <a:noFill/>
        </p:spPr>
        <p:txBody>
          <a:bodyPr wrap="square" rtlCol="0">
            <a:spAutoFit/>
          </a:bodyPr>
          <a:lstStyle/>
          <a:p>
            <a:r>
              <a:rPr lang="en-IN" sz="3200" b="1" dirty="0"/>
              <a:t>Classification of Goods/Services</a:t>
            </a:r>
            <a:endParaRPr lang="en-IN" sz="3200" dirty="0"/>
          </a:p>
        </p:txBody>
      </p:sp>
      <p:graphicFrame>
        <p:nvGraphicFramePr>
          <p:cNvPr id="3" name="Table 2"/>
          <p:cNvGraphicFramePr>
            <a:graphicFrameLocks noGrp="1"/>
          </p:cNvGraphicFramePr>
          <p:nvPr>
            <p:extLst>
              <p:ext uri="{D42A27DB-BD31-4B8C-83A1-F6EECF244321}">
                <p14:modId xmlns:p14="http://schemas.microsoft.com/office/powerpoint/2010/main" val="1157822717"/>
              </p:ext>
            </p:extLst>
          </p:nvPr>
        </p:nvGraphicFramePr>
        <p:xfrm>
          <a:off x="114300" y="1119736"/>
          <a:ext cx="9702801" cy="3873079"/>
        </p:xfrm>
        <a:graphic>
          <a:graphicData uri="http://schemas.openxmlformats.org/drawingml/2006/table">
            <a:tbl>
              <a:tblPr firstRow="1" firstCol="1" bandRow="1">
                <a:tableStyleId>{2D5ABB26-0587-4C30-8999-92F81FD0307C}</a:tableStyleId>
              </a:tblPr>
              <a:tblGrid>
                <a:gridCol w="1478526">
                  <a:extLst>
                    <a:ext uri="{9D8B030D-6E8A-4147-A177-3AD203B41FA5}">
                      <a16:colId xmlns:a16="http://schemas.microsoft.com/office/drawing/2014/main" val="20000"/>
                    </a:ext>
                  </a:extLst>
                </a:gridCol>
                <a:gridCol w="1946787">
                  <a:extLst>
                    <a:ext uri="{9D8B030D-6E8A-4147-A177-3AD203B41FA5}">
                      <a16:colId xmlns:a16="http://schemas.microsoft.com/office/drawing/2014/main" val="20001"/>
                    </a:ext>
                  </a:extLst>
                </a:gridCol>
                <a:gridCol w="3097161">
                  <a:extLst>
                    <a:ext uri="{9D8B030D-6E8A-4147-A177-3AD203B41FA5}">
                      <a16:colId xmlns:a16="http://schemas.microsoft.com/office/drawing/2014/main" val="20002"/>
                    </a:ext>
                  </a:extLst>
                </a:gridCol>
                <a:gridCol w="619432">
                  <a:extLst>
                    <a:ext uri="{9D8B030D-6E8A-4147-A177-3AD203B41FA5}">
                      <a16:colId xmlns:a16="http://schemas.microsoft.com/office/drawing/2014/main" val="20003"/>
                    </a:ext>
                  </a:extLst>
                </a:gridCol>
                <a:gridCol w="2560895">
                  <a:extLst>
                    <a:ext uri="{9D8B030D-6E8A-4147-A177-3AD203B41FA5}">
                      <a16:colId xmlns:a16="http://schemas.microsoft.com/office/drawing/2014/main" val="20004"/>
                    </a:ext>
                  </a:extLst>
                </a:gridCol>
              </a:tblGrid>
              <a:tr h="417663">
                <a:tc>
                  <a:txBody>
                    <a:bodyPr/>
                    <a:lstStyle/>
                    <a:p>
                      <a:pPr marL="0" marR="0" algn="l">
                        <a:lnSpc>
                          <a:spcPct val="107000"/>
                        </a:lnSpc>
                        <a:spcBef>
                          <a:spcPts val="0"/>
                        </a:spcBef>
                        <a:spcAft>
                          <a:spcPts val="0"/>
                        </a:spcAft>
                      </a:pPr>
                      <a:r>
                        <a:rPr lang="en-US" sz="1800" b="1" dirty="0">
                          <a:effectLst/>
                          <a:latin typeface="+mj-lt"/>
                        </a:rPr>
                        <a:t> Transaction</a:t>
                      </a:r>
                      <a:endParaRPr lang="en-US" sz="1800" b="1" dirty="0">
                        <a:effectLst/>
                        <a:latin typeface="+mj-lt"/>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800" b="1" dirty="0">
                          <a:effectLst/>
                          <a:latin typeface="+mj-lt"/>
                          <a:ea typeface="Calibri" panose="020F0502020204030204" pitchFamily="34" charset="0"/>
                          <a:cs typeface="Times New Roman" panose="02020603050405020304" pitchFamily="18" charset="0"/>
                        </a:rPr>
                        <a:t>Facts</a:t>
                      </a:r>
                      <a:r>
                        <a:rPr lang="en-US" sz="1800" b="1" baseline="0" dirty="0">
                          <a:effectLst/>
                          <a:latin typeface="+mj-lt"/>
                          <a:ea typeface="Calibri" panose="020F0502020204030204" pitchFamily="34" charset="0"/>
                          <a:cs typeface="Times New Roman" panose="02020603050405020304" pitchFamily="18" charset="0"/>
                        </a:rPr>
                        <a:t> of the Case</a:t>
                      </a:r>
                      <a:endParaRPr lang="en-US" sz="1800" b="1" dirty="0">
                        <a:effectLst/>
                        <a:latin typeface="+mj-lt"/>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800" b="1" dirty="0">
                          <a:effectLst/>
                          <a:latin typeface="+mj-lt"/>
                        </a:rPr>
                        <a:t>Classification</a:t>
                      </a:r>
                      <a:endParaRPr lang="en-US" sz="1800" b="1" dirty="0">
                        <a:effectLst/>
                        <a:latin typeface="+mj-lt"/>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800" b="1" dirty="0">
                          <a:effectLst/>
                          <a:latin typeface="+mj-lt"/>
                        </a:rPr>
                        <a:t>Rate</a:t>
                      </a:r>
                      <a:endParaRPr lang="en-US" sz="1800" b="1" dirty="0">
                        <a:effectLst/>
                        <a:latin typeface="+mj-lt"/>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800" b="1" kern="1200" dirty="0">
                          <a:solidFill>
                            <a:schemeClr val="tx1"/>
                          </a:solidFill>
                          <a:effectLst/>
                          <a:latin typeface="+mn-lt"/>
                          <a:ea typeface="+mn-ea"/>
                          <a:cs typeface="+mn-cs"/>
                        </a:rPr>
                        <a:t>AAR Reference</a:t>
                      </a:r>
                      <a:endParaRPr lang="en-US" sz="1800" b="1" kern="12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238910">
                <a:tc>
                  <a:txBody>
                    <a:bodyPr/>
                    <a:lstStyle/>
                    <a:p>
                      <a:pPr marL="0" marR="0" algn="l">
                        <a:lnSpc>
                          <a:spcPct val="115000"/>
                        </a:lnSpc>
                        <a:spcBef>
                          <a:spcPts val="0"/>
                        </a:spcBef>
                        <a:spcAft>
                          <a:spcPts val="0"/>
                        </a:spcAft>
                      </a:pPr>
                      <a:r>
                        <a:rPr lang="en-US" sz="1800" kern="1200" dirty="0">
                          <a:solidFill>
                            <a:schemeClr val="tx1"/>
                          </a:solidFill>
                          <a:effectLst/>
                          <a:latin typeface="+mn-lt"/>
                          <a:ea typeface="+mn-ea"/>
                          <a:cs typeface="+mn-cs"/>
                        </a:rPr>
                        <a:t>Supply of food on board </a:t>
                      </a:r>
                      <a:r>
                        <a:rPr lang="en-US" sz="1800" kern="1200" dirty="0" err="1">
                          <a:solidFill>
                            <a:schemeClr val="tx1"/>
                          </a:solidFill>
                          <a:effectLst/>
                          <a:latin typeface="+mn-lt"/>
                          <a:ea typeface="+mn-ea"/>
                          <a:cs typeface="+mn-cs"/>
                        </a:rPr>
                        <a:t>Rajdhani</a:t>
                      </a:r>
                      <a:r>
                        <a:rPr lang="en-US" sz="1800" kern="1200" dirty="0">
                          <a:solidFill>
                            <a:schemeClr val="tx1"/>
                          </a:solidFill>
                          <a:effectLst/>
                          <a:latin typeface="+mn-lt"/>
                          <a:ea typeface="+mn-ea"/>
                          <a:cs typeface="+mn-cs"/>
                        </a:rPr>
                        <a:t>/</a:t>
                      </a:r>
                    </a:p>
                    <a:p>
                      <a:pPr marL="0" marR="0" algn="l">
                        <a:lnSpc>
                          <a:spcPct val="115000"/>
                        </a:lnSpc>
                        <a:spcBef>
                          <a:spcPts val="0"/>
                        </a:spcBef>
                        <a:spcAft>
                          <a:spcPts val="0"/>
                        </a:spcAft>
                      </a:pPr>
                      <a:r>
                        <a:rPr lang="en-US" sz="1800" kern="1200" dirty="0" err="1">
                          <a:solidFill>
                            <a:schemeClr val="tx1"/>
                          </a:solidFill>
                          <a:effectLst/>
                          <a:latin typeface="+mn-lt"/>
                          <a:ea typeface="+mn-ea"/>
                          <a:cs typeface="+mn-cs"/>
                        </a:rPr>
                        <a:t>Duronto</a:t>
                      </a:r>
                      <a:r>
                        <a:rPr lang="en-US" sz="1800" kern="1200" dirty="0">
                          <a:solidFill>
                            <a:schemeClr val="tx1"/>
                          </a:solidFill>
                          <a:effectLst/>
                          <a:latin typeface="+mn-lt"/>
                          <a:ea typeface="+mn-ea"/>
                          <a:cs typeface="+mn-cs"/>
                        </a:rPr>
                        <a:t> trains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800" dirty="0">
                          <a:effectLst/>
                          <a:latin typeface="+mj-lt"/>
                          <a:ea typeface="Calibri" panose="020F0502020204030204" pitchFamily="34" charset="0"/>
                          <a:cs typeface="Times New Roman" panose="02020603050405020304" pitchFamily="18" charset="0"/>
                        </a:rPr>
                        <a:t>Whether</a:t>
                      </a:r>
                      <a:r>
                        <a:rPr lang="en-US" sz="1800" baseline="0" dirty="0">
                          <a:effectLst/>
                          <a:latin typeface="+mj-lt"/>
                          <a:ea typeface="Calibri" panose="020F0502020204030204" pitchFamily="34" charset="0"/>
                          <a:cs typeface="Times New Roman" panose="02020603050405020304" pitchFamily="18" charset="0"/>
                        </a:rPr>
                        <a:t> service charges on  food on board to be classified under </a:t>
                      </a:r>
                      <a:r>
                        <a:rPr lang="en-US" sz="1800" baseline="0" dirty="0"/>
                        <a:t>SI No. 7(</a:t>
                      </a:r>
                      <a:r>
                        <a:rPr lang="en-US" sz="1800" baseline="0" dirty="0" err="1"/>
                        <a:t>i</a:t>
                      </a:r>
                      <a:r>
                        <a:rPr lang="en-US" sz="1800" baseline="0" dirty="0"/>
                        <a:t>) of Notification No. 11/2017 dated 28</a:t>
                      </a:r>
                      <a:r>
                        <a:rPr lang="en-US" sz="1800" baseline="30000" dirty="0"/>
                        <a:t>th</a:t>
                      </a:r>
                      <a:r>
                        <a:rPr lang="en-US" sz="1800" baseline="0" dirty="0"/>
                        <a:t> June, 2017</a:t>
                      </a:r>
                      <a:r>
                        <a:rPr lang="en-US" sz="1800" b="1" baseline="0" dirty="0">
                          <a:solidFill>
                            <a:srgbClr val="FF0000"/>
                          </a:solidFill>
                        </a:rPr>
                        <a:t>*</a:t>
                      </a:r>
                    </a:p>
                    <a:p>
                      <a:pPr marL="342900" marR="0" indent="-342900" algn="l">
                        <a:lnSpc>
                          <a:spcPct val="115000"/>
                        </a:lnSpc>
                        <a:spcBef>
                          <a:spcPts val="0"/>
                        </a:spcBef>
                        <a:spcAft>
                          <a:spcPts val="0"/>
                        </a:spcAft>
                        <a:buAutoNum type="alphaLcParenR"/>
                      </a:pPr>
                      <a:endParaRPr lang="en-US" sz="1800" b="1" baseline="0" dirty="0">
                        <a:solidFill>
                          <a:srgbClr val="FF0000"/>
                        </a:solidFil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800" kern="1200" dirty="0">
                          <a:solidFill>
                            <a:schemeClr val="tx1"/>
                          </a:solidFill>
                          <a:effectLst/>
                          <a:latin typeface="+mn-lt"/>
                          <a:ea typeface="Calibri" panose="020F0502020204030204" pitchFamily="34" charset="0"/>
                          <a:cs typeface="Times New Roman" panose="02020603050405020304" pitchFamily="18" charset="0"/>
                        </a:rPr>
                        <a:t>Catering services in train" - not covered under S. No. 7 (</a:t>
                      </a:r>
                      <a:r>
                        <a:rPr lang="en-US" sz="1800" kern="1200" dirty="0" err="1">
                          <a:solidFill>
                            <a:schemeClr val="tx1"/>
                          </a:solidFill>
                          <a:effectLst/>
                          <a:latin typeface="+mn-lt"/>
                          <a:ea typeface="Calibri" panose="020F0502020204030204" pitchFamily="34" charset="0"/>
                          <a:cs typeface="Times New Roman" panose="02020603050405020304" pitchFamily="18" charset="0"/>
                        </a:rPr>
                        <a:t>i</a:t>
                      </a:r>
                      <a:r>
                        <a:rPr lang="en-US" sz="1800" kern="1200" dirty="0">
                          <a:solidFill>
                            <a:schemeClr val="tx1"/>
                          </a:solidFill>
                          <a:effectLst/>
                          <a:latin typeface="+mn-lt"/>
                          <a:ea typeface="Calibri" panose="020F0502020204030204" pitchFamily="34" charset="0"/>
                          <a:cs typeface="Times New Roman" panose="02020603050405020304" pitchFamily="18" charset="0"/>
                        </a:rPr>
                        <a:t>) of Notification</a:t>
                      </a:r>
                      <a:r>
                        <a:rPr lang="en-US" sz="1800" kern="1200" baseline="0" dirty="0">
                          <a:solidFill>
                            <a:schemeClr val="tx1"/>
                          </a:solidFill>
                          <a:effectLst/>
                          <a:latin typeface="+mn-lt"/>
                          <a:ea typeface="Calibri" panose="020F0502020204030204" pitchFamily="34" charset="0"/>
                          <a:cs typeface="Times New Roman" panose="02020603050405020304" pitchFamily="18" charset="0"/>
                        </a:rPr>
                        <a:t> No. </a:t>
                      </a:r>
                      <a:r>
                        <a:rPr lang="en-US" sz="1800" kern="1200" dirty="0">
                          <a:solidFill>
                            <a:schemeClr val="tx1"/>
                          </a:solidFill>
                          <a:effectLst/>
                          <a:latin typeface="+mn-lt"/>
                          <a:ea typeface="Calibri" panose="020F0502020204030204" pitchFamily="34" charset="0"/>
                          <a:cs typeface="Times New Roman" panose="02020603050405020304" pitchFamily="18" charset="0"/>
                        </a:rPr>
                        <a:t>11/2017-CT(R), 8/2017-IT(R) since a </a:t>
                      </a:r>
                      <a:r>
                        <a:rPr lang="en-US" sz="1800" b="1" kern="1200" dirty="0">
                          <a:solidFill>
                            <a:schemeClr val="tx1"/>
                          </a:solidFill>
                          <a:effectLst/>
                          <a:latin typeface="+mn-lt"/>
                          <a:ea typeface="Calibri" panose="020F0502020204030204" pitchFamily="34" charset="0"/>
                          <a:cs typeface="Times New Roman" panose="02020603050405020304" pitchFamily="18" charset="0"/>
                        </a:rPr>
                        <a:t>train is a mode of transport </a:t>
                      </a:r>
                      <a:r>
                        <a:rPr lang="en-US" sz="1800" kern="1200" dirty="0">
                          <a:solidFill>
                            <a:schemeClr val="tx1"/>
                          </a:solidFill>
                          <a:effectLst/>
                          <a:latin typeface="+mn-lt"/>
                          <a:ea typeface="Calibri" panose="020F0502020204030204" pitchFamily="34" charset="0"/>
                          <a:cs typeface="Times New Roman" panose="02020603050405020304" pitchFamily="18" charset="0"/>
                        </a:rPr>
                        <a:t>and hence cannot be called as a restaurant, eating joint, mess or canteen etc. – </a:t>
                      </a:r>
                      <a:r>
                        <a:rPr lang="en-US" sz="1800" b="1" kern="1200" dirty="0">
                          <a:solidFill>
                            <a:schemeClr val="tx1"/>
                          </a:solidFill>
                          <a:effectLst/>
                          <a:latin typeface="+mn-lt"/>
                          <a:ea typeface="Calibri" panose="020F0502020204030204" pitchFamily="34" charset="0"/>
                          <a:cs typeface="Times New Roman" panose="02020603050405020304" pitchFamily="18" charset="0"/>
                        </a:rPr>
                        <a:t>Taxable at rates under S. No.7(ix)</a:t>
                      </a:r>
                      <a:r>
                        <a:rPr lang="en-US" sz="1800" kern="1200" dirty="0">
                          <a:solidFill>
                            <a:schemeClr val="tx1"/>
                          </a:solidFill>
                          <a:effectLst/>
                          <a:latin typeface="+mn-lt"/>
                          <a:ea typeface="Calibri" panose="020F0502020204030204" pitchFamily="34" charset="0"/>
                          <a:cs typeface="Times New Roman" panose="02020603050405020304" pitchFamily="18" charset="0"/>
                        </a:rPr>
                        <a:t> (Residual List)</a:t>
                      </a:r>
                    </a:p>
                    <a:p>
                      <a:pPr marL="0" marR="0" algn="l">
                        <a:lnSpc>
                          <a:spcPct val="115000"/>
                        </a:lnSpc>
                        <a:spcBef>
                          <a:spcPts val="0"/>
                        </a:spcBef>
                        <a:spcAft>
                          <a:spcPts val="0"/>
                        </a:spcAft>
                      </a:pPr>
                      <a:endParaRPr lang="en-US" sz="1800" kern="12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800" dirty="0">
                          <a:effectLst/>
                          <a:latin typeface="+mj-lt"/>
                        </a:rPr>
                        <a:t>18%</a:t>
                      </a:r>
                      <a:endParaRPr lang="en-US" sz="1800" dirty="0">
                        <a:effectLst/>
                        <a:latin typeface="+mj-lt"/>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800" kern="1200" dirty="0">
                          <a:solidFill>
                            <a:schemeClr val="tx1"/>
                          </a:solidFill>
                          <a:effectLst/>
                          <a:latin typeface="+mn-lt"/>
                          <a:ea typeface="+mn-ea"/>
                          <a:cs typeface="+mn-cs"/>
                        </a:rPr>
                        <a:t>AUTHORITY FOR ADVANCE RULING</a:t>
                      </a:r>
                    </a:p>
                    <a:p>
                      <a:pPr marL="0" marR="0" algn="l">
                        <a:lnSpc>
                          <a:spcPct val="115000"/>
                        </a:lnSpc>
                        <a:spcBef>
                          <a:spcPts val="0"/>
                        </a:spcBef>
                        <a:spcAft>
                          <a:spcPts val="0"/>
                        </a:spcAft>
                      </a:pPr>
                      <a:r>
                        <a:rPr lang="en-US" sz="1800" kern="1200" dirty="0">
                          <a:solidFill>
                            <a:schemeClr val="tx1"/>
                          </a:solidFill>
                          <a:effectLst/>
                          <a:latin typeface="+mn-lt"/>
                          <a:ea typeface="+mn-ea"/>
                          <a:cs typeface="+mn-cs"/>
                        </a:rPr>
                        <a:t>GOODS AND SERVICES TAX – Delhi</a:t>
                      </a:r>
                    </a:p>
                    <a:p>
                      <a:pPr marL="0" marR="0" algn="l">
                        <a:lnSpc>
                          <a:spcPct val="115000"/>
                        </a:lnSpc>
                        <a:spcBef>
                          <a:spcPts val="0"/>
                        </a:spcBef>
                        <a:spcAft>
                          <a:spcPts val="0"/>
                        </a:spcAft>
                      </a:pPr>
                      <a:r>
                        <a:rPr lang="en-US" sz="1800" kern="1200" dirty="0">
                          <a:solidFill>
                            <a:schemeClr val="tx1"/>
                          </a:solidFill>
                          <a:effectLst/>
                          <a:latin typeface="+mn-lt"/>
                          <a:ea typeface="+mn-ea"/>
                          <a:cs typeface="+mn-cs"/>
                        </a:rPr>
                        <a:t>M/s DEEPAK &amp; CO.</a:t>
                      </a:r>
                    </a:p>
                    <a:p>
                      <a:pPr marL="0" marR="0" algn="l">
                        <a:lnSpc>
                          <a:spcPct val="115000"/>
                        </a:lnSpc>
                        <a:spcBef>
                          <a:spcPts val="0"/>
                        </a:spcBef>
                        <a:spcAft>
                          <a:spcPts val="0"/>
                        </a:spcAft>
                      </a:pPr>
                      <a:r>
                        <a:rPr lang="en-US" sz="1800" kern="1200" dirty="0">
                          <a:solidFill>
                            <a:schemeClr val="tx1"/>
                          </a:solidFill>
                          <a:effectLst/>
                          <a:latin typeface="+mn-lt"/>
                          <a:ea typeface="+mn-ea"/>
                          <a:cs typeface="+mn-cs"/>
                        </a:rPr>
                        <a:t>(2018-TIOL-13-AAR-GST)</a:t>
                      </a:r>
                      <a:endParaRPr lang="en-US" sz="1800" kern="12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4" name="TextBox 3"/>
          <p:cNvSpPr txBox="1"/>
          <p:nvPr/>
        </p:nvSpPr>
        <p:spPr>
          <a:xfrm>
            <a:off x="114300" y="5037441"/>
            <a:ext cx="9486900" cy="1477328"/>
          </a:xfrm>
          <a:prstGeom prst="rect">
            <a:avLst/>
          </a:prstGeom>
          <a:noFill/>
        </p:spPr>
        <p:txBody>
          <a:bodyPr wrap="square" rtlCol="0">
            <a:spAutoFit/>
          </a:bodyPr>
          <a:lstStyle/>
          <a:p>
            <a:r>
              <a:rPr lang="en-US" b="1" dirty="0">
                <a:solidFill>
                  <a:srgbClr val="FF0000"/>
                </a:solidFill>
              </a:rPr>
              <a:t>*</a:t>
            </a:r>
            <a:r>
              <a:rPr lang="en-US" i="1" dirty="0"/>
              <a:t>Supply, by way of or as part of any service or in any other manner whatsoever, of goods, being food or any other article for human consumption or drink, where such supply or service is for cash, deferred payment or other valuable consideration, </a:t>
            </a:r>
            <a:r>
              <a:rPr lang="en-US" b="1" i="1" dirty="0"/>
              <a:t>provided by a restaurant, eating joint including mess</a:t>
            </a:r>
            <a:r>
              <a:rPr lang="en-US" i="1" dirty="0"/>
              <a:t>, canteen, neither having the facility of air-conditioning or central air-heating in any part of the establishment, at any time during the year nor having </a:t>
            </a:r>
            <a:r>
              <a:rPr lang="en-US" i="1" dirty="0" err="1"/>
              <a:t>licence</a:t>
            </a:r>
            <a:r>
              <a:rPr lang="en-US" i="1" dirty="0"/>
              <a:t> or permit or by whatever name called to serve alcoholic liquor for human consumption</a:t>
            </a:r>
          </a:p>
        </p:txBody>
      </p:sp>
    </p:spTree>
    <p:extLst>
      <p:ext uri="{BB962C8B-B14F-4D97-AF65-F5344CB8AC3E}">
        <p14:creationId xmlns:p14="http://schemas.microsoft.com/office/powerpoint/2010/main" val="6684411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53500" y="6845300"/>
            <a:ext cx="971550" cy="598488"/>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50148" y="6624946"/>
            <a:ext cx="1674902" cy="818842"/>
          </a:xfrm>
          <a:prstGeom prst="rect">
            <a:avLst/>
          </a:prstGeom>
        </p:spPr>
      </p:pic>
      <p:sp>
        <p:nvSpPr>
          <p:cNvPr id="7" name="TextBox 6"/>
          <p:cNvSpPr txBox="1"/>
          <p:nvPr/>
        </p:nvSpPr>
        <p:spPr>
          <a:xfrm>
            <a:off x="114300" y="101600"/>
            <a:ext cx="9702800" cy="584775"/>
          </a:xfrm>
          <a:prstGeom prst="rect">
            <a:avLst/>
          </a:prstGeom>
          <a:noFill/>
        </p:spPr>
        <p:txBody>
          <a:bodyPr wrap="square" rtlCol="0">
            <a:spAutoFit/>
          </a:bodyPr>
          <a:lstStyle/>
          <a:p>
            <a:r>
              <a:rPr lang="en-IN" sz="3200" b="1" dirty="0"/>
              <a:t>Classification of Goods/Services</a:t>
            </a:r>
            <a:endParaRPr lang="en-IN" sz="3200" dirty="0"/>
          </a:p>
        </p:txBody>
      </p:sp>
      <p:graphicFrame>
        <p:nvGraphicFramePr>
          <p:cNvPr id="3" name="Table 2"/>
          <p:cNvGraphicFramePr>
            <a:graphicFrameLocks noGrp="1"/>
          </p:cNvGraphicFramePr>
          <p:nvPr>
            <p:extLst>
              <p:ext uri="{D42A27DB-BD31-4B8C-83A1-F6EECF244321}">
                <p14:modId xmlns:p14="http://schemas.microsoft.com/office/powerpoint/2010/main" val="2384651734"/>
              </p:ext>
            </p:extLst>
          </p:nvPr>
        </p:nvGraphicFramePr>
        <p:xfrm>
          <a:off x="114300" y="1119736"/>
          <a:ext cx="9702801" cy="3656573"/>
        </p:xfrm>
        <a:graphic>
          <a:graphicData uri="http://schemas.openxmlformats.org/drawingml/2006/table">
            <a:tbl>
              <a:tblPr firstRow="1" firstCol="1" bandRow="1">
                <a:tableStyleId>{2D5ABB26-0587-4C30-8999-92F81FD0307C}</a:tableStyleId>
              </a:tblPr>
              <a:tblGrid>
                <a:gridCol w="1478526">
                  <a:extLst>
                    <a:ext uri="{9D8B030D-6E8A-4147-A177-3AD203B41FA5}">
                      <a16:colId xmlns:a16="http://schemas.microsoft.com/office/drawing/2014/main" val="20000"/>
                    </a:ext>
                  </a:extLst>
                </a:gridCol>
                <a:gridCol w="1946787">
                  <a:extLst>
                    <a:ext uri="{9D8B030D-6E8A-4147-A177-3AD203B41FA5}">
                      <a16:colId xmlns:a16="http://schemas.microsoft.com/office/drawing/2014/main" val="20001"/>
                    </a:ext>
                  </a:extLst>
                </a:gridCol>
                <a:gridCol w="3097161">
                  <a:extLst>
                    <a:ext uri="{9D8B030D-6E8A-4147-A177-3AD203B41FA5}">
                      <a16:colId xmlns:a16="http://schemas.microsoft.com/office/drawing/2014/main" val="20002"/>
                    </a:ext>
                  </a:extLst>
                </a:gridCol>
                <a:gridCol w="619432">
                  <a:extLst>
                    <a:ext uri="{9D8B030D-6E8A-4147-A177-3AD203B41FA5}">
                      <a16:colId xmlns:a16="http://schemas.microsoft.com/office/drawing/2014/main" val="20003"/>
                    </a:ext>
                  </a:extLst>
                </a:gridCol>
                <a:gridCol w="2560895">
                  <a:extLst>
                    <a:ext uri="{9D8B030D-6E8A-4147-A177-3AD203B41FA5}">
                      <a16:colId xmlns:a16="http://schemas.microsoft.com/office/drawing/2014/main" val="20004"/>
                    </a:ext>
                  </a:extLst>
                </a:gridCol>
              </a:tblGrid>
              <a:tr h="417663">
                <a:tc>
                  <a:txBody>
                    <a:bodyPr/>
                    <a:lstStyle/>
                    <a:p>
                      <a:pPr marL="0" marR="0" algn="l">
                        <a:lnSpc>
                          <a:spcPct val="107000"/>
                        </a:lnSpc>
                        <a:spcBef>
                          <a:spcPts val="0"/>
                        </a:spcBef>
                        <a:spcAft>
                          <a:spcPts val="0"/>
                        </a:spcAft>
                      </a:pPr>
                      <a:r>
                        <a:rPr lang="en-US" sz="1800" b="1" dirty="0">
                          <a:effectLst/>
                          <a:latin typeface="+mj-lt"/>
                        </a:rPr>
                        <a:t> Transaction</a:t>
                      </a:r>
                      <a:endParaRPr lang="en-US" sz="1800" b="1" dirty="0">
                        <a:effectLst/>
                        <a:latin typeface="+mj-lt"/>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800" b="1" dirty="0">
                          <a:effectLst/>
                          <a:latin typeface="+mj-lt"/>
                          <a:ea typeface="Calibri" panose="020F0502020204030204" pitchFamily="34" charset="0"/>
                          <a:cs typeface="Times New Roman" panose="02020603050405020304" pitchFamily="18" charset="0"/>
                        </a:rPr>
                        <a:t>Facts</a:t>
                      </a:r>
                      <a:r>
                        <a:rPr lang="en-US" sz="1800" b="1" baseline="0" dirty="0">
                          <a:effectLst/>
                          <a:latin typeface="+mj-lt"/>
                          <a:ea typeface="Calibri" panose="020F0502020204030204" pitchFamily="34" charset="0"/>
                          <a:cs typeface="Times New Roman" panose="02020603050405020304" pitchFamily="18" charset="0"/>
                        </a:rPr>
                        <a:t> of the Case</a:t>
                      </a:r>
                      <a:endParaRPr lang="en-US" sz="1800" b="1" dirty="0">
                        <a:effectLst/>
                        <a:latin typeface="+mj-lt"/>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800" b="1" dirty="0">
                          <a:effectLst/>
                          <a:latin typeface="+mj-lt"/>
                        </a:rPr>
                        <a:t>Classification</a:t>
                      </a:r>
                      <a:endParaRPr lang="en-US" sz="1800" b="1" dirty="0">
                        <a:effectLst/>
                        <a:latin typeface="+mj-lt"/>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800" b="1" dirty="0">
                          <a:effectLst/>
                          <a:latin typeface="+mj-lt"/>
                        </a:rPr>
                        <a:t>Rate</a:t>
                      </a:r>
                      <a:endParaRPr lang="en-US" sz="1800" b="1" dirty="0">
                        <a:effectLst/>
                        <a:latin typeface="+mj-lt"/>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800" b="1" kern="1200" dirty="0">
                          <a:solidFill>
                            <a:schemeClr val="tx1"/>
                          </a:solidFill>
                          <a:effectLst/>
                          <a:latin typeface="+mn-lt"/>
                          <a:ea typeface="+mn-ea"/>
                          <a:cs typeface="+mn-cs"/>
                        </a:rPr>
                        <a:t>AAR Reference</a:t>
                      </a:r>
                      <a:endParaRPr lang="en-US" sz="1800" b="1" kern="12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238910">
                <a:tc>
                  <a:txBody>
                    <a:bodyPr/>
                    <a:lstStyle/>
                    <a:p>
                      <a:pPr marL="0" marR="0" algn="l">
                        <a:lnSpc>
                          <a:spcPct val="115000"/>
                        </a:lnSpc>
                        <a:spcBef>
                          <a:spcPts val="0"/>
                        </a:spcBef>
                        <a:spcAft>
                          <a:spcPts val="0"/>
                        </a:spcAft>
                      </a:pPr>
                      <a:r>
                        <a:rPr lang="en-US" sz="1800" kern="1200" baseline="0" dirty="0">
                          <a:solidFill>
                            <a:schemeClr val="tx1"/>
                          </a:solidFill>
                          <a:effectLst/>
                          <a:latin typeface="+mn-lt"/>
                          <a:ea typeface="+mn-ea"/>
                          <a:cs typeface="+mn-cs"/>
                        </a:rPr>
                        <a:t>Supply of PVC Carpet Mat</a:t>
                      </a:r>
                      <a:endParaRPr lang="en-US" sz="1800" kern="1200" dirty="0">
                        <a:solidFill>
                          <a:schemeClr val="tx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15000"/>
                        </a:lnSpc>
                        <a:spcBef>
                          <a:spcPts val="0"/>
                        </a:spcBef>
                        <a:spcAft>
                          <a:spcPts val="0"/>
                        </a:spcAft>
                        <a:buNone/>
                      </a:pPr>
                      <a:r>
                        <a:rPr lang="en-US" sz="1800" b="0" baseline="0" dirty="0">
                          <a:solidFill>
                            <a:schemeClr val="tx1"/>
                          </a:solidFill>
                        </a:rPr>
                        <a:t>Classification of PVC Carpet Mat.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800" kern="1200" dirty="0">
                          <a:solidFill>
                            <a:schemeClr val="tx1"/>
                          </a:solidFill>
                          <a:effectLst/>
                          <a:latin typeface="+mn-lt"/>
                          <a:ea typeface="Calibri" panose="020F0502020204030204" pitchFamily="34" charset="0"/>
                          <a:cs typeface="Times New Roman" panose="02020603050405020304" pitchFamily="18" charset="0"/>
                        </a:rPr>
                        <a:t>Customs Tariff </a:t>
                      </a:r>
                      <a:r>
                        <a:rPr lang="en-US" sz="1800" b="1" kern="1200" dirty="0">
                          <a:solidFill>
                            <a:schemeClr val="tx1"/>
                          </a:solidFill>
                          <a:effectLst/>
                          <a:latin typeface="+mn-lt"/>
                          <a:ea typeface="Calibri" panose="020F0502020204030204" pitchFamily="34" charset="0"/>
                          <a:cs typeface="Times New Roman" panose="02020603050405020304" pitchFamily="18" charset="0"/>
                        </a:rPr>
                        <a:t>Heading 3918 </a:t>
                      </a:r>
                      <a:r>
                        <a:rPr lang="en-US" sz="1800" kern="1200" dirty="0">
                          <a:solidFill>
                            <a:schemeClr val="tx1"/>
                          </a:solidFill>
                          <a:effectLst/>
                          <a:latin typeface="+mn-lt"/>
                          <a:ea typeface="Calibri" panose="020F0502020204030204" pitchFamily="34" charset="0"/>
                          <a:cs typeface="Times New Roman" panose="02020603050405020304" pitchFamily="18" charset="0"/>
                        </a:rPr>
                        <a:t>–</a:t>
                      </a:r>
                    </a:p>
                    <a:p>
                      <a:pPr marL="0" marR="0" algn="l">
                        <a:lnSpc>
                          <a:spcPct val="115000"/>
                        </a:lnSpc>
                        <a:spcBef>
                          <a:spcPts val="0"/>
                        </a:spcBef>
                        <a:spcAft>
                          <a:spcPts val="0"/>
                        </a:spcAft>
                      </a:pPr>
                      <a:r>
                        <a:rPr lang="en-US" sz="1800" kern="1200" dirty="0">
                          <a:solidFill>
                            <a:schemeClr val="tx1"/>
                          </a:solidFill>
                          <a:effectLst/>
                          <a:latin typeface="+mn-lt"/>
                          <a:ea typeface="Calibri" panose="020F0502020204030204" pitchFamily="34" charset="0"/>
                          <a:cs typeface="Times New Roman" panose="02020603050405020304" pitchFamily="18" charset="0"/>
                        </a:rPr>
                        <a:t>Product is described as being a PVC Carpet Mat and, therefore, the impugned product would fall in the </a:t>
                      </a:r>
                      <a:r>
                        <a:rPr lang="en-US" sz="1800" b="1" kern="1200" dirty="0">
                          <a:solidFill>
                            <a:schemeClr val="tx1"/>
                          </a:solidFill>
                          <a:effectLst/>
                          <a:latin typeface="+mn-lt"/>
                          <a:ea typeface="Calibri" panose="020F0502020204030204" pitchFamily="34" charset="0"/>
                          <a:cs typeface="Times New Roman" panose="02020603050405020304" pitchFamily="18" charset="0"/>
                        </a:rPr>
                        <a:t>Entry no. 104A of Schedule III</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800" dirty="0">
                          <a:effectLst/>
                          <a:latin typeface="+mj-lt"/>
                        </a:rPr>
                        <a:t>18%</a:t>
                      </a:r>
                      <a:endParaRPr lang="en-US" sz="1800" dirty="0">
                        <a:effectLst/>
                        <a:latin typeface="+mj-lt"/>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800" kern="1200" dirty="0">
                          <a:solidFill>
                            <a:schemeClr val="tx1"/>
                          </a:solidFill>
                          <a:effectLst/>
                          <a:latin typeface="+mn-lt"/>
                          <a:ea typeface="+mn-ea"/>
                          <a:cs typeface="+mn-cs"/>
                        </a:rPr>
                        <a:t>AUTHORITY FOR ADVANCE RULING– MAHARASHTRA</a:t>
                      </a:r>
                    </a:p>
                    <a:p>
                      <a:pPr marL="0" marR="0" algn="l">
                        <a:lnSpc>
                          <a:spcPct val="115000"/>
                        </a:lnSpc>
                        <a:spcBef>
                          <a:spcPts val="0"/>
                        </a:spcBef>
                        <a:spcAft>
                          <a:spcPts val="0"/>
                        </a:spcAft>
                      </a:pPr>
                      <a:r>
                        <a:rPr lang="en-US" sz="1800" kern="1200" dirty="0">
                          <a:solidFill>
                            <a:schemeClr val="tx1"/>
                          </a:solidFill>
                          <a:effectLst/>
                          <a:latin typeface="+mn-lt"/>
                          <a:ea typeface="+mn-ea"/>
                          <a:cs typeface="+mn-cs"/>
                        </a:rPr>
                        <a:t>NATIONAL PLASTIC INDUSTRIES LIMITED(2018-TIOL-10-AAR-GST)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6171571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53500" y="6845300"/>
            <a:ext cx="971550" cy="598488"/>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50148" y="6624946"/>
            <a:ext cx="1674902" cy="818842"/>
          </a:xfrm>
          <a:prstGeom prst="rect">
            <a:avLst/>
          </a:prstGeom>
        </p:spPr>
      </p:pic>
      <p:sp>
        <p:nvSpPr>
          <p:cNvPr id="7" name="TextBox 6"/>
          <p:cNvSpPr txBox="1"/>
          <p:nvPr/>
        </p:nvSpPr>
        <p:spPr>
          <a:xfrm>
            <a:off x="114300" y="101600"/>
            <a:ext cx="9702800" cy="584775"/>
          </a:xfrm>
          <a:prstGeom prst="rect">
            <a:avLst/>
          </a:prstGeom>
          <a:noFill/>
        </p:spPr>
        <p:txBody>
          <a:bodyPr wrap="square" rtlCol="0">
            <a:spAutoFit/>
          </a:bodyPr>
          <a:lstStyle/>
          <a:p>
            <a:r>
              <a:rPr lang="en-IN" sz="3200" b="1" dirty="0"/>
              <a:t>Classification of Goods/Services</a:t>
            </a:r>
            <a:endParaRPr lang="en-IN" sz="3200" dirty="0"/>
          </a:p>
        </p:txBody>
      </p:sp>
      <p:graphicFrame>
        <p:nvGraphicFramePr>
          <p:cNvPr id="3" name="Table 2"/>
          <p:cNvGraphicFramePr>
            <a:graphicFrameLocks noGrp="1"/>
          </p:cNvGraphicFramePr>
          <p:nvPr>
            <p:extLst>
              <p:ext uri="{D42A27DB-BD31-4B8C-83A1-F6EECF244321}">
                <p14:modId xmlns:p14="http://schemas.microsoft.com/office/powerpoint/2010/main" val="2261583564"/>
              </p:ext>
            </p:extLst>
          </p:nvPr>
        </p:nvGraphicFramePr>
        <p:xfrm>
          <a:off x="114300" y="1119736"/>
          <a:ext cx="9702801" cy="5000846"/>
        </p:xfrm>
        <a:graphic>
          <a:graphicData uri="http://schemas.openxmlformats.org/drawingml/2006/table">
            <a:tbl>
              <a:tblPr firstRow="1" firstCol="1" bandRow="1">
                <a:tableStyleId>{2D5ABB26-0587-4C30-8999-92F81FD0307C}</a:tableStyleId>
              </a:tblPr>
              <a:tblGrid>
                <a:gridCol w="1478526">
                  <a:extLst>
                    <a:ext uri="{9D8B030D-6E8A-4147-A177-3AD203B41FA5}">
                      <a16:colId xmlns:a16="http://schemas.microsoft.com/office/drawing/2014/main" val="20000"/>
                    </a:ext>
                  </a:extLst>
                </a:gridCol>
                <a:gridCol w="1519084">
                  <a:extLst>
                    <a:ext uri="{9D8B030D-6E8A-4147-A177-3AD203B41FA5}">
                      <a16:colId xmlns:a16="http://schemas.microsoft.com/office/drawing/2014/main" val="20001"/>
                    </a:ext>
                  </a:extLst>
                </a:gridCol>
                <a:gridCol w="3524864">
                  <a:extLst>
                    <a:ext uri="{9D8B030D-6E8A-4147-A177-3AD203B41FA5}">
                      <a16:colId xmlns:a16="http://schemas.microsoft.com/office/drawing/2014/main" val="20002"/>
                    </a:ext>
                  </a:extLst>
                </a:gridCol>
                <a:gridCol w="619432">
                  <a:extLst>
                    <a:ext uri="{9D8B030D-6E8A-4147-A177-3AD203B41FA5}">
                      <a16:colId xmlns:a16="http://schemas.microsoft.com/office/drawing/2014/main" val="20003"/>
                    </a:ext>
                  </a:extLst>
                </a:gridCol>
                <a:gridCol w="2560895">
                  <a:extLst>
                    <a:ext uri="{9D8B030D-6E8A-4147-A177-3AD203B41FA5}">
                      <a16:colId xmlns:a16="http://schemas.microsoft.com/office/drawing/2014/main" val="20004"/>
                    </a:ext>
                  </a:extLst>
                </a:gridCol>
              </a:tblGrid>
              <a:tr h="673600">
                <a:tc>
                  <a:txBody>
                    <a:bodyPr/>
                    <a:lstStyle/>
                    <a:p>
                      <a:pPr marL="0" marR="0" algn="l">
                        <a:lnSpc>
                          <a:spcPct val="107000"/>
                        </a:lnSpc>
                        <a:spcBef>
                          <a:spcPts val="0"/>
                        </a:spcBef>
                        <a:spcAft>
                          <a:spcPts val="0"/>
                        </a:spcAft>
                      </a:pPr>
                      <a:r>
                        <a:rPr lang="en-US" sz="1800" b="1" dirty="0">
                          <a:effectLst/>
                          <a:latin typeface="+mj-lt"/>
                        </a:rPr>
                        <a:t> Transaction</a:t>
                      </a:r>
                      <a:endParaRPr lang="en-US" sz="1800" b="1" dirty="0">
                        <a:effectLst/>
                        <a:latin typeface="+mj-lt"/>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800" b="1" dirty="0">
                          <a:effectLst/>
                          <a:latin typeface="+mj-lt"/>
                          <a:ea typeface="Calibri" panose="020F0502020204030204" pitchFamily="34" charset="0"/>
                          <a:cs typeface="Times New Roman" panose="02020603050405020304" pitchFamily="18" charset="0"/>
                        </a:rPr>
                        <a:t>Facts</a:t>
                      </a:r>
                      <a:r>
                        <a:rPr lang="en-US" sz="1800" b="1" baseline="0" dirty="0">
                          <a:effectLst/>
                          <a:latin typeface="+mj-lt"/>
                          <a:ea typeface="Calibri" panose="020F0502020204030204" pitchFamily="34" charset="0"/>
                          <a:cs typeface="Times New Roman" panose="02020603050405020304" pitchFamily="18" charset="0"/>
                        </a:rPr>
                        <a:t> of the Case</a:t>
                      </a:r>
                      <a:endParaRPr lang="en-US" sz="1800" b="1" dirty="0">
                        <a:effectLst/>
                        <a:latin typeface="+mj-lt"/>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800" b="1" dirty="0">
                          <a:effectLst/>
                          <a:latin typeface="+mj-lt"/>
                        </a:rPr>
                        <a:t>Classification</a:t>
                      </a:r>
                      <a:endParaRPr lang="en-US" sz="1800" b="1" dirty="0">
                        <a:effectLst/>
                        <a:latin typeface="+mj-lt"/>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800" b="1" dirty="0">
                          <a:effectLst/>
                          <a:latin typeface="+mj-lt"/>
                        </a:rPr>
                        <a:t>Rate</a:t>
                      </a:r>
                      <a:endParaRPr lang="en-US" sz="1800" b="1" dirty="0">
                        <a:effectLst/>
                        <a:latin typeface="+mj-lt"/>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800" b="1" kern="1200" dirty="0">
                          <a:solidFill>
                            <a:schemeClr val="tx1"/>
                          </a:solidFill>
                          <a:effectLst/>
                          <a:latin typeface="+mn-lt"/>
                          <a:ea typeface="+mn-ea"/>
                          <a:cs typeface="+mn-cs"/>
                        </a:rPr>
                        <a:t>AAR Reference</a:t>
                      </a:r>
                      <a:endParaRPr lang="en-US" sz="1800" b="1" kern="12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4327246">
                <a:tc>
                  <a:txBody>
                    <a:bodyPr/>
                    <a:lstStyle/>
                    <a:p>
                      <a:pPr marL="0" marR="0" algn="l">
                        <a:lnSpc>
                          <a:spcPct val="115000"/>
                        </a:lnSpc>
                        <a:spcBef>
                          <a:spcPts val="0"/>
                        </a:spcBef>
                        <a:spcAft>
                          <a:spcPts val="0"/>
                        </a:spcAft>
                      </a:pPr>
                      <a:r>
                        <a:rPr lang="en-US" sz="1800" kern="1200" dirty="0">
                          <a:solidFill>
                            <a:schemeClr val="tx1"/>
                          </a:solidFill>
                          <a:effectLst/>
                          <a:latin typeface="+mn-lt"/>
                          <a:ea typeface="+mn-ea"/>
                          <a:cs typeface="+mn-cs"/>
                        </a:rPr>
                        <a:t>Supply of Rubber tree/Rubber wood</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15000"/>
                        </a:lnSpc>
                        <a:spcBef>
                          <a:spcPts val="0"/>
                        </a:spcBef>
                        <a:spcAft>
                          <a:spcPts val="0"/>
                        </a:spcAft>
                        <a:buNone/>
                      </a:pPr>
                      <a:r>
                        <a:rPr lang="en-US" sz="1800" b="0" baseline="0" dirty="0">
                          <a:solidFill>
                            <a:schemeClr val="tx1"/>
                          </a:solidFill>
                        </a:rPr>
                        <a:t>Contract for  purchase and cutting of rubber from plantations.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800" kern="1200" dirty="0">
                          <a:solidFill>
                            <a:schemeClr val="tx1"/>
                          </a:solidFill>
                          <a:effectLst/>
                          <a:latin typeface="+mn-lt"/>
                          <a:ea typeface="Calibri" panose="020F0502020204030204" pitchFamily="34" charset="0"/>
                          <a:cs typeface="Times New Roman" panose="02020603050405020304" pitchFamily="18" charset="0"/>
                        </a:rPr>
                        <a:t>In this case, under the contract of supply, growing crops - i.e.,</a:t>
                      </a:r>
                      <a:r>
                        <a:rPr lang="en-US" sz="1800" b="1" kern="1200" dirty="0">
                          <a:solidFill>
                            <a:schemeClr val="tx1"/>
                          </a:solidFill>
                          <a:effectLst/>
                          <a:latin typeface="+mn-lt"/>
                          <a:ea typeface="Calibri" panose="020F0502020204030204" pitchFamily="34" charset="0"/>
                          <a:cs typeface="Times New Roman" panose="02020603050405020304" pitchFamily="18" charset="0"/>
                        </a:rPr>
                        <a:t> rubber trees are agreed to be severed before supply and hence, comes under the definition of 'goods'. </a:t>
                      </a:r>
                      <a:r>
                        <a:rPr lang="en-US" sz="1800" kern="1200" dirty="0">
                          <a:solidFill>
                            <a:schemeClr val="tx1"/>
                          </a:solidFill>
                          <a:effectLst/>
                          <a:latin typeface="+mn-lt"/>
                          <a:ea typeface="Calibri" panose="020F0502020204030204" pitchFamily="34" charset="0"/>
                          <a:cs typeface="Times New Roman" panose="02020603050405020304" pitchFamily="18" charset="0"/>
                        </a:rPr>
                        <a:t>Thus, standing rubber trees no longer remain as such. Therefore, it can only be </a:t>
                      </a:r>
                      <a:r>
                        <a:rPr lang="en-US" sz="1800" b="1" kern="1200" dirty="0">
                          <a:solidFill>
                            <a:schemeClr val="tx1"/>
                          </a:solidFill>
                          <a:effectLst/>
                          <a:latin typeface="+mn-lt"/>
                          <a:ea typeface="Calibri" panose="020F0502020204030204" pitchFamily="34" charset="0"/>
                          <a:cs typeface="Times New Roman" panose="02020603050405020304" pitchFamily="18" charset="0"/>
                        </a:rPr>
                        <a:t>treated as 'wood in rough form'. </a:t>
                      </a:r>
                      <a:r>
                        <a:rPr lang="en-US" sz="1800" kern="1200" dirty="0">
                          <a:solidFill>
                            <a:schemeClr val="tx1"/>
                          </a:solidFill>
                          <a:effectLst/>
                          <a:latin typeface="+mn-lt"/>
                          <a:ea typeface="Calibri" panose="020F0502020204030204" pitchFamily="34" charset="0"/>
                          <a:cs typeface="Times New Roman" panose="02020603050405020304" pitchFamily="18" charset="0"/>
                        </a:rPr>
                        <a:t>The honorable</a:t>
                      </a:r>
                      <a:r>
                        <a:rPr lang="en-US" sz="1800" kern="1200" baseline="0" dirty="0">
                          <a:solidFill>
                            <a:schemeClr val="tx1"/>
                          </a:solidFill>
                          <a:effectLst/>
                          <a:latin typeface="+mn-lt"/>
                          <a:ea typeface="Calibri" panose="020F0502020204030204" pitchFamily="34" charset="0"/>
                          <a:cs typeface="Times New Roman" panose="02020603050405020304" pitchFamily="18" charset="0"/>
                        </a:rPr>
                        <a:t> court clarified that the same can be classified under HSN Code 4403.</a:t>
                      </a:r>
                      <a:endParaRPr lang="en-US" sz="1800" kern="12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800" dirty="0">
                          <a:effectLst/>
                          <a:latin typeface="+mj-lt"/>
                        </a:rPr>
                        <a:t>18%</a:t>
                      </a:r>
                      <a:endParaRPr lang="en-US" sz="1800" dirty="0">
                        <a:effectLst/>
                        <a:latin typeface="+mj-lt"/>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800" kern="1200" dirty="0">
                          <a:solidFill>
                            <a:schemeClr val="tx1"/>
                          </a:solidFill>
                          <a:effectLst/>
                          <a:latin typeface="+mn-lt"/>
                          <a:ea typeface="+mn-ea"/>
                          <a:cs typeface="+mn-cs"/>
                        </a:rPr>
                        <a:t>AUTHORITY FOR ADVANCE RULING– KERALA </a:t>
                      </a:r>
                    </a:p>
                    <a:p>
                      <a:pPr marL="0" marR="0" algn="l">
                        <a:lnSpc>
                          <a:spcPct val="115000"/>
                        </a:lnSpc>
                        <a:spcBef>
                          <a:spcPts val="0"/>
                        </a:spcBef>
                        <a:spcAft>
                          <a:spcPts val="0"/>
                        </a:spcAft>
                      </a:pPr>
                      <a:r>
                        <a:rPr lang="en-US" sz="1800" kern="1200" dirty="0">
                          <a:solidFill>
                            <a:schemeClr val="tx1"/>
                          </a:solidFill>
                          <a:effectLst/>
                          <a:latin typeface="+mn-lt"/>
                          <a:ea typeface="+mn-ea"/>
                          <a:cs typeface="+mn-cs"/>
                        </a:rPr>
                        <a:t>N.C. </a:t>
                      </a:r>
                      <a:r>
                        <a:rPr lang="en-US" sz="2000" kern="1200" dirty="0">
                          <a:solidFill>
                            <a:schemeClr val="tx1"/>
                          </a:solidFill>
                          <a:effectLst/>
                          <a:latin typeface="+mn-lt"/>
                          <a:ea typeface="+mn-ea"/>
                          <a:cs typeface="+mn-cs"/>
                        </a:rPr>
                        <a:t>VARGHESE</a:t>
                      </a:r>
                    </a:p>
                    <a:p>
                      <a:pPr marL="0" marR="0" algn="l">
                        <a:lnSpc>
                          <a:spcPct val="115000"/>
                        </a:lnSpc>
                        <a:spcBef>
                          <a:spcPts val="0"/>
                        </a:spcBef>
                        <a:spcAft>
                          <a:spcPts val="0"/>
                        </a:spcAft>
                      </a:pPr>
                      <a:r>
                        <a:rPr lang="en-US" sz="2000" kern="1200" dirty="0">
                          <a:solidFill>
                            <a:schemeClr val="tx1"/>
                          </a:solidFill>
                          <a:effectLst/>
                          <a:latin typeface="+mn-lt"/>
                          <a:ea typeface="+mn-ea"/>
                          <a:cs typeface="+mn-cs"/>
                        </a:rPr>
                        <a:t>[2018] 92 taxmann.com 143 (AAR-KERALA)</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9010756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53500" y="6845300"/>
            <a:ext cx="971550" cy="598488"/>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50148" y="6624946"/>
            <a:ext cx="1674902" cy="818842"/>
          </a:xfrm>
          <a:prstGeom prst="rect">
            <a:avLst/>
          </a:prstGeom>
        </p:spPr>
      </p:pic>
      <p:sp>
        <p:nvSpPr>
          <p:cNvPr id="7" name="TextBox 6"/>
          <p:cNvSpPr txBox="1"/>
          <p:nvPr/>
        </p:nvSpPr>
        <p:spPr>
          <a:xfrm>
            <a:off x="222250" y="132735"/>
            <a:ext cx="9702800" cy="584775"/>
          </a:xfrm>
          <a:prstGeom prst="rect">
            <a:avLst/>
          </a:prstGeom>
          <a:noFill/>
        </p:spPr>
        <p:txBody>
          <a:bodyPr wrap="square" rtlCol="0">
            <a:spAutoFit/>
          </a:bodyPr>
          <a:lstStyle/>
          <a:p>
            <a:r>
              <a:rPr lang="en-IN" sz="3200" b="1" dirty="0"/>
              <a:t>Classification of Goods/Services</a:t>
            </a:r>
            <a:endParaRPr lang="en-IN" sz="3200" dirty="0"/>
          </a:p>
        </p:txBody>
      </p:sp>
      <p:graphicFrame>
        <p:nvGraphicFramePr>
          <p:cNvPr id="3" name="Table 2"/>
          <p:cNvGraphicFramePr>
            <a:graphicFrameLocks noGrp="1"/>
          </p:cNvGraphicFramePr>
          <p:nvPr>
            <p:extLst>
              <p:ext uri="{D42A27DB-BD31-4B8C-83A1-F6EECF244321}">
                <p14:modId xmlns:p14="http://schemas.microsoft.com/office/powerpoint/2010/main" val="1356345388"/>
              </p:ext>
            </p:extLst>
          </p:nvPr>
        </p:nvGraphicFramePr>
        <p:xfrm>
          <a:off x="114300" y="1208754"/>
          <a:ext cx="9677401" cy="2779045"/>
        </p:xfrm>
        <a:graphic>
          <a:graphicData uri="http://schemas.openxmlformats.org/drawingml/2006/table">
            <a:tbl>
              <a:tblPr firstRow="1" firstCol="1" bandRow="1">
                <a:tableStyleId>{2D5ABB26-0587-4C30-8999-92F81FD0307C}</a:tableStyleId>
              </a:tblPr>
              <a:tblGrid>
                <a:gridCol w="1936194">
                  <a:extLst>
                    <a:ext uri="{9D8B030D-6E8A-4147-A177-3AD203B41FA5}">
                      <a16:colId xmlns:a16="http://schemas.microsoft.com/office/drawing/2014/main" val="20000"/>
                    </a:ext>
                  </a:extLst>
                </a:gridCol>
                <a:gridCol w="2824407">
                  <a:extLst>
                    <a:ext uri="{9D8B030D-6E8A-4147-A177-3AD203B41FA5}">
                      <a16:colId xmlns:a16="http://schemas.microsoft.com/office/drawing/2014/main" val="20001"/>
                    </a:ext>
                  </a:extLst>
                </a:gridCol>
                <a:gridCol w="1802619">
                  <a:extLst>
                    <a:ext uri="{9D8B030D-6E8A-4147-A177-3AD203B41FA5}">
                      <a16:colId xmlns:a16="http://schemas.microsoft.com/office/drawing/2014/main" val="20002"/>
                    </a:ext>
                  </a:extLst>
                </a:gridCol>
                <a:gridCol w="3114181">
                  <a:extLst>
                    <a:ext uri="{9D8B030D-6E8A-4147-A177-3AD203B41FA5}">
                      <a16:colId xmlns:a16="http://schemas.microsoft.com/office/drawing/2014/main" val="20003"/>
                    </a:ext>
                  </a:extLst>
                </a:gridCol>
              </a:tblGrid>
              <a:tr h="694761">
                <a:tc>
                  <a:txBody>
                    <a:bodyPr/>
                    <a:lstStyle/>
                    <a:p>
                      <a:pPr marL="0" marR="0" algn="l">
                        <a:lnSpc>
                          <a:spcPct val="115000"/>
                        </a:lnSpc>
                        <a:spcBef>
                          <a:spcPts val="0"/>
                        </a:spcBef>
                        <a:spcAft>
                          <a:spcPts val="0"/>
                        </a:spcAft>
                      </a:pPr>
                      <a:r>
                        <a:rPr lang="en-US" sz="1800" b="1" dirty="0">
                          <a:effectLst/>
                          <a:latin typeface="+mj-lt"/>
                          <a:ea typeface="Calibri" panose="020F0502020204030204" pitchFamily="34" charset="0"/>
                          <a:cs typeface="Times New Roman" panose="02020603050405020304" pitchFamily="18" charset="0"/>
                        </a:rPr>
                        <a:t>Transaction</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800" b="1" dirty="0">
                          <a:effectLst/>
                          <a:latin typeface="+mj-lt"/>
                          <a:ea typeface="Calibri" panose="020F0502020204030204" pitchFamily="34" charset="0"/>
                          <a:cs typeface="Times New Roman" panose="02020603050405020304" pitchFamily="18" charset="0"/>
                        </a:rPr>
                        <a:t>Types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800" b="1" dirty="0">
                          <a:effectLst/>
                          <a:latin typeface="+mj-lt"/>
                          <a:ea typeface="Calibri" panose="020F0502020204030204" pitchFamily="34" charset="0"/>
                          <a:cs typeface="Times New Roman" panose="02020603050405020304" pitchFamily="18" charset="0"/>
                        </a:rPr>
                        <a:t>Supply of Goods/ Service</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800" b="1" kern="1200" dirty="0">
                          <a:solidFill>
                            <a:schemeClr val="tx1"/>
                          </a:solidFill>
                          <a:effectLst/>
                          <a:latin typeface="+mn-lt"/>
                          <a:ea typeface="+mn-ea"/>
                          <a:cs typeface="+mn-cs"/>
                        </a:rPr>
                        <a:t>AAR Reference</a:t>
                      </a:r>
                      <a:endParaRPr lang="en-US" sz="1800" b="1" kern="12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084284">
                <a:tc>
                  <a:txBody>
                    <a:bodyPr/>
                    <a:lstStyle/>
                    <a:p>
                      <a:pPr marL="0" marR="0" algn="l">
                        <a:lnSpc>
                          <a:spcPct val="115000"/>
                        </a:lnSpc>
                        <a:spcBef>
                          <a:spcPts val="0"/>
                        </a:spcBef>
                        <a:spcAft>
                          <a:spcPts val="0"/>
                        </a:spcAft>
                      </a:pPr>
                      <a:r>
                        <a:rPr lang="en-US" sz="1800" dirty="0">
                          <a:effectLst/>
                          <a:latin typeface="+mj-lt"/>
                        </a:rPr>
                        <a:t>Supply of food at railway platform stalls, in mail/express trains.</a:t>
                      </a:r>
                      <a:endParaRPr lang="en-US" sz="1800" dirty="0">
                        <a:effectLst/>
                        <a:latin typeface="+mj-lt"/>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800" dirty="0">
                          <a:effectLst/>
                          <a:latin typeface="+mj-lt"/>
                        </a:rPr>
                        <a:t>Supply of food at railway platform stalls, in mail/express trains does not have an element of service – </a:t>
                      </a:r>
                      <a:r>
                        <a:rPr lang="en-US" sz="1800" b="1" dirty="0">
                          <a:effectLst/>
                          <a:latin typeface="+mj-lt"/>
                        </a:rPr>
                        <a:t>to be considered as supply of goods.</a:t>
                      </a:r>
                      <a:endParaRPr lang="en-US" sz="1800" b="1" dirty="0">
                        <a:effectLst/>
                        <a:latin typeface="+mj-lt"/>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800" dirty="0">
                          <a:effectLst/>
                          <a:latin typeface="+mj-lt"/>
                        </a:rPr>
                        <a:t>Supply of Goods</a:t>
                      </a:r>
                      <a:endParaRPr lang="en-US" sz="1800" dirty="0">
                        <a:effectLst/>
                        <a:latin typeface="+mj-lt"/>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800" dirty="0">
                          <a:effectLst/>
                          <a:latin typeface="+mj-lt"/>
                        </a:rPr>
                        <a:t>AUTHORITY FOR ADVANCE RULING</a:t>
                      </a:r>
                    </a:p>
                    <a:p>
                      <a:pPr marL="0" marR="0" algn="l">
                        <a:lnSpc>
                          <a:spcPct val="115000"/>
                        </a:lnSpc>
                        <a:spcBef>
                          <a:spcPts val="0"/>
                        </a:spcBef>
                        <a:spcAft>
                          <a:spcPts val="0"/>
                        </a:spcAft>
                      </a:pPr>
                      <a:r>
                        <a:rPr lang="en-US" sz="1800" dirty="0">
                          <a:effectLst/>
                          <a:latin typeface="+mj-lt"/>
                        </a:rPr>
                        <a:t>GOODS AND SERVICES TAX – Delhi</a:t>
                      </a:r>
                    </a:p>
                    <a:p>
                      <a:pPr marL="0" marR="0" algn="l">
                        <a:lnSpc>
                          <a:spcPct val="115000"/>
                        </a:lnSpc>
                        <a:spcBef>
                          <a:spcPts val="0"/>
                        </a:spcBef>
                        <a:spcAft>
                          <a:spcPts val="0"/>
                        </a:spcAft>
                      </a:pPr>
                      <a:r>
                        <a:rPr lang="en-US" sz="1800" dirty="0">
                          <a:effectLst/>
                          <a:latin typeface="+mj-lt"/>
                        </a:rPr>
                        <a:t>M/s DEEPAK &amp; CO.</a:t>
                      </a:r>
                    </a:p>
                    <a:p>
                      <a:pPr marL="0" marR="0" algn="l">
                        <a:lnSpc>
                          <a:spcPct val="115000"/>
                        </a:lnSpc>
                        <a:spcBef>
                          <a:spcPts val="0"/>
                        </a:spcBef>
                        <a:spcAft>
                          <a:spcPts val="0"/>
                        </a:spcAft>
                      </a:pPr>
                      <a:r>
                        <a:rPr lang="en-US" sz="1800" dirty="0">
                          <a:effectLst/>
                          <a:latin typeface="+mj-lt"/>
                        </a:rPr>
                        <a:t>(2018-TIOL-13-AAR-GST)</a:t>
                      </a:r>
                      <a:endParaRPr lang="en-US" sz="1800" dirty="0">
                        <a:effectLst/>
                        <a:latin typeface="+mj-lt"/>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498519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Nash Bridge.jpg"/>
          <p:cNvPicPr>
            <a:picLocks noChangeAspect="1"/>
          </p:cNvPicPr>
          <p:nvPr/>
        </p:nvPicPr>
        <p:blipFill>
          <a:blip r:embed="rId3" cstate="print"/>
          <a:stretch>
            <a:fillRect/>
          </a:stretch>
        </p:blipFill>
        <p:spPr>
          <a:xfrm>
            <a:off x="0" y="-74693"/>
            <a:ext cx="9925049" cy="6755304"/>
          </a:xfrm>
          <a:prstGeom prst="rect">
            <a:avLst/>
          </a:prstGeom>
        </p:spPr>
      </p:pic>
      <p:pic>
        <p:nvPicPr>
          <p:cNvPr id="10" name="Picture 9" descr="nash jpeg.jpg"/>
          <p:cNvPicPr>
            <a:picLocks noChangeAspect="1"/>
          </p:cNvPicPr>
          <p:nvPr/>
        </p:nvPicPr>
        <p:blipFill>
          <a:blip r:embed="rId4" cstate="print">
            <a:clrChange>
              <a:clrFrom>
                <a:srgbClr val="FFFFFF"/>
              </a:clrFrom>
              <a:clrTo>
                <a:srgbClr val="FFFFFF">
                  <a:alpha val="0"/>
                </a:srgbClr>
              </a:clrTo>
            </a:clrChange>
          </a:blip>
          <a:srcRect l="13808" t="29088" r="13303" b="18796"/>
          <a:stretch>
            <a:fillRect/>
          </a:stretch>
        </p:blipFill>
        <p:spPr>
          <a:xfrm>
            <a:off x="8345463" y="579121"/>
            <a:ext cx="1481958" cy="677918"/>
          </a:xfrm>
          <a:prstGeom prst="rect">
            <a:avLst/>
          </a:prstGeom>
        </p:spPr>
      </p:pic>
      <p:sp>
        <p:nvSpPr>
          <p:cNvPr id="6" name="Rectangle 5"/>
          <p:cNvSpPr/>
          <p:nvPr/>
        </p:nvSpPr>
        <p:spPr>
          <a:xfrm>
            <a:off x="97632" y="579121"/>
            <a:ext cx="9729789" cy="3238904"/>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45720" tIns="45720" rIns="45720" bIns="45720" rtlCol="0" anchor="ctr"/>
          <a:lstStyle/>
          <a:p>
            <a:pPr algn="ctr"/>
            <a:r>
              <a:rPr lang="en-US" sz="3200" b="1" dirty="0">
                <a:solidFill>
                  <a:schemeClr val="tx1"/>
                </a:solidFill>
              </a:rPr>
              <a:t>Judicial Pronouncements</a:t>
            </a:r>
            <a:br>
              <a:rPr lang="en-IN" sz="3200" dirty="0">
                <a:solidFill>
                  <a:schemeClr val="tx1"/>
                </a:solidFill>
              </a:rPr>
            </a:br>
            <a:endParaRPr lang="en-US" sz="3200" b="1" dirty="0">
              <a:solidFill>
                <a:schemeClr val="tx1"/>
              </a:solidFill>
              <a:cs typeface="Helvetica Neue"/>
            </a:endParaRPr>
          </a:p>
          <a:p>
            <a:pPr algn="ctr"/>
            <a:r>
              <a:rPr lang="en-US" sz="1600" b="1" dirty="0">
                <a:solidFill>
                  <a:schemeClr val="tx1"/>
                </a:solidFill>
                <a:cs typeface="Helvetica Neue"/>
              </a:rPr>
              <a:t>		</a:t>
            </a:r>
            <a:endParaRPr lang="en-US" sz="1800" dirty="0">
              <a:solidFill>
                <a:schemeClr val="tx1"/>
              </a:solidFill>
              <a:cs typeface="Helvetica Neue"/>
            </a:endParaRPr>
          </a:p>
        </p:txBody>
      </p:sp>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953500" y="6845300"/>
            <a:ext cx="971550" cy="598488"/>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50148" y="6680610"/>
            <a:ext cx="1674902" cy="763177"/>
          </a:xfrm>
          <a:prstGeom prst="rect">
            <a:avLst/>
          </a:prstGeom>
        </p:spPr>
      </p:pic>
    </p:spTree>
    <p:extLst>
      <p:ext uri="{BB962C8B-B14F-4D97-AF65-F5344CB8AC3E}">
        <p14:creationId xmlns:p14="http://schemas.microsoft.com/office/powerpoint/2010/main" val="2805148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4300" y="1089878"/>
            <a:ext cx="9202994" cy="5478423"/>
          </a:xfrm>
          <a:prstGeom prst="rect">
            <a:avLst/>
          </a:prstGeom>
          <a:noFill/>
        </p:spPr>
        <p:txBody>
          <a:bodyPr wrap="square" lIns="45720" rIns="45720" rtlCol="0">
            <a:spAutoFit/>
          </a:bodyPr>
          <a:lstStyle/>
          <a:p>
            <a:r>
              <a:rPr lang="en-IN" sz="2000" b="1" dirty="0"/>
              <a:t>High Court of Allahabad – Metro Institutes of Medical Sciences (P.) Ltd. v/s </a:t>
            </a:r>
          </a:p>
          <a:p>
            <a:r>
              <a:rPr lang="en-IN" sz="2000" b="1" dirty="0"/>
              <a:t>State of U.P							 	     [2018] 91 taxmann.com 245 (Allahabad)</a:t>
            </a:r>
          </a:p>
          <a:p>
            <a:endParaRPr lang="en-IN" sz="2000" b="1" dirty="0"/>
          </a:p>
          <a:p>
            <a:r>
              <a:rPr lang="en-IN" sz="2000" b="1" dirty="0"/>
              <a:t>FACTS OF THE CASE</a:t>
            </a:r>
          </a:p>
          <a:p>
            <a:endParaRPr lang="en-IN" b="1" dirty="0"/>
          </a:p>
          <a:p>
            <a:pPr marL="342900" indent="-342900">
              <a:buFont typeface="Arial" panose="020B0604020202020204" pitchFamily="34" charset="0"/>
              <a:buChar char="•"/>
            </a:pPr>
            <a:r>
              <a:rPr lang="en-IN" dirty="0"/>
              <a:t>The petitioner is a company engaged in the business of providing health care services that come under the purview of supply of taxable goods and services under GST. The company was also registered as a Trader under the provisions of U.P. Trade Tax Act since 15.9.1997 and registration under the U.P. Trade Tax Act was continued under the provisions of U.P. Value Added Tax Laws under the U.P. VAT Act with a valid TIN Number.</a:t>
            </a:r>
          </a:p>
          <a:p>
            <a:pPr marL="342900" indent="-342900">
              <a:buFont typeface="Arial" panose="020B0604020202020204" pitchFamily="34" charset="0"/>
              <a:buChar char="•"/>
            </a:pPr>
            <a:endParaRPr lang="en-IN" dirty="0"/>
          </a:p>
          <a:p>
            <a:pPr marL="342900" indent="-342900">
              <a:buFont typeface="Arial" panose="020B0604020202020204" pitchFamily="34" charset="0"/>
              <a:buChar char="•"/>
            </a:pPr>
            <a:r>
              <a:rPr lang="en-IN" dirty="0"/>
              <a:t>At the outset of GST, VAT Department was authorised by the Goods and Service Tax Network (GSTN) for providing an ID and a Password for migrating existing taxpayers to the new scheme.</a:t>
            </a:r>
          </a:p>
          <a:p>
            <a:pPr marL="342900" indent="-342900">
              <a:buFont typeface="Arial" panose="020B0604020202020204" pitchFamily="34" charset="0"/>
              <a:buChar char="•"/>
            </a:pPr>
            <a:endParaRPr lang="en-IN" dirty="0"/>
          </a:p>
          <a:p>
            <a:pPr marL="342900" indent="-342900">
              <a:buFont typeface="Arial" panose="020B0604020202020204" pitchFamily="34" charset="0"/>
              <a:buChar char="•"/>
            </a:pPr>
            <a:r>
              <a:rPr lang="en-IN" dirty="0"/>
              <a:t>However, the VAT Department failed to provide the petitioner company with a valid Provisional ID and Password due to which the petitioner company was unable to migrate to GST and file its returns online.</a:t>
            </a:r>
          </a:p>
          <a:p>
            <a:endParaRPr lang="en-IN" i="1" dirty="0"/>
          </a:p>
          <a:p>
            <a:endParaRPr lang="en-IN"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53500" y="6845300"/>
            <a:ext cx="971550" cy="598488"/>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50148" y="6624946"/>
            <a:ext cx="1674902" cy="818842"/>
          </a:xfrm>
          <a:prstGeom prst="rect">
            <a:avLst/>
          </a:prstGeom>
        </p:spPr>
      </p:pic>
      <p:sp>
        <p:nvSpPr>
          <p:cNvPr id="7" name="TextBox 6"/>
          <p:cNvSpPr txBox="1"/>
          <p:nvPr/>
        </p:nvSpPr>
        <p:spPr>
          <a:xfrm>
            <a:off x="114300" y="101600"/>
            <a:ext cx="9702800" cy="584775"/>
          </a:xfrm>
          <a:prstGeom prst="rect">
            <a:avLst/>
          </a:prstGeom>
          <a:noFill/>
        </p:spPr>
        <p:txBody>
          <a:bodyPr wrap="square" rtlCol="0">
            <a:spAutoFit/>
          </a:bodyPr>
          <a:lstStyle/>
          <a:p>
            <a:r>
              <a:rPr lang="en-IN" sz="3200" b="1" dirty="0"/>
              <a:t>Technical Glitches in Portal: GST Migration &amp; Returns</a:t>
            </a:r>
            <a:endParaRPr lang="en-IN" sz="3200" dirty="0"/>
          </a:p>
        </p:txBody>
      </p:sp>
    </p:spTree>
    <p:extLst>
      <p:ext uri="{BB962C8B-B14F-4D97-AF65-F5344CB8AC3E}">
        <p14:creationId xmlns:p14="http://schemas.microsoft.com/office/powerpoint/2010/main" val="18231875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4300" y="1089878"/>
            <a:ext cx="9202994" cy="6093976"/>
          </a:xfrm>
          <a:prstGeom prst="rect">
            <a:avLst/>
          </a:prstGeom>
          <a:noFill/>
        </p:spPr>
        <p:txBody>
          <a:bodyPr wrap="square" lIns="45720" rIns="45720" rtlCol="0">
            <a:spAutoFit/>
          </a:bodyPr>
          <a:lstStyle/>
          <a:p>
            <a:r>
              <a:rPr lang="en-IN" sz="2000" b="1" dirty="0"/>
              <a:t>High Court of Allahabad – Metro Institutes of Medical Sciences (P.) Ltd. v/s </a:t>
            </a:r>
          </a:p>
          <a:p>
            <a:r>
              <a:rPr lang="en-IN" sz="2000" b="1" dirty="0"/>
              <a:t>State of U.P							 	     [2018] 91 taxmann.com 245 (Allahabad)</a:t>
            </a:r>
          </a:p>
          <a:p>
            <a:endParaRPr lang="en-IN" sz="2000" b="1" dirty="0"/>
          </a:p>
          <a:p>
            <a:r>
              <a:rPr lang="en-IN" sz="2000" b="1" dirty="0"/>
              <a:t>PROVISIONS RELIED UPON</a:t>
            </a:r>
          </a:p>
          <a:p>
            <a:endParaRPr lang="en-IN" b="1" dirty="0"/>
          </a:p>
          <a:p>
            <a:pPr marL="342900" indent="-342900">
              <a:buFont typeface="Arial" panose="020B0604020202020204" pitchFamily="34" charset="0"/>
              <a:buChar char="•"/>
            </a:pPr>
            <a:r>
              <a:rPr lang="en-IN" sz="1600" dirty="0"/>
              <a:t>Section 139 of the GST Act provides the procedure for migration of existing tax buyers and is quoted herein below:</a:t>
            </a:r>
          </a:p>
          <a:p>
            <a:pPr marL="342900" indent="-342900">
              <a:buFont typeface="Arial" panose="020B0604020202020204" pitchFamily="34" charset="0"/>
              <a:buChar char="•"/>
            </a:pPr>
            <a:endParaRPr lang="en-IN" sz="1600" dirty="0"/>
          </a:p>
          <a:p>
            <a:r>
              <a:rPr lang="en-IN" sz="1600" dirty="0"/>
              <a:t>	“</a:t>
            </a:r>
            <a:r>
              <a:rPr lang="en-IN" sz="1600" i="1" dirty="0"/>
              <a:t>(1) On and from the appointed day, every person registered under any of the existing laws and having a valid Permanent 	Account Number shall be issued a certificate of registration on provisional basis, subject to such conditions and in such form and 	manner as may be prescribed, which unless replaced by a final certificate of registration under sub-section (2), shall be liable to be 	cancelled if the conditions so prescribed are not complied with. (2) The final certificate of registration shall be granted in such 	form and manner and subject to such conditions as may be prescribed.</a:t>
            </a:r>
          </a:p>
          <a:p>
            <a:endParaRPr lang="en-IN" sz="1600" i="1" dirty="0"/>
          </a:p>
          <a:p>
            <a:pPr marL="285750" indent="-285750">
              <a:buFont typeface="Arial" panose="020B0604020202020204" pitchFamily="34" charset="0"/>
              <a:buChar char="•"/>
            </a:pPr>
            <a:r>
              <a:rPr lang="en-IN" sz="1600" dirty="0"/>
              <a:t>Rule 24 (1) of the CGST Rules, 2017 provides the migration of persons registered under existing law. An extract of the same is reproduced below:</a:t>
            </a:r>
          </a:p>
          <a:p>
            <a:r>
              <a:rPr lang="en-IN" sz="1600" dirty="0"/>
              <a:t>	</a:t>
            </a:r>
            <a:endParaRPr lang="en-IN" sz="1600" i="1" dirty="0"/>
          </a:p>
          <a:p>
            <a:r>
              <a:rPr lang="en-IN" sz="1600" i="1" dirty="0"/>
              <a:t>	(a) Every person, other than a person deducting tax at source or an Input Service Distributor, registered under an 	existing law 	and having a Permanent Account Number issued under the provisions of the Income-tax Act, 1961 	(Act 43 of 1961) shall 	</a:t>
            </a:r>
            <a:r>
              <a:rPr lang="en-IN" sz="1600" i="1" dirty="0" err="1"/>
              <a:t>enroll</a:t>
            </a:r>
            <a:r>
              <a:rPr lang="en-IN" sz="1600" i="1" dirty="0"/>
              <a:t> on the common portal by validating his e-mail address and mobile number, either 	directly or through a Facilitation Centre 	notified by the Commissioner.</a:t>
            </a:r>
          </a:p>
          <a:p>
            <a:pPr marL="342900" indent="-342900">
              <a:buFont typeface="Arial" panose="020B0604020202020204" pitchFamily="34" charset="0"/>
              <a:buChar char="•"/>
            </a:pPr>
            <a:endParaRPr lang="en-IN" i="1" dirty="0"/>
          </a:p>
          <a:p>
            <a:endParaRPr lang="en-IN"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53500" y="6845300"/>
            <a:ext cx="971550" cy="598488"/>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50148" y="6624946"/>
            <a:ext cx="1674902" cy="818842"/>
          </a:xfrm>
          <a:prstGeom prst="rect">
            <a:avLst/>
          </a:prstGeom>
        </p:spPr>
      </p:pic>
      <p:sp>
        <p:nvSpPr>
          <p:cNvPr id="7" name="TextBox 6"/>
          <p:cNvSpPr txBox="1"/>
          <p:nvPr/>
        </p:nvSpPr>
        <p:spPr>
          <a:xfrm>
            <a:off x="114300" y="101600"/>
            <a:ext cx="9702800" cy="584775"/>
          </a:xfrm>
          <a:prstGeom prst="rect">
            <a:avLst/>
          </a:prstGeom>
          <a:noFill/>
        </p:spPr>
        <p:txBody>
          <a:bodyPr wrap="square" rtlCol="0">
            <a:spAutoFit/>
          </a:bodyPr>
          <a:lstStyle/>
          <a:p>
            <a:r>
              <a:rPr lang="en-IN" sz="3200" b="1" dirty="0"/>
              <a:t>Technical Glitches in Portal: GST Migration &amp; Returns</a:t>
            </a:r>
            <a:endParaRPr lang="en-IN" sz="3200" dirty="0"/>
          </a:p>
        </p:txBody>
      </p:sp>
    </p:spTree>
    <p:extLst>
      <p:ext uri="{BB962C8B-B14F-4D97-AF65-F5344CB8AC3E}">
        <p14:creationId xmlns:p14="http://schemas.microsoft.com/office/powerpoint/2010/main" val="13294350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4300" y="1089878"/>
            <a:ext cx="9202994" cy="5509200"/>
          </a:xfrm>
          <a:prstGeom prst="rect">
            <a:avLst/>
          </a:prstGeom>
          <a:noFill/>
        </p:spPr>
        <p:txBody>
          <a:bodyPr wrap="square" lIns="45720" rIns="45720" rtlCol="0">
            <a:spAutoFit/>
          </a:bodyPr>
          <a:lstStyle/>
          <a:p>
            <a:r>
              <a:rPr lang="en-IN" sz="2000" b="1" dirty="0"/>
              <a:t>High Court of Allahabad – Metro Institutes of Medical Sciences (P.) Ltd. v/s </a:t>
            </a:r>
          </a:p>
          <a:p>
            <a:r>
              <a:rPr lang="en-IN" sz="2000" b="1" dirty="0"/>
              <a:t>State of U.P							 	     [2018] 91 taxmann.com 245 (Allahabad)</a:t>
            </a:r>
          </a:p>
          <a:p>
            <a:endParaRPr lang="en-IN" sz="2000" b="1" dirty="0"/>
          </a:p>
          <a:p>
            <a:pPr marL="285750" indent="-285750">
              <a:buFont typeface="Arial" panose="020B0604020202020204" pitchFamily="34" charset="0"/>
              <a:buChar char="•"/>
            </a:pPr>
            <a:r>
              <a:rPr lang="en-IN" dirty="0"/>
              <a:t>It is further stated that the petitioner company is not allowed to deposit its tax and further to file the returns of tax unless the late filing fees and interest are also deposited. The petitioner contends that the default is not on account of the assessee but on account of laches at the hands of the competent authority.</a:t>
            </a:r>
          </a:p>
          <a:p>
            <a:pPr marL="285750" indent="-285750">
              <a:buFont typeface="Arial" panose="020B0604020202020204" pitchFamily="34" charset="0"/>
              <a:buChar char="•"/>
            </a:pPr>
            <a:endParaRPr lang="en-IN" dirty="0"/>
          </a:p>
          <a:p>
            <a:r>
              <a:rPr lang="en-IN" sz="2000" b="1" dirty="0"/>
              <a:t>RULING</a:t>
            </a:r>
          </a:p>
          <a:p>
            <a:endParaRPr lang="en-IN" sz="2000" b="1" dirty="0"/>
          </a:p>
          <a:p>
            <a:pPr marL="342900" indent="-342900">
              <a:buFont typeface="Arial" panose="020B0604020202020204" pitchFamily="34" charset="0"/>
              <a:buChar char="•"/>
            </a:pPr>
            <a:r>
              <a:rPr lang="en-IN" dirty="0"/>
              <a:t>The Court directed the competent authority to issue a provisional id and password with immediate effect to the petitioner company for completing migration process on the GST Portal for uploading the returns and to deposit the due tax. </a:t>
            </a:r>
          </a:p>
          <a:p>
            <a:pPr marL="342900" indent="-342900">
              <a:buFont typeface="Arial" panose="020B0604020202020204" pitchFamily="34" charset="0"/>
              <a:buChar char="•"/>
            </a:pPr>
            <a:endParaRPr lang="en-IN" dirty="0"/>
          </a:p>
          <a:p>
            <a:pPr marL="342900" indent="-342900">
              <a:buFont typeface="Arial" panose="020B0604020202020204" pitchFamily="34" charset="0"/>
              <a:buChar char="•"/>
            </a:pPr>
            <a:r>
              <a:rPr lang="en-IN" dirty="0"/>
              <a:t>It is further directed that the concerned respondent authority will allow the petitioner to complete migration to GST upon the receipt of such password as such issued to the petitioner company, in accordance with law.</a:t>
            </a:r>
          </a:p>
          <a:p>
            <a:pPr marL="342900" indent="-342900">
              <a:buFont typeface="Arial" panose="020B0604020202020204" pitchFamily="34" charset="0"/>
              <a:buChar char="•"/>
            </a:pPr>
            <a:endParaRPr lang="en-IN" i="1" dirty="0"/>
          </a:p>
          <a:p>
            <a:endParaRPr lang="en-IN"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53500" y="6845300"/>
            <a:ext cx="971550" cy="598488"/>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50148" y="6624946"/>
            <a:ext cx="1674902" cy="818842"/>
          </a:xfrm>
          <a:prstGeom prst="rect">
            <a:avLst/>
          </a:prstGeom>
        </p:spPr>
      </p:pic>
      <p:sp>
        <p:nvSpPr>
          <p:cNvPr id="7" name="TextBox 6"/>
          <p:cNvSpPr txBox="1"/>
          <p:nvPr/>
        </p:nvSpPr>
        <p:spPr>
          <a:xfrm>
            <a:off x="114300" y="101600"/>
            <a:ext cx="9702800" cy="584775"/>
          </a:xfrm>
          <a:prstGeom prst="rect">
            <a:avLst/>
          </a:prstGeom>
          <a:noFill/>
        </p:spPr>
        <p:txBody>
          <a:bodyPr wrap="square" rtlCol="0">
            <a:spAutoFit/>
          </a:bodyPr>
          <a:lstStyle/>
          <a:p>
            <a:r>
              <a:rPr lang="en-IN" sz="3200" b="1" dirty="0"/>
              <a:t>Technical Glitches in Portal: GST Migration &amp; Returns</a:t>
            </a:r>
            <a:endParaRPr lang="en-IN" sz="3200" dirty="0"/>
          </a:p>
        </p:txBody>
      </p:sp>
    </p:spTree>
    <p:extLst>
      <p:ext uri="{BB962C8B-B14F-4D97-AF65-F5344CB8AC3E}">
        <p14:creationId xmlns:p14="http://schemas.microsoft.com/office/powerpoint/2010/main" val="33598611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4300" y="1089878"/>
            <a:ext cx="9202994" cy="5539978"/>
          </a:xfrm>
          <a:prstGeom prst="rect">
            <a:avLst/>
          </a:prstGeom>
          <a:noFill/>
        </p:spPr>
        <p:txBody>
          <a:bodyPr wrap="square" lIns="45720" rIns="45720" rtlCol="0">
            <a:spAutoFit/>
          </a:bodyPr>
          <a:lstStyle/>
          <a:p>
            <a:r>
              <a:rPr lang="en-IN" sz="2000" b="1" dirty="0"/>
              <a:t>High Court of Bombay – JCB India Ltd v/s Union of India</a:t>
            </a:r>
          </a:p>
          <a:p>
            <a:r>
              <a:rPr lang="en-IN" sz="2000" b="1" dirty="0"/>
              <a:t>[2018] 92 taxmann.com 131 (Bombay) </a:t>
            </a:r>
            <a:endParaRPr lang="en-IN" sz="2000" dirty="0"/>
          </a:p>
          <a:p>
            <a:endParaRPr lang="en-IN" dirty="0"/>
          </a:p>
          <a:p>
            <a:r>
              <a:rPr lang="en-IN" sz="2000" b="1" dirty="0"/>
              <a:t>FACTS OF THE CASE</a:t>
            </a:r>
          </a:p>
          <a:p>
            <a:endParaRPr lang="en-IN" sz="2000" b="1" dirty="0"/>
          </a:p>
          <a:p>
            <a:pPr marL="342900" indent="-342900">
              <a:buFont typeface="Arial" panose="020B0604020202020204" pitchFamily="34" charset="0"/>
              <a:buChar char="•"/>
            </a:pPr>
            <a:r>
              <a:rPr lang="en-IN" sz="1600" dirty="0"/>
              <a:t>The assessee was a company registered under the Companies Act and was engaged in the manufacture of Excavators, Loaders, Compactors, etc., falling under Chapter Heading 8429. The assessee was registered under the erstwhile Central Excise Act and the assessee paid central excise duty on clearance of such machines from its factory. The assessee also had a </a:t>
            </a:r>
            <a:r>
              <a:rPr lang="en-IN" sz="1600" b="1" dirty="0"/>
              <a:t>Duty depot which was not registered </a:t>
            </a:r>
            <a:r>
              <a:rPr lang="en-IN" sz="1600" dirty="0"/>
              <a:t>under the erstwhile Excise law.</a:t>
            </a:r>
          </a:p>
          <a:p>
            <a:pPr marL="342900" indent="-342900">
              <a:buFont typeface="Arial" panose="020B0604020202020204" pitchFamily="34" charset="0"/>
              <a:buChar char="•"/>
            </a:pPr>
            <a:endParaRPr lang="en-IN" sz="1600" i="1" dirty="0"/>
          </a:p>
          <a:p>
            <a:pPr marL="342900" indent="-342900">
              <a:buFont typeface="Arial" panose="020B0604020202020204" pitchFamily="34" charset="0"/>
              <a:buChar char="•"/>
            </a:pPr>
            <a:r>
              <a:rPr lang="en-IN" sz="1600" dirty="0"/>
              <a:t>The assessee had in stock machines </a:t>
            </a:r>
            <a:r>
              <a:rPr lang="en-IN" sz="1600" b="1" dirty="0"/>
              <a:t>in the said Depot as on 30-6-2017 which were older than twelve months </a:t>
            </a:r>
            <a:r>
              <a:rPr lang="en-IN" sz="1600" dirty="0"/>
              <a:t>and duty paid documents were available with respect to the same. In these circumstances, under the erstwhile regime the assessee was not required to pay excise duty again in case it removed/sold the machines from its depot.</a:t>
            </a:r>
          </a:p>
          <a:p>
            <a:pPr marL="342900" indent="-342900">
              <a:buFont typeface="Arial" panose="020B0604020202020204" pitchFamily="34" charset="0"/>
              <a:buChar char="•"/>
            </a:pPr>
            <a:endParaRPr lang="en-IN" sz="1600" i="1" dirty="0"/>
          </a:p>
          <a:p>
            <a:pPr marL="342900" indent="-342900">
              <a:buFont typeface="Arial" panose="020B0604020202020204" pitchFamily="34" charset="0"/>
              <a:buChar char="•"/>
            </a:pPr>
            <a:r>
              <a:rPr lang="en-IN" sz="1600" dirty="0"/>
              <a:t>At the onset of GST, transitional provisions were introduced to ensure seamless flow of credit from erstwhile laws to the GST regime. It is submitted that as per clause </a:t>
            </a:r>
            <a:r>
              <a:rPr lang="en-IN" sz="1600" i="1" dirty="0"/>
              <a:t>(iv)</a:t>
            </a:r>
            <a:r>
              <a:rPr lang="en-IN" sz="1600" dirty="0"/>
              <a:t> of sub-section (3) of section 140, the input tax credit of stock of goods could be availed only when such </a:t>
            </a:r>
            <a:r>
              <a:rPr lang="en-IN" sz="1600" b="1" dirty="0"/>
              <a:t>goods were purchased after 30-6-2016.</a:t>
            </a:r>
          </a:p>
          <a:p>
            <a:pPr marL="342900" indent="-342900">
              <a:buFont typeface="Arial" panose="020B0604020202020204" pitchFamily="34" charset="0"/>
              <a:buChar char="•"/>
            </a:pPr>
            <a:endParaRPr lang="en-IN" sz="1600" b="1" dirty="0"/>
          </a:p>
          <a:p>
            <a:pPr marL="342900" indent="-342900">
              <a:buFont typeface="Arial" panose="020B0604020202020204" pitchFamily="34" charset="0"/>
              <a:buChar char="•"/>
            </a:pPr>
            <a:r>
              <a:rPr lang="en-IN" sz="1600" dirty="0"/>
              <a:t>A trader or a depot of a manufacturer was not entitled to avail credit as the CENVAT Credit Rules, 2004, as a result the assessee will have to bear the burden of double taxation in case transition credit is disallowed.</a:t>
            </a:r>
            <a:endParaRPr lang="en-IN"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53500" y="6845300"/>
            <a:ext cx="971550" cy="598488"/>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50148" y="6624946"/>
            <a:ext cx="1674902" cy="818842"/>
          </a:xfrm>
          <a:prstGeom prst="rect">
            <a:avLst/>
          </a:prstGeom>
        </p:spPr>
      </p:pic>
      <p:sp>
        <p:nvSpPr>
          <p:cNvPr id="7" name="TextBox 6"/>
          <p:cNvSpPr txBox="1"/>
          <p:nvPr/>
        </p:nvSpPr>
        <p:spPr>
          <a:xfrm>
            <a:off x="114300" y="101600"/>
            <a:ext cx="9702800" cy="584775"/>
          </a:xfrm>
          <a:prstGeom prst="rect">
            <a:avLst/>
          </a:prstGeom>
          <a:noFill/>
        </p:spPr>
        <p:txBody>
          <a:bodyPr wrap="square" rtlCol="0">
            <a:spAutoFit/>
          </a:bodyPr>
          <a:lstStyle/>
          <a:p>
            <a:r>
              <a:rPr lang="en-IN" sz="3200" b="1" dirty="0"/>
              <a:t>Constitutional Validity : Transitional Credit Conditions</a:t>
            </a:r>
            <a:endParaRPr lang="en-IN" sz="3200" dirty="0"/>
          </a:p>
        </p:txBody>
      </p:sp>
    </p:spTree>
    <p:extLst>
      <p:ext uri="{BB962C8B-B14F-4D97-AF65-F5344CB8AC3E}">
        <p14:creationId xmlns:p14="http://schemas.microsoft.com/office/powerpoint/2010/main" val="37399216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4300" y="1089878"/>
            <a:ext cx="9202994" cy="5232202"/>
          </a:xfrm>
          <a:prstGeom prst="rect">
            <a:avLst/>
          </a:prstGeom>
          <a:noFill/>
        </p:spPr>
        <p:txBody>
          <a:bodyPr wrap="square" lIns="45720" rIns="45720" rtlCol="0">
            <a:spAutoFit/>
          </a:bodyPr>
          <a:lstStyle/>
          <a:p>
            <a:r>
              <a:rPr lang="en-IN" sz="2000" b="1" dirty="0"/>
              <a:t>High Court of Bombay – JCB India Ltd v/s Union of India</a:t>
            </a:r>
          </a:p>
          <a:p>
            <a:r>
              <a:rPr lang="en-IN" sz="2000" b="1" dirty="0"/>
              <a:t>[2018] 92 taxmann.com 131 (Bombay) </a:t>
            </a:r>
            <a:endParaRPr lang="en-IN" sz="2000" dirty="0"/>
          </a:p>
          <a:p>
            <a:endParaRPr lang="en-IN" dirty="0"/>
          </a:p>
          <a:p>
            <a:r>
              <a:rPr lang="en-IN" sz="2000" b="1" dirty="0"/>
              <a:t>PROVISIONS RELIED UPON</a:t>
            </a:r>
          </a:p>
          <a:p>
            <a:endParaRPr lang="en-IN" sz="2000" b="1" dirty="0"/>
          </a:p>
          <a:p>
            <a:pPr marL="342900" indent="-342900">
              <a:buFont typeface="Arial" panose="020B0604020202020204" pitchFamily="34" charset="0"/>
              <a:buChar char="•"/>
            </a:pPr>
            <a:r>
              <a:rPr lang="en-IN" sz="1600" dirty="0"/>
              <a:t>A perusal of section 16 states that, </a:t>
            </a:r>
            <a:r>
              <a:rPr lang="en-IN" sz="1600" i="1" dirty="0"/>
              <a:t>“every registered person shall, subject to </a:t>
            </a:r>
            <a:r>
              <a:rPr lang="en-IN" sz="1600" b="1" i="1" dirty="0"/>
              <a:t>such conditions and restrictions </a:t>
            </a:r>
            <a:r>
              <a:rPr lang="en-IN" sz="1600" i="1" dirty="0"/>
              <a:t>as may be prescribed and in the manner specified in section 49, be entitled to take credit of input tax charged on any supply of goods or services or both to him which are used or intended to be used in the course or furtherance of his business and the said amount shall be credited to the electronic credit ledger of such person.”</a:t>
            </a:r>
          </a:p>
          <a:p>
            <a:pPr marL="342900" indent="-342900">
              <a:buFont typeface="Arial" panose="020B0604020202020204" pitchFamily="34" charset="0"/>
              <a:buChar char="•"/>
            </a:pPr>
            <a:endParaRPr lang="en-IN" sz="1600" i="1" dirty="0"/>
          </a:p>
          <a:p>
            <a:pPr marL="342900" indent="-342900">
              <a:buFont typeface="Arial" panose="020B0604020202020204" pitchFamily="34" charset="0"/>
              <a:buChar char="•"/>
            </a:pPr>
            <a:r>
              <a:rPr lang="en-IN" sz="1600" dirty="0"/>
              <a:t>Thus, the conditional input tax credit, as can be availed of and strictly within the four corners of the statute, particularly the substantive provisions, </a:t>
            </a:r>
            <a:r>
              <a:rPr lang="en-IN" sz="1600" b="1" dirty="0"/>
              <a:t>is not questioned nor the validity and legality of these provisions put in issue.</a:t>
            </a:r>
          </a:p>
          <a:p>
            <a:pPr marL="342900" indent="-342900">
              <a:buFont typeface="Arial" panose="020B0604020202020204" pitchFamily="34" charset="0"/>
              <a:buChar char="•"/>
            </a:pPr>
            <a:endParaRPr lang="en-IN" sz="1600" b="1" i="1" dirty="0"/>
          </a:p>
          <a:p>
            <a:pPr marL="342900" indent="-342900">
              <a:buFont typeface="Arial" panose="020B0604020202020204" pitchFamily="34" charset="0"/>
              <a:buChar char="•"/>
            </a:pPr>
            <a:r>
              <a:rPr lang="en-IN" sz="1600" dirty="0"/>
              <a:t>Further, Rule 4 of CENVAT Credit Rules, 2004 also sets out conditions and restrictions for allowing CENVAT Credit. CENVAT credit is a </a:t>
            </a:r>
            <a:r>
              <a:rPr lang="en-IN" sz="1600" b="1" dirty="0"/>
              <a:t>mere concession </a:t>
            </a:r>
            <a:r>
              <a:rPr lang="en-IN" sz="1600" dirty="0"/>
              <a:t>and it cannot be claimed as a </a:t>
            </a:r>
            <a:r>
              <a:rPr lang="en-IN" sz="1600" b="1" dirty="0"/>
              <a:t>matter of right</a:t>
            </a:r>
            <a:r>
              <a:rPr lang="en-IN" sz="1600" dirty="0"/>
              <a:t>. If the CENVAT Credit Rules under the existing legislation themselves stipulate and provide for conditions for </a:t>
            </a:r>
            <a:r>
              <a:rPr lang="en-IN" sz="1600" dirty="0" err="1"/>
              <a:t>availment</a:t>
            </a:r>
            <a:r>
              <a:rPr lang="en-IN" sz="1600" dirty="0"/>
              <a:t> of that credit, then, that credit on inputs under the existing law itself is not an absolute but a restricted or conditional right.</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53500" y="6845300"/>
            <a:ext cx="971550" cy="598488"/>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50148" y="6624946"/>
            <a:ext cx="1674902" cy="818842"/>
          </a:xfrm>
          <a:prstGeom prst="rect">
            <a:avLst/>
          </a:prstGeom>
        </p:spPr>
      </p:pic>
      <p:sp>
        <p:nvSpPr>
          <p:cNvPr id="7" name="TextBox 6"/>
          <p:cNvSpPr txBox="1"/>
          <p:nvPr/>
        </p:nvSpPr>
        <p:spPr>
          <a:xfrm>
            <a:off x="114300" y="101600"/>
            <a:ext cx="9702800" cy="584775"/>
          </a:xfrm>
          <a:prstGeom prst="rect">
            <a:avLst/>
          </a:prstGeom>
          <a:noFill/>
        </p:spPr>
        <p:txBody>
          <a:bodyPr wrap="square" rtlCol="0">
            <a:spAutoFit/>
          </a:bodyPr>
          <a:lstStyle/>
          <a:p>
            <a:r>
              <a:rPr lang="en-IN" sz="3200" b="1" dirty="0"/>
              <a:t>Constitutional Validity : Transitional Credit Conditions</a:t>
            </a:r>
            <a:endParaRPr lang="en-IN" sz="3200" dirty="0"/>
          </a:p>
        </p:txBody>
      </p:sp>
    </p:spTree>
    <p:extLst>
      <p:ext uri="{BB962C8B-B14F-4D97-AF65-F5344CB8AC3E}">
        <p14:creationId xmlns:p14="http://schemas.microsoft.com/office/powerpoint/2010/main" val="16838934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4300" y="1089878"/>
            <a:ext cx="9202994" cy="5447645"/>
          </a:xfrm>
          <a:prstGeom prst="rect">
            <a:avLst/>
          </a:prstGeom>
          <a:noFill/>
        </p:spPr>
        <p:txBody>
          <a:bodyPr wrap="square" lIns="45720" rIns="45720" rtlCol="0">
            <a:spAutoFit/>
          </a:bodyPr>
          <a:lstStyle/>
          <a:p>
            <a:r>
              <a:rPr lang="en-IN" sz="2000" b="1" dirty="0"/>
              <a:t>High Court of Bombay – JCB India Ltd v/s Union of India</a:t>
            </a:r>
          </a:p>
          <a:p>
            <a:r>
              <a:rPr lang="en-IN" sz="2000" b="1" dirty="0"/>
              <a:t>[2018] 92 taxmann.com 131 (Bombay) </a:t>
            </a:r>
            <a:endParaRPr lang="en-IN" sz="2000" dirty="0"/>
          </a:p>
          <a:p>
            <a:endParaRPr lang="en-IN" sz="1600" b="1" dirty="0"/>
          </a:p>
          <a:p>
            <a:r>
              <a:rPr lang="en-IN" sz="2000" b="1" dirty="0"/>
              <a:t>RULING</a:t>
            </a:r>
          </a:p>
          <a:p>
            <a:endParaRPr lang="en-IN" sz="1600" i="1" dirty="0"/>
          </a:p>
          <a:p>
            <a:pPr marL="342900" indent="-342900">
              <a:buFont typeface="Arial" panose="020B0604020202020204" pitchFamily="34" charset="0"/>
              <a:buChar char="•"/>
            </a:pPr>
            <a:r>
              <a:rPr lang="en-IN" sz="1600" dirty="0"/>
              <a:t>In the instant case, a concession is being provided by the Legislature which but for the provision </a:t>
            </a:r>
            <a:r>
              <a:rPr lang="en-IN" sz="1600" b="1" dirty="0"/>
              <a:t>granting such concession could have not been availed</a:t>
            </a:r>
            <a:r>
              <a:rPr lang="en-IN" sz="1600" dirty="0"/>
              <a:t>. The </a:t>
            </a:r>
            <a:r>
              <a:rPr lang="en-IN" sz="1600" dirty="0" err="1"/>
              <a:t>availment</a:t>
            </a:r>
            <a:r>
              <a:rPr lang="en-IN" sz="1600" dirty="0"/>
              <a:t> of CENVAT credit or input tax credit is clearly termed as a concession. With the conditions imposed, the concession could have been availed of. In the absence of a substantive provision granting such concession, there would have been no concession at all. </a:t>
            </a:r>
          </a:p>
          <a:p>
            <a:pPr marL="342900" indent="-342900">
              <a:buFont typeface="Arial" panose="020B0604020202020204" pitchFamily="34" charset="0"/>
              <a:buChar char="•"/>
            </a:pPr>
            <a:endParaRPr lang="en-IN" sz="1600" dirty="0"/>
          </a:p>
          <a:p>
            <a:pPr marL="342900" indent="-342900">
              <a:buFont typeface="Arial" panose="020B0604020202020204" pitchFamily="34" charset="0"/>
              <a:buChar char="•"/>
            </a:pPr>
            <a:r>
              <a:rPr lang="en-IN" sz="1600" dirty="0"/>
              <a:t>It is also a well settled fact that right to take advantage of a statutory provision cannot be said to be an accrued right and similarly a right which would, if allowed to be asserted, will affect adversely the larger public interest that cannot be permitted to be enforced.</a:t>
            </a:r>
          </a:p>
          <a:p>
            <a:pPr marL="342900" indent="-342900">
              <a:buFont typeface="Arial" panose="020B0604020202020204" pitchFamily="34" charset="0"/>
              <a:buChar char="•"/>
            </a:pPr>
            <a:endParaRPr lang="en-IN" sz="1600" i="1" dirty="0"/>
          </a:p>
          <a:p>
            <a:pPr marL="342900" indent="-342900">
              <a:buFont typeface="Arial" panose="020B0604020202020204" pitchFamily="34" charset="0"/>
              <a:buChar char="•"/>
            </a:pPr>
            <a:r>
              <a:rPr lang="en-IN" sz="1600" dirty="0"/>
              <a:t>The Court also held that </a:t>
            </a:r>
            <a:r>
              <a:rPr lang="en-IN" sz="1600" i="1" dirty="0"/>
              <a:t>“Once we are of the opinion that there is </a:t>
            </a:r>
            <a:r>
              <a:rPr lang="en-IN" sz="1600" b="1" i="1" dirty="0"/>
              <a:t>nothing indefeasible or absolute in the right claimed under the existing law or in transitional arrangements </a:t>
            </a:r>
            <a:r>
              <a:rPr lang="en-IN" sz="1600" i="1" dirty="0"/>
              <a:t>set out, or in the substantive provisions permitting availing of input tax credit, then, all the more the challenge must fail.”</a:t>
            </a:r>
          </a:p>
          <a:p>
            <a:endParaRPr lang="en-IN" sz="1600" i="1" dirty="0"/>
          </a:p>
          <a:p>
            <a:pPr marL="342900" indent="-342900">
              <a:buFont typeface="Arial" panose="020B0604020202020204" pitchFamily="34" charset="0"/>
              <a:buChar char="•"/>
            </a:pPr>
            <a:r>
              <a:rPr lang="en-IN" sz="1600" dirty="0"/>
              <a:t>Further, any comparative analysis of the Central and State Law cannot hold that this condition imposed by the Act is unreasonable in any manner.</a:t>
            </a:r>
          </a:p>
          <a:p>
            <a:pPr marL="342900" indent="-342900">
              <a:buFont typeface="Arial" panose="020B0604020202020204" pitchFamily="34" charset="0"/>
              <a:buChar char="•"/>
            </a:pPr>
            <a:endParaRPr lang="en-IN" sz="16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53500" y="6845300"/>
            <a:ext cx="971550" cy="598488"/>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50148" y="6624946"/>
            <a:ext cx="1674902" cy="818842"/>
          </a:xfrm>
          <a:prstGeom prst="rect">
            <a:avLst/>
          </a:prstGeom>
        </p:spPr>
      </p:pic>
      <p:sp>
        <p:nvSpPr>
          <p:cNvPr id="7" name="TextBox 6"/>
          <p:cNvSpPr txBox="1"/>
          <p:nvPr/>
        </p:nvSpPr>
        <p:spPr>
          <a:xfrm>
            <a:off x="114300" y="101600"/>
            <a:ext cx="9702800" cy="584775"/>
          </a:xfrm>
          <a:prstGeom prst="rect">
            <a:avLst/>
          </a:prstGeom>
          <a:noFill/>
        </p:spPr>
        <p:txBody>
          <a:bodyPr wrap="square" rtlCol="0">
            <a:spAutoFit/>
          </a:bodyPr>
          <a:lstStyle/>
          <a:p>
            <a:r>
              <a:rPr lang="en-IN" sz="3200" b="1" dirty="0"/>
              <a:t>Constitutional Validity : Transitional Credit Conditions</a:t>
            </a:r>
            <a:endParaRPr lang="en-IN" sz="3200" dirty="0"/>
          </a:p>
        </p:txBody>
      </p:sp>
    </p:spTree>
    <p:extLst>
      <p:ext uri="{BB962C8B-B14F-4D97-AF65-F5344CB8AC3E}">
        <p14:creationId xmlns:p14="http://schemas.microsoft.com/office/powerpoint/2010/main" val="375990194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4300" y="1089878"/>
            <a:ext cx="9202994" cy="6001643"/>
          </a:xfrm>
          <a:prstGeom prst="rect">
            <a:avLst/>
          </a:prstGeom>
          <a:noFill/>
        </p:spPr>
        <p:txBody>
          <a:bodyPr wrap="square" lIns="45720" rIns="45720" rtlCol="0">
            <a:spAutoFit/>
          </a:bodyPr>
          <a:lstStyle/>
          <a:p>
            <a:r>
              <a:rPr lang="en-IN" sz="2000" b="1" dirty="0"/>
              <a:t>High Court of Allahabad – VSL Alloys (India) (P.) Ltd. v/s State of U.P</a:t>
            </a:r>
          </a:p>
          <a:p>
            <a:r>
              <a:rPr lang="en-IN" sz="2000" b="1" dirty="0"/>
              <a:t>[2018] 93 taxmann.com 119 (Allahabad)</a:t>
            </a:r>
          </a:p>
          <a:p>
            <a:endParaRPr lang="en-IN" sz="1600" b="1" dirty="0"/>
          </a:p>
          <a:p>
            <a:pPr lvl="0"/>
            <a:r>
              <a:rPr lang="en-IN" sz="2000" b="1" dirty="0">
                <a:solidFill>
                  <a:prstClr val="black"/>
                </a:solidFill>
              </a:rPr>
              <a:t>FACTS OF THE CASE</a:t>
            </a:r>
          </a:p>
          <a:p>
            <a:pPr lvl="0"/>
            <a:endParaRPr lang="en-IN" sz="2000" b="1" dirty="0">
              <a:solidFill>
                <a:prstClr val="black"/>
              </a:solidFill>
            </a:endParaRPr>
          </a:p>
          <a:p>
            <a:pPr marL="342900" lvl="0" indent="-342900">
              <a:buFont typeface="Arial" panose="020B0604020202020204" pitchFamily="34" charset="0"/>
              <a:buChar char="•"/>
            </a:pPr>
            <a:r>
              <a:rPr lang="en-IN" sz="1600" dirty="0"/>
              <a:t>The petitioner is a private limited company and is engaged in manufacture and supply as well as export of industrial SS Tube, fittings and pipe fittings etc. The petitioner is registered under GST.</a:t>
            </a:r>
            <a:r>
              <a:rPr lang="en-IN" sz="1600" dirty="0">
                <a:solidFill>
                  <a:prstClr val="black"/>
                </a:solidFill>
              </a:rPr>
              <a:t> The petitioner company had received an order of goods from Rajkot worth over 50,00 and the same was sold to the consignee after charging IGST at the rate of 18 percent.</a:t>
            </a:r>
          </a:p>
          <a:p>
            <a:pPr marL="342900" lvl="0" indent="-342900">
              <a:buFont typeface="Arial" panose="020B0604020202020204" pitchFamily="34" charset="0"/>
              <a:buChar char="•"/>
            </a:pPr>
            <a:endParaRPr lang="en-IN" sz="1600" dirty="0">
              <a:solidFill>
                <a:prstClr val="black"/>
              </a:solidFill>
            </a:endParaRPr>
          </a:p>
          <a:p>
            <a:pPr marL="342900" lvl="0" indent="-342900">
              <a:buFont typeface="Arial" panose="020B0604020202020204" pitchFamily="34" charset="0"/>
              <a:buChar char="•"/>
            </a:pPr>
            <a:r>
              <a:rPr lang="en-IN" sz="1600" dirty="0">
                <a:solidFill>
                  <a:prstClr val="black"/>
                </a:solidFill>
              </a:rPr>
              <a:t>The aforesaid goods were booked through a transport company and E-way bill for the same was duly prepared and downloaded from the Portal with a unique identification number. The e-way bill was complete in all respects as regarding </a:t>
            </a:r>
            <a:r>
              <a:rPr lang="en-IN" sz="1600" dirty="0"/>
              <a:t>details of the consignor, consignee, the challan number, its date, value of the goods, its HSN Code, the place of delivery of goods and the reason for its transportation.</a:t>
            </a:r>
          </a:p>
          <a:p>
            <a:pPr marL="342900" lvl="0" indent="-342900">
              <a:buFont typeface="Arial" panose="020B0604020202020204" pitchFamily="34" charset="0"/>
              <a:buChar char="•"/>
            </a:pPr>
            <a:endParaRPr lang="en-IN" sz="1600" dirty="0">
              <a:solidFill>
                <a:prstClr val="black"/>
              </a:solidFill>
            </a:endParaRPr>
          </a:p>
          <a:p>
            <a:pPr marL="342900" lvl="0" indent="-342900">
              <a:buFont typeface="Arial" panose="020B0604020202020204" pitchFamily="34" charset="0"/>
              <a:buChar char="•"/>
            </a:pPr>
            <a:r>
              <a:rPr lang="en-IN" sz="1600" dirty="0">
                <a:solidFill>
                  <a:prstClr val="black"/>
                </a:solidFill>
              </a:rPr>
              <a:t>However, the petitioner stated that e-way bill was shown as not valid for movement since Part B of the same was not entered by the petitioner. The vehicle was intercepted on route to the transporter company and goods were seized and detained stating that Part B of the E-way bill is incomplete.</a:t>
            </a:r>
          </a:p>
          <a:p>
            <a:pPr marL="342900" lvl="0" indent="-342900">
              <a:buFont typeface="Arial" panose="020B0604020202020204" pitchFamily="34" charset="0"/>
              <a:buChar char="•"/>
            </a:pPr>
            <a:endParaRPr lang="en-IN" sz="1600" dirty="0">
              <a:solidFill>
                <a:prstClr val="black"/>
              </a:solidFill>
            </a:endParaRPr>
          </a:p>
          <a:p>
            <a:pPr marL="342900" lvl="0" indent="-342900">
              <a:buFont typeface="Arial" panose="020B0604020202020204" pitchFamily="34" charset="0"/>
              <a:buChar char="•"/>
            </a:pPr>
            <a:r>
              <a:rPr lang="en-IN" sz="1600" dirty="0">
                <a:solidFill>
                  <a:prstClr val="black"/>
                </a:solidFill>
              </a:rPr>
              <a:t>The petitioner submitted before the authority that there was no intention on their part to evade payment of tax at any stage during the course of such intra-state sale.</a:t>
            </a:r>
          </a:p>
          <a:p>
            <a:endParaRPr lang="en-IN" sz="1600" i="1" dirty="0"/>
          </a:p>
          <a:p>
            <a:endParaRPr lang="en-IN" sz="16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53500" y="6845300"/>
            <a:ext cx="971550" cy="598488"/>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50148" y="6624946"/>
            <a:ext cx="1674902" cy="818842"/>
          </a:xfrm>
          <a:prstGeom prst="rect">
            <a:avLst/>
          </a:prstGeom>
        </p:spPr>
      </p:pic>
      <p:sp>
        <p:nvSpPr>
          <p:cNvPr id="7" name="TextBox 6"/>
          <p:cNvSpPr txBox="1"/>
          <p:nvPr/>
        </p:nvSpPr>
        <p:spPr>
          <a:xfrm>
            <a:off x="114300" y="101600"/>
            <a:ext cx="9702800" cy="584775"/>
          </a:xfrm>
          <a:prstGeom prst="rect">
            <a:avLst/>
          </a:prstGeom>
          <a:noFill/>
        </p:spPr>
        <p:txBody>
          <a:bodyPr wrap="square" rtlCol="0">
            <a:spAutoFit/>
          </a:bodyPr>
          <a:lstStyle/>
          <a:p>
            <a:r>
              <a:rPr lang="en-IN" sz="3200" b="1" dirty="0"/>
              <a:t>E-Way Bill – Section 129 Seizure of Goods and Vehicle</a:t>
            </a:r>
            <a:endParaRPr lang="en-IN" sz="3200" dirty="0"/>
          </a:p>
        </p:txBody>
      </p:sp>
    </p:spTree>
    <p:extLst>
      <p:ext uri="{BB962C8B-B14F-4D97-AF65-F5344CB8AC3E}">
        <p14:creationId xmlns:p14="http://schemas.microsoft.com/office/powerpoint/2010/main" val="34040821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4300" y="1089878"/>
            <a:ext cx="9702800" cy="5262979"/>
          </a:xfrm>
          <a:prstGeom prst="rect">
            <a:avLst/>
          </a:prstGeom>
          <a:noFill/>
        </p:spPr>
        <p:txBody>
          <a:bodyPr wrap="square" lIns="45720" rIns="45720" rtlCol="0">
            <a:spAutoFit/>
          </a:bodyPr>
          <a:lstStyle/>
          <a:p>
            <a:r>
              <a:rPr lang="en-IN" sz="2000" b="1" dirty="0"/>
              <a:t>High Court of Allahabad – VSL Alloys (India) (P.) Ltd. v/s State of U.P</a:t>
            </a:r>
          </a:p>
          <a:p>
            <a:r>
              <a:rPr lang="en-IN" sz="2000" b="1" dirty="0"/>
              <a:t>[2018] 93 taxmann.com 119 (Allahabad)</a:t>
            </a:r>
          </a:p>
          <a:p>
            <a:endParaRPr lang="en-IN" sz="1600" b="1" dirty="0"/>
          </a:p>
          <a:p>
            <a:pPr lvl="0"/>
            <a:r>
              <a:rPr lang="en-IN" sz="2000" b="1" dirty="0">
                <a:solidFill>
                  <a:prstClr val="black"/>
                </a:solidFill>
              </a:rPr>
              <a:t>PROVISIONS RELIED UPON</a:t>
            </a:r>
          </a:p>
          <a:p>
            <a:pPr lvl="0"/>
            <a:endParaRPr lang="en-IN" sz="2000" b="1" dirty="0">
              <a:solidFill>
                <a:prstClr val="black"/>
              </a:solidFill>
            </a:endParaRPr>
          </a:p>
          <a:p>
            <a:r>
              <a:rPr lang="en-IN" sz="1600" b="1" i="1" dirty="0"/>
              <a:t>Extract of Rule 138 : Information to be furnished prior to commencement of movement of goods and generation of e-way bill".-</a:t>
            </a:r>
            <a:r>
              <a:rPr lang="en-IN" sz="1600" i="1" dirty="0"/>
              <a:t> </a:t>
            </a:r>
          </a:p>
          <a:p>
            <a:endParaRPr lang="en-IN" sz="1600" dirty="0"/>
          </a:p>
          <a:p>
            <a:r>
              <a:rPr lang="en-IN" sz="1600" i="1" dirty="0"/>
              <a:t>(3) Where the e-way bill is not generated under sub-rule (2) and the goods are handed over to a transporter for transportation by road, the registered person shall furnish the information relating to the transporter on the common portal and the e-way bill shall be generated by the transporter on the said portal on the basis of the information furnished by the registered person in Part A of FORM GST EWB-01:</a:t>
            </a:r>
            <a:r>
              <a:rPr lang="en-IN" sz="1600" dirty="0"/>
              <a:t> </a:t>
            </a:r>
          </a:p>
          <a:p>
            <a:r>
              <a:rPr lang="en-IN" sz="1600" dirty="0"/>
              <a:t>….</a:t>
            </a:r>
          </a:p>
          <a:p>
            <a:r>
              <a:rPr lang="en-IN" sz="1600" i="1" dirty="0"/>
              <a:t>Provided also that where the goods are transported for a </a:t>
            </a:r>
            <a:r>
              <a:rPr lang="en-IN" sz="1600" b="1" i="1" dirty="0"/>
              <a:t>distance of </a:t>
            </a:r>
            <a:r>
              <a:rPr lang="en-IN" sz="1600" b="1" i="1" dirty="0" err="1"/>
              <a:t>upto</a:t>
            </a:r>
            <a:r>
              <a:rPr lang="en-IN" sz="1600" b="1" i="1" dirty="0"/>
              <a:t> fifty kilometres within the State or Union Territory </a:t>
            </a:r>
            <a:r>
              <a:rPr lang="en-IN" sz="1600" i="1" dirty="0"/>
              <a:t>from the place of business of the consignor to the place of business of the transporter for further transportation, the supplier or the recipient, or as the case may be, the </a:t>
            </a:r>
            <a:r>
              <a:rPr lang="en-IN" sz="1600" b="1" i="1" dirty="0"/>
              <a:t>transporter may not furnish the details of conveyance in Part B of FORM GST EWB-01</a:t>
            </a:r>
            <a:r>
              <a:rPr lang="en-IN" sz="1600" i="1" dirty="0"/>
              <a:t>.</a:t>
            </a:r>
            <a:r>
              <a:rPr lang="en-IN" sz="1600" dirty="0"/>
              <a:t> </a:t>
            </a:r>
          </a:p>
          <a:p>
            <a:r>
              <a:rPr lang="en-IN" sz="1600" i="1" dirty="0"/>
              <a:t>Explanation 1.- For the purposes of this sub-rule, where the goods are supplied by an unregistered supplier to a recipient if the recipient is known at the time of commencement of the movement of goods.</a:t>
            </a:r>
            <a:r>
              <a:rPr lang="en-IN" sz="1600" dirty="0"/>
              <a:t> </a:t>
            </a:r>
          </a:p>
          <a:p>
            <a:r>
              <a:rPr lang="en-IN" sz="1600" i="1" dirty="0"/>
              <a:t>Explanation 2.- The e-way bill shall not be valid for movement of goods by road unless the information in Part-B of FORM GST EWB-01 has been furnished except in the case of movements covered under the third proviso to sub-rule (3) and the proviso to sub-rule (5).</a:t>
            </a:r>
          </a:p>
          <a:p>
            <a:endParaRPr lang="en-IN" sz="16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53500" y="6845300"/>
            <a:ext cx="971550" cy="598488"/>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50148" y="6624946"/>
            <a:ext cx="1674902" cy="818842"/>
          </a:xfrm>
          <a:prstGeom prst="rect">
            <a:avLst/>
          </a:prstGeom>
        </p:spPr>
      </p:pic>
      <p:sp>
        <p:nvSpPr>
          <p:cNvPr id="7" name="TextBox 6"/>
          <p:cNvSpPr txBox="1"/>
          <p:nvPr/>
        </p:nvSpPr>
        <p:spPr>
          <a:xfrm>
            <a:off x="114300" y="101600"/>
            <a:ext cx="9702800" cy="584775"/>
          </a:xfrm>
          <a:prstGeom prst="rect">
            <a:avLst/>
          </a:prstGeom>
          <a:noFill/>
        </p:spPr>
        <p:txBody>
          <a:bodyPr wrap="square" rtlCol="0">
            <a:spAutoFit/>
          </a:bodyPr>
          <a:lstStyle/>
          <a:p>
            <a:r>
              <a:rPr lang="en-IN" sz="3200" b="1" dirty="0"/>
              <a:t>E-Way Bill – Section 129 Seizure of Goods and Vehicle</a:t>
            </a:r>
            <a:endParaRPr lang="en-IN" sz="3200" dirty="0"/>
          </a:p>
        </p:txBody>
      </p:sp>
    </p:spTree>
    <p:extLst>
      <p:ext uri="{BB962C8B-B14F-4D97-AF65-F5344CB8AC3E}">
        <p14:creationId xmlns:p14="http://schemas.microsoft.com/office/powerpoint/2010/main" val="42306327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4300" y="1089878"/>
            <a:ext cx="9702800" cy="5324535"/>
          </a:xfrm>
          <a:prstGeom prst="rect">
            <a:avLst/>
          </a:prstGeom>
          <a:noFill/>
        </p:spPr>
        <p:txBody>
          <a:bodyPr wrap="square" lIns="45720" rIns="45720" rtlCol="0">
            <a:spAutoFit/>
          </a:bodyPr>
          <a:lstStyle/>
          <a:p>
            <a:r>
              <a:rPr lang="en-IN" sz="2000" b="1" dirty="0"/>
              <a:t>High Court of Allahabad – VSL Alloys (India) (P.) Ltd. v/s State of U.P</a:t>
            </a:r>
          </a:p>
          <a:p>
            <a:r>
              <a:rPr lang="en-IN" sz="2000" b="1" dirty="0"/>
              <a:t>[2018] 93 taxmann.com 119 (Allahabad)</a:t>
            </a:r>
          </a:p>
          <a:p>
            <a:endParaRPr lang="en-IN" sz="1600" b="1" dirty="0"/>
          </a:p>
          <a:p>
            <a:pPr lvl="0"/>
            <a:r>
              <a:rPr lang="en-IN" sz="2000" b="1" dirty="0">
                <a:solidFill>
                  <a:prstClr val="black"/>
                </a:solidFill>
              </a:rPr>
              <a:t>RULING</a:t>
            </a:r>
          </a:p>
          <a:p>
            <a:pPr lvl="0"/>
            <a:endParaRPr lang="en-IN" sz="2000" b="1" dirty="0">
              <a:solidFill>
                <a:prstClr val="black"/>
              </a:solidFill>
            </a:endParaRPr>
          </a:p>
          <a:p>
            <a:pPr marL="342900" lvl="0" indent="-342900">
              <a:buFont typeface="Arial" panose="020B0604020202020204" pitchFamily="34" charset="0"/>
              <a:buChar char="•"/>
            </a:pPr>
            <a:r>
              <a:rPr lang="en-IN" sz="1600" dirty="0">
                <a:solidFill>
                  <a:prstClr val="black"/>
                </a:solidFill>
              </a:rPr>
              <a:t>The Court is in full agreement with the submissions of the petitioner and finds no ill intention at the hands of the petitioner. It was also viewed that the petitioner was not required to fill up Part B of the E-way Bill.</a:t>
            </a:r>
          </a:p>
          <a:p>
            <a:pPr marL="342900" lvl="0" indent="-342900">
              <a:buFont typeface="Arial" panose="020B0604020202020204" pitchFamily="34" charset="0"/>
              <a:buChar char="•"/>
            </a:pPr>
            <a:endParaRPr lang="en-IN" sz="1600" dirty="0">
              <a:solidFill>
                <a:prstClr val="black"/>
              </a:solidFill>
            </a:endParaRPr>
          </a:p>
          <a:p>
            <a:pPr marL="342900" lvl="0" indent="-342900">
              <a:buFont typeface="Arial" panose="020B0604020202020204" pitchFamily="34" charset="0"/>
              <a:buChar char="•"/>
            </a:pPr>
            <a:r>
              <a:rPr lang="en-IN" sz="1600" dirty="0">
                <a:solidFill>
                  <a:prstClr val="black"/>
                </a:solidFill>
              </a:rPr>
              <a:t>It was also observed by the Court that the learned counsel of the Respondents have also submitted that </a:t>
            </a:r>
            <a:r>
              <a:rPr lang="en-IN" sz="1600" dirty="0"/>
              <a:t>all the requisite documents were accompanied with the goods when the vehicle was intercepted and seizure order passed. Further, prima facie there appears no intention to evade payment of tax for the reason that in the invoice the petitioner has charged IGST @ 18%</a:t>
            </a:r>
          </a:p>
          <a:p>
            <a:pPr marL="342900" lvl="0" indent="-342900">
              <a:buFont typeface="Arial" panose="020B0604020202020204" pitchFamily="34" charset="0"/>
              <a:buChar char="•"/>
            </a:pPr>
            <a:endParaRPr lang="en-IN" sz="1600" dirty="0">
              <a:solidFill>
                <a:prstClr val="black"/>
              </a:solidFill>
            </a:endParaRPr>
          </a:p>
          <a:p>
            <a:pPr marL="342900" lvl="0" indent="-342900">
              <a:buFont typeface="Arial" panose="020B0604020202020204" pitchFamily="34" charset="0"/>
              <a:buChar char="•"/>
            </a:pPr>
            <a:r>
              <a:rPr lang="en-IN" sz="1600" dirty="0"/>
              <a:t>It was upheld that </a:t>
            </a:r>
            <a:r>
              <a:rPr lang="en-IN" sz="1600" i="1" dirty="0"/>
              <a:t>“</a:t>
            </a:r>
            <a:r>
              <a:rPr lang="en-IN" sz="1600" b="1" i="1" u="sng" dirty="0"/>
              <a:t>Mere non mentioning of the vehicle no. in Part-B cannot be a ground for seizure of the goods.</a:t>
            </a:r>
            <a:r>
              <a:rPr lang="en-IN" sz="1600" i="1" dirty="0"/>
              <a:t> We hold that the order of seizure is totally illegal and once the petitioner has placed the material and evidence with regard to its claim, it was obligatory on the part of the respondent no.2 to consider and pass an appropriate reasoned order.”</a:t>
            </a:r>
          </a:p>
          <a:p>
            <a:pPr marL="342900" lvl="0" indent="-342900">
              <a:buFont typeface="Arial" panose="020B0604020202020204" pitchFamily="34" charset="0"/>
              <a:buChar char="•"/>
            </a:pPr>
            <a:endParaRPr lang="en-IN" sz="1600" i="1" dirty="0">
              <a:solidFill>
                <a:prstClr val="black"/>
              </a:solidFill>
            </a:endParaRPr>
          </a:p>
          <a:p>
            <a:pPr marL="342900" lvl="0" indent="-342900">
              <a:buFont typeface="Arial" panose="020B0604020202020204" pitchFamily="34" charset="0"/>
              <a:buChar char="•"/>
            </a:pPr>
            <a:r>
              <a:rPr lang="en-IN" sz="1600" dirty="0">
                <a:solidFill>
                  <a:prstClr val="black"/>
                </a:solidFill>
              </a:rPr>
              <a:t>The Court directed the Respondents to </a:t>
            </a:r>
            <a:r>
              <a:rPr lang="en-IN" sz="1600" dirty="0"/>
              <a:t>release the goods as well as vehicle seized, forthwith in favour of the petitioner.</a:t>
            </a:r>
            <a:endParaRPr lang="en-IN" sz="1600" dirty="0">
              <a:solidFill>
                <a:prstClr val="black"/>
              </a:solidFill>
            </a:endParaRPr>
          </a:p>
          <a:p>
            <a:endParaRPr lang="en-IN" sz="16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53500" y="6845300"/>
            <a:ext cx="971550" cy="598488"/>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50148" y="6624946"/>
            <a:ext cx="1674902" cy="818842"/>
          </a:xfrm>
          <a:prstGeom prst="rect">
            <a:avLst/>
          </a:prstGeom>
        </p:spPr>
      </p:pic>
      <p:sp>
        <p:nvSpPr>
          <p:cNvPr id="7" name="TextBox 6"/>
          <p:cNvSpPr txBox="1"/>
          <p:nvPr/>
        </p:nvSpPr>
        <p:spPr>
          <a:xfrm>
            <a:off x="114300" y="101600"/>
            <a:ext cx="9702800" cy="584775"/>
          </a:xfrm>
          <a:prstGeom prst="rect">
            <a:avLst/>
          </a:prstGeom>
          <a:noFill/>
        </p:spPr>
        <p:txBody>
          <a:bodyPr wrap="square" rtlCol="0">
            <a:spAutoFit/>
          </a:bodyPr>
          <a:lstStyle/>
          <a:p>
            <a:r>
              <a:rPr lang="en-IN" sz="3200" b="1" dirty="0"/>
              <a:t>E-Way Bill – Section 129 Seizure of Goods and Vehicle</a:t>
            </a:r>
            <a:endParaRPr lang="en-IN" sz="3200" dirty="0"/>
          </a:p>
        </p:txBody>
      </p:sp>
    </p:spTree>
    <p:extLst>
      <p:ext uri="{BB962C8B-B14F-4D97-AF65-F5344CB8AC3E}">
        <p14:creationId xmlns:p14="http://schemas.microsoft.com/office/powerpoint/2010/main" val="363653980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Nash Bridge.jpg"/>
          <p:cNvPicPr>
            <a:picLocks noChangeAspect="1"/>
          </p:cNvPicPr>
          <p:nvPr/>
        </p:nvPicPr>
        <p:blipFill>
          <a:blip r:embed="rId3" cstate="print"/>
          <a:stretch>
            <a:fillRect/>
          </a:stretch>
        </p:blipFill>
        <p:spPr>
          <a:xfrm>
            <a:off x="-45706" y="0"/>
            <a:ext cx="9970755" cy="7443788"/>
          </a:xfrm>
          <a:prstGeom prst="rect">
            <a:avLst/>
          </a:prstGeom>
        </p:spPr>
      </p:pic>
      <p:pic>
        <p:nvPicPr>
          <p:cNvPr id="10" name="Picture 9" descr="nash jpeg.jpg"/>
          <p:cNvPicPr>
            <a:picLocks noChangeAspect="1"/>
          </p:cNvPicPr>
          <p:nvPr/>
        </p:nvPicPr>
        <p:blipFill>
          <a:blip r:embed="rId4" cstate="print">
            <a:clrChange>
              <a:clrFrom>
                <a:srgbClr val="FFFFFF"/>
              </a:clrFrom>
              <a:clrTo>
                <a:srgbClr val="FFFFFF">
                  <a:alpha val="0"/>
                </a:srgbClr>
              </a:clrTo>
            </a:clrChange>
          </a:blip>
          <a:srcRect l="13808" t="29088" r="13303" b="18796"/>
          <a:stretch>
            <a:fillRect/>
          </a:stretch>
        </p:blipFill>
        <p:spPr>
          <a:xfrm>
            <a:off x="8345461" y="6765870"/>
            <a:ext cx="1481958" cy="677918"/>
          </a:xfrm>
          <a:prstGeom prst="rect">
            <a:avLst/>
          </a:prstGeom>
        </p:spPr>
      </p:pic>
      <p:sp>
        <p:nvSpPr>
          <p:cNvPr id="6" name="Rectangle 5"/>
          <p:cNvSpPr/>
          <p:nvPr/>
        </p:nvSpPr>
        <p:spPr>
          <a:xfrm>
            <a:off x="97632" y="579121"/>
            <a:ext cx="9729789" cy="3238904"/>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45720" tIns="45720" rIns="45720" bIns="45720" rtlCol="0" anchor="ctr"/>
          <a:lstStyle/>
          <a:p>
            <a:pPr algn="ctr"/>
            <a:endParaRPr lang="en-US" sz="3200" b="1" dirty="0">
              <a:solidFill>
                <a:schemeClr val="tx1"/>
              </a:solidFill>
              <a:latin typeface="HelveticaNeue LT 35 Thin" pitchFamily="34" charset="0"/>
              <a:cs typeface="Helvetica Neue"/>
            </a:endParaRPr>
          </a:p>
          <a:p>
            <a:pPr algn="ctr"/>
            <a:endParaRPr lang="en-US" sz="3200" b="1" dirty="0">
              <a:solidFill>
                <a:schemeClr val="tx1"/>
              </a:solidFill>
              <a:latin typeface="HelveticaNeue LT 35 Thin" pitchFamily="34" charset="0"/>
              <a:cs typeface="Helvetica Neue"/>
            </a:endParaRPr>
          </a:p>
          <a:p>
            <a:pPr algn="ctr"/>
            <a:endParaRPr lang="en-US" sz="3200" b="1" dirty="0">
              <a:solidFill>
                <a:schemeClr val="tx1"/>
              </a:solidFill>
              <a:latin typeface="HelveticaNeue LT 35 Thin" pitchFamily="34" charset="0"/>
              <a:cs typeface="Helvetica Neue"/>
            </a:endParaRPr>
          </a:p>
          <a:p>
            <a:pPr algn="ctr"/>
            <a:r>
              <a:rPr lang="en-US" sz="1600" b="1" dirty="0">
                <a:solidFill>
                  <a:schemeClr val="tx1"/>
                </a:solidFill>
                <a:latin typeface="HelveticaNeue LT 35 Thin" pitchFamily="34" charset="0"/>
                <a:cs typeface="Helvetica Neue"/>
              </a:rPr>
              <a:t>		</a:t>
            </a:r>
            <a:endParaRPr lang="en-US" sz="1800" dirty="0">
              <a:solidFill>
                <a:schemeClr val="tx1"/>
              </a:solidFill>
              <a:latin typeface="HelveticaNeue LT 35 Thin" pitchFamily="34" charset="0"/>
              <a:cs typeface="Helvetica Neue"/>
            </a:endParaRPr>
          </a:p>
        </p:txBody>
      </p:sp>
      <p:sp>
        <p:nvSpPr>
          <p:cNvPr id="2" name="Rectangle 1"/>
          <p:cNvSpPr/>
          <p:nvPr/>
        </p:nvSpPr>
        <p:spPr>
          <a:xfrm>
            <a:off x="2359702" y="949912"/>
            <a:ext cx="4864100" cy="1323439"/>
          </a:xfrm>
          <a:prstGeom prst="rect">
            <a:avLst/>
          </a:prstGeom>
        </p:spPr>
        <p:txBody>
          <a:bodyPr>
            <a:spAutoFit/>
          </a:bodyPr>
          <a:lstStyle/>
          <a:p>
            <a:pPr algn="ctr">
              <a:lnSpc>
                <a:spcPct val="100000"/>
              </a:lnSpc>
            </a:pPr>
            <a:endParaRPr lang="en-IN" sz="2000" b="1" dirty="0">
              <a:solidFill>
                <a:schemeClr val="bg1">
                  <a:lumMod val="25000"/>
                </a:schemeClr>
              </a:solidFill>
              <a:latin typeface="Helvetica Neue"/>
            </a:endParaRPr>
          </a:p>
          <a:p>
            <a:pPr algn="ctr">
              <a:lnSpc>
                <a:spcPct val="100000"/>
              </a:lnSpc>
            </a:pPr>
            <a:endParaRPr lang="en-IN" sz="2000" b="1" dirty="0">
              <a:solidFill>
                <a:schemeClr val="bg1">
                  <a:lumMod val="25000"/>
                </a:schemeClr>
              </a:solidFill>
              <a:latin typeface="Helvetica Neue"/>
            </a:endParaRPr>
          </a:p>
          <a:p>
            <a:pPr algn="ctr">
              <a:lnSpc>
                <a:spcPct val="100000"/>
              </a:lnSpc>
            </a:pPr>
            <a:r>
              <a:rPr lang="en-IN" sz="2000" b="1" dirty="0">
                <a:solidFill>
                  <a:schemeClr val="bg1">
                    <a:lumMod val="25000"/>
                  </a:schemeClr>
                </a:solidFill>
                <a:latin typeface="Helvetica Neue"/>
              </a:rPr>
              <a:t>+91 989 5757 436</a:t>
            </a:r>
          </a:p>
          <a:p>
            <a:pPr algn="ctr">
              <a:lnSpc>
                <a:spcPct val="100000"/>
              </a:lnSpc>
            </a:pPr>
            <a:r>
              <a:rPr lang="en-IN" sz="2000" b="1" dirty="0">
                <a:solidFill>
                  <a:schemeClr val="bg1">
                    <a:lumMod val="25000"/>
                  </a:schemeClr>
                </a:solidFill>
                <a:latin typeface="Helvetica Neue"/>
              </a:rPr>
              <a:t>sherryoommen@nashcp.com</a:t>
            </a:r>
          </a:p>
        </p:txBody>
      </p:sp>
      <p:sp>
        <p:nvSpPr>
          <p:cNvPr id="7" name="TextBox 6"/>
          <p:cNvSpPr txBox="1"/>
          <p:nvPr/>
        </p:nvSpPr>
        <p:spPr>
          <a:xfrm>
            <a:off x="318347" y="5707116"/>
            <a:ext cx="9365736" cy="1107996"/>
          </a:xfrm>
          <a:prstGeom prst="rect">
            <a:avLst/>
          </a:prstGeom>
          <a:noFill/>
        </p:spPr>
        <p:txBody>
          <a:bodyPr wrap="square" lIns="45720" rIns="45720" rtlCol="0">
            <a:spAutoFit/>
          </a:bodyPr>
          <a:lstStyle/>
          <a:p>
            <a:r>
              <a:rPr lang="en-GB" sz="1100" i="1" dirty="0">
                <a:solidFill>
                  <a:schemeClr val="bg2"/>
                </a:solidFill>
                <a:latin typeface="HelveticaNeue LT 45 Light" pitchFamily="34" charset="0"/>
              </a:rPr>
              <a:t>About Nash Capital Partners</a:t>
            </a:r>
          </a:p>
          <a:p>
            <a:endParaRPr lang="en-GB" sz="1100" dirty="0">
              <a:solidFill>
                <a:schemeClr val="bg2"/>
              </a:solidFill>
              <a:latin typeface="HelveticaNeue LT 45 Light" pitchFamily="34" charset="0"/>
            </a:endParaRPr>
          </a:p>
          <a:p>
            <a:r>
              <a:rPr lang="en-GB" sz="1100" dirty="0">
                <a:solidFill>
                  <a:schemeClr val="bg2"/>
                </a:solidFill>
                <a:latin typeface="HelveticaNeue LT 45 Light" pitchFamily="34" charset="0"/>
              </a:rPr>
              <a:t>We are an emerging leader in tax, corporate finance, corporate restructuring, corporate law and accounting advisory.  Our global approach to service delivery helps provide value added services to our clients.  Clients recognise us as a differentiator due to our entrepreneurial vision, industry tailored  solutions, which is delivered by some of the leading talented professionals in the country.  We believe that client satisfaction is the right of all our clients and we are committed to exceeding these expectations.</a:t>
            </a:r>
          </a:p>
        </p:txBody>
      </p:sp>
    </p:spTree>
    <p:extLst>
      <p:ext uri="{BB962C8B-B14F-4D97-AF65-F5344CB8AC3E}">
        <p14:creationId xmlns:p14="http://schemas.microsoft.com/office/powerpoint/2010/main" val="202624525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HECKEDTHEME" val="GXC"/>
  <p:tag name="PAPERSIZE" val="Letter"/>
  <p:tag name="BACKGROUNDCOLOR" val="-1"/>
  <p:tag name="BACKGROUNDINTENSITY" val="Light"/>
  <p:tag name="PRESENTATIONTYPE" val="BoardWhite"/>
  <p:tag name="OFFICECODE" val="True"/>
  <p:tag name="FOOTER" val="True"/>
  <p:tag name="OFFICES" val="GXC"/>
  <p:tag name="OFFICE" val="GXC"/>
  <p:tag name="VERSION" val="5.0"/>
  <p:tag name="NP_IDX" val="3"/>
</p:tagLst>
</file>

<file path=ppt/tags/tag2.xml><?xml version="1.0" encoding="utf-8"?>
<p:tagLst xmlns:a="http://schemas.openxmlformats.org/drawingml/2006/main" xmlns:r="http://schemas.openxmlformats.org/officeDocument/2006/relationships" xmlns:p="http://schemas.openxmlformats.org/presentationml/2006/main">
  <p:tag name="FOLLOWANCHOR" val="true"/>
</p:tagLst>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Custom 1">
      <a:majorFont>
        <a:latin typeface="Garamond"/>
        <a:ea typeface=""/>
        <a:cs typeface=""/>
      </a:majorFont>
      <a:minorFont>
        <a:latin typeface="Garamond"/>
        <a:ea typeface=""/>
        <a:cs typeface=""/>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Showofficecode>true</Showofficecode>
</file>

<file path=customXml/item2.xml><?xml version="1.0" encoding="utf-8"?>
<Showfilename>true</Showfilename>
</file>

<file path=customXml/item3.xml><?xml version="1.0" encoding="utf-8"?>
<Showfilename>true</Showfilename>
</file>

<file path=customXml/item4.xml><?xml version="1.0" encoding="utf-8"?>
<Showofficecode>true</Showofficecode>
</file>

<file path=customXml/itemProps1.xml><?xml version="1.0" encoding="utf-8"?>
<ds:datastoreItem xmlns:ds="http://schemas.openxmlformats.org/officeDocument/2006/customXml" ds:itemID="{F61E86EA-DB51-4CB3-BC49-36A4743A02B3}">
  <ds:schemaRefs/>
</ds:datastoreItem>
</file>

<file path=customXml/itemProps2.xml><?xml version="1.0" encoding="utf-8"?>
<ds:datastoreItem xmlns:ds="http://schemas.openxmlformats.org/officeDocument/2006/customXml" ds:itemID="{957FC12F-5423-48E6-AFA5-06DA47FE7F35}">
  <ds:schemaRefs/>
</ds:datastoreItem>
</file>

<file path=customXml/itemProps3.xml><?xml version="1.0" encoding="utf-8"?>
<ds:datastoreItem xmlns:ds="http://schemas.openxmlformats.org/officeDocument/2006/customXml" ds:itemID="{F295029F-B27B-49C3-9232-69008976FFD6}">
  <ds:schemaRefs/>
</ds:datastoreItem>
</file>

<file path=customXml/itemProps4.xml><?xml version="1.0" encoding="utf-8"?>
<ds:datastoreItem xmlns:ds="http://schemas.openxmlformats.org/officeDocument/2006/customXml" ds:itemID="{8DF51C58-0366-46DD-B955-447A98CA538E}">
  <ds:schemaRefs/>
</ds:datastoreItem>
</file>

<file path=docProps/app.xml><?xml version="1.0" encoding="utf-8"?>
<Properties xmlns="http://schemas.openxmlformats.org/officeDocument/2006/extended-properties" xmlns:vt="http://schemas.openxmlformats.org/officeDocument/2006/docPropsVTypes">
  <Template/>
  <TotalTime>0</TotalTime>
  <Words>6229</Words>
  <Application>Microsoft Office PowerPoint</Application>
  <PresentationFormat>Custom</PresentationFormat>
  <Paragraphs>585</Paragraphs>
  <Slides>49</Slides>
  <Notes>48</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1</vt:i4>
      </vt:variant>
      <vt:variant>
        <vt:lpstr>Slide Titles</vt:lpstr>
      </vt:variant>
      <vt:variant>
        <vt:i4>49</vt:i4>
      </vt:variant>
    </vt:vector>
  </HeadingPairs>
  <TitlesOfParts>
    <vt:vector size="62" baseType="lpstr">
      <vt:lpstr>ＭＳ Ｐゴシック</vt:lpstr>
      <vt:lpstr>ＭＳ Ｐゴシック</vt:lpstr>
      <vt:lpstr>Arial</vt:lpstr>
      <vt:lpstr>Calibri</vt:lpstr>
      <vt:lpstr>Garamond</vt:lpstr>
      <vt:lpstr>Helvetica Neue</vt:lpstr>
      <vt:lpstr>HelveticaNeue LT 35 Thin</vt:lpstr>
      <vt:lpstr>HelveticaNeue LT 45 Light</vt:lpstr>
      <vt:lpstr>Times New Roman</vt:lpstr>
      <vt:lpstr>Verdana</vt:lpstr>
      <vt:lpstr>Wingdings</vt:lpstr>
      <vt:lpstr>Gallery</vt:lpstr>
      <vt:lpstr>think-cell Slide</vt:lpstr>
      <vt:lpstr>PowerPoint Presentation</vt:lpstr>
      <vt:lpstr>PowerPoint Presentation</vt:lpstr>
      <vt:lpstr>facts</vt:lpstr>
      <vt:lpstr>Relevant provisions</vt:lpstr>
      <vt:lpstr>Relevant provisions</vt:lpstr>
      <vt:lpstr>ISSUES PRESENT</vt:lpstr>
      <vt:lpstr>Our comments</vt:lpstr>
      <vt:lpstr>PowerPoint Presentation</vt:lpstr>
      <vt:lpstr>A FEW TICKLERS</vt:lpstr>
      <vt:lpstr>A FEW TICKLERS</vt:lpstr>
      <vt:lpstr>A FEW TICKLERS</vt:lpstr>
      <vt:lpstr>A FEW TICKLERS</vt:lpstr>
      <vt:lpstr>A FEW TICKLERS</vt:lpstr>
      <vt:lpstr>A FEW TICKLERS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modified xsi:type="dcterms:W3CDTF">2018-05-12T06:46:20Z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GXC_content_id">
    <vt:lpwstr>d87f1de1-1c20-4010-8acb-26414109af2b</vt:lpwstr>
  </property>
  <property fmtid="{D5CDD505-2E9C-101B-9397-08002B2CF9AE}" pid="3" name="GXC_title">
    <vt:lpwstr>Organization Toolkit</vt:lpwstr>
  </property>
  <property fmtid="{D5CDD505-2E9C-101B-9397-08002B2CF9AE}" pid="4" name="GXC_contact_employee_codes">
    <vt:lpwstr>01JLD;02SCN;</vt:lpwstr>
  </property>
  <property fmtid="{D5CDD505-2E9C-101B-9397-08002B2CF9AE}" pid="5" name="GXC_emp_names_display">
    <vt:lpwstr>Jenny Davis-Peccoud#01JLD;Sonali Chandmal (Lamot)#02SCN;</vt:lpwstr>
  </property>
  <property fmtid="{D5CDD505-2E9C-101B-9397-08002B2CF9AE}" pid="6" name="GXC_emp_names">
    <vt:lpwstr>Jenny Davis-Peccoud;Sonali Chandmal (Lamot);</vt:lpwstr>
  </property>
  <property fmtid="{D5CDD505-2E9C-101B-9397-08002B2CF9AE}" pid="7" name="GXC_abstract">
    <vt:lpwstr>Descriptions, key questions and approach of the key organization tools</vt:lpwstr>
  </property>
  <property fmtid="{D5CDD505-2E9C-101B-9397-08002B2CF9AE}" pid="8" name="GXC_primary_document_title">
    <vt:lpwstr>Organization Toolkit</vt:lpwstr>
  </property>
  <property fmtid="{D5CDD505-2E9C-101B-9397-08002B2CF9AE}" pid="9" name="GXC_primary_document_tcm">
    <vt:lpwstr>f20d4ebc-fed2-42fd-924c-1afbf83d8476</vt:lpwstr>
  </property>
  <property fmtid="{D5CDD505-2E9C-101B-9397-08002B2CF9AE}" pid="10" name="GXC_primary_document_location">
    <vt:lpwstr>OrganizationToolkit_d87f1de11c2040108acb26414109af2b.pptx</vt:lpwstr>
  </property>
  <property fmtid="{D5CDD505-2E9C-101B-9397-08002B2CF9AE}" pid="11" name="GXC_primary_document_number_of_pages">
    <vt:lpwstr>38</vt:lpwstr>
  </property>
  <property fmtid="{D5CDD505-2E9C-101B-9397-08002B2CF9AE}" pid="12" name="GXC_primary_document_content_format">
    <vt:lpwstr>ppt</vt:lpwstr>
  </property>
  <property fmtid="{D5CDD505-2E9C-101B-9397-08002B2CF9AE}" pid="13" name="GXC_doc_date">
    <vt:filetime>2010-06-01T00:00:00Z</vt:filetime>
  </property>
  <property fmtid="{D5CDD505-2E9C-101B-9397-08002B2CF9AE}" pid="14" name="GXC_original_publish_date">
    <vt:filetime>1900-01-01T00:00:00Z</vt:filetime>
  </property>
  <property fmtid="{D5CDD505-2E9C-101B-9397-08002B2CF9AE}" pid="15" name="GXC_original_publish_date_iso">
    <vt:lpwstr>1900-01-01</vt:lpwstr>
  </property>
  <property fmtid="{D5CDD505-2E9C-101B-9397-08002B2CF9AE}" pid="16" name="GXC_doc_date_iso">
    <vt:lpwstr>2010-06-01</vt:lpwstr>
  </property>
  <property fmtid="{D5CDD505-2E9C-101B-9397-08002B2CF9AE}" pid="17" name="GXC_doc_date_year">
    <vt:lpwstr>2010</vt:lpwstr>
  </property>
  <property fmtid="{D5CDD505-2E9C-101B-9397-08002B2CF9AE}" pid="18" name="GXC_office">
    <vt:lpwstr>Brussels</vt:lpwstr>
  </property>
  <property fmtid="{D5CDD505-2E9C-101B-9397-08002B2CF9AE}" pid="19" name="GXC_office_hierarchy">
    <vt:lpwstr>EMEA|Brussels</vt:lpwstr>
  </property>
  <property fmtid="{D5CDD505-2E9C-101B-9397-08002B2CF9AE}" pid="20" name="GXC_primary_contact_employee_code">
    <vt:lpwstr/>
  </property>
  <property fmtid="{D5CDD505-2E9C-101B-9397-08002B2CF9AE}" pid="21" name="GXC_primary_contact_name">
    <vt:lpwstr/>
  </property>
  <property fmtid="{D5CDD505-2E9C-101B-9397-08002B2CF9AE}" pid="22" name="GXC_primary_contact_display_name">
    <vt:lpwstr/>
  </property>
  <property fmtid="{D5CDD505-2E9C-101B-9397-08002B2CF9AE}" pid="23" name="GXC_source">
    <vt:lpwstr>Case Team</vt:lpwstr>
  </property>
  <property fmtid="{D5CDD505-2E9C-101B-9397-08002B2CF9AE}" pid="24" name="GXC_supplemental_documents">
    <vt:lpwstr/>
  </property>
  <property fmtid="{D5CDD505-2E9C-101B-9397-08002B2CF9AE}" pid="25" name="GXC_related_insights">
    <vt:lpwstr/>
  </property>
  <property fmtid="{D5CDD505-2E9C-101B-9397-08002B2CF9AE}" pid="26" name="GXC_doc_type">
    <vt:lpwstr>Bain Product POVs</vt:lpwstr>
  </property>
  <property fmtid="{D5CDD505-2E9C-101B-9397-08002B2CF9AE}" pid="27" name="GXC_primary_industry">
    <vt:lpwstr/>
  </property>
  <property fmtid="{D5CDD505-2E9C-101B-9397-08002B2CF9AE}" pid="28" name="GXC_primary_industry_browse">
    <vt:lpwstr/>
  </property>
  <property fmtid="{D5CDD505-2E9C-101B-9397-08002B2CF9AE}" pid="29" name="GXC_primary_industry_hierarchy">
    <vt:lpwstr/>
  </property>
  <property fmtid="{D5CDD505-2E9C-101B-9397-08002B2CF9AE}" pid="30" name="GXC_primary_industry_hierarchy_search">
    <vt:lpwstr/>
  </property>
  <property fmtid="{D5CDD505-2E9C-101B-9397-08002B2CF9AE}" pid="31" name="GXC_primary_capability">
    <vt:lpwstr>Organization</vt:lpwstr>
  </property>
  <property fmtid="{D5CDD505-2E9C-101B-9397-08002B2CF9AE}" pid="32" name="GXC_primary_capability_browse">
    <vt:lpwstr>Organization</vt:lpwstr>
  </property>
  <property fmtid="{D5CDD505-2E9C-101B-9397-08002B2CF9AE}" pid="33" name="GXC_primary_capability_hierarchy">
    <vt:lpwstr>|Organization</vt:lpwstr>
  </property>
  <property fmtid="{D5CDD505-2E9C-101B-9397-08002B2CF9AE}" pid="34" name="GXC_primary_capability_hierarchy_search">
    <vt:lpwstr>|Organization</vt:lpwstr>
  </property>
  <property fmtid="{D5CDD505-2E9C-101B-9397-08002B2CF9AE}" pid="35" name="GXC_secondary_industries">
    <vt:lpwstr/>
  </property>
  <property fmtid="{D5CDD505-2E9C-101B-9397-08002B2CF9AE}" pid="36" name="GXC_secondary_industries_browse">
    <vt:lpwstr/>
  </property>
  <property fmtid="{D5CDD505-2E9C-101B-9397-08002B2CF9AE}" pid="37" name="GXC_secondary_industries_hierarchy">
    <vt:lpwstr/>
  </property>
  <property fmtid="{D5CDD505-2E9C-101B-9397-08002B2CF9AE}" pid="38" name="GXC_secondary_industries_hierarchy_search">
    <vt:lpwstr/>
  </property>
  <property fmtid="{D5CDD505-2E9C-101B-9397-08002B2CF9AE}" pid="39" name="GXC_secondary_capabilities">
    <vt:lpwstr/>
  </property>
  <property fmtid="{D5CDD505-2E9C-101B-9397-08002B2CF9AE}" pid="40" name="GXC_secondary_capabilities_browse">
    <vt:lpwstr/>
  </property>
  <property fmtid="{D5CDD505-2E9C-101B-9397-08002B2CF9AE}" pid="41" name="GXC_secondary_capabilities_hierarchy">
    <vt:lpwstr/>
  </property>
  <property fmtid="{D5CDD505-2E9C-101B-9397-08002B2CF9AE}" pid="42" name="GXC_secondary_capabilities_hierarchy_search">
    <vt:lpwstr/>
  </property>
  <property fmtid="{D5CDD505-2E9C-101B-9397-08002B2CF9AE}" pid="43" name="GXC_all_industries">
    <vt:lpwstr/>
  </property>
  <property fmtid="{D5CDD505-2E9C-101B-9397-08002B2CF9AE}" pid="44" name="GXC_all_industries_browse">
    <vt:lpwstr/>
  </property>
  <property fmtid="{D5CDD505-2E9C-101B-9397-08002B2CF9AE}" pid="45" name="GXC_all_industries_hierarchy">
    <vt:lpwstr/>
  </property>
  <property fmtid="{D5CDD505-2E9C-101B-9397-08002B2CF9AE}" pid="46" name="GXC_all_industries_hierarchy_search">
    <vt:lpwstr/>
  </property>
  <property fmtid="{D5CDD505-2E9C-101B-9397-08002B2CF9AE}" pid="47" name="GXC_all_capabilities">
    <vt:lpwstr>Organization;</vt:lpwstr>
  </property>
  <property fmtid="{D5CDD505-2E9C-101B-9397-08002B2CF9AE}" pid="48" name="GXC_all_capabilities_browse">
    <vt:lpwstr>Organization;</vt:lpwstr>
  </property>
  <property fmtid="{D5CDD505-2E9C-101B-9397-08002B2CF9AE}" pid="49" name="GXC_all_capabilities_hierarchy">
    <vt:lpwstr>|Organization</vt:lpwstr>
  </property>
  <property fmtid="{D5CDD505-2E9C-101B-9397-08002B2CF9AE}" pid="50" name="GXC_all_capabilities_hierarchy_search">
    <vt:lpwstr>|Organization</vt:lpwstr>
  </property>
  <property fmtid="{D5CDD505-2E9C-101B-9397-08002B2CF9AE}" pid="51" name="GXC_geographies">
    <vt:lpwstr/>
  </property>
  <property fmtid="{D5CDD505-2E9C-101B-9397-08002B2CF9AE}" pid="52" name="GXC_geographies_browse">
    <vt:lpwstr/>
  </property>
  <property fmtid="{D5CDD505-2E9C-101B-9397-08002B2CF9AE}" pid="53" name="GXC_geographies_hierarchy">
    <vt:lpwstr/>
  </property>
  <property fmtid="{D5CDD505-2E9C-101B-9397-08002B2CF9AE}" pid="54" name="GXC_geographies_hierarchy_search">
    <vt:lpwstr/>
  </property>
  <property fmtid="{D5CDD505-2E9C-101B-9397-08002B2CF9AE}" pid="55" name="GXC_tools">
    <vt:lpwstr/>
  </property>
  <property fmtid="{D5CDD505-2E9C-101B-9397-08002B2CF9AE}" pid="56" name="GXC_tools_browse">
    <vt:lpwstr/>
  </property>
  <property fmtid="{D5CDD505-2E9C-101B-9397-08002B2CF9AE}" pid="57" name="GXC_tools_hierarchy">
    <vt:lpwstr/>
  </property>
  <property fmtid="{D5CDD505-2E9C-101B-9397-08002B2CF9AE}" pid="58" name="GXC_tools_hierarchy_search">
    <vt:lpwstr/>
  </property>
  <property fmtid="{D5CDD505-2E9C-101B-9397-08002B2CF9AE}" pid="59" name="GXC_keywords">
    <vt:lpwstr/>
  </property>
  <property fmtid="{D5CDD505-2E9C-101B-9397-08002B2CF9AE}" pid="60" name="GXC_keywords_browse">
    <vt:lpwstr/>
  </property>
  <property fmtid="{D5CDD505-2E9C-101B-9397-08002B2CF9AE}" pid="61" name="GXC_keywords_hierarchy">
    <vt:lpwstr/>
  </property>
  <property fmtid="{D5CDD505-2E9C-101B-9397-08002B2CF9AE}" pid="62" name="GXC_keywords_hierarchy_search">
    <vt:lpwstr/>
  </property>
  <property fmtid="{D5CDD505-2E9C-101B-9397-08002B2CF9AE}" pid="63" name="GXC_additional_collections">
    <vt:lpwstr/>
  </property>
  <property fmtid="{D5CDD505-2E9C-101B-9397-08002B2CF9AE}" pid="64" name="GXC_additional_collections_browse">
    <vt:lpwstr/>
  </property>
  <property fmtid="{D5CDD505-2E9C-101B-9397-08002B2CF9AE}" pid="65" name="GXC_additional_collections_hierarchy">
    <vt:lpwstr/>
  </property>
  <property fmtid="{D5CDD505-2E9C-101B-9397-08002B2CF9AE}" pid="66" name="GXC_additional_collections_hierarchy_search">
    <vt:lpwstr/>
  </property>
  <property fmtid="{D5CDD505-2E9C-101B-9397-08002B2CF9AE}" pid="67" name="GXC_languages">
    <vt:lpwstr/>
  </property>
  <property fmtid="{D5CDD505-2E9C-101B-9397-08002B2CF9AE}" pid="68" name="GXC_companies">
    <vt:lpwstr/>
  </property>
  <property fmtid="{D5CDD505-2E9C-101B-9397-08002B2CF9AE}" pid="69" name="GXC_on_pa_page">
    <vt:lpwstr>Yes</vt:lpwstr>
  </property>
  <property fmtid="{D5CDD505-2E9C-101B-9397-08002B2CF9AE}" pid="70" name="GXC_pa_pages">
    <vt:lpwstr>Organization ;</vt:lpwstr>
  </property>
  <property fmtid="{D5CDD505-2E9C-101B-9397-08002B2CF9AE}" pid="71" name="GXC_pa_page_links">
    <vt:lpwstr>Organization #b2fcd5dd-fc41-4086-aef7-fdd099d43c4b;</vt:lpwstr>
  </property>
  <property fmtid="{D5CDD505-2E9C-101B-9397-08002B2CF9AE}" pid="72" name="GXC_pa_page_hierarchy">
    <vt:lpwstr>|Yes|Organization0SPACE0;</vt:lpwstr>
  </property>
  <property fmtid="{D5CDD505-2E9C-101B-9397-08002B2CF9AE}" pid="73" name="GXC_last_updated_date">
    <vt:filetime>2012-11-22T06:17:06Z</vt:filetime>
  </property>
  <property fmtid="{D5CDD505-2E9C-101B-9397-08002B2CF9AE}" pid="74" name="GXC_last_updated_time">
    <vt:lpwstr>6:17:06 AM</vt:lpwstr>
  </property>
</Properties>
</file>