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4"/>
  </p:notesMasterIdLst>
  <p:sldIdLst>
    <p:sldId id="281" r:id="rId2"/>
    <p:sldId id="257" r:id="rId3"/>
    <p:sldId id="406" r:id="rId4"/>
    <p:sldId id="407" r:id="rId5"/>
    <p:sldId id="408" r:id="rId6"/>
    <p:sldId id="269" r:id="rId7"/>
    <p:sldId id="405" r:id="rId8"/>
    <p:sldId id="392" r:id="rId9"/>
    <p:sldId id="393" r:id="rId10"/>
    <p:sldId id="397" r:id="rId11"/>
    <p:sldId id="401" r:id="rId12"/>
    <p:sldId id="400" r:id="rId13"/>
    <p:sldId id="396" r:id="rId14"/>
    <p:sldId id="395" r:id="rId15"/>
    <p:sldId id="394" r:id="rId16"/>
    <p:sldId id="271" r:id="rId17"/>
    <p:sldId id="282" r:id="rId18"/>
    <p:sldId id="273" r:id="rId19"/>
    <p:sldId id="409" r:id="rId20"/>
    <p:sldId id="274" r:id="rId21"/>
    <p:sldId id="410" r:id="rId22"/>
    <p:sldId id="275" r:id="rId23"/>
    <p:sldId id="411" r:id="rId24"/>
    <p:sldId id="412" r:id="rId25"/>
    <p:sldId id="413" r:id="rId26"/>
    <p:sldId id="278" r:id="rId27"/>
    <p:sldId id="283" r:id="rId28"/>
    <p:sldId id="414" r:id="rId29"/>
    <p:sldId id="279" r:id="rId30"/>
    <p:sldId id="284" r:id="rId31"/>
    <p:sldId id="415" r:id="rId32"/>
    <p:sldId id="285" r:id="rId33"/>
    <p:sldId id="416" r:id="rId34"/>
    <p:sldId id="286" r:id="rId35"/>
    <p:sldId id="417" r:id="rId36"/>
    <p:sldId id="418" r:id="rId37"/>
    <p:sldId id="272" r:id="rId38"/>
    <p:sldId id="419" r:id="rId39"/>
    <p:sldId id="420" r:id="rId40"/>
    <p:sldId id="288" r:id="rId41"/>
    <p:sldId id="390" r:id="rId42"/>
    <p:sldId id="39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80466" autoAdjust="0"/>
  </p:normalViewPr>
  <p:slideViewPr>
    <p:cSldViewPr>
      <p:cViewPr varScale="1">
        <p:scale>
          <a:sx n="58" d="100"/>
          <a:sy n="58" d="100"/>
        </p:scale>
        <p:origin x="89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4CB954-59B9-4AE6-B36E-FEFBEE629D9C}" type="datetimeFigureOut">
              <a:rPr lang="en-US" smtClean="0"/>
              <a:pPr/>
              <a:t>4/23/2018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EDCA1E-4272-4050-A034-5CEA1E917DA6}" type="slidenum">
              <a:rPr lang="en-IN" smtClean="0"/>
              <a:pPr/>
              <a:t>‹#›</a:t>
            </a:fld>
            <a:endParaRPr lang="en-IN"/>
          </a:p>
        </p:txBody>
      </p:sp>
    </p:spTree>
    <p:extLst>
      <p:ext uri="{BB962C8B-B14F-4D97-AF65-F5344CB8AC3E}">
        <p14:creationId xmlns:p14="http://schemas.microsoft.com/office/powerpoint/2010/main" val="2307092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CBEDCA1E-4272-4050-A034-5CEA1E917DA6}" type="slidenum">
              <a:rPr lang="en-IN" smtClean="0"/>
              <a:pPr/>
              <a:t>4</a:t>
            </a:fld>
            <a:endParaRPr lang="en-IN"/>
          </a:p>
        </p:txBody>
      </p:sp>
    </p:spTree>
    <p:extLst>
      <p:ext uri="{BB962C8B-B14F-4D97-AF65-F5344CB8AC3E}">
        <p14:creationId xmlns:p14="http://schemas.microsoft.com/office/powerpoint/2010/main" val="781991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111BBDA</a:t>
            </a:r>
          </a:p>
          <a:p>
            <a:r>
              <a:rPr lang="en-US" dirty="0"/>
              <a:t>115BBE</a:t>
            </a:r>
          </a:p>
        </p:txBody>
      </p:sp>
      <p:sp>
        <p:nvSpPr>
          <p:cNvPr id="4" name="Slide Number Placeholder 3"/>
          <p:cNvSpPr>
            <a:spLocks noGrp="1"/>
          </p:cNvSpPr>
          <p:nvPr>
            <p:ph type="sldNum" sz="quarter" idx="10"/>
          </p:nvPr>
        </p:nvSpPr>
        <p:spPr/>
        <p:txBody>
          <a:bodyPr/>
          <a:lstStyle/>
          <a:p>
            <a:fld id="{CBEDCA1E-4272-4050-A034-5CEA1E917DA6}" type="slidenum">
              <a:rPr lang="en-IN" smtClean="0"/>
              <a:pPr/>
              <a:t>6</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54ee</a:t>
            </a:r>
          </a:p>
        </p:txBody>
      </p:sp>
      <p:sp>
        <p:nvSpPr>
          <p:cNvPr id="4" name="Slide Number Placeholder 3"/>
          <p:cNvSpPr>
            <a:spLocks noGrp="1"/>
          </p:cNvSpPr>
          <p:nvPr>
            <p:ph type="sldNum" sz="quarter" idx="10"/>
          </p:nvPr>
        </p:nvSpPr>
        <p:spPr/>
        <p:txBody>
          <a:bodyPr/>
          <a:lstStyle/>
          <a:p>
            <a:fld id="{CBEDCA1E-4272-4050-A034-5CEA1E917DA6}" type="slidenum">
              <a:rPr lang="en-IN" smtClean="0"/>
              <a:pPr/>
              <a:t>34</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EDCA1E-4272-4050-A034-5CEA1E917DA6}" type="slidenum">
              <a:rPr lang="en-IN" smtClean="0"/>
              <a:pPr/>
              <a:t>36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DB28A49-93EC-472A-AE72-B381DEA338D0}" type="datetimeFigureOut">
              <a:rPr lang="en-US" smtClean="0"/>
              <a:pPr/>
              <a:t>4/23/2018</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2A834E38-3DE1-4A9E-89F6-3DAEE04FC8E4}"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DB28A49-93EC-472A-AE72-B381DEA338D0}" type="datetimeFigureOut">
              <a:rPr lang="en-US" smtClean="0"/>
              <a:pPr/>
              <a:t>4/23/2018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DB28A49-93EC-472A-AE72-B381DEA338D0}" type="datetimeFigureOut">
              <a:rPr lang="en-US" smtClean="0"/>
              <a:pPr/>
              <a:t>4/23/2018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834E38-3DE1-4A9E-89F6-3DAEE04FC8E4}"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DB28A49-93EC-472A-AE72-B381DEA338D0}" type="datetimeFigureOut">
              <a:rPr lang="en-US" smtClean="0"/>
              <a:pPr/>
              <a:t>4/23/2018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DB28A49-93EC-472A-AE72-B381DEA338D0}" type="datetimeFigureOut">
              <a:rPr lang="en-US" smtClean="0"/>
              <a:pPr/>
              <a:t>4/23/2018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DB28A49-93EC-472A-AE72-B381DEA338D0}" type="datetimeFigureOut">
              <a:rPr lang="en-US" smtClean="0"/>
              <a:pPr/>
              <a:t>4/23/2018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B28A49-93EC-472A-AE72-B381DEA338D0}" type="datetimeFigureOut">
              <a:rPr lang="en-US" smtClean="0"/>
              <a:pPr/>
              <a:t>4/23/2018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DB28A49-93EC-472A-AE72-B381DEA338D0}" type="datetimeFigureOut">
              <a:rPr lang="en-US" smtClean="0"/>
              <a:pPr/>
              <a:t>4/23/2018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DB28A49-93EC-472A-AE72-B381DEA338D0}" type="datetimeFigureOut">
              <a:rPr lang="en-US" smtClean="0"/>
              <a:pPr/>
              <a:t>4/23/2018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2A834E38-3DE1-4A9E-89F6-3DAEE04FC8E4}"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DB28A49-93EC-472A-AE72-B381DEA338D0}" type="datetimeFigureOut">
              <a:rPr lang="en-US" smtClean="0"/>
              <a:pPr/>
              <a:t>4/23/2018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DB28A49-93EC-472A-AE72-B381DEA338D0}" type="datetimeFigureOut">
              <a:rPr lang="en-US" smtClean="0"/>
              <a:pPr/>
              <a:t>4/23/2018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A834E38-3DE1-4A9E-89F6-3DAEE04FC8E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DB28A49-93EC-472A-AE72-B381DEA338D0}" type="datetimeFigureOut">
              <a:rPr lang="en-US" smtClean="0"/>
              <a:pPr/>
              <a:t>4/23/2018</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A834E38-3DE1-4A9E-89F6-3DAEE04FC8E4}"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214554"/>
            <a:ext cx="8258204" cy="1428760"/>
          </a:xfrm>
          <a:ln>
            <a:noFill/>
          </a:ln>
        </p:spPr>
        <p:style>
          <a:lnRef idx="2">
            <a:schemeClr val="dk1"/>
          </a:lnRef>
          <a:fillRef idx="1">
            <a:schemeClr val="lt1"/>
          </a:fillRef>
          <a:effectRef idx="0">
            <a:schemeClr val="dk1"/>
          </a:effectRef>
          <a:fontRef idx="minor">
            <a:schemeClr val="dk1"/>
          </a:fontRef>
        </p:style>
        <p:txBody>
          <a:bodyPr>
            <a:normAutofit fontScale="90000"/>
          </a:bodyPr>
          <a:lstStyle/>
          <a:p>
            <a:r>
              <a:rPr lang="en-US" b="1" dirty="0">
                <a:ln w="12700">
                  <a:solidFill>
                    <a:schemeClr val="tx1"/>
                  </a:solidFill>
                  <a:prstDash val="solid"/>
                </a:ln>
                <a:solidFill>
                  <a:schemeClr val="bg2">
                    <a:tint val="85000"/>
                    <a:satMod val="155000"/>
                  </a:schemeClr>
                </a:solidFill>
                <a:effectLst>
                  <a:outerShdw blurRad="50800" dist="38100" dir="2700000" algn="tl" rotWithShape="0">
                    <a:prstClr val="black">
                      <a:alpha val="40000"/>
                    </a:prstClr>
                  </a:outerShdw>
                </a:effectLst>
              </a:rPr>
              <a:t>RECENT CHANGES IN INCOME TAX RETURN</a:t>
            </a:r>
            <a:br>
              <a:rPr lang="en-IN" b="1" dirty="0">
                <a:ln w="12700">
                  <a:solidFill>
                    <a:schemeClr val="tx1"/>
                  </a:solidFill>
                  <a:prstDash val="solid"/>
                </a:ln>
                <a:solidFill>
                  <a:schemeClr val="bg2">
                    <a:tint val="85000"/>
                    <a:satMod val="155000"/>
                  </a:schemeClr>
                </a:solidFill>
                <a:effectLst>
                  <a:outerShdw blurRad="50800" dist="38100" dir="2700000" algn="tl" rotWithShape="0">
                    <a:prstClr val="black">
                      <a:alpha val="40000"/>
                    </a:prstClr>
                  </a:outerShdw>
                </a:effectLst>
                <a:latin typeface="Book Antiqua" pitchFamily="18" charset="0"/>
              </a:rPr>
            </a:br>
            <a:endParaRPr lang="en-IN" b="1" dirty="0">
              <a:ln w="12700">
                <a:solidFill>
                  <a:schemeClr val="tx1"/>
                </a:solidFill>
                <a:prstDash val="solid"/>
              </a:ln>
              <a:solidFill>
                <a:schemeClr val="bg2">
                  <a:tint val="85000"/>
                  <a:satMod val="155000"/>
                </a:schemeClr>
              </a:solidFill>
              <a:effectLst>
                <a:outerShdw blurRad="50800" dist="38100" dir="2700000" algn="tl" rotWithShape="0">
                  <a:prstClr val="black">
                    <a:alpha val="40000"/>
                  </a:prstClr>
                </a:outerShdw>
              </a:effectLst>
            </a:endParaRPr>
          </a:p>
        </p:txBody>
      </p:sp>
      <p:pic>
        <p:nvPicPr>
          <p:cNvPr id="3" name="Picture 2" descr="income-tax-return-1.jpg"/>
          <p:cNvPicPr>
            <a:picLocks noChangeAspect="1"/>
          </p:cNvPicPr>
          <p:nvPr/>
        </p:nvPicPr>
        <p:blipFill>
          <a:blip r:embed="rId2"/>
          <a:stretch>
            <a:fillRect/>
          </a:stretch>
        </p:blipFill>
        <p:spPr>
          <a:xfrm>
            <a:off x="3857620" y="3500438"/>
            <a:ext cx="5286380" cy="3357562"/>
          </a:xfrm>
          <a:prstGeom prst="rect">
            <a:avLst/>
          </a:prstGeom>
          <a:ln>
            <a:noFill/>
          </a:ln>
          <a:effectLst>
            <a:softEdge rad="112500"/>
          </a:effectLst>
        </p:spPr>
      </p:pic>
      <p:sp>
        <p:nvSpPr>
          <p:cNvPr id="5" name="TextBox 4"/>
          <p:cNvSpPr txBox="1"/>
          <p:nvPr/>
        </p:nvSpPr>
        <p:spPr>
          <a:xfrm>
            <a:off x="251520" y="5589240"/>
            <a:ext cx="3096344"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000" b="1" dirty="0">
                <a:latin typeface="Book Antiqua" pitchFamily="18" charset="0"/>
              </a:rPr>
              <a:t>R </a:t>
            </a:r>
            <a:r>
              <a:rPr lang="en-US" sz="2000" b="1" dirty="0" err="1">
                <a:latin typeface="Book Antiqua" pitchFamily="18" charset="0"/>
              </a:rPr>
              <a:t>Krishan</a:t>
            </a:r>
            <a:r>
              <a:rPr lang="en-US" sz="2000" b="1" dirty="0">
                <a:latin typeface="Book Antiqua" pitchFamily="18" charset="0"/>
              </a:rPr>
              <a:t> FCA, DISA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solidFill>
                  <a:schemeClr val="accent2">
                    <a:lumMod val="50000"/>
                  </a:schemeClr>
                </a:solidFill>
              </a:rPr>
              <a:t>INTRODUCTION</a:t>
            </a:r>
            <a:endParaRPr lang="en-IN" b="1" u="sng" dirty="0">
              <a:solidFill>
                <a:schemeClr val="accent2">
                  <a:lumMod val="50000"/>
                </a:schemeClr>
              </a:solidFill>
            </a:endParaRPr>
          </a:p>
        </p:txBody>
      </p:sp>
      <p:sp>
        <p:nvSpPr>
          <p:cNvPr id="3" name="Content Placeholder 2"/>
          <p:cNvSpPr>
            <a:spLocks noGrp="1"/>
          </p:cNvSpPr>
          <p:nvPr>
            <p:ph idx="1"/>
          </p:nvPr>
        </p:nvSpPr>
        <p:spPr>
          <a:xfrm>
            <a:off x="428596" y="1928802"/>
            <a:ext cx="8229600" cy="3493784"/>
          </a:xfrm>
        </p:spPr>
        <p:txBody>
          <a:bodyPr>
            <a:normAutofit/>
          </a:bodyPr>
          <a:lstStyle/>
          <a:p>
            <a:pPr>
              <a:buNone/>
            </a:pPr>
            <a:endParaRPr lang="en-IN" b="1" dirty="0">
              <a:solidFill>
                <a:schemeClr val="accent1">
                  <a:lumMod val="50000"/>
                </a:schemeClr>
              </a:solidFill>
              <a:latin typeface="Book Antiqua" pitchFamily="18" charset="0"/>
            </a:endParaRPr>
          </a:p>
          <a:p>
            <a:pPr algn="just"/>
            <a:r>
              <a:rPr lang="en-IN" b="1" dirty="0">
                <a:solidFill>
                  <a:schemeClr val="accent1">
                    <a:lumMod val="50000"/>
                  </a:schemeClr>
                </a:solidFill>
                <a:latin typeface="Book Antiqua" pitchFamily="18" charset="0"/>
              </a:rPr>
              <a:t>New  ITRs notified on April 5 , 2018</a:t>
            </a:r>
          </a:p>
          <a:p>
            <a:pPr algn="just"/>
            <a:r>
              <a:rPr lang="en-IN" b="1" dirty="0">
                <a:solidFill>
                  <a:schemeClr val="accent1">
                    <a:lumMod val="50000"/>
                  </a:schemeClr>
                </a:solidFill>
                <a:latin typeface="Book Antiqua" pitchFamily="18" charset="0"/>
              </a:rPr>
              <a:t>Applicable for AY 2018 -19</a:t>
            </a:r>
          </a:p>
          <a:p>
            <a:pPr algn="just"/>
            <a:r>
              <a:rPr lang="en-IN" b="1" dirty="0">
                <a:solidFill>
                  <a:schemeClr val="accent1">
                    <a:lumMod val="50000"/>
                  </a:schemeClr>
                </a:solidFill>
                <a:latin typeface="Book Antiqua" pitchFamily="18" charset="0"/>
              </a:rPr>
              <a:t>Changes are made more in line with and to accommodate the various amendments brought about in Finance Act 2017</a:t>
            </a:r>
          </a:p>
          <a:p>
            <a:pPr algn="just"/>
            <a:endParaRPr lang="en-IN" b="1" dirty="0">
              <a:solidFill>
                <a:schemeClr val="accent1">
                  <a:lumMod val="50000"/>
                </a:schemeClr>
              </a:solidFill>
              <a:latin typeface="Book Antiqua" pitchFamily="18" charset="0"/>
            </a:endParaRPr>
          </a:p>
          <a:p>
            <a:pPr>
              <a:buNone/>
            </a:pPr>
            <a:endParaRPr lang="en-IN" b="1" dirty="0">
              <a:solidFill>
                <a:schemeClr val="accent1">
                  <a:lumMod val="50000"/>
                </a:schemeClr>
              </a:solidFill>
              <a:latin typeface="Book Antiqu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19256" cy="720080"/>
          </a:xfrm>
        </p:spPr>
        <p:txBody>
          <a:bodyPr>
            <a:normAutofit fontScale="90000"/>
          </a:bodyPr>
          <a:lstStyle/>
          <a:p>
            <a:br>
              <a:rPr lang="en-US" sz="3600" b="1" dirty="0">
                <a:latin typeface="Book Antiqua" pitchFamily="18" charset="0"/>
              </a:rPr>
            </a:br>
            <a:br>
              <a:rPr lang="en-US" sz="3600" b="1" dirty="0">
                <a:latin typeface="Book Antiqua" pitchFamily="18" charset="0"/>
              </a:rPr>
            </a:br>
            <a:br>
              <a:rPr lang="en-US" sz="3600" b="1" dirty="0">
                <a:latin typeface="Book Antiqua" pitchFamily="18" charset="0"/>
              </a:rPr>
            </a:br>
            <a:br>
              <a:rPr lang="en-US" sz="3600" b="1" dirty="0">
                <a:latin typeface="Book Antiqua" pitchFamily="18" charset="0"/>
              </a:rPr>
            </a:br>
            <a:r>
              <a:rPr lang="en-US" sz="3600" b="1" dirty="0">
                <a:solidFill>
                  <a:schemeClr val="accent1">
                    <a:lumMod val="50000"/>
                  </a:schemeClr>
                </a:solidFill>
                <a:latin typeface="Book Antiqua" pitchFamily="18" charset="0"/>
              </a:rPr>
              <a:t>Contd..</a:t>
            </a:r>
          </a:p>
        </p:txBody>
      </p:sp>
      <p:sp>
        <p:nvSpPr>
          <p:cNvPr id="3" name="Content Placeholder 2"/>
          <p:cNvSpPr>
            <a:spLocks noGrp="1"/>
          </p:cNvSpPr>
          <p:nvPr>
            <p:ph idx="1"/>
          </p:nvPr>
        </p:nvSpPr>
        <p:spPr>
          <a:xfrm>
            <a:off x="539552" y="2276872"/>
            <a:ext cx="8147248" cy="4047728"/>
          </a:xfrm>
        </p:spPr>
        <p:txBody>
          <a:bodyPr/>
          <a:lstStyle/>
          <a:p>
            <a:r>
              <a:rPr lang="en-US" b="1" dirty="0">
                <a:solidFill>
                  <a:schemeClr val="accent1">
                    <a:lumMod val="50000"/>
                  </a:schemeClr>
                </a:solidFill>
                <a:latin typeface="Book Antiqua" pitchFamily="18" charset="0"/>
              </a:rPr>
              <a:t>Numerous reporting requirements made mandatory in ITR forms for AY 2018-19</a:t>
            </a:r>
          </a:p>
          <a:p>
            <a:r>
              <a:rPr lang="en-US" b="1" dirty="0">
                <a:solidFill>
                  <a:schemeClr val="accent1">
                    <a:lumMod val="50000"/>
                  </a:schemeClr>
                </a:solidFill>
                <a:latin typeface="Book Antiqua" pitchFamily="18" charset="0"/>
              </a:rPr>
              <a:t>Department now seeks more and more information from </a:t>
            </a:r>
            <a:r>
              <a:rPr lang="en-US" b="1" dirty="0" err="1">
                <a:solidFill>
                  <a:schemeClr val="accent1">
                    <a:lumMod val="50000"/>
                  </a:schemeClr>
                </a:solidFill>
                <a:latin typeface="Book Antiqua" pitchFamily="18" charset="0"/>
              </a:rPr>
              <a:t>assessees</a:t>
            </a:r>
            <a:r>
              <a:rPr lang="en-US" b="1" dirty="0">
                <a:solidFill>
                  <a:schemeClr val="accent1">
                    <a:lumMod val="50000"/>
                  </a:schemeClr>
                </a:solidFill>
                <a:latin typeface="Book Antiqua" pitchFamily="18" charset="0"/>
              </a:rPr>
              <a:t>, as it moves towards   e-assessment.</a:t>
            </a:r>
          </a:p>
          <a:p>
            <a:r>
              <a:rPr lang="en-US" b="1" dirty="0">
                <a:solidFill>
                  <a:schemeClr val="accent1">
                    <a:lumMod val="50000"/>
                  </a:schemeClr>
                </a:solidFill>
                <a:latin typeface="Book Antiqua" pitchFamily="18" charset="0"/>
              </a:rPr>
              <a:t>GST  brings in new reporting requirements in ITR.</a:t>
            </a:r>
          </a:p>
          <a:p>
            <a:endParaRPr lang="en-US" b="1" dirty="0">
              <a:solidFill>
                <a:schemeClr val="accent1">
                  <a:lumMod val="50000"/>
                </a:schemeClr>
              </a:solidFill>
              <a:latin typeface="Book Antiqua" pitchFamily="18" charset="0"/>
            </a:endParaRPr>
          </a:p>
        </p:txBody>
      </p:sp>
    </p:spTree>
    <p:extLst>
      <p:ext uri="{BB962C8B-B14F-4D97-AF65-F5344CB8AC3E}">
        <p14:creationId xmlns:p14="http://schemas.microsoft.com/office/powerpoint/2010/main" val="2832458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u="sng" dirty="0">
                <a:solidFill>
                  <a:schemeClr val="tx2">
                    <a:lumMod val="75000"/>
                  </a:schemeClr>
                </a:solidFill>
                <a:latin typeface="Book Antiqua" pitchFamily="18" charset="0"/>
              </a:rPr>
              <a:t>% of ITR Wise receipts of e-return in FY 2017-18</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640" y="2060848"/>
            <a:ext cx="6264696" cy="3168352"/>
          </a:xfrm>
        </p:spPr>
        <p:style>
          <a:lnRef idx="2">
            <a:schemeClr val="accent2"/>
          </a:lnRef>
          <a:fillRef idx="1">
            <a:schemeClr val="lt1"/>
          </a:fillRef>
          <a:effectRef idx="0">
            <a:schemeClr val="accent2"/>
          </a:effectRef>
          <a:fontRef idx="minor">
            <a:schemeClr val="dk1"/>
          </a:fontRef>
        </p:style>
      </p:pic>
      <p:sp>
        <p:nvSpPr>
          <p:cNvPr id="5" name="TextBox 4"/>
          <p:cNvSpPr txBox="1"/>
          <p:nvPr/>
        </p:nvSpPr>
        <p:spPr>
          <a:xfrm>
            <a:off x="539552" y="5341858"/>
            <a:ext cx="8136904"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a:solidFill>
                  <a:schemeClr val="tx2">
                    <a:lumMod val="50000"/>
                  </a:schemeClr>
                </a:solidFill>
                <a:latin typeface="Book Antiqua" pitchFamily="18" charset="0"/>
              </a:rPr>
              <a:t>Total 6.74 </a:t>
            </a:r>
            <a:r>
              <a:rPr lang="en-US" dirty="0" err="1">
                <a:solidFill>
                  <a:schemeClr val="tx2">
                    <a:lumMod val="50000"/>
                  </a:schemeClr>
                </a:solidFill>
                <a:latin typeface="Book Antiqua" pitchFamily="18" charset="0"/>
              </a:rPr>
              <a:t>crores</a:t>
            </a:r>
            <a:r>
              <a:rPr lang="en-US" dirty="0">
                <a:solidFill>
                  <a:schemeClr val="tx2">
                    <a:lumMod val="50000"/>
                  </a:schemeClr>
                </a:solidFill>
                <a:latin typeface="Book Antiqua" pitchFamily="18" charset="0"/>
              </a:rPr>
              <a:t> e-return filed during the FY 2017-18 (3.79 </a:t>
            </a:r>
            <a:r>
              <a:rPr lang="en-US" dirty="0" err="1">
                <a:solidFill>
                  <a:schemeClr val="tx2">
                    <a:lumMod val="50000"/>
                  </a:schemeClr>
                </a:solidFill>
                <a:latin typeface="Book Antiqua" pitchFamily="18" charset="0"/>
              </a:rPr>
              <a:t>crores</a:t>
            </a:r>
            <a:r>
              <a:rPr lang="en-US" dirty="0">
                <a:solidFill>
                  <a:schemeClr val="tx2">
                    <a:lumMod val="50000"/>
                  </a:schemeClr>
                </a:solidFill>
                <a:latin typeface="Book Antiqua" pitchFamily="18" charset="0"/>
              </a:rPr>
              <a:t> -4 years ago)</a:t>
            </a:r>
          </a:p>
          <a:p>
            <a:r>
              <a:rPr lang="en-US" dirty="0">
                <a:solidFill>
                  <a:schemeClr val="tx2">
                    <a:lumMod val="50000"/>
                  </a:schemeClr>
                </a:solidFill>
                <a:latin typeface="Book Antiqua" pitchFamily="18" charset="0"/>
              </a:rPr>
              <a:t>Rs,10 trillion (Rs.10 </a:t>
            </a:r>
            <a:r>
              <a:rPr lang="en-US" dirty="0" err="1">
                <a:solidFill>
                  <a:schemeClr val="tx2">
                    <a:lumMod val="50000"/>
                  </a:schemeClr>
                </a:solidFill>
                <a:latin typeface="Book Antiqua" pitchFamily="18" charset="0"/>
              </a:rPr>
              <a:t>lakhs</a:t>
            </a:r>
            <a:r>
              <a:rPr lang="en-US" dirty="0">
                <a:solidFill>
                  <a:schemeClr val="tx2">
                    <a:lumMod val="50000"/>
                  </a:schemeClr>
                </a:solidFill>
                <a:latin typeface="Book Antiqua" pitchFamily="18" charset="0"/>
              </a:rPr>
              <a:t> </a:t>
            </a:r>
            <a:r>
              <a:rPr lang="en-US" dirty="0" err="1">
                <a:solidFill>
                  <a:schemeClr val="tx2">
                    <a:lumMod val="50000"/>
                  </a:schemeClr>
                </a:solidFill>
                <a:latin typeface="Book Antiqua" pitchFamily="18" charset="0"/>
              </a:rPr>
              <a:t>crores</a:t>
            </a:r>
            <a:r>
              <a:rPr lang="en-US" dirty="0">
                <a:solidFill>
                  <a:schemeClr val="tx2">
                    <a:lumMod val="50000"/>
                  </a:schemeClr>
                </a:solidFill>
                <a:latin typeface="Book Antiqua" pitchFamily="18" charset="0"/>
              </a:rPr>
              <a:t> ) collected as  direct taxes last year. </a:t>
            </a:r>
          </a:p>
        </p:txBody>
      </p:sp>
    </p:spTree>
    <p:extLst>
      <p:ext uri="{BB962C8B-B14F-4D97-AF65-F5344CB8AC3E}">
        <p14:creationId xmlns:p14="http://schemas.microsoft.com/office/powerpoint/2010/main" val="2403971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u="sng" dirty="0">
                <a:latin typeface="Book Antiqua" pitchFamily="18" charset="0"/>
              </a:rPr>
              <a:t>ITR to be filed Online except in certain cases</a:t>
            </a:r>
          </a:p>
        </p:txBody>
      </p:sp>
      <p:sp>
        <p:nvSpPr>
          <p:cNvPr id="3" name="Content Placeholder 2"/>
          <p:cNvSpPr>
            <a:spLocks noGrp="1"/>
          </p:cNvSpPr>
          <p:nvPr>
            <p:ph idx="1"/>
          </p:nvPr>
        </p:nvSpPr>
        <p:spPr/>
        <p:txBody>
          <a:bodyPr/>
          <a:lstStyle/>
          <a:p>
            <a:pPr marL="0" indent="0">
              <a:buNone/>
            </a:pPr>
            <a:endParaRPr lang="en-US" sz="2400" dirty="0">
              <a:solidFill>
                <a:schemeClr val="tx2">
                  <a:lumMod val="50000"/>
                </a:schemeClr>
              </a:solidFill>
              <a:latin typeface="Book Antiqua" pitchFamily="18" charset="0"/>
            </a:endParaRPr>
          </a:p>
          <a:p>
            <a:pPr marL="0" indent="0" algn="just">
              <a:buNone/>
            </a:pPr>
            <a:r>
              <a:rPr lang="en-US" sz="2400" dirty="0">
                <a:solidFill>
                  <a:schemeClr val="tx2">
                    <a:lumMod val="50000"/>
                  </a:schemeClr>
                </a:solidFill>
                <a:latin typeface="Book Antiqua" pitchFamily="18" charset="0"/>
              </a:rPr>
              <a:t>All the tax returns have to be filed online as was the case last year. However , there are certain exceptions where the return can be filed in paper /physical form</a:t>
            </a:r>
          </a:p>
          <a:p>
            <a:pPr marL="0" indent="0">
              <a:buNone/>
            </a:pPr>
            <a:endParaRPr lang="en-US" sz="2400" dirty="0">
              <a:solidFill>
                <a:schemeClr val="tx2">
                  <a:lumMod val="50000"/>
                </a:schemeClr>
              </a:solidFill>
              <a:latin typeface="Book Antiqua" pitchFamily="18" charset="0"/>
            </a:endParaRPr>
          </a:p>
          <a:p>
            <a:r>
              <a:rPr lang="en-US" sz="2400" dirty="0">
                <a:solidFill>
                  <a:schemeClr val="tx2">
                    <a:lumMod val="50000"/>
                  </a:schemeClr>
                </a:solidFill>
                <a:latin typeface="Book Antiqua" pitchFamily="18" charset="0"/>
              </a:rPr>
              <a:t> </a:t>
            </a:r>
            <a:r>
              <a:rPr lang="en-US" sz="2400" b="1" i="1" dirty="0">
                <a:solidFill>
                  <a:schemeClr val="tx2">
                    <a:lumMod val="50000"/>
                  </a:schemeClr>
                </a:solidFill>
                <a:latin typeface="Book Antiqua" pitchFamily="18" charset="0"/>
              </a:rPr>
              <a:t>If the individual is of age 80 years or more and</a:t>
            </a:r>
          </a:p>
          <a:p>
            <a:r>
              <a:rPr lang="en-US" sz="2400" b="1" i="1" dirty="0">
                <a:solidFill>
                  <a:schemeClr val="tx2">
                    <a:lumMod val="50000"/>
                  </a:schemeClr>
                </a:solidFill>
                <a:latin typeface="Book Antiqua" pitchFamily="18" charset="0"/>
              </a:rPr>
              <a:t>The tax return is furnished using ITR Form-1 (</a:t>
            </a:r>
            <a:r>
              <a:rPr lang="en-US" sz="2400" b="1" i="1" dirty="0" err="1">
                <a:solidFill>
                  <a:schemeClr val="tx2">
                    <a:lumMod val="50000"/>
                  </a:schemeClr>
                </a:solidFill>
                <a:latin typeface="Book Antiqua" pitchFamily="18" charset="0"/>
              </a:rPr>
              <a:t>Sahaj</a:t>
            </a:r>
            <a:r>
              <a:rPr lang="en-US" sz="2400" b="1" i="1" dirty="0">
                <a:solidFill>
                  <a:schemeClr val="tx2">
                    <a:lumMod val="50000"/>
                  </a:schemeClr>
                </a:solidFill>
                <a:latin typeface="Book Antiqua" pitchFamily="18" charset="0"/>
              </a:rPr>
              <a:t>) or</a:t>
            </a:r>
          </a:p>
          <a:p>
            <a:r>
              <a:rPr lang="en-US" sz="2400" b="1" i="1" dirty="0">
                <a:solidFill>
                  <a:schemeClr val="tx2">
                    <a:lumMod val="50000"/>
                  </a:schemeClr>
                </a:solidFill>
                <a:latin typeface="Book Antiqua" pitchFamily="18" charset="0"/>
              </a:rPr>
              <a:t>ITR Form-4 (</a:t>
            </a:r>
            <a:r>
              <a:rPr lang="en-US" sz="2400" b="1" i="1" dirty="0" err="1">
                <a:solidFill>
                  <a:schemeClr val="tx2">
                    <a:lumMod val="50000"/>
                  </a:schemeClr>
                </a:solidFill>
                <a:latin typeface="Book Antiqua" pitchFamily="18" charset="0"/>
              </a:rPr>
              <a:t>Sugam</a:t>
            </a:r>
            <a:r>
              <a:rPr lang="en-US" sz="2400" b="1" i="1" dirty="0">
                <a:solidFill>
                  <a:schemeClr val="tx2">
                    <a:lumMod val="50000"/>
                  </a:schemeClr>
                </a:solidFill>
                <a:latin typeface="Book Antiqua" pitchFamily="18" charset="0"/>
              </a:rPr>
              <a:t>)</a:t>
            </a:r>
          </a:p>
          <a:p>
            <a:pPr marL="0" indent="0">
              <a:buNone/>
            </a:pPr>
            <a:endParaRPr lang="en-US" sz="2400" dirty="0">
              <a:solidFill>
                <a:schemeClr val="tx2">
                  <a:lumMod val="50000"/>
                </a:schemeClr>
              </a:solidFill>
              <a:latin typeface="Book Antiqua" pitchFamily="18" charset="0"/>
            </a:endParaRPr>
          </a:p>
          <a:p>
            <a:pPr marL="0" indent="0">
              <a:buNone/>
            </a:pPr>
            <a:endParaRPr lang="en-US" dirty="0">
              <a:latin typeface="Book Antiqua" pitchFamily="18" charset="0"/>
            </a:endParaRPr>
          </a:p>
        </p:txBody>
      </p:sp>
    </p:spTree>
    <p:extLst>
      <p:ext uri="{BB962C8B-B14F-4D97-AF65-F5344CB8AC3E}">
        <p14:creationId xmlns:p14="http://schemas.microsoft.com/office/powerpoint/2010/main" val="3580801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500042"/>
            <a:ext cx="7315176" cy="571504"/>
          </a:xfrm>
        </p:spPr>
        <p:txBody>
          <a:bodyPr>
            <a:noAutofit/>
          </a:bodyPr>
          <a:lstStyle/>
          <a:p>
            <a:pPr algn="ctr"/>
            <a:r>
              <a:rPr lang="en-US" sz="2400" b="1" u="sng" dirty="0">
                <a:solidFill>
                  <a:schemeClr val="tx2">
                    <a:lumMod val="50000"/>
                  </a:schemeClr>
                </a:solidFill>
                <a:latin typeface="Book Antiqua" pitchFamily="18" charset="0"/>
              </a:rPr>
              <a:t>NOTIFIED  ITR  FORMS  FOR THE AY 2018-19</a:t>
            </a:r>
            <a:endParaRPr lang="en-IN" sz="2400" b="1" u="sng" dirty="0">
              <a:solidFill>
                <a:schemeClr val="tx2">
                  <a:lumMod val="50000"/>
                </a:schemeClr>
              </a:solidFill>
              <a:latin typeface="Book Antiqua" pitchFamily="18" charset="0"/>
            </a:endParaRPr>
          </a:p>
        </p:txBody>
      </p:sp>
      <p:sp>
        <p:nvSpPr>
          <p:cNvPr id="3" name="Content Placeholder 2"/>
          <p:cNvSpPr>
            <a:spLocks noGrp="1"/>
          </p:cNvSpPr>
          <p:nvPr>
            <p:ph idx="1"/>
          </p:nvPr>
        </p:nvSpPr>
        <p:spPr>
          <a:xfrm>
            <a:off x="142844" y="1142984"/>
            <a:ext cx="8686800" cy="6286544"/>
          </a:xfrm>
        </p:spPr>
        <p:txBody>
          <a:bodyPr>
            <a:noAutofit/>
          </a:bodyPr>
          <a:lstStyle/>
          <a:p>
            <a:pPr algn="ctr"/>
            <a:r>
              <a:rPr lang="en-US" sz="2800" u="sng" dirty="0">
                <a:latin typeface="Book Antiqua" pitchFamily="18" charset="0"/>
              </a:rPr>
              <a:t>ITR  1  </a:t>
            </a:r>
            <a:r>
              <a:rPr lang="en-US" sz="2800" u="sng" dirty="0"/>
              <a:t>SAHAJ</a:t>
            </a:r>
            <a:endParaRPr lang="en-US" sz="2800" u="sng" dirty="0">
              <a:latin typeface="Book Antiqua" pitchFamily="18" charset="0"/>
            </a:endParaRPr>
          </a:p>
          <a:p>
            <a:pPr algn="ctr">
              <a:buNone/>
            </a:pPr>
            <a:endParaRPr lang="en-IN" sz="2800" u="sng" dirty="0"/>
          </a:p>
        </p:txBody>
      </p:sp>
      <p:graphicFrame>
        <p:nvGraphicFramePr>
          <p:cNvPr id="4" name="Table 3"/>
          <p:cNvGraphicFramePr>
            <a:graphicFrameLocks noGrp="1"/>
          </p:cNvGraphicFramePr>
          <p:nvPr>
            <p:extLst>
              <p:ext uri="{D42A27DB-BD31-4B8C-83A1-F6EECF244321}">
                <p14:modId xmlns:p14="http://schemas.microsoft.com/office/powerpoint/2010/main" val="3866779673"/>
              </p:ext>
            </p:extLst>
          </p:nvPr>
        </p:nvGraphicFramePr>
        <p:xfrm>
          <a:off x="179511" y="1700808"/>
          <a:ext cx="8738729" cy="5118778"/>
        </p:xfrm>
        <a:graphic>
          <a:graphicData uri="http://schemas.openxmlformats.org/drawingml/2006/table">
            <a:tbl>
              <a:tblPr firstRow="1" bandRow="1">
                <a:tableStyleId>{5C22544A-7EE6-4342-B048-85BDC9FD1C3A}</a:tableStyleId>
              </a:tblPr>
              <a:tblGrid>
                <a:gridCol w="4448001">
                  <a:extLst>
                    <a:ext uri="{9D8B030D-6E8A-4147-A177-3AD203B41FA5}">
                      <a16:colId xmlns:a16="http://schemas.microsoft.com/office/drawing/2014/main" val="20000"/>
                    </a:ext>
                  </a:extLst>
                </a:gridCol>
                <a:gridCol w="4290728">
                  <a:extLst>
                    <a:ext uri="{9D8B030D-6E8A-4147-A177-3AD203B41FA5}">
                      <a16:colId xmlns:a16="http://schemas.microsoft.com/office/drawing/2014/main" val="20001"/>
                    </a:ext>
                  </a:extLst>
                </a:gridCol>
              </a:tblGrid>
              <a:tr h="455338">
                <a:tc>
                  <a:txBody>
                    <a:bodyPr/>
                    <a:lstStyle/>
                    <a:p>
                      <a:pPr algn="ctr"/>
                      <a:r>
                        <a:rPr lang="en-US" sz="2000" dirty="0">
                          <a:latin typeface="Book Antiqua" pitchFamily="18" charset="0"/>
                        </a:rPr>
                        <a:t>Applicable to</a:t>
                      </a:r>
                    </a:p>
                  </a:txBody>
                  <a:tcPr/>
                </a:tc>
                <a:tc>
                  <a:txBody>
                    <a:bodyPr/>
                    <a:lstStyle/>
                    <a:p>
                      <a:pPr algn="ctr"/>
                      <a:r>
                        <a:rPr lang="en-US" sz="2000" dirty="0">
                          <a:latin typeface="Book Antiqua" pitchFamily="18" charset="0"/>
                        </a:rPr>
                        <a:t>Not applicable to</a:t>
                      </a:r>
                    </a:p>
                  </a:txBody>
                  <a:tcPr/>
                </a:tc>
                <a:extLst>
                  <a:ext uri="{0D108BD9-81ED-4DB2-BD59-A6C34878D82A}">
                    <a16:rowId xmlns:a16="http://schemas.microsoft.com/office/drawing/2014/main" val="10000"/>
                  </a:ext>
                </a:extLst>
              </a:tr>
              <a:tr h="4513214">
                <a:tc>
                  <a:txBody>
                    <a:bodyPr/>
                    <a:lstStyle/>
                    <a:p>
                      <a:pPr algn="just"/>
                      <a:r>
                        <a:rPr kumimoji="0" lang="en-US" sz="2000" kern="1200" baseline="0" dirty="0">
                          <a:solidFill>
                            <a:schemeClr val="dk1"/>
                          </a:solidFill>
                          <a:latin typeface="Book Antiqua" pitchFamily="18" charset="0"/>
                          <a:ea typeface="+mn-ea"/>
                          <a:cs typeface="+mn-cs"/>
                        </a:rPr>
                        <a:t>A resident individual whose total income is less than Rs. 50 </a:t>
                      </a:r>
                      <a:r>
                        <a:rPr kumimoji="0" lang="en-US" sz="2000" kern="1200" baseline="0" dirty="0" err="1">
                          <a:solidFill>
                            <a:schemeClr val="dk1"/>
                          </a:solidFill>
                          <a:latin typeface="Book Antiqua" pitchFamily="18" charset="0"/>
                          <a:ea typeface="+mn-ea"/>
                          <a:cs typeface="+mn-cs"/>
                        </a:rPr>
                        <a:t>lakhs</a:t>
                      </a:r>
                      <a:r>
                        <a:rPr kumimoji="0" lang="en-US" sz="2000" kern="1200" baseline="0" dirty="0">
                          <a:solidFill>
                            <a:schemeClr val="dk1"/>
                          </a:solidFill>
                          <a:latin typeface="Book Antiqua" pitchFamily="18" charset="0"/>
                          <a:ea typeface="+mn-ea"/>
                          <a:cs typeface="+mn-cs"/>
                        </a:rPr>
                        <a:t> for the assessment year 2018- 19 and  includes:-</a:t>
                      </a:r>
                    </a:p>
                    <a:p>
                      <a:pPr algn="just"/>
                      <a:r>
                        <a:rPr kumimoji="0" lang="en-US" sz="2000" kern="1200" baseline="0" dirty="0">
                          <a:solidFill>
                            <a:schemeClr val="dk1"/>
                          </a:solidFill>
                          <a:latin typeface="Book Antiqua" pitchFamily="18" charset="0"/>
                          <a:ea typeface="+mn-ea"/>
                          <a:cs typeface="+mn-cs"/>
                        </a:rPr>
                        <a:t>(a) Income from Salary/ Pension</a:t>
                      </a:r>
                    </a:p>
                    <a:p>
                      <a:pPr algn="just"/>
                      <a:r>
                        <a:rPr kumimoji="0" lang="en-US" sz="2000" kern="1200" baseline="0" dirty="0">
                          <a:solidFill>
                            <a:schemeClr val="dk1"/>
                          </a:solidFill>
                          <a:latin typeface="Book Antiqua" pitchFamily="18" charset="0"/>
                          <a:ea typeface="+mn-ea"/>
                          <a:cs typeface="+mn-cs"/>
                        </a:rPr>
                        <a:t>(b) Income from One House Property (excluding cases where loss is brought forward)</a:t>
                      </a:r>
                    </a:p>
                    <a:p>
                      <a:pPr algn="just"/>
                      <a:r>
                        <a:rPr kumimoji="0" lang="en-US" sz="2000" kern="1200" baseline="0" dirty="0">
                          <a:solidFill>
                            <a:schemeClr val="dk1"/>
                          </a:solidFill>
                          <a:latin typeface="Book Antiqua" pitchFamily="18" charset="0"/>
                          <a:ea typeface="+mn-ea"/>
                          <a:cs typeface="+mn-cs"/>
                        </a:rPr>
                        <a:t>(c) Income from Other Sources (excluding winning from lottery and income from Race Horses, Income taxable under section 115BBDA or Income of the </a:t>
                      </a:r>
                      <a:r>
                        <a:rPr kumimoji="0" lang="en-US" sz="1800" kern="1200" baseline="0" dirty="0">
                          <a:solidFill>
                            <a:schemeClr val="dk1"/>
                          </a:solidFill>
                          <a:latin typeface="Book Antiqua" pitchFamily="18" charset="0"/>
                          <a:ea typeface="+mn-ea"/>
                          <a:cs typeface="+mn-cs"/>
                        </a:rPr>
                        <a:t>nature</a:t>
                      </a:r>
                      <a:r>
                        <a:rPr kumimoji="0" lang="en-US" sz="2000" kern="1200" baseline="0" dirty="0">
                          <a:solidFill>
                            <a:schemeClr val="dk1"/>
                          </a:solidFill>
                          <a:latin typeface="Book Antiqua" pitchFamily="18" charset="0"/>
                          <a:ea typeface="+mn-ea"/>
                          <a:cs typeface="+mn-cs"/>
                        </a:rPr>
                        <a:t> referred to in section 115BBE)</a:t>
                      </a:r>
                    </a:p>
                    <a:p>
                      <a:endParaRPr lang="en-US" sz="2000" dirty="0">
                        <a:latin typeface="Book Antiqua" pitchFamily="18" charset="0"/>
                      </a:endParaRPr>
                    </a:p>
                  </a:txBody>
                  <a:tcPr/>
                </a:tc>
                <a:tc>
                  <a:txBody>
                    <a:bodyPr/>
                    <a:lstStyle/>
                    <a:p>
                      <a:r>
                        <a:rPr kumimoji="0" lang="en-US" sz="2000" kern="1200" baseline="0" dirty="0">
                          <a:solidFill>
                            <a:schemeClr val="dk1"/>
                          </a:solidFill>
                          <a:latin typeface="Book Antiqua" pitchFamily="18" charset="0"/>
                          <a:ea typeface="+mn-ea"/>
                          <a:cs typeface="+mn-cs"/>
                        </a:rPr>
                        <a:t>1. Non residents</a:t>
                      </a:r>
                    </a:p>
                    <a:p>
                      <a:r>
                        <a:rPr kumimoji="0" lang="en-US" sz="2000" kern="1200" baseline="0" dirty="0">
                          <a:solidFill>
                            <a:schemeClr val="dk1"/>
                          </a:solidFill>
                          <a:latin typeface="Book Antiqua" pitchFamily="18" charset="0"/>
                          <a:ea typeface="+mn-ea"/>
                          <a:cs typeface="+mn-cs"/>
                        </a:rPr>
                        <a:t>2.Any Individual who has any of the following :</a:t>
                      </a:r>
                    </a:p>
                    <a:p>
                      <a:r>
                        <a:rPr kumimoji="0" lang="en-US" sz="2000" kern="1200" baseline="0" dirty="0">
                          <a:solidFill>
                            <a:schemeClr val="dk1"/>
                          </a:solidFill>
                          <a:latin typeface="Book Antiqua" pitchFamily="18" charset="0"/>
                          <a:ea typeface="+mn-ea"/>
                          <a:cs typeface="+mn-cs"/>
                        </a:rPr>
                        <a:t>(a) Income from more than 1 house property</a:t>
                      </a:r>
                    </a:p>
                    <a:p>
                      <a:r>
                        <a:rPr kumimoji="0" lang="en-US" sz="2000" kern="1200" baseline="0" dirty="0">
                          <a:solidFill>
                            <a:schemeClr val="dk1"/>
                          </a:solidFill>
                          <a:latin typeface="Book Antiqua" pitchFamily="18" charset="0"/>
                          <a:ea typeface="+mn-ea"/>
                          <a:cs typeface="+mn-cs"/>
                        </a:rPr>
                        <a:t>(b) Income from winnings from lottery or income from Race horses</a:t>
                      </a:r>
                    </a:p>
                    <a:p>
                      <a:r>
                        <a:rPr kumimoji="0" lang="en-US" sz="2000" kern="1200" baseline="0" dirty="0">
                          <a:solidFill>
                            <a:schemeClr val="dk1"/>
                          </a:solidFill>
                          <a:latin typeface="Book Antiqua" pitchFamily="18" charset="0"/>
                          <a:ea typeface="+mn-ea"/>
                          <a:cs typeface="+mn-cs"/>
                        </a:rPr>
                        <a:t>(c) Income taxable u/s 115BBDA</a:t>
                      </a:r>
                    </a:p>
                    <a:p>
                      <a:r>
                        <a:rPr kumimoji="0" lang="en-US" sz="2000" kern="1200" baseline="0" dirty="0">
                          <a:solidFill>
                            <a:schemeClr val="dk1"/>
                          </a:solidFill>
                          <a:latin typeface="Book Antiqua" pitchFamily="18" charset="0"/>
                          <a:ea typeface="+mn-ea"/>
                          <a:cs typeface="+mn-cs"/>
                        </a:rPr>
                        <a:t>(d) Income of the nature referred to in section 115BBE</a:t>
                      </a:r>
                    </a:p>
                    <a:p>
                      <a:r>
                        <a:rPr kumimoji="0" lang="en-US" sz="2000" kern="1200" baseline="0" dirty="0">
                          <a:solidFill>
                            <a:schemeClr val="dk1"/>
                          </a:solidFill>
                          <a:latin typeface="Book Antiqua" pitchFamily="18" charset="0"/>
                          <a:ea typeface="+mn-ea"/>
                          <a:cs typeface="+mn-cs"/>
                        </a:rPr>
                        <a:t>(e) Income under the head “Capital Gains”</a:t>
                      </a:r>
                    </a:p>
                    <a:p>
                      <a:endParaRPr lang="en-US" sz="2000" dirty="0">
                        <a:latin typeface="Book Antiqua"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832722205"/>
              </p:ext>
            </p:extLst>
          </p:nvPr>
        </p:nvGraphicFramePr>
        <p:xfrm>
          <a:off x="179512" y="1628800"/>
          <a:ext cx="8783960" cy="4857784"/>
        </p:xfrm>
        <a:graphic>
          <a:graphicData uri="http://schemas.openxmlformats.org/drawingml/2006/table">
            <a:tbl>
              <a:tblPr firstRow="1" bandRow="1">
                <a:tableStyleId>{5C22544A-7EE6-4342-B048-85BDC9FD1C3A}</a:tableStyleId>
              </a:tblPr>
              <a:tblGrid>
                <a:gridCol w="3043600">
                  <a:extLst>
                    <a:ext uri="{9D8B030D-6E8A-4147-A177-3AD203B41FA5}">
                      <a16:colId xmlns:a16="http://schemas.microsoft.com/office/drawing/2014/main" val="20000"/>
                    </a:ext>
                  </a:extLst>
                </a:gridCol>
                <a:gridCol w="5740360">
                  <a:extLst>
                    <a:ext uri="{9D8B030D-6E8A-4147-A177-3AD203B41FA5}">
                      <a16:colId xmlns:a16="http://schemas.microsoft.com/office/drawing/2014/main" val="20001"/>
                    </a:ext>
                  </a:extLst>
                </a:gridCol>
              </a:tblGrid>
              <a:tr h="382905">
                <a:tc>
                  <a:txBody>
                    <a:bodyPr/>
                    <a:lstStyle/>
                    <a:p>
                      <a:r>
                        <a:rPr lang="en-US" dirty="0">
                          <a:latin typeface="Book Antiqua" pitchFamily="18" charset="0"/>
                        </a:rPr>
                        <a:t>Applicable to</a:t>
                      </a:r>
                    </a:p>
                  </a:txBody>
                  <a:tcPr/>
                </a:tc>
                <a:tc>
                  <a:txBody>
                    <a:bodyPr/>
                    <a:lstStyle/>
                    <a:p>
                      <a:r>
                        <a:rPr lang="en-US" dirty="0">
                          <a:latin typeface="Book Antiqua" pitchFamily="18" charset="0"/>
                        </a:rPr>
                        <a:t>Not applicable to</a:t>
                      </a:r>
                    </a:p>
                  </a:txBody>
                  <a:tcPr/>
                </a:tc>
                <a:extLst>
                  <a:ext uri="{0D108BD9-81ED-4DB2-BD59-A6C34878D82A}">
                    <a16:rowId xmlns:a16="http://schemas.microsoft.com/office/drawing/2014/main" val="10000"/>
                  </a:ext>
                </a:extLst>
              </a:tr>
              <a:tr h="4474879">
                <a:tc>
                  <a:txBody>
                    <a:bodyPr/>
                    <a:lstStyle/>
                    <a:p>
                      <a:endParaRPr lang="en-US" dirty="0">
                        <a:latin typeface="Book Antiqua" pitchFamily="18" charset="0"/>
                      </a:endParaRPr>
                    </a:p>
                  </a:txBody>
                  <a:tcPr/>
                </a:tc>
                <a:tc>
                  <a:txBody>
                    <a:bodyPr/>
                    <a:lstStyle/>
                    <a:p>
                      <a:pPr algn="just"/>
                      <a:r>
                        <a:rPr kumimoji="0" lang="en-US" sz="2000" kern="1200" baseline="0" dirty="0">
                          <a:solidFill>
                            <a:schemeClr val="dk1"/>
                          </a:solidFill>
                          <a:latin typeface="Book Antiqua" pitchFamily="18" charset="0"/>
                          <a:ea typeface="+mn-ea"/>
                          <a:cs typeface="+mn-cs"/>
                        </a:rPr>
                        <a:t>(f) Agricultural income in excess of Rs. 5,000</a:t>
                      </a:r>
                    </a:p>
                    <a:p>
                      <a:pPr algn="just"/>
                      <a:r>
                        <a:rPr kumimoji="0" lang="en-US" sz="2000" kern="1200" baseline="0" dirty="0">
                          <a:solidFill>
                            <a:schemeClr val="dk1"/>
                          </a:solidFill>
                          <a:latin typeface="Book Antiqua" pitchFamily="18" charset="0"/>
                          <a:ea typeface="+mn-ea"/>
                          <a:cs typeface="+mn-cs"/>
                        </a:rPr>
                        <a:t>(g) Income from Business or Profession</a:t>
                      </a:r>
                    </a:p>
                    <a:p>
                      <a:pPr algn="just"/>
                      <a:r>
                        <a:rPr kumimoji="0" lang="en-US" sz="2000" kern="1200" baseline="0" dirty="0">
                          <a:solidFill>
                            <a:schemeClr val="dk1"/>
                          </a:solidFill>
                          <a:latin typeface="Book Antiqua" pitchFamily="18" charset="0"/>
                          <a:ea typeface="+mn-ea"/>
                          <a:cs typeface="+mn-cs"/>
                        </a:rPr>
                        <a:t>(h) Loss under the head ‘Income from other sources’</a:t>
                      </a:r>
                    </a:p>
                    <a:p>
                      <a:pPr algn="just"/>
                      <a:r>
                        <a:rPr kumimoji="0" lang="en-US" sz="2000" kern="1200" baseline="0" dirty="0">
                          <a:solidFill>
                            <a:schemeClr val="dk1"/>
                          </a:solidFill>
                          <a:latin typeface="Book Antiqua" pitchFamily="18" charset="0"/>
                          <a:ea typeface="+mn-ea"/>
                          <a:cs typeface="+mn-cs"/>
                        </a:rPr>
                        <a:t>(</a:t>
                      </a:r>
                      <a:r>
                        <a:rPr kumimoji="0" lang="en-US" sz="2000" kern="1200" baseline="0" dirty="0" err="1">
                          <a:solidFill>
                            <a:schemeClr val="dk1"/>
                          </a:solidFill>
                          <a:latin typeface="Book Antiqua" pitchFamily="18" charset="0"/>
                          <a:ea typeface="+mn-ea"/>
                          <a:cs typeface="+mn-cs"/>
                        </a:rPr>
                        <a:t>i</a:t>
                      </a:r>
                      <a:r>
                        <a:rPr kumimoji="0" lang="en-US" sz="2000" kern="1200" baseline="0" dirty="0">
                          <a:solidFill>
                            <a:schemeClr val="dk1"/>
                          </a:solidFill>
                          <a:latin typeface="Book Antiqua" pitchFamily="18" charset="0"/>
                          <a:ea typeface="+mn-ea"/>
                          <a:cs typeface="+mn-cs"/>
                        </a:rPr>
                        <a:t>) Person claiming relief u/s 90 and/or 91</a:t>
                      </a:r>
                    </a:p>
                    <a:p>
                      <a:pPr algn="just"/>
                      <a:r>
                        <a:rPr kumimoji="0" lang="en-US" sz="2000" kern="1200" baseline="0" dirty="0">
                          <a:solidFill>
                            <a:schemeClr val="dk1"/>
                          </a:solidFill>
                          <a:latin typeface="Book Antiqua" pitchFamily="18" charset="0"/>
                          <a:ea typeface="+mn-ea"/>
                          <a:cs typeface="+mn-cs"/>
                        </a:rPr>
                        <a:t>(j) Any resident having any asset (including financial interest in any entity) located outside India or signing authority in any account located outside India</a:t>
                      </a:r>
                    </a:p>
                    <a:p>
                      <a:pPr algn="just"/>
                      <a:r>
                        <a:rPr kumimoji="0" lang="en-US" sz="2000" kern="1200" baseline="0" dirty="0">
                          <a:solidFill>
                            <a:schemeClr val="dk1"/>
                          </a:solidFill>
                          <a:latin typeface="Book Antiqua" pitchFamily="18" charset="0"/>
                          <a:ea typeface="+mn-ea"/>
                          <a:cs typeface="+mn-cs"/>
                        </a:rPr>
                        <a:t>(k) Any resident having income from any source outside India</a:t>
                      </a:r>
                      <a:endParaRPr lang="en-US" sz="2000" dirty="0">
                        <a:latin typeface="Book Antiqua" pitchFamily="18" charset="0"/>
                      </a:endParaRPr>
                    </a:p>
                  </a:txBody>
                  <a:tcPr/>
                </a:tc>
                <a:extLst>
                  <a:ext uri="{0D108BD9-81ED-4DB2-BD59-A6C34878D82A}">
                    <a16:rowId xmlns:a16="http://schemas.microsoft.com/office/drawing/2014/main" val="10001"/>
                  </a:ext>
                </a:extLst>
              </a:tr>
            </a:tbl>
          </a:graphicData>
        </a:graphic>
      </p:graphicFrame>
      <p:sp>
        <p:nvSpPr>
          <p:cNvPr id="3" name="TextBox 2"/>
          <p:cNvSpPr txBox="1"/>
          <p:nvPr/>
        </p:nvSpPr>
        <p:spPr>
          <a:xfrm>
            <a:off x="539552" y="908720"/>
            <a:ext cx="1656184" cy="584775"/>
          </a:xfrm>
          <a:prstGeom prst="rect">
            <a:avLst/>
          </a:prstGeom>
          <a:noFill/>
        </p:spPr>
        <p:txBody>
          <a:bodyPr wrap="square" rtlCol="0">
            <a:spAutoFit/>
          </a:bodyPr>
          <a:lstStyle/>
          <a:p>
            <a:r>
              <a:rPr lang="en-US" sz="3200" b="1" dirty="0">
                <a:solidFill>
                  <a:schemeClr val="accent1">
                    <a:lumMod val="75000"/>
                  </a:schemeClr>
                </a:solidFill>
              </a:rPr>
              <a:t>Contd..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53120"/>
          </a:xfrm>
        </p:spPr>
        <p:txBody>
          <a:bodyPr/>
          <a:lstStyle/>
          <a:p>
            <a:pPr algn="ctr"/>
            <a:r>
              <a:rPr lang="en-US" u="sng" dirty="0">
                <a:latin typeface="Book Antiqua" pitchFamily="18" charset="0"/>
              </a:rPr>
              <a:t>ITR 2</a:t>
            </a:r>
          </a:p>
          <a:p>
            <a:pPr algn="ctr">
              <a:buNone/>
            </a:pPr>
            <a:endParaRPr lang="en-US" u="sng" dirty="0">
              <a:latin typeface="Book Antiqua"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236280477"/>
              </p:ext>
            </p:extLst>
          </p:nvPr>
        </p:nvGraphicFramePr>
        <p:xfrm>
          <a:off x="571472" y="1397000"/>
          <a:ext cx="8286808" cy="4532330"/>
        </p:xfrm>
        <a:graphic>
          <a:graphicData uri="http://schemas.openxmlformats.org/drawingml/2006/table">
            <a:tbl>
              <a:tblPr firstRow="1" bandRow="1">
                <a:tableStyleId>{5C22544A-7EE6-4342-B048-85BDC9FD1C3A}</a:tableStyleId>
              </a:tblPr>
              <a:tblGrid>
                <a:gridCol w="4143404">
                  <a:extLst>
                    <a:ext uri="{9D8B030D-6E8A-4147-A177-3AD203B41FA5}">
                      <a16:colId xmlns:a16="http://schemas.microsoft.com/office/drawing/2014/main" val="20000"/>
                    </a:ext>
                  </a:extLst>
                </a:gridCol>
                <a:gridCol w="4143404">
                  <a:extLst>
                    <a:ext uri="{9D8B030D-6E8A-4147-A177-3AD203B41FA5}">
                      <a16:colId xmlns:a16="http://schemas.microsoft.com/office/drawing/2014/main" val="20001"/>
                    </a:ext>
                  </a:extLst>
                </a:gridCol>
              </a:tblGrid>
              <a:tr h="7738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itchFamily="18" charset="0"/>
                        </a:rPr>
                        <a:t>Applicable to</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itchFamily="18" charset="0"/>
                        </a:rPr>
                        <a:t>Not applicable to</a:t>
                      </a:r>
                    </a:p>
                    <a:p>
                      <a:endParaRPr lang="en-US" dirty="0"/>
                    </a:p>
                  </a:txBody>
                  <a:tcPr/>
                </a:tc>
                <a:extLst>
                  <a:ext uri="{0D108BD9-81ED-4DB2-BD59-A6C34878D82A}">
                    <a16:rowId xmlns:a16="http://schemas.microsoft.com/office/drawing/2014/main" val="10000"/>
                  </a:ext>
                </a:extLst>
              </a:tr>
              <a:tr h="3758518">
                <a:tc>
                  <a:txBody>
                    <a:bodyPr/>
                    <a:lstStyle/>
                    <a:p>
                      <a:pPr algn="just"/>
                      <a:r>
                        <a:rPr kumimoji="0" lang="en-US" sz="2000" kern="1200" baseline="0" dirty="0">
                          <a:solidFill>
                            <a:schemeClr val="dk1"/>
                          </a:solidFill>
                          <a:latin typeface="Book Antiqua" pitchFamily="18" charset="0"/>
                          <a:ea typeface="+mn-ea"/>
                          <a:cs typeface="+mn-cs"/>
                        </a:rPr>
                        <a:t>This Return Form is to be used by an individual or an HUF who is not eligible to file </a:t>
                      </a:r>
                      <a:r>
                        <a:rPr kumimoji="0" lang="en-US" sz="2000" kern="1200" baseline="0" dirty="0" err="1">
                          <a:solidFill>
                            <a:schemeClr val="dk1"/>
                          </a:solidFill>
                          <a:latin typeface="Book Antiqua" pitchFamily="18" charset="0"/>
                          <a:ea typeface="+mn-ea"/>
                          <a:cs typeface="+mn-cs"/>
                        </a:rPr>
                        <a:t>Sahaj</a:t>
                      </a:r>
                      <a:r>
                        <a:rPr kumimoji="0" lang="en-US" sz="2000" kern="1200" baseline="0" dirty="0">
                          <a:solidFill>
                            <a:schemeClr val="dk1"/>
                          </a:solidFill>
                          <a:latin typeface="Book Antiqua" pitchFamily="18" charset="0"/>
                          <a:ea typeface="+mn-ea"/>
                          <a:cs typeface="+mn-cs"/>
                        </a:rPr>
                        <a:t> ITR-1 and whose income chargeable to income-tax under the head “Profits or gains of business or profession” is in the nature of interest, salary, bonus, commission or remuneration, by whatever name called, due to, or received by him from a partnership firm.</a:t>
                      </a:r>
                      <a:endParaRPr lang="en-US" sz="2000" dirty="0">
                        <a:latin typeface="Book Antiqua" pitchFamily="18" charset="0"/>
                      </a:endParaRPr>
                    </a:p>
                  </a:txBody>
                  <a:tcPr/>
                </a:tc>
                <a:tc>
                  <a:txBody>
                    <a:bodyPr/>
                    <a:lstStyle/>
                    <a:p>
                      <a:pPr algn="just"/>
                      <a:r>
                        <a:rPr kumimoji="0" lang="en-US" sz="2000" kern="1200" baseline="0" dirty="0">
                          <a:solidFill>
                            <a:schemeClr val="dk1"/>
                          </a:solidFill>
                          <a:latin typeface="Book Antiqua" pitchFamily="18" charset="0"/>
                          <a:ea typeface="+mn-ea"/>
                          <a:cs typeface="+mn-cs"/>
                        </a:rPr>
                        <a:t>This Return Form should not be used by an individual whose total income for the AY 2017- 18 includes Income from Business or Profession under any proprietorship.</a:t>
                      </a:r>
                      <a:endParaRPr lang="en-US" sz="2000" dirty="0">
                        <a:latin typeface="Book Antiqua"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33339340"/>
              </p:ext>
            </p:extLst>
          </p:nvPr>
        </p:nvGraphicFramePr>
        <p:xfrm>
          <a:off x="457200" y="1935163"/>
          <a:ext cx="8229600" cy="16814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dirty="0"/>
                        <a:t>Applicable to</a:t>
                      </a:r>
                    </a:p>
                  </a:txBody>
                  <a:tcPr/>
                </a:tc>
                <a:tc>
                  <a:txBody>
                    <a:bodyPr/>
                    <a:lstStyle/>
                    <a:p>
                      <a:r>
                        <a:rPr lang="en-US" dirty="0"/>
                        <a:t>Not Applicable  to</a:t>
                      </a:r>
                    </a:p>
                  </a:txBody>
                  <a:tcPr/>
                </a:tc>
                <a:extLst>
                  <a:ext uri="{0D108BD9-81ED-4DB2-BD59-A6C34878D82A}">
                    <a16:rowId xmlns:a16="http://schemas.microsoft.com/office/drawing/2014/main" val="10000"/>
                  </a:ext>
                </a:extLst>
              </a:tr>
              <a:tr h="370840">
                <a:tc>
                  <a:txBody>
                    <a:bodyPr/>
                    <a:lstStyle/>
                    <a:p>
                      <a:pPr algn="just"/>
                      <a:r>
                        <a:rPr kumimoji="0" lang="en-US" sz="2000" b="0" kern="1200" baseline="0" dirty="0">
                          <a:solidFill>
                            <a:schemeClr val="dk1"/>
                          </a:solidFill>
                          <a:latin typeface="Book Antiqua" pitchFamily="18" charset="0"/>
                          <a:ea typeface="+mn-ea"/>
                          <a:cs typeface="+mn-cs"/>
                        </a:rPr>
                        <a:t>This Return Form is to be used by an individual or a HUF who is carrying out a </a:t>
                      </a:r>
                      <a:r>
                        <a:rPr kumimoji="0" lang="en-US" sz="2000" b="0" kern="1200" baseline="0" dirty="0" err="1">
                          <a:solidFill>
                            <a:schemeClr val="dk1"/>
                          </a:solidFill>
                          <a:latin typeface="Book Antiqua" pitchFamily="18" charset="0"/>
                          <a:ea typeface="+mn-ea"/>
                          <a:cs typeface="+mn-cs"/>
                        </a:rPr>
                        <a:t>proprietory</a:t>
                      </a:r>
                      <a:r>
                        <a:rPr kumimoji="0" lang="en-US" sz="2000" b="0" kern="1200" baseline="0" dirty="0">
                          <a:solidFill>
                            <a:schemeClr val="dk1"/>
                          </a:solidFill>
                          <a:latin typeface="Book Antiqua" pitchFamily="18" charset="0"/>
                          <a:ea typeface="+mn-ea"/>
                          <a:cs typeface="+mn-cs"/>
                        </a:rPr>
                        <a:t> business or profession.</a:t>
                      </a:r>
                      <a:endParaRPr lang="en-US" sz="2000" b="0" dirty="0">
                        <a:latin typeface="Book Antiqua" pitchFamily="18" charset="0"/>
                      </a:endParaRPr>
                    </a:p>
                  </a:txBody>
                  <a:tcPr/>
                </a:tc>
                <a:tc>
                  <a:txBody>
                    <a:bodyPr/>
                    <a:lstStyle/>
                    <a:p>
                      <a:pPr algn="just"/>
                      <a:r>
                        <a:rPr kumimoji="0" lang="en-US" sz="2000" b="0" kern="1200" baseline="0" dirty="0">
                          <a:solidFill>
                            <a:schemeClr val="dk1"/>
                          </a:solidFill>
                          <a:latin typeface="Book Antiqua" pitchFamily="18" charset="0"/>
                          <a:ea typeface="+mn-ea"/>
                          <a:cs typeface="+mn-cs"/>
                        </a:rPr>
                        <a:t>Other than individual or HUF carrying out business or profession.</a:t>
                      </a:r>
                      <a:endParaRPr lang="en-US" sz="2000" b="0" dirty="0">
                        <a:latin typeface="Book Antiqua" pitchFamily="18" charset="0"/>
                      </a:endParaRPr>
                    </a:p>
                  </a:txBody>
                  <a:tcPr/>
                </a:tc>
                <a:extLst>
                  <a:ext uri="{0D108BD9-81ED-4DB2-BD59-A6C34878D82A}">
                    <a16:rowId xmlns:a16="http://schemas.microsoft.com/office/drawing/2014/main" val="10001"/>
                  </a:ext>
                </a:extLst>
              </a:tr>
            </a:tbl>
          </a:graphicData>
        </a:graphic>
      </p:graphicFrame>
      <p:sp>
        <p:nvSpPr>
          <p:cNvPr id="5" name="TextBox 4"/>
          <p:cNvSpPr txBox="1"/>
          <p:nvPr/>
        </p:nvSpPr>
        <p:spPr>
          <a:xfrm>
            <a:off x="4143372" y="1142984"/>
            <a:ext cx="1034259" cy="523220"/>
          </a:xfrm>
          <a:prstGeom prst="rect">
            <a:avLst/>
          </a:prstGeom>
          <a:noFill/>
        </p:spPr>
        <p:txBody>
          <a:bodyPr wrap="none" rtlCol="0">
            <a:spAutoFit/>
          </a:bodyPr>
          <a:lstStyle/>
          <a:p>
            <a:pPr algn="ctr"/>
            <a:r>
              <a:rPr lang="en-US" sz="2800" u="sng" dirty="0">
                <a:latin typeface="Book Antiqua" pitchFamily="18" charset="0"/>
              </a:rPr>
              <a:t>ITR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Rectangle 3"/>
          <p:cNvSpPr/>
          <p:nvPr/>
        </p:nvSpPr>
        <p:spPr>
          <a:xfrm>
            <a:off x="4214810" y="500042"/>
            <a:ext cx="1357322" cy="523220"/>
          </a:xfrm>
          <a:prstGeom prst="rect">
            <a:avLst/>
          </a:prstGeom>
        </p:spPr>
        <p:txBody>
          <a:bodyPr wrap="square">
            <a:spAutoFit/>
          </a:bodyPr>
          <a:lstStyle/>
          <a:p>
            <a:pPr algn="ctr"/>
            <a:r>
              <a:rPr lang="en-US" sz="2800" u="sng" dirty="0">
                <a:latin typeface="Book Antiqua" pitchFamily="18" charset="0"/>
              </a:rPr>
              <a:t>ITR 4</a:t>
            </a:r>
          </a:p>
        </p:txBody>
      </p:sp>
      <p:graphicFrame>
        <p:nvGraphicFramePr>
          <p:cNvPr id="6" name="Content Placeholder 3"/>
          <p:cNvGraphicFramePr>
            <a:graphicFrameLocks/>
          </p:cNvGraphicFramePr>
          <p:nvPr/>
        </p:nvGraphicFramePr>
        <p:xfrm>
          <a:off x="285720" y="1188720"/>
          <a:ext cx="8501090" cy="5403522"/>
        </p:xfrm>
        <a:graphic>
          <a:graphicData uri="http://schemas.openxmlformats.org/drawingml/2006/table">
            <a:tbl>
              <a:tblPr firstRow="1" bandRow="1">
                <a:tableStyleId>{5C22544A-7EE6-4342-B048-85BDC9FD1C3A}</a:tableStyleId>
              </a:tblPr>
              <a:tblGrid>
                <a:gridCol w="4250545">
                  <a:extLst>
                    <a:ext uri="{9D8B030D-6E8A-4147-A177-3AD203B41FA5}">
                      <a16:colId xmlns:a16="http://schemas.microsoft.com/office/drawing/2014/main" val="20000"/>
                    </a:ext>
                  </a:extLst>
                </a:gridCol>
                <a:gridCol w="4250545">
                  <a:extLst>
                    <a:ext uri="{9D8B030D-6E8A-4147-A177-3AD203B41FA5}">
                      <a16:colId xmlns:a16="http://schemas.microsoft.com/office/drawing/2014/main" val="20001"/>
                    </a:ext>
                  </a:extLst>
                </a:gridCol>
              </a:tblGrid>
              <a:tr h="376270">
                <a:tc>
                  <a:txBody>
                    <a:bodyPr/>
                    <a:lstStyle/>
                    <a:p>
                      <a:r>
                        <a:rPr lang="en-US" sz="2000" dirty="0">
                          <a:latin typeface="Book Antiqua" pitchFamily="18" charset="0"/>
                        </a:rPr>
                        <a:t>Applicable to</a:t>
                      </a:r>
                    </a:p>
                  </a:txBody>
                  <a:tcPr/>
                </a:tc>
                <a:tc>
                  <a:txBody>
                    <a:bodyPr/>
                    <a:lstStyle/>
                    <a:p>
                      <a:r>
                        <a:rPr lang="en-US" sz="2000" dirty="0">
                          <a:latin typeface="Book Antiqua" pitchFamily="18" charset="0"/>
                        </a:rPr>
                        <a:t>Not  Applicable to</a:t>
                      </a:r>
                    </a:p>
                  </a:txBody>
                  <a:tcPr/>
                </a:tc>
                <a:extLst>
                  <a:ext uri="{0D108BD9-81ED-4DB2-BD59-A6C34878D82A}">
                    <a16:rowId xmlns:a16="http://schemas.microsoft.com/office/drawing/2014/main" val="10000"/>
                  </a:ext>
                </a:extLst>
              </a:tr>
              <a:tr h="5007282">
                <a:tc>
                  <a:txBody>
                    <a:bodyPr/>
                    <a:lstStyle/>
                    <a:p>
                      <a:r>
                        <a:rPr kumimoji="0" lang="en-US" sz="2000" kern="1200" baseline="0" dirty="0">
                          <a:solidFill>
                            <a:schemeClr val="dk1"/>
                          </a:solidFill>
                          <a:latin typeface="Book Antiqua" pitchFamily="18" charset="0"/>
                          <a:ea typeface="+mn-ea"/>
                          <a:cs typeface="+mn-cs"/>
                        </a:rPr>
                        <a:t>Individual/ HUF/ Partnership Firm who has:-</a:t>
                      </a:r>
                    </a:p>
                    <a:p>
                      <a:r>
                        <a:rPr kumimoji="0" lang="en-US" sz="2000" kern="1200" baseline="0" dirty="0">
                          <a:solidFill>
                            <a:schemeClr val="dk1"/>
                          </a:solidFill>
                          <a:latin typeface="Book Antiqua" pitchFamily="18" charset="0"/>
                          <a:ea typeface="+mn-ea"/>
                          <a:cs typeface="+mn-cs"/>
                        </a:rPr>
                        <a:t>(a) Business income u/s 44AD and 44AE of the Act</a:t>
                      </a:r>
                    </a:p>
                    <a:p>
                      <a:r>
                        <a:rPr kumimoji="0" lang="en-US" sz="2000" kern="1200" baseline="0" dirty="0">
                          <a:solidFill>
                            <a:schemeClr val="dk1"/>
                          </a:solidFill>
                          <a:latin typeface="Book Antiqua" pitchFamily="18" charset="0"/>
                          <a:ea typeface="+mn-ea"/>
                          <a:cs typeface="+mn-cs"/>
                        </a:rPr>
                        <a:t>(b) Income from Profession taxable  u/s  44ADA</a:t>
                      </a:r>
                    </a:p>
                    <a:p>
                      <a:r>
                        <a:rPr kumimoji="0" lang="en-US" sz="2000" kern="1200" baseline="0" dirty="0">
                          <a:solidFill>
                            <a:schemeClr val="dk1"/>
                          </a:solidFill>
                          <a:latin typeface="Book Antiqua" pitchFamily="18" charset="0"/>
                          <a:ea typeface="+mn-ea"/>
                          <a:cs typeface="+mn-cs"/>
                        </a:rPr>
                        <a:t>(c) Salary/ Pension</a:t>
                      </a:r>
                    </a:p>
                    <a:p>
                      <a:r>
                        <a:rPr kumimoji="0" lang="en-US" sz="2000" kern="1200" baseline="0" dirty="0">
                          <a:solidFill>
                            <a:schemeClr val="dk1"/>
                          </a:solidFill>
                          <a:latin typeface="Book Antiqua" pitchFamily="18" charset="0"/>
                          <a:ea typeface="+mn-ea"/>
                          <a:cs typeface="+mn-cs"/>
                        </a:rPr>
                        <a:t>(d) Income from One House Property (excluding cases where loss is brought forward)</a:t>
                      </a:r>
                    </a:p>
                    <a:p>
                      <a:r>
                        <a:rPr kumimoji="0" lang="en-US" sz="2000" kern="1200" baseline="0" dirty="0">
                          <a:solidFill>
                            <a:schemeClr val="dk1"/>
                          </a:solidFill>
                          <a:latin typeface="Book Antiqua" pitchFamily="18" charset="0"/>
                          <a:ea typeface="+mn-ea"/>
                          <a:cs typeface="+mn-cs"/>
                        </a:rPr>
                        <a:t>(e) Income from Other Sources (excluding Winning from Lottery and Income from Race Horses).</a:t>
                      </a:r>
                    </a:p>
                    <a:p>
                      <a:endParaRPr kumimoji="0" lang="en-US" sz="2000" kern="1200" baseline="0" dirty="0">
                        <a:solidFill>
                          <a:schemeClr val="dk1"/>
                        </a:solidFill>
                        <a:latin typeface="Book Antiqua" pitchFamily="18" charset="0"/>
                        <a:ea typeface="+mn-ea"/>
                        <a:cs typeface="+mn-cs"/>
                      </a:endParaRPr>
                    </a:p>
                  </a:txBody>
                  <a:tcPr/>
                </a:tc>
                <a:tc>
                  <a:txBody>
                    <a:bodyPr/>
                    <a:lstStyle/>
                    <a:p>
                      <a:r>
                        <a:rPr kumimoji="0" lang="en-US" sz="2000" kern="1200" baseline="0" dirty="0">
                          <a:solidFill>
                            <a:schemeClr val="dk1"/>
                          </a:solidFill>
                          <a:latin typeface="Book Antiqua" pitchFamily="18" charset="0"/>
                          <a:ea typeface="+mn-ea"/>
                          <a:cs typeface="+mn-cs"/>
                        </a:rPr>
                        <a:t>Any individual/ HUF/Partnership Firm who has:-</a:t>
                      </a:r>
                    </a:p>
                    <a:p>
                      <a:r>
                        <a:rPr kumimoji="0" lang="en-US" sz="2000" kern="1200" baseline="0" dirty="0">
                          <a:solidFill>
                            <a:schemeClr val="dk1"/>
                          </a:solidFill>
                          <a:latin typeface="Book Antiqua" pitchFamily="18" charset="0"/>
                          <a:ea typeface="+mn-ea"/>
                          <a:cs typeface="+mn-cs"/>
                        </a:rPr>
                        <a:t>(a) Income from more than one house property; or</a:t>
                      </a:r>
                    </a:p>
                    <a:p>
                      <a:r>
                        <a:rPr kumimoji="0" lang="en-US" sz="2000" kern="1200" baseline="0" dirty="0">
                          <a:solidFill>
                            <a:schemeClr val="dk1"/>
                          </a:solidFill>
                          <a:latin typeface="Book Antiqua" pitchFamily="18" charset="0"/>
                          <a:ea typeface="+mn-ea"/>
                          <a:cs typeface="+mn-cs"/>
                        </a:rPr>
                        <a:t>(b) Income from Winnings from lottery or income from Race horses; or</a:t>
                      </a:r>
                    </a:p>
                    <a:p>
                      <a:r>
                        <a:rPr kumimoji="0" lang="en-US" sz="2000" kern="1200" baseline="0" dirty="0">
                          <a:solidFill>
                            <a:schemeClr val="dk1"/>
                          </a:solidFill>
                          <a:latin typeface="Book Antiqua" pitchFamily="18" charset="0"/>
                          <a:ea typeface="+mn-ea"/>
                          <a:cs typeface="+mn-cs"/>
                        </a:rPr>
                        <a:t>(c) Income under the head “Capital Gains”, or</a:t>
                      </a:r>
                    </a:p>
                    <a:p>
                      <a:r>
                        <a:rPr kumimoji="0" lang="en-US" sz="2000" kern="1200" baseline="0" dirty="0">
                          <a:solidFill>
                            <a:schemeClr val="dk1"/>
                          </a:solidFill>
                          <a:latin typeface="Book Antiqua" pitchFamily="18" charset="0"/>
                          <a:ea typeface="+mn-ea"/>
                          <a:cs typeface="+mn-cs"/>
                        </a:rPr>
                        <a:t>(d) Income taxable u/s 115BBDA; or</a:t>
                      </a:r>
                    </a:p>
                    <a:p>
                      <a:r>
                        <a:rPr kumimoji="0" lang="en-US" sz="2000" kern="1200" baseline="0" dirty="0">
                          <a:solidFill>
                            <a:schemeClr val="dk1"/>
                          </a:solidFill>
                          <a:latin typeface="Book Antiqua" pitchFamily="18" charset="0"/>
                          <a:ea typeface="+mn-ea"/>
                          <a:cs typeface="+mn-cs"/>
                        </a:rPr>
                        <a:t>(e) Income of the nature referred to in section 115BBE; or</a:t>
                      </a:r>
                    </a:p>
                    <a:p>
                      <a:r>
                        <a:rPr kumimoji="0" lang="en-US" sz="2000" kern="1200" baseline="0" dirty="0">
                          <a:solidFill>
                            <a:schemeClr val="dk1"/>
                          </a:solidFill>
                          <a:latin typeface="Book Antiqua" pitchFamily="18" charset="0"/>
                          <a:ea typeface="+mn-ea"/>
                          <a:cs typeface="+mn-cs"/>
                        </a:rPr>
                        <a:t>(f) Agricultural income in excess of Rs.5,000; or</a:t>
                      </a:r>
                    </a:p>
                    <a:p>
                      <a:endParaRPr lang="en-US" sz="2000" dirty="0">
                        <a:latin typeface="Book Antiqua"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22275536"/>
              </p:ext>
            </p:extLst>
          </p:nvPr>
        </p:nvGraphicFramePr>
        <p:xfrm>
          <a:off x="683568" y="1412776"/>
          <a:ext cx="8229600" cy="5001569"/>
        </p:xfrm>
        <a:graphic>
          <a:graphicData uri="http://schemas.openxmlformats.org/drawingml/2006/table">
            <a:tbl>
              <a:tblPr firstRow="1" bandRow="1">
                <a:tableStyleId>{5C22544A-7EE6-4342-B048-85BDC9FD1C3A}</a:tableStyleId>
              </a:tblPr>
              <a:tblGrid>
                <a:gridCol w="3567910">
                  <a:extLst>
                    <a:ext uri="{9D8B030D-6E8A-4147-A177-3AD203B41FA5}">
                      <a16:colId xmlns:a16="http://schemas.microsoft.com/office/drawing/2014/main" val="20000"/>
                    </a:ext>
                  </a:extLst>
                </a:gridCol>
                <a:gridCol w="4661690">
                  <a:extLst>
                    <a:ext uri="{9D8B030D-6E8A-4147-A177-3AD203B41FA5}">
                      <a16:colId xmlns:a16="http://schemas.microsoft.com/office/drawing/2014/main" val="20001"/>
                    </a:ext>
                  </a:extLst>
                </a:gridCol>
              </a:tblGrid>
              <a:tr h="642929">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Not Applicable  to</a:t>
                      </a:r>
                    </a:p>
                    <a:p>
                      <a:endParaRPr lang="en-US" dirty="0"/>
                    </a:p>
                  </a:txBody>
                  <a:tcPr/>
                </a:tc>
                <a:extLst>
                  <a:ext uri="{0D108BD9-81ED-4DB2-BD59-A6C34878D82A}">
                    <a16:rowId xmlns:a16="http://schemas.microsoft.com/office/drawing/2014/main" val="10000"/>
                  </a:ext>
                </a:extLst>
              </a:tr>
              <a:tr h="2250290">
                <a:tc>
                  <a:txBody>
                    <a:bodyPr/>
                    <a:lstStyle/>
                    <a:p>
                      <a:endParaRPr lang="en-US" dirty="0"/>
                    </a:p>
                  </a:txBody>
                  <a:tcPr/>
                </a:tc>
                <a:tc>
                  <a:txBody>
                    <a:bodyPr/>
                    <a:lstStyle/>
                    <a:p>
                      <a:pPr algn="just"/>
                      <a:r>
                        <a:rPr kumimoji="0" lang="en-US" sz="1800" kern="1200" baseline="0" dirty="0">
                          <a:solidFill>
                            <a:schemeClr val="dk1"/>
                          </a:solidFill>
                          <a:latin typeface="Book Antiqua" pitchFamily="18" charset="0"/>
                          <a:ea typeface="+mn-ea"/>
                          <a:cs typeface="+mn-cs"/>
                        </a:rPr>
                        <a:t>(</a:t>
                      </a:r>
                      <a:r>
                        <a:rPr kumimoji="0" lang="en-US" sz="2000" kern="1200" baseline="0" dirty="0">
                          <a:solidFill>
                            <a:schemeClr val="dk1"/>
                          </a:solidFill>
                          <a:latin typeface="Book Antiqua" pitchFamily="18" charset="0"/>
                          <a:ea typeface="+mn-ea"/>
                          <a:cs typeface="+mn-cs"/>
                        </a:rPr>
                        <a:t>g) Income from Speculative Business</a:t>
                      </a:r>
                    </a:p>
                    <a:p>
                      <a:pPr algn="just"/>
                      <a:r>
                        <a:rPr kumimoji="0" lang="en-US" sz="2000" kern="1200" baseline="0" dirty="0">
                          <a:solidFill>
                            <a:schemeClr val="dk1"/>
                          </a:solidFill>
                          <a:latin typeface="Book Antiqua" pitchFamily="18" charset="0"/>
                          <a:ea typeface="+mn-ea"/>
                          <a:cs typeface="+mn-cs"/>
                        </a:rPr>
                        <a:t>and other special incomes; or</a:t>
                      </a:r>
                    </a:p>
                    <a:p>
                      <a:pPr algn="just"/>
                      <a:r>
                        <a:rPr kumimoji="0" lang="en-US" sz="2000" kern="1200" baseline="0" dirty="0">
                          <a:solidFill>
                            <a:schemeClr val="dk1"/>
                          </a:solidFill>
                          <a:latin typeface="Book Antiqua" pitchFamily="18" charset="0"/>
                          <a:ea typeface="+mn-ea"/>
                          <a:cs typeface="+mn-cs"/>
                        </a:rPr>
                        <a:t>(h) Income from an agency business or</a:t>
                      </a:r>
                    </a:p>
                    <a:p>
                      <a:pPr algn="just"/>
                      <a:r>
                        <a:rPr kumimoji="0" lang="en-US" sz="2000" kern="1200" baseline="0" dirty="0">
                          <a:solidFill>
                            <a:schemeClr val="dk1"/>
                          </a:solidFill>
                          <a:latin typeface="Book Antiqua" pitchFamily="18" charset="0"/>
                          <a:ea typeface="+mn-ea"/>
                          <a:cs typeface="+mn-cs"/>
                        </a:rPr>
                        <a:t>income in the nature of commission or</a:t>
                      </a:r>
                    </a:p>
                    <a:p>
                      <a:pPr algn="just"/>
                      <a:r>
                        <a:rPr kumimoji="0" lang="en-US" sz="2000" kern="1200" baseline="0" dirty="0">
                          <a:solidFill>
                            <a:schemeClr val="dk1"/>
                          </a:solidFill>
                          <a:latin typeface="Book Antiqua" pitchFamily="18" charset="0"/>
                          <a:ea typeface="+mn-ea"/>
                          <a:cs typeface="+mn-cs"/>
                        </a:rPr>
                        <a:t>brokerage; or</a:t>
                      </a:r>
                    </a:p>
                    <a:p>
                      <a:pPr algn="just"/>
                      <a:r>
                        <a:rPr kumimoji="0" lang="en-US" sz="2000" kern="1200" baseline="0" dirty="0">
                          <a:solidFill>
                            <a:schemeClr val="dk1"/>
                          </a:solidFill>
                          <a:latin typeface="Book Antiqua" pitchFamily="18" charset="0"/>
                          <a:ea typeface="+mn-ea"/>
                          <a:cs typeface="+mn-cs"/>
                        </a:rPr>
                        <a:t>(</a:t>
                      </a:r>
                      <a:r>
                        <a:rPr kumimoji="0" lang="en-US" sz="2000" kern="1200" baseline="0" dirty="0" err="1">
                          <a:solidFill>
                            <a:schemeClr val="dk1"/>
                          </a:solidFill>
                          <a:latin typeface="Book Antiqua" pitchFamily="18" charset="0"/>
                          <a:ea typeface="+mn-ea"/>
                          <a:cs typeface="+mn-cs"/>
                        </a:rPr>
                        <a:t>i</a:t>
                      </a:r>
                      <a:r>
                        <a:rPr kumimoji="0" lang="en-US" sz="2000" kern="1200" baseline="0" dirty="0">
                          <a:solidFill>
                            <a:schemeClr val="dk1"/>
                          </a:solidFill>
                          <a:latin typeface="Book Antiqua" pitchFamily="18" charset="0"/>
                          <a:ea typeface="+mn-ea"/>
                          <a:cs typeface="+mn-cs"/>
                        </a:rPr>
                        <a:t>) Person claiming relief of foreign tax paid u/</a:t>
                      </a:r>
                      <a:r>
                        <a:rPr kumimoji="0" lang="en-US" sz="2000" kern="1200" baseline="0" dirty="0" err="1">
                          <a:solidFill>
                            <a:schemeClr val="dk1"/>
                          </a:solidFill>
                          <a:latin typeface="Book Antiqua" pitchFamily="18" charset="0"/>
                          <a:ea typeface="+mn-ea"/>
                          <a:cs typeface="+mn-cs"/>
                        </a:rPr>
                        <a:t>s</a:t>
                      </a:r>
                      <a:r>
                        <a:rPr kumimoji="0" lang="en-US" sz="1600" kern="1200" baseline="0" dirty="0" err="1">
                          <a:solidFill>
                            <a:schemeClr val="dk1"/>
                          </a:solidFill>
                          <a:latin typeface="Book Antiqua" pitchFamily="18" charset="0"/>
                          <a:ea typeface="+mn-ea"/>
                          <a:cs typeface="+mn-cs"/>
                        </a:rPr>
                        <a:t>s</a:t>
                      </a:r>
                      <a:r>
                        <a:rPr kumimoji="0" lang="en-US" sz="2000" b="1" kern="1200" baseline="0" dirty="0">
                          <a:solidFill>
                            <a:schemeClr val="dk1"/>
                          </a:solidFill>
                          <a:latin typeface="Book Antiqua" pitchFamily="18" charset="0"/>
                          <a:ea typeface="+mn-ea"/>
                          <a:cs typeface="+mn-cs"/>
                        </a:rPr>
                        <a:t> 90, 90A or 91; or</a:t>
                      </a:r>
                    </a:p>
                    <a:p>
                      <a:pPr algn="just"/>
                      <a:r>
                        <a:rPr kumimoji="0" lang="en-US" sz="2000" kern="1200" baseline="0" dirty="0">
                          <a:solidFill>
                            <a:schemeClr val="dk1"/>
                          </a:solidFill>
                          <a:latin typeface="Book Antiqua" pitchFamily="18" charset="0"/>
                          <a:ea typeface="+mn-ea"/>
                          <a:cs typeface="+mn-cs"/>
                        </a:rPr>
                        <a:t>(j) Any resident having any asset (including financial interest in any entity) located outside India or signing authority in any account located outside India; or</a:t>
                      </a:r>
                    </a:p>
                    <a:p>
                      <a:pPr algn="just"/>
                      <a:r>
                        <a:rPr kumimoji="0" lang="en-US" sz="2000" kern="1200" baseline="0" dirty="0">
                          <a:solidFill>
                            <a:schemeClr val="dk1"/>
                          </a:solidFill>
                          <a:latin typeface="Book Antiqua" pitchFamily="18" charset="0"/>
                          <a:ea typeface="+mn-ea"/>
                          <a:cs typeface="+mn-cs"/>
                        </a:rPr>
                        <a:t>(k) Any resident having income from any source outside India. </a:t>
                      </a:r>
                      <a:endParaRPr lang="en-US" sz="2000" dirty="0"/>
                    </a:p>
                  </a:txBody>
                  <a:tcPr/>
                </a:tc>
                <a:extLst>
                  <a:ext uri="{0D108BD9-81ED-4DB2-BD59-A6C34878D82A}">
                    <a16:rowId xmlns:a16="http://schemas.microsoft.com/office/drawing/2014/main" val="10001"/>
                  </a:ext>
                </a:extLst>
              </a:tr>
            </a:tbl>
          </a:graphicData>
        </a:graphic>
      </p:graphicFrame>
      <p:sp>
        <p:nvSpPr>
          <p:cNvPr id="2" name="TextBox 1"/>
          <p:cNvSpPr txBox="1"/>
          <p:nvPr/>
        </p:nvSpPr>
        <p:spPr>
          <a:xfrm>
            <a:off x="899592" y="692696"/>
            <a:ext cx="1872208" cy="584775"/>
          </a:xfrm>
          <a:prstGeom prst="rect">
            <a:avLst/>
          </a:prstGeom>
          <a:noFill/>
        </p:spPr>
        <p:txBody>
          <a:bodyPr wrap="square" rtlCol="0">
            <a:spAutoFit/>
          </a:bodyPr>
          <a:lstStyle/>
          <a:p>
            <a:r>
              <a:rPr lang="en-US" sz="3200" b="1" dirty="0">
                <a:solidFill>
                  <a:schemeClr val="accent1">
                    <a:lumMod val="75000"/>
                  </a:schemeClr>
                </a:solidFill>
                <a:latin typeface="Book Antiqua" pitchFamily="18" charset="0"/>
              </a:rPr>
              <a:t>Contd..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628800"/>
            <a:ext cx="8191222" cy="4117618"/>
          </a:xfrm>
        </p:spPr>
        <p:style>
          <a:lnRef idx="0">
            <a:schemeClr val="accent2"/>
          </a:lnRef>
          <a:fillRef idx="3">
            <a:schemeClr val="accent2"/>
          </a:fillRef>
          <a:effectRef idx="3">
            <a:schemeClr val="accent2"/>
          </a:effectRef>
          <a:fontRef idx="minor">
            <a:schemeClr val="lt1"/>
          </a:fontRef>
        </p:style>
        <p:txBody>
          <a:bodyPr>
            <a:normAutofit fontScale="92500" lnSpcReduction="10000"/>
          </a:bodyPr>
          <a:lstStyle/>
          <a:p>
            <a:r>
              <a:rPr lang="en-US" sz="2800" dirty="0">
                <a:solidFill>
                  <a:schemeClr val="dk1"/>
                </a:solidFill>
                <a:latin typeface="Book Antiqua" pitchFamily="18" charset="0"/>
              </a:rPr>
              <a:t>Note 1: The income computed shall be presumed to have been computed after giving full effect to every loss, allowance, depreciation or deduction under the Income Tax Act.</a:t>
            </a:r>
          </a:p>
          <a:p>
            <a:endParaRPr lang="en-US" sz="2800" dirty="0">
              <a:solidFill>
                <a:schemeClr val="dk1"/>
              </a:solidFill>
              <a:latin typeface="Book Antiqua" pitchFamily="18" charset="0"/>
            </a:endParaRPr>
          </a:p>
          <a:p>
            <a:r>
              <a:rPr lang="en-US" sz="2800" dirty="0">
                <a:solidFill>
                  <a:schemeClr val="dk1"/>
                </a:solidFill>
                <a:latin typeface="Book Antiqua" pitchFamily="18" charset="0"/>
              </a:rPr>
              <a:t>Note 2: Further, in a case where the income of another person like spouse, minor child, etc. is to be clubbed with the income of the </a:t>
            </a:r>
            <a:r>
              <a:rPr lang="en-US" sz="2800" dirty="0" err="1">
                <a:solidFill>
                  <a:schemeClr val="dk1"/>
                </a:solidFill>
                <a:latin typeface="Book Antiqua" pitchFamily="18" charset="0"/>
              </a:rPr>
              <a:t>assessee</a:t>
            </a:r>
            <a:r>
              <a:rPr lang="en-US" sz="2800" dirty="0">
                <a:solidFill>
                  <a:schemeClr val="dk1"/>
                </a:solidFill>
                <a:latin typeface="Book Antiqua" pitchFamily="18" charset="0"/>
              </a:rPr>
              <a:t>, this Return Form can be used only if the income being clubbed falls into the above income categories.</a:t>
            </a:r>
          </a:p>
          <a:p>
            <a:endParaRPr lang="en-US" sz="2800" dirty="0">
              <a:solidFill>
                <a:schemeClr val="dk1"/>
              </a:solidFill>
              <a:latin typeface="Book Antiqua" pitchFamily="18" charset="0"/>
            </a:endParaRPr>
          </a:p>
          <a:p>
            <a:endParaRPr lang="en-US" sz="2800" dirty="0">
              <a:solidFill>
                <a:schemeClr val="dk1"/>
              </a:solidFill>
              <a:latin typeface="Book Antiqua" pitchFamily="18" charset="0"/>
            </a:endParaRPr>
          </a:p>
          <a:p>
            <a:endParaRPr lang="en-US" dirty="0"/>
          </a:p>
        </p:txBody>
      </p:sp>
      <p:sp>
        <p:nvSpPr>
          <p:cNvPr id="2" name="TextBox 1"/>
          <p:cNvSpPr txBox="1"/>
          <p:nvPr/>
        </p:nvSpPr>
        <p:spPr>
          <a:xfrm>
            <a:off x="755576" y="692696"/>
            <a:ext cx="1944216" cy="584775"/>
          </a:xfrm>
          <a:prstGeom prst="rect">
            <a:avLst/>
          </a:prstGeom>
          <a:noFill/>
        </p:spPr>
        <p:txBody>
          <a:bodyPr wrap="square" rtlCol="0">
            <a:spAutoFit/>
          </a:bodyPr>
          <a:lstStyle/>
          <a:p>
            <a:r>
              <a:rPr lang="en-US" sz="3200" b="1" dirty="0">
                <a:solidFill>
                  <a:schemeClr val="accent1">
                    <a:lumMod val="75000"/>
                  </a:schemeClr>
                </a:solidFill>
                <a:latin typeface="Book Antiqua" pitchFamily="18" charset="0"/>
              </a:rPr>
              <a:t>Contd..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00496" y="857232"/>
            <a:ext cx="1571636" cy="523220"/>
          </a:xfrm>
          <a:prstGeom prst="rect">
            <a:avLst/>
          </a:prstGeom>
        </p:spPr>
        <p:txBody>
          <a:bodyPr wrap="square">
            <a:spAutoFit/>
          </a:bodyPr>
          <a:lstStyle/>
          <a:p>
            <a:pPr algn="ctr"/>
            <a:r>
              <a:rPr lang="en-US" sz="2800" u="sng" dirty="0">
                <a:latin typeface="Book Antiqua" pitchFamily="18" charset="0"/>
              </a:rPr>
              <a:t>ITR 5</a:t>
            </a:r>
          </a:p>
        </p:txBody>
      </p:sp>
      <p:graphicFrame>
        <p:nvGraphicFramePr>
          <p:cNvPr id="5" name="Content Placeholder 3"/>
          <p:cNvGraphicFramePr>
            <a:graphicFrameLocks/>
          </p:cNvGraphicFramePr>
          <p:nvPr/>
        </p:nvGraphicFramePr>
        <p:xfrm>
          <a:off x="457200" y="1935163"/>
          <a:ext cx="8229600" cy="2708284"/>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21545">
                <a:tc>
                  <a:txBody>
                    <a:bodyPr/>
                    <a:lstStyle/>
                    <a:p>
                      <a:r>
                        <a:rPr lang="en-US" dirty="0"/>
                        <a:t>Applicable to</a:t>
                      </a:r>
                    </a:p>
                  </a:txBody>
                  <a:tcPr/>
                </a:tc>
                <a:tc>
                  <a:txBody>
                    <a:bodyPr/>
                    <a:lstStyle/>
                    <a:p>
                      <a:r>
                        <a:rPr lang="en-US" dirty="0"/>
                        <a:t>Not Applicable  to</a:t>
                      </a:r>
                    </a:p>
                  </a:txBody>
                  <a:tcPr/>
                </a:tc>
                <a:extLst>
                  <a:ext uri="{0D108BD9-81ED-4DB2-BD59-A6C34878D82A}">
                    <a16:rowId xmlns:a16="http://schemas.microsoft.com/office/drawing/2014/main" val="10000"/>
                  </a:ext>
                </a:extLst>
              </a:tr>
              <a:tr h="2286739">
                <a:tc>
                  <a:txBody>
                    <a:bodyPr/>
                    <a:lstStyle/>
                    <a:p>
                      <a:pPr algn="just"/>
                      <a:r>
                        <a:rPr kumimoji="0" lang="en-US" sz="1800" kern="1200" baseline="0" dirty="0">
                          <a:solidFill>
                            <a:schemeClr val="dk1"/>
                          </a:solidFill>
                          <a:latin typeface="Book Antiqua" pitchFamily="18" charset="0"/>
                          <a:ea typeface="+mn-ea"/>
                          <a:cs typeface="+mn-cs"/>
                        </a:rPr>
                        <a:t>This Form can be used by a person being a firm, LLP, AOP, BOI, artificial juridical person referred to in section 2(31)(vii), persons referred to in section 160(1)(iii) or (iv), cooperative society, registered societies and local authority.</a:t>
                      </a:r>
                      <a:endParaRPr lang="en-US" dirty="0">
                        <a:latin typeface="Book Antiqua" pitchFamily="18" charset="0"/>
                      </a:endParaRPr>
                    </a:p>
                  </a:txBody>
                  <a:tcPr/>
                </a:tc>
                <a:tc>
                  <a:txBody>
                    <a:bodyPr/>
                    <a:lstStyle/>
                    <a:p>
                      <a:pPr algn="just"/>
                      <a:r>
                        <a:rPr kumimoji="0" lang="en-US" sz="1800" kern="1200" baseline="0" dirty="0">
                          <a:solidFill>
                            <a:schemeClr val="dk1"/>
                          </a:solidFill>
                          <a:latin typeface="Book Antiqua" pitchFamily="18" charset="0"/>
                          <a:ea typeface="+mn-ea"/>
                          <a:cs typeface="+mn-cs"/>
                        </a:rPr>
                        <a:t>A Person who is required to file the return of income u/s 139(4A) or 139(4B) or 139(4C) or 139(4D) or 139(4F).</a:t>
                      </a:r>
                      <a:endParaRPr lang="en-US" dirty="0">
                        <a:latin typeface="Book Antiqua"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00496" y="785794"/>
            <a:ext cx="1571636" cy="523220"/>
          </a:xfrm>
          <a:prstGeom prst="rect">
            <a:avLst/>
          </a:prstGeom>
        </p:spPr>
        <p:txBody>
          <a:bodyPr wrap="square">
            <a:spAutoFit/>
          </a:bodyPr>
          <a:lstStyle/>
          <a:p>
            <a:pPr algn="ctr"/>
            <a:r>
              <a:rPr lang="en-US" sz="2800" u="sng" dirty="0">
                <a:latin typeface="Book Antiqua" pitchFamily="18" charset="0"/>
              </a:rPr>
              <a:t>ITR 6</a:t>
            </a:r>
          </a:p>
        </p:txBody>
      </p:sp>
      <p:graphicFrame>
        <p:nvGraphicFramePr>
          <p:cNvPr id="5" name="Content Placeholder 3"/>
          <p:cNvGraphicFramePr>
            <a:graphicFrameLocks/>
          </p:cNvGraphicFramePr>
          <p:nvPr/>
        </p:nvGraphicFramePr>
        <p:xfrm>
          <a:off x="457200" y="1935163"/>
          <a:ext cx="8229600" cy="12852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dirty="0">
                          <a:latin typeface="Book Antiqua" pitchFamily="18" charset="0"/>
                        </a:rPr>
                        <a:t>Applicable to</a:t>
                      </a:r>
                    </a:p>
                  </a:txBody>
                  <a:tcPr/>
                </a:tc>
                <a:tc>
                  <a:txBody>
                    <a:bodyPr/>
                    <a:lstStyle/>
                    <a:p>
                      <a:r>
                        <a:rPr lang="en-US" dirty="0">
                          <a:latin typeface="Book Antiqua" pitchFamily="18" charset="0"/>
                        </a:rPr>
                        <a:t>Not </a:t>
                      </a:r>
                      <a:r>
                        <a:rPr lang="en-US" dirty="0" err="1">
                          <a:latin typeface="Book Antiqua" pitchFamily="18" charset="0"/>
                        </a:rPr>
                        <a:t>Applicabl</a:t>
                      </a:r>
                      <a:r>
                        <a:rPr lang="en-US" dirty="0">
                          <a:latin typeface="Book Antiqua" pitchFamily="18" charset="0"/>
                        </a:rPr>
                        <a:t> e to</a:t>
                      </a:r>
                    </a:p>
                  </a:txBody>
                  <a:tcPr/>
                </a:tc>
                <a:extLst>
                  <a:ext uri="{0D108BD9-81ED-4DB2-BD59-A6C34878D82A}">
                    <a16:rowId xmlns:a16="http://schemas.microsoft.com/office/drawing/2014/main" val="10000"/>
                  </a:ext>
                </a:extLst>
              </a:tr>
              <a:tr h="370840">
                <a:tc>
                  <a:txBody>
                    <a:bodyPr/>
                    <a:lstStyle/>
                    <a:p>
                      <a:r>
                        <a:rPr kumimoji="0" lang="en-US" sz="1800" kern="1200" baseline="0" dirty="0">
                          <a:solidFill>
                            <a:schemeClr val="dk1"/>
                          </a:solidFill>
                          <a:latin typeface="Book Antiqua" pitchFamily="18" charset="0"/>
                          <a:ea typeface="+mn-ea"/>
                          <a:cs typeface="+mn-cs"/>
                        </a:rPr>
                        <a:t>ITR for Companies</a:t>
                      </a:r>
                      <a:endParaRPr lang="en-US" dirty="0">
                        <a:latin typeface="Book Antiqua" pitchFamily="18" charset="0"/>
                      </a:endParaRPr>
                    </a:p>
                  </a:txBody>
                  <a:tcPr/>
                </a:tc>
                <a:tc>
                  <a:txBody>
                    <a:bodyPr/>
                    <a:lstStyle/>
                    <a:p>
                      <a:r>
                        <a:rPr kumimoji="0" lang="en-US" sz="1800" kern="1200" baseline="0" dirty="0">
                          <a:solidFill>
                            <a:schemeClr val="dk1"/>
                          </a:solidFill>
                          <a:latin typeface="Book Antiqua" pitchFamily="18" charset="0"/>
                          <a:ea typeface="+mn-ea"/>
                          <a:cs typeface="+mn-cs"/>
                        </a:rPr>
                        <a:t>Other than a company claiming exemption</a:t>
                      </a:r>
                    </a:p>
                    <a:p>
                      <a:r>
                        <a:rPr kumimoji="0" lang="en-US" sz="1800" kern="1200" baseline="0" dirty="0">
                          <a:solidFill>
                            <a:schemeClr val="dk1"/>
                          </a:solidFill>
                          <a:latin typeface="Book Antiqua" pitchFamily="18" charset="0"/>
                          <a:ea typeface="+mn-ea"/>
                          <a:cs typeface="+mn-cs"/>
                        </a:rPr>
                        <a:t>under section 11</a:t>
                      </a:r>
                    </a:p>
                  </a:txBody>
                  <a:tcPr/>
                </a:tc>
                <a:extLst>
                  <a:ext uri="{0D108BD9-81ED-4DB2-BD59-A6C34878D82A}">
                    <a16:rowId xmlns:a16="http://schemas.microsoft.com/office/drawing/2014/main" val="10001"/>
                  </a:ext>
                </a:extLst>
              </a:tr>
            </a:tbl>
          </a:graphicData>
        </a:graphic>
      </p:graphicFrame>
      <p:sp>
        <p:nvSpPr>
          <p:cNvPr id="6" name="TextBox 5"/>
          <p:cNvSpPr txBox="1"/>
          <p:nvPr/>
        </p:nvSpPr>
        <p:spPr>
          <a:xfrm>
            <a:off x="642910" y="4286256"/>
            <a:ext cx="7715304"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a:solidFill>
                  <a:schemeClr val="tx2"/>
                </a:solidFill>
                <a:latin typeface="Book Antiqua" pitchFamily="18" charset="0"/>
              </a:rPr>
              <a:t>Note: Section 11 – Income from property held for charitable or religious purposes as specified in the </a:t>
            </a:r>
            <a:r>
              <a:rPr lang="en-US" b="1" dirty="0">
                <a:solidFill>
                  <a:schemeClr val="tx2"/>
                </a:solidFill>
                <a:latin typeface="Book Antiqua" pitchFamily="18" charset="0"/>
              </a:rPr>
              <a:t>Income Tax Act, 1961.</a:t>
            </a:r>
            <a:endParaRPr lang="en-US" dirty="0">
              <a:solidFill>
                <a:schemeClr val="tx2"/>
              </a:solidFill>
              <a:latin typeface="Book Antiqua"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Rectangle 3"/>
          <p:cNvSpPr/>
          <p:nvPr/>
        </p:nvSpPr>
        <p:spPr>
          <a:xfrm>
            <a:off x="4357686" y="785794"/>
            <a:ext cx="1034259" cy="523220"/>
          </a:xfrm>
          <a:prstGeom prst="rect">
            <a:avLst/>
          </a:prstGeom>
        </p:spPr>
        <p:txBody>
          <a:bodyPr wrap="none">
            <a:spAutoFit/>
          </a:bodyPr>
          <a:lstStyle/>
          <a:p>
            <a:pPr algn="ctr"/>
            <a:r>
              <a:rPr lang="en-US" sz="2800" u="sng" dirty="0">
                <a:latin typeface="Book Antiqua" pitchFamily="18" charset="0"/>
              </a:rPr>
              <a:t>ITR 7</a:t>
            </a:r>
          </a:p>
        </p:txBody>
      </p:sp>
      <p:graphicFrame>
        <p:nvGraphicFramePr>
          <p:cNvPr id="5" name="Content Placeholder 3"/>
          <p:cNvGraphicFramePr>
            <a:graphicFrameLocks/>
          </p:cNvGraphicFramePr>
          <p:nvPr/>
        </p:nvGraphicFramePr>
        <p:xfrm>
          <a:off x="457200" y="1935163"/>
          <a:ext cx="8229600" cy="23825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dirty="0"/>
                        <a:t>Applicable to</a:t>
                      </a:r>
                    </a:p>
                  </a:txBody>
                  <a:tcPr/>
                </a:tc>
                <a:tc>
                  <a:txBody>
                    <a:bodyPr/>
                    <a:lstStyle/>
                    <a:p>
                      <a:r>
                        <a:rPr lang="en-US" dirty="0"/>
                        <a:t>Not </a:t>
                      </a:r>
                      <a:r>
                        <a:rPr lang="en-US" dirty="0" err="1"/>
                        <a:t>Applicabl</a:t>
                      </a:r>
                      <a:r>
                        <a:rPr lang="en-US" dirty="0"/>
                        <a:t> e to</a:t>
                      </a:r>
                    </a:p>
                  </a:txBody>
                  <a:tcPr/>
                </a:tc>
                <a:extLst>
                  <a:ext uri="{0D108BD9-81ED-4DB2-BD59-A6C34878D82A}">
                    <a16:rowId xmlns:a16="http://schemas.microsoft.com/office/drawing/2014/main" val="10000"/>
                  </a:ext>
                </a:extLst>
              </a:tr>
              <a:tr h="370840">
                <a:tc>
                  <a:txBody>
                    <a:bodyPr/>
                    <a:lstStyle/>
                    <a:p>
                      <a:pPr algn="just"/>
                      <a:r>
                        <a:rPr kumimoji="0" lang="en-US" sz="1800" kern="1200" baseline="0" dirty="0">
                          <a:solidFill>
                            <a:schemeClr val="dk1"/>
                          </a:solidFill>
                          <a:latin typeface="Book Antiqua" pitchFamily="18" charset="0"/>
                          <a:ea typeface="+mn-ea"/>
                          <a:cs typeface="+mn-cs"/>
                        </a:rPr>
                        <a:t>This Form can be used by persons including companies who are required to furnish return under section 139(4A) or 139(4B) or 139(4C) or 139(4D) or 139(4E) or 139(4F)</a:t>
                      </a:r>
                      <a:endParaRPr lang="en-US" dirty="0">
                        <a:latin typeface="Book Antiqua" pitchFamily="18" charset="0"/>
                      </a:endParaRPr>
                    </a:p>
                  </a:txBody>
                  <a:tcPr/>
                </a:tc>
                <a:tc>
                  <a:txBody>
                    <a:bodyPr/>
                    <a:lstStyle/>
                    <a:p>
                      <a:r>
                        <a:rPr kumimoji="0" lang="en-US" sz="1800" kern="1200" baseline="0" dirty="0">
                          <a:solidFill>
                            <a:schemeClr val="dk1"/>
                          </a:solidFill>
                          <a:latin typeface="Book Antiqua" pitchFamily="18" charset="0"/>
                          <a:ea typeface="+mn-ea"/>
                          <a:cs typeface="+mn-cs"/>
                        </a:rPr>
                        <a:t>Persons  required to furnish return under sections other than 139(4A) or</a:t>
                      </a:r>
                    </a:p>
                    <a:p>
                      <a:r>
                        <a:rPr kumimoji="0" lang="en-US" sz="1800" kern="1200" baseline="0" dirty="0">
                          <a:solidFill>
                            <a:schemeClr val="dk1"/>
                          </a:solidFill>
                          <a:latin typeface="Book Antiqua" pitchFamily="18" charset="0"/>
                          <a:ea typeface="+mn-ea"/>
                          <a:cs typeface="+mn-cs"/>
                        </a:rPr>
                        <a:t>139(4B) or</a:t>
                      </a:r>
                    </a:p>
                    <a:p>
                      <a:r>
                        <a:rPr kumimoji="0" lang="en-US" sz="1800" kern="1200" baseline="0" dirty="0">
                          <a:solidFill>
                            <a:schemeClr val="dk1"/>
                          </a:solidFill>
                          <a:latin typeface="Book Antiqua" pitchFamily="18" charset="0"/>
                          <a:ea typeface="+mn-ea"/>
                          <a:cs typeface="+mn-cs"/>
                        </a:rPr>
                        <a:t>139(4C) or</a:t>
                      </a:r>
                    </a:p>
                    <a:p>
                      <a:r>
                        <a:rPr kumimoji="0" lang="en-US" sz="1800" kern="1200" baseline="0" dirty="0">
                          <a:solidFill>
                            <a:schemeClr val="dk1"/>
                          </a:solidFill>
                          <a:latin typeface="Book Antiqua" pitchFamily="18" charset="0"/>
                          <a:ea typeface="+mn-ea"/>
                          <a:cs typeface="+mn-cs"/>
                        </a:rPr>
                        <a:t>139(4D) or</a:t>
                      </a:r>
                    </a:p>
                    <a:p>
                      <a:r>
                        <a:rPr kumimoji="0" lang="en-US" sz="1800" kern="1200" baseline="0" dirty="0">
                          <a:solidFill>
                            <a:schemeClr val="dk1"/>
                          </a:solidFill>
                          <a:latin typeface="Book Antiqua" pitchFamily="18" charset="0"/>
                          <a:ea typeface="+mn-ea"/>
                          <a:cs typeface="+mn-cs"/>
                        </a:rPr>
                        <a:t>139(4E) or</a:t>
                      </a:r>
                    </a:p>
                    <a:p>
                      <a:r>
                        <a:rPr kumimoji="0" lang="en-US" sz="1800" kern="1200" baseline="0" dirty="0">
                          <a:solidFill>
                            <a:schemeClr val="dk1"/>
                          </a:solidFill>
                          <a:latin typeface="Book Antiqua" pitchFamily="18" charset="0"/>
                          <a:ea typeface="+mn-ea"/>
                          <a:cs typeface="+mn-cs"/>
                        </a:rPr>
                        <a:t>139(4F).</a:t>
                      </a:r>
                      <a:endParaRPr lang="en-US" dirty="0">
                        <a:latin typeface="Book Antiqua"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285860"/>
            <a:ext cx="8858280" cy="868346"/>
          </a:xfrm>
        </p:spPr>
        <p:txBody>
          <a:bodyPr>
            <a:noAutofit/>
          </a:bodyPr>
          <a:lstStyle/>
          <a:p>
            <a:pPr algn="ctr"/>
            <a:r>
              <a:rPr lang="en-US" sz="3200" b="1" u="sng" dirty="0">
                <a:latin typeface="Book Antiqua" pitchFamily="18" charset="0"/>
              </a:rPr>
              <a:t>CHANGES RELATING TO SALARY AND HOUSE PROPERTY INCOME</a:t>
            </a:r>
            <a:endParaRPr lang="en-IN" sz="3200" b="1" u="sng" dirty="0">
              <a:latin typeface="Book Antiqua" pitchFamily="18" charset="0"/>
            </a:endParaRPr>
          </a:p>
        </p:txBody>
      </p:sp>
      <p:sp>
        <p:nvSpPr>
          <p:cNvPr id="3" name="Content Placeholder 2"/>
          <p:cNvSpPr>
            <a:spLocks noGrp="1"/>
          </p:cNvSpPr>
          <p:nvPr>
            <p:ph idx="1"/>
          </p:nvPr>
        </p:nvSpPr>
        <p:spPr/>
        <p:txBody>
          <a:bodyPr/>
          <a:lstStyle/>
          <a:p>
            <a:endParaRPr lang="en-US" dirty="0"/>
          </a:p>
          <a:p>
            <a:endParaRPr lang="en-US" dirty="0"/>
          </a:p>
          <a:p>
            <a:pPr algn="just"/>
            <a:r>
              <a:rPr lang="en-US" dirty="0">
                <a:solidFill>
                  <a:schemeClr val="tx2">
                    <a:lumMod val="50000"/>
                  </a:schemeClr>
                </a:solidFill>
                <a:latin typeface="Book Antiqua" pitchFamily="18" charset="0"/>
              </a:rPr>
              <a:t>Applicable to ITRs  1 to 4</a:t>
            </a:r>
          </a:p>
          <a:p>
            <a:pPr algn="just"/>
            <a:r>
              <a:rPr lang="en-US" dirty="0">
                <a:solidFill>
                  <a:schemeClr val="tx2">
                    <a:lumMod val="50000"/>
                  </a:schemeClr>
                </a:solidFill>
                <a:latin typeface="Book Antiqua" pitchFamily="18" charset="0"/>
              </a:rPr>
              <a:t>Earlier only taxable amount was to be reported, now detailed calculation is required</a:t>
            </a:r>
            <a:r>
              <a:rPr lang="en-US" dirty="0">
                <a:solidFill>
                  <a:schemeClr val="tx2">
                    <a:lumMod val="50000"/>
                  </a:schemeClr>
                </a:solidFill>
              </a:rPr>
              <a:t>.</a:t>
            </a:r>
          </a:p>
          <a:p>
            <a:pPr>
              <a:buNone/>
            </a:pPr>
            <a:endParaRPr lang="en-US" dirty="0">
              <a:solidFill>
                <a:schemeClr val="tx2">
                  <a:lumMod val="50000"/>
                </a:schemeClr>
              </a:solidFill>
            </a:endParaRPr>
          </a:p>
          <a:p>
            <a:endParaRPr lang="en-US" dirty="0"/>
          </a:p>
          <a:p>
            <a:pPr>
              <a:buNone/>
            </a:pPr>
            <a:endParaRPr lang="en-US" sz="2400" dirty="0"/>
          </a:p>
          <a:p>
            <a:pPr>
              <a:buNone/>
            </a:pPr>
            <a:endParaRPr lang="en-US" sz="2400" dirty="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shot_20180421-061911~2.png"/>
          <p:cNvPicPr>
            <a:picLocks noGrp="1" noChangeAspect="1"/>
          </p:cNvPicPr>
          <p:nvPr>
            <p:ph idx="1"/>
          </p:nvPr>
        </p:nvPicPr>
        <p:blipFill>
          <a:blip r:embed="rId2"/>
          <a:stretch>
            <a:fillRect/>
          </a:stretch>
        </p:blipFill>
        <p:spPr>
          <a:xfrm>
            <a:off x="500034" y="1500174"/>
            <a:ext cx="8229600" cy="899160"/>
          </a:xfrm>
          <a:prstGeom prst="rect">
            <a:avLst/>
          </a:prstGeom>
        </p:spPr>
      </p:pic>
      <p:pic>
        <p:nvPicPr>
          <p:cNvPr id="5" name="Picture 4" descr="Screenshot_20180421-061855~2.png"/>
          <p:cNvPicPr>
            <a:picLocks noChangeAspect="1"/>
          </p:cNvPicPr>
          <p:nvPr/>
        </p:nvPicPr>
        <p:blipFill>
          <a:blip r:embed="rId3"/>
          <a:stretch>
            <a:fillRect/>
          </a:stretch>
        </p:blipFill>
        <p:spPr>
          <a:xfrm>
            <a:off x="357158" y="3714752"/>
            <a:ext cx="8572560" cy="2286016"/>
          </a:xfrm>
          <a:prstGeom prst="rect">
            <a:avLst/>
          </a:prstGeom>
        </p:spPr>
      </p:pic>
      <p:sp>
        <p:nvSpPr>
          <p:cNvPr id="8" name="TextBox 7"/>
          <p:cNvSpPr txBox="1"/>
          <p:nvPr/>
        </p:nvSpPr>
        <p:spPr>
          <a:xfrm>
            <a:off x="3786182" y="714356"/>
            <a:ext cx="1500198" cy="369332"/>
          </a:xfrm>
          <a:prstGeom prst="rect">
            <a:avLst/>
          </a:prstGeom>
          <a:noFill/>
        </p:spPr>
        <p:txBody>
          <a:bodyPr wrap="square" rtlCol="0">
            <a:spAutoFit/>
          </a:bodyPr>
          <a:lstStyle/>
          <a:p>
            <a:r>
              <a:rPr lang="en-US" u="sng" dirty="0">
                <a:solidFill>
                  <a:schemeClr val="accent2">
                    <a:lumMod val="75000"/>
                  </a:schemeClr>
                </a:solidFill>
              </a:rPr>
              <a:t>EARLIER</a:t>
            </a:r>
            <a:endParaRPr lang="en-IN" u="sng" dirty="0">
              <a:solidFill>
                <a:schemeClr val="accent2">
                  <a:lumMod val="75000"/>
                </a:schemeClr>
              </a:solidFill>
            </a:endParaRPr>
          </a:p>
        </p:txBody>
      </p:sp>
      <p:sp>
        <p:nvSpPr>
          <p:cNvPr id="9" name="TextBox 8"/>
          <p:cNvSpPr txBox="1"/>
          <p:nvPr/>
        </p:nvSpPr>
        <p:spPr>
          <a:xfrm>
            <a:off x="3857620" y="3071810"/>
            <a:ext cx="944618" cy="369332"/>
          </a:xfrm>
          <a:prstGeom prst="rect">
            <a:avLst/>
          </a:prstGeom>
          <a:noFill/>
        </p:spPr>
        <p:txBody>
          <a:bodyPr wrap="none" rtlCol="0">
            <a:spAutoFit/>
          </a:bodyPr>
          <a:lstStyle/>
          <a:p>
            <a:r>
              <a:rPr lang="en-US" dirty="0">
                <a:solidFill>
                  <a:schemeClr val="accent2">
                    <a:lumMod val="75000"/>
                  </a:schemeClr>
                </a:solidFill>
              </a:rPr>
              <a:t>   </a:t>
            </a:r>
            <a:r>
              <a:rPr lang="en-US" u="sng" dirty="0">
                <a:solidFill>
                  <a:schemeClr val="accent2">
                    <a:lumMod val="75000"/>
                  </a:schemeClr>
                </a:solidFill>
              </a:rPr>
              <a:t>NOW</a:t>
            </a:r>
            <a:endParaRPr lang="en-IN" u="sng" dirty="0">
              <a:solidFill>
                <a:schemeClr val="accent2">
                  <a:lumMod val="7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8003232" cy="864096"/>
          </a:xfrm>
        </p:spPr>
        <p:txBody>
          <a:bodyPr>
            <a:noAutofit/>
          </a:bodyPr>
          <a:lstStyle/>
          <a:p>
            <a:pPr algn="ctr"/>
            <a:br>
              <a:rPr lang="en-US" sz="2400" b="1" u="sng" dirty="0">
                <a:solidFill>
                  <a:schemeClr val="tx2">
                    <a:lumMod val="50000"/>
                  </a:schemeClr>
                </a:solidFill>
                <a:latin typeface="Book Antiqua" pitchFamily="18" charset="0"/>
              </a:rPr>
            </a:br>
            <a:br>
              <a:rPr lang="en-US" sz="2400" b="1" u="sng" dirty="0">
                <a:solidFill>
                  <a:schemeClr val="tx2">
                    <a:lumMod val="50000"/>
                  </a:schemeClr>
                </a:solidFill>
                <a:latin typeface="Book Antiqua" pitchFamily="18" charset="0"/>
              </a:rPr>
            </a:br>
            <a:br>
              <a:rPr lang="en-US" sz="2400" b="1" u="sng" dirty="0">
                <a:solidFill>
                  <a:schemeClr val="tx2">
                    <a:lumMod val="50000"/>
                  </a:schemeClr>
                </a:solidFill>
                <a:latin typeface="Book Antiqua" pitchFamily="18" charset="0"/>
              </a:rPr>
            </a:br>
            <a:r>
              <a:rPr lang="en-US" sz="2400" b="1" u="sng" dirty="0">
                <a:solidFill>
                  <a:schemeClr val="tx2">
                    <a:lumMod val="50000"/>
                  </a:schemeClr>
                </a:solidFill>
                <a:latin typeface="Book Antiqua" pitchFamily="18" charset="0"/>
              </a:rPr>
              <a:t>CAPITAL GAINS ON TRANSFER OF UNQUOTED SHARES AND SUMS TAXABLE AS GIFTS</a:t>
            </a:r>
            <a:endParaRPr lang="en-IN" sz="2400" b="1" u="sng" dirty="0">
              <a:solidFill>
                <a:schemeClr val="tx2">
                  <a:lumMod val="50000"/>
                </a:schemeClr>
              </a:solidFill>
              <a:latin typeface="Book Antiqua" pitchFamily="18" charset="0"/>
            </a:endParaRPr>
          </a:p>
        </p:txBody>
      </p:sp>
      <p:sp>
        <p:nvSpPr>
          <p:cNvPr id="3" name="Content Placeholder 2"/>
          <p:cNvSpPr>
            <a:spLocks noGrp="1"/>
          </p:cNvSpPr>
          <p:nvPr>
            <p:ph idx="1"/>
          </p:nvPr>
        </p:nvSpPr>
        <p:spPr>
          <a:xfrm>
            <a:off x="571472" y="1071546"/>
            <a:ext cx="8115328" cy="5237814"/>
          </a:xfrm>
        </p:spPr>
        <p:txBody>
          <a:bodyPr/>
          <a:lstStyle/>
          <a:p>
            <a:endParaRPr lang="en-US" dirty="0">
              <a:latin typeface="Book Antiqua" pitchFamily="18" charset="0"/>
            </a:endParaRPr>
          </a:p>
          <a:p>
            <a:r>
              <a:rPr lang="en-US" sz="2400" dirty="0">
                <a:solidFill>
                  <a:schemeClr val="tx2">
                    <a:lumMod val="50000"/>
                  </a:schemeClr>
                </a:solidFill>
                <a:latin typeface="Book Antiqua" pitchFamily="18" charset="0"/>
              </a:rPr>
              <a:t>Applicable to ITRs 2,3,5,6 and 7</a:t>
            </a:r>
          </a:p>
          <a:p>
            <a:r>
              <a:rPr lang="en-US" sz="2400" dirty="0">
                <a:solidFill>
                  <a:schemeClr val="tx2">
                    <a:lumMod val="50000"/>
                  </a:schemeClr>
                </a:solidFill>
                <a:latin typeface="Book Antiqua" pitchFamily="18" charset="0"/>
              </a:rPr>
              <a:t>Capital Gains in case of transfer of unquoted shares-for providing consequential reporting as per amended new section 50CA inserted by Finance Act,2017 new column inserted </a:t>
            </a:r>
            <a:endParaRPr lang="en-US" sz="2400" u="sng" dirty="0">
              <a:solidFill>
                <a:schemeClr val="tx2">
                  <a:lumMod val="50000"/>
                </a:schemeClr>
              </a:solidFill>
              <a:latin typeface="Book Antiqua" pitchFamily="18" charset="0"/>
            </a:endParaRPr>
          </a:p>
          <a:p>
            <a:pPr lvl="2">
              <a:buNone/>
            </a:pPr>
            <a:endParaRPr lang="en-US" dirty="0">
              <a:latin typeface="Book Antiqua" pitchFamily="18" charset="0"/>
            </a:endParaRPr>
          </a:p>
          <a:p>
            <a:pPr lvl="2">
              <a:buFont typeface="Wingdings" pitchFamily="2" charset="2"/>
              <a:buChar char="v"/>
            </a:pPr>
            <a:endParaRPr lang="en-US" dirty="0">
              <a:latin typeface="Book Antiqua" pitchFamily="18" charset="0"/>
            </a:endParaRPr>
          </a:p>
          <a:p>
            <a:pPr lvl="2">
              <a:buFont typeface="Wingdings" pitchFamily="2" charset="2"/>
              <a:buChar char="v"/>
            </a:pPr>
            <a:endParaRPr lang="en-US" dirty="0">
              <a:latin typeface="Book Antiqua" pitchFamily="18" charset="0"/>
            </a:endParaRPr>
          </a:p>
          <a:p>
            <a:pPr lvl="2">
              <a:buNone/>
            </a:pPr>
            <a:endParaRPr lang="en-US" dirty="0">
              <a:latin typeface="Book Antiqua" pitchFamily="18" charset="0"/>
            </a:endParaRPr>
          </a:p>
          <a:p>
            <a:pPr lvl="2">
              <a:buFont typeface="Wingdings" pitchFamily="2" charset="2"/>
              <a:buChar char="v"/>
            </a:pPr>
            <a:endParaRPr lang="en-US" dirty="0">
              <a:latin typeface="Book Antiqua" pitchFamily="18" charset="0"/>
            </a:endParaRPr>
          </a:p>
          <a:p>
            <a:pPr marL="667512" lvl="2" indent="0">
              <a:buNone/>
            </a:pPr>
            <a:endParaRPr lang="en-US" u="sng" dirty="0">
              <a:latin typeface="Book Antiqua" pitchFamily="18" charset="0"/>
            </a:endParaRPr>
          </a:p>
          <a:p>
            <a:pPr lvl="2">
              <a:buFont typeface="Wingdings" pitchFamily="2" charset="2"/>
              <a:buChar char="v"/>
            </a:pPr>
            <a:endParaRPr lang="en-US" dirty="0">
              <a:latin typeface="Book Antiqua" pitchFamily="18" charset="0"/>
            </a:endParaRPr>
          </a:p>
          <a:p>
            <a:pPr lvl="2">
              <a:buFont typeface="Wingdings" pitchFamily="2" charset="2"/>
              <a:buChar char="v"/>
            </a:pPr>
            <a:endParaRPr lang="en-US" dirty="0">
              <a:latin typeface="Book Antiqua" pitchFamily="18" charset="0"/>
            </a:endParaRPr>
          </a:p>
          <a:p>
            <a:endParaRPr lang="en-IN" dirty="0"/>
          </a:p>
        </p:txBody>
      </p:sp>
      <p:pic>
        <p:nvPicPr>
          <p:cNvPr id="5" name="Picture 4" descr="Screenshot_20180421-120833~2.png"/>
          <p:cNvPicPr>
            <a:picLocks noChangeAspect="1"/>
          </p:cNvPicPr>
          <p:nvPr/>
        </p:nvPicPr>
        <p:blipFill>
          <a:blip r:embed="rId2"/>
          <a:stretch>
            <a:fillRect/>
          </a:stretch>
        </p:blipFill>
        <p:spPr>
          <a:xfrm>
            <a:off x="179512" y="3645024"/>
            <a:ext cx="8712968" cy="2232247"/>
          </a:xfrm>
          <a:prstGeom prst="rect">
            <a:avLst/>
          </a:prstGeom>
        </p:spPr>
        <p:style>
          <a:lnRef idx="2">
            <a:schemeClr val="accent3"/>
          </a:lnRef>
          <a:fillRef idx="1">
            <a:schemeClr val="lt1"/>
          </a:fillRef>
          <a:effectRef idx="0">
            <a:schemeClr val="accent3"/>
          </a:effectRef>
          <a:fontRef idx="minor">
            <a:schemeClr val="dk1"/>
          </a:fontRef>
        </p:style>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564672"/>
          </a:xfrm>
        </p:spPr>
        <p:txBody>
          <a:bodyPr>
            <a:normAutofit/>
          </a:bodyPr>
          <a:lstStyle/>
          <a:p>
            <a:r>
              <a:rPr lang="en-US" sz="3200" dirty="0"/>
              <a:t>Contd..</a:t>
            </a:r>
          </a:p>
        </p:txBody>
      </p:sp>
      <p:sp>
        <p:nvSpPr>
          <p:cNvPr id="3" name="Content Placeholder 2"/>
          <p:cNvSpPr>
            <a:spLocks noGrp="1"/>
          </p:cNvSpPr>
          <p:nvPr>
            <p:ph idx="1"/>
          </p:nvPr>
        </p:nvSpPr>
        <p:spPr>
          <a:xfrm>
            <a:off x="395536" y="1556792"/>
            <a:ext cx="8291264" cy="4767808"/>
          </a:xfrm>
        </p:spPr>
        <p:txBody>
          <a:bodyPr>
            <a:normAutofit/>
          </a:bodyPr>
          <a:lstStyle/>
          <a:p>
            <a:r>
              <a:rPr lang="en-US" sz="2400" dirty="0">
                <a:solidFill>
                  <a:schemeClr val="tx2">
                    <a:lumMod val="50000"/>
                  </a:schemeClr>
                </a:solidFill>
                <a:latin typeface="Book Antiqua" pitchFamily="18" charset="0"/>
              </a:rPr>
              <a:t>Reporting of sums taxable as gift-new clause </a:t>
            </a:r>
            <a:r>
              <a:rPr lang="en-US" sz="2400" b="1" dirty="0">
                <a:solidFill>
                  <a:schemeClr val="tx2">
                    <a:lumMod val="50000"/>
                  </a:schemeClr>
                </a:solidFill>
                <a:latin typeface="Book Antiqua" pitchFamily="18" charset="0"/>
              </a:rPr>
              <a:t>56(2)(x) </a:t>
            </a:r>
            <a:r>
              <a:rPr lang="en-US" sz="2400" dirty="0">
                <a:solidFill>
                  <a:schemeClr val="tx2">
                    <a:lumMod val="50000"/>
                  </a:schemeClr>
                </a:solidFill>
                <a:latin typeface="Book Antiqua" pitchFamily="18" charset="0"/>
              </a:rPr>
              <a:t>as inserted by the Finance Act 2017 is applicable to all </a:t>
            </a:r>
            <a:r>
              <a:rPr lang="en-US" sz="2400" dirty="0" err="1">
                <a:solidFill>
                  <a:schemeClr val="tx2">
                    <a:lumMod val="50000"/>
                  </a:schemeClr>
                </a:solidFill>
                <a:latin typeface="Book Antiqua" pitchFamily="18" charset="0"/>
              </a:rPr>
              <a:t>assessees</a:t>
            </a:r>
            <a:endParaRPr lang="en-US" sz="2400" dirty="0">
              <a:solidFill>
                <a:schemeClr val="tx2">
                  <a:lumMod val="50000"/>
                </a:schemeClr>
              </a:solidFill>
              <a:latin typeface="Book Antiqua" pitchFamily="18" charset="0"/>
            </a:endParaRPr>
          </a:p>
          <a:p>
            <a:r>
              <a:rPr lang="en-US" sz="2400" dirty="0">
                <a:solidFill>
                  <a:schemeClr val="tx2">
                    <a:lumMod val="50000"/>
                  </a:schemeClr>
                </a:solidFill>
                <a:latin typeface="Book Antiqua" pitchFamily="18" charset="0"/>
              </a:rPr>
              <a:t>However no separate reporting requirement in ITR 1 and ITR -4</a:t>
            </a:r>
          </a:p>
        </p:txBody>
      </p:sp>
      <p:pic>
        <p:nvPicPr>
          <p:cNvPr id="4" name="Picture 3" descr="Screenshot_20180421-121018~5.png"/>
          <p:cNvPicPr>
            <a:picLocks noChangeAspect="1"/>
          </p:cNvPicPr>
          <p:nvPr/>
        </p:nvPicPr>
        <p:blipFill>
          <a:blip r:embed="rId2"/>
          <a:stretch>
            <a:fillRect/>
          </a:stretch>
        </p:blipFill>
        <p:spPr>
          <a:xfrm>
            <a:off x="785786" y="3933057"/>
            <a:ext cx="7818662" cy="1893536"/>
          </a:xfrm>
          <a:prstGeom prst="rect">
            <a:avLst/>
          </a:prstGeom>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1795973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normAutofit/>
          </a:bodyPr>
          <a:lstStyle/>
          <a:p>
            <a:pPr algn="ctr"/>
            <a:r>
              <a:rPr lang="en-US" sz="3200" b="1" u="sng" dirty="0">
                <a:solidFill>
                  <a:schemeClr val="tx2">
                    <a:lumMod val="50000"/>
                  </a:schemeClr>
                </a:solidFill>
                <a:latin typeface="Book Antiqua" pitchFamily="18" charset="0"/>
              </a:rPr>
              <a:t>REVISED DEPRECIATION SCHEDULE</a:t>
            </a:r>
            <a:r>
              <a:rPr lang="en-US" sz="3200" b="1" dirty="0">
                <a:solidFill>
                  <a:schemeClr val="tx2">
                    <a:lumMod val="50000"/>
                  </a:schemeClr>
                </a:solidFill>
                <a:latin typeface="Book Antiqua" pitchFamily="18" charset="0"/>
              </a:rPr>
              <a:t> </a:t>
            </a:r>
            <a:endParaRPr lang="en-IN" sz="3200" b="1" dirty="0">
              <a:solidFill>
                <a:schemeClr val="tx2">
                  <a:lumMod val="50000"/>
                </a:schemeClr>
              </a:solidFill>
              <a:latin typeface="Book Antiqua" pitchFamily="18" charset="0"/>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2400" dirty="0">
                <a:solidFill>
                  <a:schemeClr val="tx2">
                    <a:lumMod val="50000"/>
                  </a:schemeClr>
                </a:solidFill>
                <a:latin typeface="Book Antiqua" pitchFamily="18" charset="0"/>
              </a:rPr>
              <a:t>Applicable to ITRs 3,5 and 6</a:t>
            </a:r>
          </a:p>
          <a:p>
            <a:pPr algn="just"/>
            <a:r>
              <a:rPr lang="en-US" sz="2400" dirty="0">
                <a:solidFill>
                  <a:schemeClr val="tx2">
                    <a:lumMod val="50000"/>
                  </a:schemeClr>
                </a:solidFill>
                <a:latin typeface="Book Antiqua" pitchFamily="18" charset="0"/>
              </a:rPr>
              <a:t>Revised depreciation schedule –CBDT vide Income Tax (29</a:t>
            </a:r>
            <a:r>
              <a:rPr lang="en-US" sz="2400" baseline="30000" dirty="0">
                <a:solidFill>
                  <a:schemeClr val="tx2">
                    <a:lumMod val="50000"/>
                  </a:schemeClr>
                </a:solidFill>
                <a:latin typeface="Book Antiqua" pitchFamily="18" charset="0"/>
              </a:rPr>
              <a:t>th</a:t>
            </a:r>
            <a:r>
              <a:rPr lang="en-US" sz="2400" dirty="0">
                <a:solidFill>
                  <a:schemeClr val="tx2">
                    <a:lumMod val="50000"/>
                  </a:schemeClr>
                </a:solidFill>
                <a:latin typeface="Book Antiqua" pitchFamily="18" charset="0"/>
              </a:rPr>
              <a:t> Amendment) Rules,2016, dated 07-11-2016 had restricted the highest rate of depreciation for any block of assets to 40% .i.e. all block  of assets which were eligible for depreciation at the rate of 50%,60%,80% or 100% would be eligible for depreciation at the rate of 40%.</a:t>
            </a:r>
          </a:p>
          <a:p>
            <a:pPr algn="just"/>
            <a:r>
              <a:rPr lang="en-US" sz="2400" dirty="0">
                <a:solidFill>
                  <a:schemeClr val="tx2">
                    <a:lumMod val="50000"/>
                  </a:schemeClr>
                </a:solidFill>
                <a:latin typeface="Book Antiqua" pitchFamily="18" charset="0"/>
              </a:rPr>
              <a:t>Inserted a field for proportionate depreciation in the event of business </a:t>
            </a:r>
            <a:r>
              <a:rPr lang="en-US" sz="2400" dirty="0" err="1">
                <a:solidFill>
                  <a:schemeClr val="tx2">
                    <a:lumMod val="50000"/>
                  </a:schemeClr>
                </a:solidFill>
                <a:latin typeface="Book Antiqua" pitchFamily="18" charset="0"/>
              </a:rPr>
              <a:t>reorganisation</a:t>
            </a:r>
            <a:r>
              <a:rPr lang="en-US" sz="2400" dirty="0">
                <a:solidFill>
                  <a:schemeClr val="tx2">
                    <a:lumMod val="50000"/>
                  </a:schemeClr>
                </a:solidFill>
                <a:latin typeface="Book Antiqua" pitchFamily="18" charset="0"/>
              </a:rPr>
              <a:t>, </a:t>
            </a:r>
            <a:r>
              <a:rPr lang="en-US" sz="2400" dirty="0" err="1">
                <a:solidFill>
                  <a:schemeClr val="tx2">
                    <a:lumMod val="50000"/>
                  </a:schemeClr>
                </a:solidFill>
                <a:latin typeface="Book Antiqua" pitchFamily="18" charset="0"/>
              </a:rPr>
              <a:t>i.e</a:t>
            </a:r>
            <a:r>
              <a:rPr lang="en-US" sz="2400" dirty="0">
                <a:solidFill>
                  <a:schemeClr val="tx2">
                    <a:lumMod val="50000"/>
                  </a:schemeClr>
                </a:solidFill>
                <a:latin typeface="Book Antiqua" pitchFamily="18" charset="0"/>
              </a:rPr>
              <a:t> demerger, amalgamation etc.</a:t>
            </a:r>
          </a:p>
          <a:p>
            <a:endParaRPr lang="en-US" sz="2400" dirty="0">
              <a:solidFill>
                <a:schemeClr val="tx2">
                  <a:lumMod val="50000"/>
                </a:schemeClr>
              </a:solidFill>
              <a:latin typeface="Book Antiqua" pitchFamily="18" charset="0"/>
            </a:endParaRPr>
          </a:p>
          <a:p>
            <a:pPr>
              <a:buNone/>
            </a:pPr>
            <a:endParaRPr lang="en-IN" sz="2400" dirty="0">
              <a:solidFill>
                <a:schemeClr val="tx2">
                  <a:lumMod val="50000"/>
                </a:schemeClr>
              </a:solidFill>
              <a:latin typeface="Book Antiqua"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Contd..</a:t>
            </a:r>
          </a:p>
        </p:txBody>
      </p:sp>
      <p:pic>
        <p:nvPicPr>
          <p:cNvPr id="4" name="Picture 3" descr="Screenshot_20180421-135413~2.png"/>
          <p:cNvPicPr>
            <a:picLocks noChangeAspect="1"/>
          </p:cNvPicPr>
          <p:nvPr/>
        </p:nvPicPr>
        <p:blipFill>
          <a:blip r:embed="rId2"/>
          <a:stretch>
            <a:fillRect/>
          </a:stretch>
        </p:blipFill>
        <p:spPr>
          <a:xfrm>
            <a:off x="467544" y="2492896"/>
            <a:ext cx="8176422" cy="2664296"/>
          </a:xfrm>
          <a:prstGeom prst="rect">
            <a:avLst/>
          </a:prstGeom>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1621868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57166"/>
            <a:ext cx="8229600" cy="1143000"/>
          </a:xfrm>
        </p:spPr>
        <p:txBody>
          <a:bodyPr>
            <a:normAutofit/>
          </a:bodyPr>
          <a:lstStyle/>
          <a:p>
            <a:pPr algn="ctr"/>
            <a:r>
              <a:rPr lang="en-US" sz="3600" b="1" u="sng" dirty="0">
                <a:latin typeface="Book Antiqua" pitchFamily="18" charset="0"/>
              </a:rPr>
              <a:t>GST IN ITR FORMS</a:t>
            </a:r>
            <a:endParaRPr lang="en-IN" sz="3600" b="1" u="sng" dirty="0">
              <a:latin typeface="Book Antiqua" pitchFamily="18" charset="0"/>
            </a:endParaRPr>
          </a:p>
        </p:txBody>
      </p:sp>
      <p:sp>
        <p:nvSpPr>
          <p:cNvPr id="3" name="Content Placeholder 2"/>
          <p:cNvSpPr>
            <a:spLocks noGrp="1"/>
          </p:cNvSpPr>
          <p:nvPr>
            <p:ph idx="1"/>
          </p:nvPr>
        </p:nvSpPr>
        <p:spPr/>
        <p:txBody>
          <a:bodyPr>
            <a:normAutofit/>
          </a:bodyPr>
          <a:lstStyle/>
          <a:p>
            <a:pPr marL="0" indent="0" algn="just">
              <a:buNone/>
            </a:pPr>
            <a:r>
              <a:rPr lang="en-US" sz="2400" b="1" u="sng" dirty="0">
                <a:solidFill>
                  <a:schemeClr val="tx2">
                    <a:lumMod val="50000"/>
                  </a:schemeClr>
                </a:solidFill>
                <a:latin typeface="Book Antiqua" pitchFamily="18" charset="0"/>
              </a:rPr>
              <a:t>Applicable for ITR Form 6</a:t>
            </a:r>
          </a:p>
          <a:p>
            <a:pPr algn="just"/>
            <a:r>
              <a:rPr lang="en-US" sz="2400" dirty="0">
                <a:solidFill>
                  <a:schemeClr val="tx2">
                    <a:lumMod val="50000"/>
                  </a:schemeClr>
                </a:solidFill>
                <a:latin typeface="Book Antiqua" pitchFamily="18" charset="0"/>
              </a:rPr>
              <a:t>Detailed analysis to be provided with respect to business transactions with registered and unregistered suppliers under GST</a:t>
            </a:r>
          </a:p>
          <a:p>
            <a:endParaRPr lang="en-IN" sz="2400" dirty="0">
              <a:latin typeface="Book Antiqua" pitchFamily="18" charset="0"/>
            </a:endParaRPr>
          </a:p>
        </p:txBody>
      </p:sp>
      <p:pic>
        <p:nvPicPr>
          <p:cNvPr id="4" name="Picture 3" descr="Screenshot_20180421-140541~2.png"/>
          <p:cNvPicPr>
            <a:picLocks noChangeAspect="1"/>
          </p:cNvPicPr>
          <p:nvPr/>
        </p:nvPicPr>
        <p:blipFill>
          <a:blip r:embed="rId2"/>
          <a:stretch>
            <a:fillRect/>
          </a:stretch>
        </p:blipFill>
        <p:spPr>
          <a:xfrm>
            <a:off x="228600" y="3810000"/>
            <a:ext cx="8584170" cy="2190796"/>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04088"/>
            <a:ext cx="8147248" cy="492664"/>
          </a:xfrm>
        </p:spPr>
        <p:txBody>
          <a:bodyPr>
            <a:normAutofit fontScale="90000"/>
          </a:bodyPr>
          <a:lstStyle/>
          <a:p>
            <a:r>
              <a:rPr lang="en-US" sz="3200" b="1" dirty="0"/>
              <a:t>Contd..</a:t>
            </a:r>
          </a:p>
        </p:txBody>
      </p:sp>
      <p:sp>
        <p:nvSpPr>
          <p:cNvPr id="3" name="Content Placeholder 2"/>
          <p:cNvSpPr>
            <a:spLocks noGrp="1"/>
          </p:cNvSpPr>
          <p:nvPr>
            <p:ph idx="1"/>
          </p:nvPr>
        </p:nvSpPr>
        <p:spPr>
          <a:xfrm>
            <a:off x="467544" y="1412776"/>
            <a:ext cx="8219256" cy="4911824"/>
          </a:xfrm>
        </p:spPr>
        <p:txBody>
          <a:bodyPr>
            <a:normAutofit/>
          </a:bodyPr>
          <a:lstStyle/>
          <a:p>
            <a:pPr marL="0" indent="0" algn="ctr">
              <a:buNone/>
            </a:pPr>
            <a:r>
              <a:rPr lang="en-US" b="1" u="sng" dirty="0">
                <a:solidFill>
                  <a:schemeClr val="tx2">
                    <a:lumMod val="50000"/>
                  </a:schemeClr>
                </a:solidFill>
                <a:latin typeface="Book Antiqua" pitchFamily="18" charset="0"/>
              </a:rPr>
              <a:t>Applicable for ITR Forms 3,5,&amp; 6</a:t>
            </a:r>
          </a:p>
          <a:p>
            <a:pPr marL="0" indent="0">
              <a:buNone/>
            </a:pPr>
            <a:r>
              <a:rPr lang="en-US" dirty="0">
                <a:solidFill>
                  <a:schemeClr val="tx2">
                    <a:lumMod val="50000"/>
                  </a:schemeClr>
                </a:solidFill>
                <a:latin typeface="Book Antiqua" pitchFamily="18" charset="0"/>
              </a:rPr>
              <a:t>Schedule PL have been modified to include GST related details;</a:t>
            </a:r>
          </a:p>
          <a:p>
            <a:pPr marL="708660" lvl="1" indent="-342900"/>
            <a:r>
              <a:rPr lang="en-US" sz="2100" dirty="0">
                <a:solidFill>
                  <a:schemeClr val="tx2">
                    <a:lumMod val="50000"/>
                  </a:schemeClr>
                </a:solidFill>
                <a:latin typeface="Book Antiqua" pitchFamily="18" charset="0"/>
              </a:rPr>
              <a:t>Income: GST received or receivable in respect of Goods Sold or supplied (Part A P&amp;L. Point 1C)</a:t>
            </a:r>
          </a:p>
          <a:p>
            <a:pPr marL="708660" lvl="1" indent="-342900"/>
            <a:r>
              <a:rPr lang="en-US" sz="2100" dirty="0">
                <a:solidFill>
                  <a:schemeClr val="tx2">
                    <a:lumMod val="50000"/>
                  </a:schemeClr>
                </a:solidFill>
                <a:latin typeface="Book Antiqua" pitchFamily="18" charset="0"/>
              </a:rPr>
              <a:t>Expenses: GST paid or payable in respect of Goods and services purchased (Part A P&amp;L , Point 7)</a:t>
            </a:r>
          </a:p>
          <a:p>
            <a:pPr marL="708660" lvl="1" indent="-342900"/>
            <a:r>
              <a:rPr lang="en-US" sz="2100" dirty="0">
                <a:solidFill>
                  <a:schemeClr val="tx2">
                    <a:lumMod val="50000"/>
                  </a:schemeClr>
                </a:solidFill>
                <a:latin typeface="Book Antiqua" pitchFamily="18" charset="0"/>
              </a:rPr>
              <a:t>Expenses: GST paid or payable to Government (excluding taxes on income)(Part A P&amp;L ,Point 36) </a:t>
            </a:r>
          </a:p>
          <a:p>
            <a:pPr marL="708660" lvl="1" indent="-342900"/>
            <a:r>
              <a:rPr lang="en-US" sz="2100" dirty="0">
                <a:solidFill>
                  <a:schemeClr val="tx2">
                    <a:lumMod val="50000"/>
                  </a:schemeClr>
                </a:solidFill>
                <a:latin typeface="Book Antiqua" pitchFamily="18" charset="0"/>
              </a:rPr>
              <a:t>Refund of GST not credited to P&amp;L account (Part A-OI, 5)</a:t>
            </a:r>
          </a:p>
          <a:p>
            <a:pPr marL="708660" lvl="1" indent="-342900"/>
            <a:r>
              <a:rPr lang="en-US" sz="2100" dirty="0">
                <a:solidFill>
                  <a:schemeClr val="tx2">
                    <a:lumMod val="50000"/>
                  </a:schemeClr>
                </a:solidFill>
                <a:latin typeface="Book Antiqua" pitchFamily="18" charset="0"/>
              </a:rPr>
              <a:t>Amount of credit outstanding in account in respect of GST (Part A-OI,12)</a:t>
            </a:r>
          </a:p>
        </p:txBody>
      </p:sp>
    </p:spTree>
    <p:extLst>
      <p:ext uri="{BB962C8B-B14F-4D97-AF65-F5344CB8AC3E}">
        <p14:creationId xmlns:p14="http://schemas.microsoft.com/office/powerpoint/2010/main" val="679521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564672"/>
          </a:xfrm>
        </p:spPr>
        <p:txBody>
          <a:bodyPr>
            <a:normAutofit/>
          </a:bodyPr>
          <a:lstStyle/>
          <a:p>
            <a:r>
              <a:rPr lang="en-US" sz="2800" b="1" dirty="0"/>
              <a:t>Contd..</a:t>
            </a:r>
          </a:p>
        </p:txBody>
      </p:sp>
      <p:sp>
        <p:nvSpPr>
          <p:cNvPr id="3" name="Content Placeholder 2"/>
          <p:cNvSpPr>
            <a:spLocks noGrp="1"/>
          </p:cNvSpPr>
          <p:nvPr>
            <p:ph idx="1"/>
          </p:nvPr>
        </p:nvSpPr>
        <p:spPr>
          <a:xfrm>
            <a:off x="323528" y="1268760"/>
            <a:ext cx="8363272" cy="5055840"/>
          </a:xfrm>
        </p:spPr>
        <p:txBody>
          <a:bodyPr>
            <a:normAutofit lnSpcReduction="10000"/>
          </a:bodyPr>
          <a:lstStyle/>
          <a:p>
            <a:pPr marL="0" indent="0" algn="ctr">
              <a:buNone/>
            </a:pPr>
            <a:r>
              <a:rPr lang="en-US" sz="2200" b="1" u="sng" dirty="0">
                <a:solidFill>
                  <a:schemeClr val="tx2">
                    <a:lumMod val="50000"/>
                  </a:schemeClr>
                </a:solidFill>
                <a:latin typeface="Book Antiqua" pitchFamily="18" charset="0"/>
              </a:rPr>
              <a:t>Applicable for ITR Form-4</a:t>
            </a:r>
          </a:p>
          <a:p>
            <a:pPr marL="0" indent="0" algn="ctr">
              <a:buNone/>
            </a:pPr>
            <a:endParaRPr lang="en-US" sz="2200" b="1" u="sng" dirty="0">
              <a:solidFill>
                <a:schemeClr val="tx2">
                  <a:lumMod val="50000"/>
                </a:schemeClr>
              </a:solidFill>
              <a:latin typeface="Book Antiqua" pitchFamily="18" charset="0"/>
            </a:endParaRPr>
          </a:p>
          <a:p>
            <a:pPr marL="708660" lvl="1" indent="-342900"/>
            <a:r>
              <a:rPr lang="en-US" sz="2200" dirty="0">
                <a:solidFill>
                  <a:schemeClr val="tx2">
                    <a:lumMod val="50000"/>
                  </a:schemeClr>
                </a:solidFill>
                <a:latin typeface="Book Antiqua" pitchFamily="18" charset="0"/>
              </a:rPr>
              <a:t>Now there is an additional requirement to quote GSTR No. and turnover /gross receipts as per GST return filed. Under schedule BP vide point E9 and E10, GST No. in respect of details of business and profession computed under presumptive basis u/s 44AD(or) 44AE (or) 44 DA-if applicable</a:t>
            </a:r>
          </a:p>
          <a:p>
            <a:pPr marL="708660" lvl="1" indent="-342900"/>
            <a:r>
              <a:rPr lang="en-US" sz="2200" dirty="0">
                <a:solidFill>
                  <a:schemeClr val="tx2">
                    <a:lumMod val="50000"/>
                  </a:schemeClr>
                </a:solidFill>
                <a:latin typeface="Book Antiqua" pitchFamily="18" charset="0"/>
              </a:rPr>
              <a:t>Amount of Turnover/Gross Receipts as per the GST return filed if applicable.</a:t>
            </a:r>
          </a:p>
          <a:p>
            <a:pPr marL="708660" lvl="1" indent="-342900"/>
            <a:r>
              <a:rPr lang="en-US" sz="2200" dirty="0">
                <a:solidFill>
                  <a:schemeClr val="tx2">
                    <a:lumMod val="50000"/>
                  </a:schemeClr>
                </a:solidFill>
                <a:latin typeface="Book Antiqua" pitchFamily="18" charset="0"/>
              </a:rPr>
              <a:t>Turnover includes Taxable, exempted, Zero rated ,Nil rated and Non GST supplies.</a:t>
            </a:r>
          </a:p>
          <a:p>
            <a:pPr marL="708660" lvl="1" indent="-342900"/>
            <a:r>
              <a:rPr lang="en-US" sz="2200" dirty="0">
                <a:solidFill>
                  <a:schemeClr val="tx2">
                    <a:lumMod val="50000"/>
                  </a:schemeClr>
                </a:solidFill>
                <a:latin typeface="Book Antiqua" pitchFamily="18" charset="0"/>
              </a:rPr>
              <a:t>The turnover as mentioned above should match with Gross Receipt to be shown in Schedule BP point no.E1</a:t>
            </a:r>
          </a:p>
        </p:txBody>
      </p:sp>
    </p:spTree>
    <p:extLst>
      <p:ext uri="{BB962C8B-B14F-4D97-AF65-F5344CB8AC3E}">
        <p14:creationId xmlns:p14="http://schemas.microsoft.com/office/powerpoint/2010/main" val="1115598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Book Antiqua" pitchFamily="18" charset="0"/>
              </a:rPr>
              <a:t>Contd</a:t>
            </a:r>
            <a:r>
              <a:rPr lang="en-US" sz="2000" dirty="0">
                <a:latin typeface="Book Antiqua" pitchFamily="18" charset="0"/>
              </a:rPr>
              <a:t>..</a:t>
            </a:r>
          </a:p>
        </p:txBody>
      </p:sp>
      <p:sp>
        <p:nvSpPr>
          <p:cNvPr id="3" name="Content Placeholder 2"/>
          <p:cNvSpPr>
            <a:spLocks noGrp="1"/>
          </p:cNvSpPr>
          <p:nvPr>
            <p:ph idx="1"/>
          </p:nvPr>
        </p:nvSpPr>
        <p:spPr/>
        <p:txBody>
          <a:bodyPr/>
          <a:lstStyle/>
          <a:p>
            <a:pPr marL="0" indent="0">
              <a:buNone/>
            </a:pPr>
            <a:endParaRPr lang="en-US" i="1" dirty="0">
              <a:solidFill>
                <a:schemeClr val="tx2">
                  <a:lumMod val="50000"/>
                </a:schemeClr>
              </a:solidFill>
              <a:latin typeface="Book Antiqua" pitchFamily="18" charset="0"/>
            </a:endParaRPr>
          </a:p>
          <a:p>
            <a:pPr marL="0" indent="0">
              <a:buNone/>
            </a:pPr>
            <a:r>
              <a:rPr lang="en-US" sz="2400" b="1" i="1" dirty="0">
                <a:solidFill>
                  <a:schemeClr val="tx2">
                    <a:lumMod val="50000"/>
                  </a:schemeClr>
                </a:solidFill>
                <a:latin typeface="Book Antiqua" pitchFamily="18" charset="0"/>
              </a:rPr>
              <a:t>Relevant extract of ITR</a:t>
            </a:r>
          </a:p>
        </p:txBody>
      </p:sp>
      <p:pic>
        <p:nvPicPr>
          <p:cNvPr id="4" name="Picture 3" descr="Screenshot_20180421-152622~2.png"/>
          <p:cNvPicPr>
            <a:picLocks noChangeAspect="1"/>
          </p:cNvPicPr>
          <p:nvPr/>
        </p:nvPicPr>
        <p:blipFill>
          <a:blip r:embed="rId2"/>
          <a:stretch>
            <a:fillRect/>
          </a:stretch>
        </p:blipFill>
        <p:spPr>
          <a:xfrm>
            <a:off x="611560" y="3284984"/>
            <a:ext cx="7438252" cy="1615335"/>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566998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642918"/>
            <a:ext cx="8229600" cy="1143000"/>
          </a:xfrm>
        </p:spPr>
        <p:txBody>
          <a:bodyPr>
            <a:normAutofit/>
          </a:bodyPr>
          <a:lstStyle/>
          <a:p>
            <a:pPr algn="ctr"/>
            <a:r>
              <a:rPr lang="en-US" sz="3200" b="1" u="sng" dirty="0">
                <a:latin typeface="Book Antiqua" pitchFamily="18" charset="0"/>
              </a:rPr>
              <a:t>NON RESIDENT AND NEW ITR FORMS</a:t>
            </a:r>
            <a:endParaRPr lang="en-IN" sz="3200" b="1" u="sng" dirty="0">
              <a:latin typeface="Book Antiqua"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endParaRPr lang="en-US" dirty="0">
              <a:solidFill>
                <a:schemeClr val="tx2">
                  <a:lumMod val="50000"/>
                </a:schemeClr>
              </a:solidFill>
              <a:latin typeface="Book Antiqua" pitchFamily="18" charset="0"/>
            </a:endParaRPr>
          </a:p>
          <a:p>
            <a:pPr algn="just">
              <a:buFont typeface="Wingdings" pitchFamily="2" charset="2"/>
              <a:buChar char="Ø"/>
            </a:pPr>
            <a:r>
              <a:rPr lang="en-US" dirty="0">
                <a:solidFill>
                  <a:schemeClr val="tx2">
                    <a:lumMod val="50000"/>
                  </a:schemeClr>
                </a:solidFill>
                <a:latin typeface="Book Antiqua" pitchFamily="18" charset="0"/>
              </a:rPr>
              <a:t>Applicable to ITRs 2 to 7</a:t>
            </a:r>
          </a:p>
          <a:p>
            <a:pPr algn="just">
              <a:buFont typeface="Wingdings" pitchFamily="2" charset="2"/>
              <a:buChar char="Ø"/>
            </a:pPr>
            <a:r>
              <a:rPr lang="en-US" dirty="0">
                <a:solidFill>
                  <a:schemeClr val="tx2">
                    <a:lumMod val="50000"/>
                  </a:schemeClr>
                </a:solidFill>
                <a:latin typeface="Book Antiqua" pitchFamily="18" charset="0"/>
              </a:rPr>
              <a:t>NRs can now claim refund in a foreign bank account by providing details of  foreign bank.</a:t>
            </a:r>
          </a:p>
          <a:p>
            <a:pPr algn="just">
              <a:buFont typeface="Wingdings" pitchFamily="2" charset="2"/>
              <a:buChar char="Ø"/>
            </a:pPr>
            <a:r>
              <a:rPr lang="en-US" dirty="0">
                <a:solidFill>
                  <a:schemeClr val="tx2">
                    <a:lumMod val="50000"/>
                  </a:schemeClr>
                </a:solidFill>
                <a:latin typeface="Book Antiqua" pitchFamily="18" charset="0"/>
              </a:rPr>
              <a:t>Non-Residents can no more file the simple ITR-1</a:t>
            </a:r>
          </a:p>
          <a:p>
            <a:pPr marL="0" indent="0">
              <a:buNone/>
            </a:pPr>
            <a:endParaRPr lang="en-IN" dirty="0">
              <a:solidFill>
                <a:schemeClr val="tx2">
                  <a:lumMod val="50000"/>
                </a:schemeClr>
              </a:solidFill>
              <a:latin typeface="Book Antiqua" pitchFamily="18" charset="0"/>
            </a:endParaRPr>
          </a:p>
          <a:p>
            <a:pPr>
              <a:buNone/>
            </a:pPr>
            <a:endParaRPr lang="en-IN" dirty="0">
              <a:solidFill>
                <a:schemeClr val="tx2">
                  <a:lumMod val="50000"/>
                </a:schemeClr>
              </a:solidFill>
              <a:latin typeface="Book Antiqua" pitchFamily="18" charset="0"/>
            </a:endParaRPr>
          </a:p>
        </p:txBody>
      </p:sp>
      <p:pic>
        <p:nvPicPr>
          <p:cNvPr id="1026" name="Picture 2" descr="C:\Users\User\Downloads\WhatsApp Image 2018-04-22 at 8.35.51 P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581128"/>
            <a:ext cx="8712969" cy="1476375"/>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57166"/>
            <a:ext cx="8229600" cy="1143000"/>
          </a:xfrm>
        </p:spPr>
        <p:txBody>
          <a:bodyPr>
            <a:normAutofit/>
          </a:bodyPr>
          <a:lstStyle/>
          <a:p>
            <a:pPr algn="ctr"/>
            <a:r>
              <a:rPr lang="en-US" sz="3200" b="1" u="sng" dirty="0">
                <a:solidFill>
                  <a:schemeClr val="tx2">
                    <a:lumMod val="50000"/>
                  </a:schemeClr>
                </a:solidFill>
                <a:latin typeface="Book Antiqua" pitchFamily="18" charset="0"/>
              </a:rPr>
              <a:t>TRANSFER OF TDS CREDIT</a:t>
            </a:r>
            <a:endParaRPr lang="en-IN" sz="3200" b="1" u="sng" dirty="0">
              <a:solidFill>
                <a:schemeClr val="tx2">
                  <a:lumMod val="50000"/>
                </a:schemeClr>
              </a:solidFill>
              <a:latin typeface="Book Antiqua" pitchFamily="18" charset="0"/>
            </a:endParaRPr>
          </a:p>
        </p:txBody>
      </p:sp>
      <p:sp>
        <p:nvSpPr>
          <p:cNvPr id="3" name="Content Placeholder 2"/>
          <p:cNvSpPr>
            <a:spLocks noGrp="1"/>
          </p:cNvSpPr>
          <p:nvPr>
            <p:ph idx="1"/>
          </p:nvPr>
        </p:nvSpPr>
        <p:spPr/>
        <p:txBody>
          <a:bodyPr>
            <a:normAutofit/>
          </a:bodyPr>
          <a:lstStyle/>
          <a:p>
            <a:pPr algn="just"/>
            <a:r>
              <a:rPr lang="en-US" sz="2400" dirty="0">
                <a:solidFill>
                  <a:schemeClr val="tx2">
                    <a:lumMod val="50000"/>
                  </a:schemeClr>
                </a:solidFill>
                <a:latin typeface="Book Antiqua" pitchFamily="18" charset="0"/>
              </a:rPr>
              <a:t>Applicable to ITR Forms  2 to 7</a:t>
            </a:r>
          </a:p>
          <a:p>
            <a:pPr algn="just"/>
            <a:r>
              <a:rPr lang="en-US" sz="2400" dirty="0">
                <a:solidFill>
                  <a:schemeClr val="tx2">
                    <a:lumMod val="50000"/>
                  </a:schemeClr>
                </a:solidFill>
                <a:latin typeface="Book Antiqua" pitchFamily="18" charset="0"/>
              </a:rPr>
              <a:t>Where an income, which is added to the common pool, has been subjected to TDS, </a:t>
            </a:r>
            <a:r>
              <a:rPr lang="en-US" sz="2400" dirty="0" err="1">
                <a:solidFill>
                  <a:schemeClr val="tx2">
                    <a:lumMod val="50000"/>
                  </a:schemeClr>
                </a:solidFill>
                <a:latin typeface="Book Antiqua" pitchFamily="18" charset="0"/>
              </a:rPr>
              <a:t>assessee</a:t>
            </a:r>
            <a:r>
              <a:rPr lang="en-US" sz="2400" dirty="0">
                <a:solidFill>
                  <a:schemeClr val="tx2">
                    <a:lumMod val="50000"/>
                  </a:schemeClr>
                </a:solidFill>
                <a:latin typeface="Book Antiqua" pitchFamily="18" charset="0"/>
              </a:rPr>
              <a:t> face difficulties in proving their claim for TDS Credit.</a:t>
            </a:r>
          </a:p>
          <a:p>
            <a:pPr algn="just"/>
            <a:r>
              <a:rPr lang="en-US" sz="2400" dirty="0">
                <a:solidFill>
                  <a:schemeClr val="tx2">
                    <a:lumMod val="50000"/>
                  </a:schemeClr>
                </a:solidFill>
                <a:latin typeface="Book Antiqua" pitchFamily="18" charset="0"/>
              </a:rPr>
              <a:t>There are similar situations, where a person is entitled to claim the credit for tax deducted in the name of another person , </a:t>
            </a:r>
            <a:r>
              <a:rPr lang="en-US" sz="2400" dirty="0" err="1">
                <a:solidFill>
                  <a:schemeClr val="tx2">
                    <a:lumMod val="50000"/>
                  </a:schemeClr>
                </a:solidFill>
                <a:latin typeface="Book Antiqua" pitchFamily="18" charset="0"/>
              </a:rPr>
              <a:t>i.e</a:t>
            </a:r>
            <a:r>
              <a:rPr lang="en-US" sz="2400" dirty="0">
                <a:solidFill>
                  <a:schemeClr val="tx2">
                    <a:lumMod val="50000"/>
                  </a:schemeClr>
                </a:solidFill>
                <a:latin typeface="Book Antiqua" pitchFamily="18" charset="0"/>
              </a:rPr>
              <a:t> ., inheritance, Partners’ TDS deducted in Firm’s PAN  and vice versa ., deposits held in Join names and TDS  deducted only in First name, etc. </a:t>
            </a:r>
            <a:endParaRPr lang="en-IN" sz="2400" dirty="0">
              <a:solidFill>
                <a:schemeClr val="tx2">
                  <a:lumMod val="50000"/>
                </a:schemeClr>
              </a:solidFill>
              <a:latin typeface="Book Antiqua"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091" y="704088"/>
            <a:ext cx="8303709" cy="708688"/>
          </a:xfrm>
        </p:spPr>
        <p:txBody>
          <a:bodyPr>
            <a:normAutofit/>
          </a:bodyPr>
          <a:lstStyle/>
          <a:p>
            <a:r>
              <a:rPr lang="en-US" sz="3200" b="1" dirty="0"/>
              <a:t>Contd..</a:t>
            </a:r>
          </a:p>
        </p:txBody>
      </p:sp>
      <p:sp>
        <p:nvSpPr>
          <p:cNvPr id="3" name="Content Placeholder 2"/>
          <p:cNvSpPr>
            <a:spLocks noGrp="1"/>
          </p:cNvSpPr>
          <p:nvPr>
            <p:ph idx="1"/>
          </p:nvPr>
        </p:nvSpPr>
        <p:spPr>
          <a:xfrm>
            <a:off x="467544" y="1484784"/>
            <a:ext cx="8219256" cy="4839816"/>
          </a:xfrm>
        </p:spPr>
        <p:txBody>
          <a:bodyPr/>
          <a:lstStyle/>
          <a:p>
            <a:pPr marL="0" indent="0">
              <a:buNone/>
            </a:pPr>
            <a:r>
              <a:rPr lang="en-US" b="1" i="1" dirty="0">
                <a:solidFill>
                  <a:schemeClr val="tx2">
                    <a:lumMod val="50000"/>
                  </a:schemeClr>
                </a:solidFill>
                <a:latin typeface="Book Antiqua" pitchFamily="18" charset="0"/>
              </a:rPr>
              <a:t>Relevant extract of ITR</a:t>
            </a:r>
          </a:p>
          <a:p>
            <a:pPr marL="0" indent="0">
              <a:buNone/>
            </a:pPr>
            <a:endParaRPr lang="en-US" b="1" i="1" dirty="0">
              <a:solidFill>
                <a:schemeClr val="tx2">
                  <a:lumMod val="50000"/>
                </a:schemeClr>
              </a:solidFill>
              <a:latin typeface="Book Antiqua" pitchFamily="18" charset="0"/>
            </a:endParaRPr>
          </a:p>
          <a:p>
            <a:pPr marL="0" indent="0">
              <a:buNone/>
            </a:pPr>
            <a:endParaRPr lang="en-US" b="1" i="1" dirty="0">
              <a:solidFill>
                <a:schemeClr val="tx2">
                  <a:lumMod val="50000"/>
                </a:schemeClr>
              </a:solidFill>
              <a:latin typeface="Book Antiqua" pitchFamily="18" charset="0"/>
            </a:endParaRPr>
          </a:p>
        </p:txBody>
      </p:sp>
      <p:pic>
        <p:nvPicPr>
          <p:cNvPr id="4" name="Content Placeholder 3" descr="Screenshot_20180421-141441~2.png"/>
          <p:cNvPicPr>
            <a:picLocks noChangeAspect="1"/>
          </p:cNvPicPr>
          <p:nvPr/>
        </p:nvPicPr>
        <p:blipFill>
          <a:blip r:embed="rId2"/>
          <a:stretch>
            <a:fillRect/>
          </a:stretch>
        </p:blipFill>
        <p:spPr>
          <a:xfrm>
            <a:off x="383091" y="2420888"/>
            <a:ext cx="8429684" cy="3378889"/>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553246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normAutofit/>
          </a:bodyPr>
          <a:lstStyle/>
          <a:p>
            <a:pPr algn="ctr"/>
            <a:r>
              <a:rPr lang="en-US" sz="3200" b="1" u="sng" dirty="0">
                <a:latin typeface="Book Antiqua" pitchFamily="18" charset="0"/>
              </a:rPr>
              <a:t>TDS DEFAULT AND DISALLOWANCE</a:t>
            </a:r>
            <a:endParaRPr lang="en-IN" sz="3200" b="1" u="sng" dirty="0">
              <a:latin typeface="Book Antiqua" pitchFamily="18" charset="0"/>
            </a:endParaRPr>
          </a:p>
        </p:txBody>
      </p:sp>
      <p:sp>
        <p:nvSpPr>
          <p:cNvPr id="3" name="Content Placeholder 2"/>
          <p:cNvSpPr>
            <a:spLocks noGrp="1"/>
          </p:cNvSpPr>
          <p:nvPr>
            <p:ph idx="1"/>
          </p:nvPr>
        </p:nvSpPr>
        <p:spPr/>
        <p:txBody>
          <a:bodyPr>
            <a:normAutofit/>
          </a:bodyPr>
          <a:lstStyle/>
          <a:p>
            <a:pPr algn="just"/>
            <a:r>
              <a:rPr lang="en-US" sz="2000" dirty="0">
                <a:solidFill>
                  <a:schemeClr val="tx2">
                    <a:lumMod val="50000"/>
                  </a:schemeClr>
                </a:solidFill>
                <a:latin typeface="Book Antiqua" pitchFamily="18" charset="0"/>
              </a:rPr>
              <a:t>ITRs 2 , 3 , 5 , 6 and 7</a:t>
            </a:r>
          </a:p>
          <a:p>
            <a:pPr algn="just"/>
            <a:r>
              <a:rPr lang="en-US" sz="2000" dirty="0">
                <a:solidFill>
                  <a:schemeClr val="tx2">
                    <a:lumMod val="50000"/>
                  </a:schemeClr>
                </a:solidFill>
                <a:latin typeface="Book Antiqua" pitchFamily="18" charset="0"/>
              </a:rPr>
              <a:t>Section 40(a)(</a:t>
            </a:r>
            <a:r>
              <a:rPr lang="en-US" sz="2000" dirty="0" err="1">
                <a:solidFill>
                  <a:schemeClr val="tx2">
                    <a:lumMod val="50000"/>
                  </a:schemeClr>
                </a:solidFill>
                <a:latin typeface="Book Antiqua" pitchFamily="18" charset="0"/>
              </a:rPr>
              <a:t>ia</a:t>
            </a:r>
            <a:r>
              <a:rPr lang="en-US" sz="2000" dirty="0">
                <a:solidFill>
                  <a:schemeClr val="tx2">
                    <a:lumMod val="50000"/>
                  </a:schemeClr>
                </a:solidFill>
                <a:latin typeface="Book Antiqua" pitchFamily="18" charset="0"/>
              </a:rPr>
              <a:t>) disallows 30% of certain expenditure if tax is not deducted in respect of those expenditure in accordance with Chapter XVII-B or if tax is deducted but not deposited on or before the due date for filing of return of income </a:t>
            </a:r>
          </a:p>
          <a:p>
            <a:pPr algn="just"/>
            <a:r>
              <a:rPr lang="en-US" sz="2000" dirty="0">
                <a:solidFill>
                  <a:schemeClr val="tx2">
                    <a:lumMod val="50000"/>
                  </a:schemeClr>
                </a:solidFill>
                <a:latin typeface="Book Antiqua" pitchFamily="18" charset="0"/>
              </a:rPr>
              <a:t>New column has been inserted in ITR to report such expenses on which TDS deducted but not deposited on or before due date of filing.</a:t>
            </a:r>
          </a:p>
          <a:p>
            <a:endParaRPr lang="en-IN" sz="2000" dirty="0"/>
          </a:p>
        </p:txBody>
      </p:sp>
      <p:pic>
        <p:nvPicPr>
          <p:cNvPr id="5" name="Picture 4" descr="Screenshot_20180421-141354~2.png"/>
          <p:cNvPicPr>
            <a:picLocks noChangeAspect="1"/>
          </p:cNvPicPr>
          <p:nvPr/>
        </p:nvPicPr>
        <p:blipFill>
          <a:blip r:embed="rId2"/>
          <a:stretch>
            <a:fillRect/>
          </a:stretch>
        </p:blipFill>
        <p:spPr>
          <a:xfrm>
            <a:off x="395536" y="4725144"/>
            <a:ext cx="8501122" cy="1314163"/>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428604"/>
            <a:ext cx="8229600" cy="1143000"/>
          </a:xfrm>
        </p:spPr>
        <p:txBody>
          <a:bodyPr>
            <a:normAutofit/>
          </a:bodyPr>
          <a:lstStyle/>
          <a:p>
            <a:pPr algn="ctr"/>
            <a:r>
              <a:rPr lang="en-US" sz="3400" b="1" u="sng" dirty="0">
                <a:latin typeface="Book Antiqua" pitchFamily="18" charset="0"/>
              </a:rPr>
              <a:t>FOREIGN CURRENCY  DETAILS         IN NEW ITR</a:t>
            </a:r>
            <a:endParaRPr lang="en-IN" sz="3400" b="1" u="sng" dirty="0">
              <a:latin typeface="Book Antiqua" pitchFamily="18" charset="0"/>
            </a:endParaRPr>
          </a:p>
        </p:txBody>
      </p:sp>
      <p:sp>
        <p:nvSpPr>
          <p:cNvPr id="3" name="Content Placeholder 2"/>
          <p:cNvSpPr>
            <a:spLocks noGrp="1"/>
          </p:cNvSpPr>
          <p:nvPr>
            <p:ph idx="1"/>
          </p:nvPr>
        </p:nvSpPr>
        <p:spPr/>
        <p:txBody>
          <a:bodyPr/>
          <a:lstStyle/>
          <a:p>
            <a:endParaRPr lang="en-US" dirty="0">
              <a:solidFill>
                <a:schemeClr val="tx2">
                  <a:lumMod val="50000"/>
                </a:schemeClr>
              </a:solidFill>
              <a:latin typeface="Book Antiqua" pitchFamily="18" charset="0"/>
            </a:endParaRPr>
          </a:p>
          <a:p>
            <a:pPr algn="just"/>
            <a:r>
              <a:rPr lang="en-US" dirty="0">
                <a:solidFill>
                  <a:schemeClr val="tx2">
                    <a:lumMod val="50000"/>
                  </a:schemeClr>
                </a:solidFill>
                <a:latin typeface="Book Antiqua" pitchFamily="18" charset="0"/>
              </a:rPr>
              <a:t>Applicable only to ITR Form 6</a:t>
            </a:r>
          </a:p>
          <a:p>
            <a:pPr algn="just"/>
            <a:r>
              <a:rPr lang="en-US" dirty="0">
                <a:solidFill>
                  <a:schemeClr val="tx2">
                    <a:lumMod val="50000"/>
                  </a:schemeClr>
                </a:solidFill>
                <a:latin typeface="Book Antiqua" pitchFamily="18" charset="0"/>
              </a:rPr>
              <a:t>Applicable only to </a:t>
            </a:r>
            <a:r>
              <a:rPr lang="en-US" dirty="0" err="1">
                <a:solidFill>
                  <a:schemeClr val="tx2">
                    <a:lumMod val="50000"/>
                  </a:schemeClr>
                </a:solidFill>
                <a:latin typeface="Book Antiqua" pitchFamily="18" charset="0"/>
              </a:rPr>
              <a:t>assessee</a:t>
            </a:r>
            <a:r>
              <a:rPr lang="en-US" dirty="0">
                <a:solidFill>
                  <a:schemeClr val="tx2">
                    <a:lumMod val="50000"/>
                  </a:schemeClr>
                </a:solidFill>
                <a:latin typeface="Book Antiqua" pitchFamily="18" charset="0"/>
              </a:rPr>
              <a:t> who is not liable to audit u/s 44AB</a:t>
            </a:r>
          </a:p>
          <a:p>
            <a:pPr algn="just"/>
            <a:r>
              <a:rPr lang="en-US" dirty="0">
                <a:solidFill>
                  <a:schemeClr val="tx2">
                    <a:lumMod val="50000"/>
                  </a:schemeClr>
                </a:solidFill>
                <a:latin typeface="Book Antiqua" pitchFamily="18" charset="0"/>
              </a:rPr>
              <a:t>Details of payment made and sum received in foreign currency towards capital and revenue account.</a:t>
            </a:r>
          </a:p>
          <a:p>
            <a:pPr algn="just"/>
            <a:endParaRPr lang="en-IN" dirty="0">
              <a:solidFill>
                <a:schemeClr val="tx2">
                  <a:lumMod val="50000"/>
                </a:schemeClr>
              </a:solidFill>
              <a:latin typeface="Book Antiqua"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564672"/>
          </a:xfrm>
        </p:spPr>
        <p:txBody>
          <a:bodyPr>
            <a:normAutofit/>
          </a:bodyPr>
          <a:lstStyle/>
          <a:p>
            <a:r>
              <a:rPr lang="en-US" sz="3200" b="1" dirty="0">
                <a:latin typeface="Book Antiqua" pitchFamily="18" charset="0"/>
              </a:rPr>
              <a:t>Contd..</a:t>
            </a:r>
          </a:p>
        </p:txBody>
      </p:sp>
      <p:sp>
        <p:nvSpPr>
          <p:cNvPr id="3" name="Content Placeholder 2"/>
          <p:cNvSpPr>
            <a:spLocks noGrp="1"/>
          </p:cNvSpPr>
          <p:nvPr>
            <p:ph idx="1"/>
          </p:nvPr>
        </p:nvSpPr>
        <p:spPr>
          <a:xfrm>
            <a:off x="467544" y="1484784"/>
            <a:ext cx="8219256" cy="4839816"/>
          </a:xfrm>
        </p:spPr>
        <p:txBody>
          <a:bodyPr/>
          <a:lstStyle/>
          <a:p>
            <a:pPr marL="0" indent="0">
              <a:buNone/>
            </a:pPr>
            <a:r>
              <a:rPr lang="en-US" b="1" i="1" dirty="0">
                <a:solidFill>
                  <a:schemeClr val="tx2">
                    <a:lumMod val="50000"/>
                  </a:schemeClr>
                </a:solidFill>
              </a:rPr>
              <a:t>Relevant extract of ITR</a:t>
            </a:r>
          </a:p>
          <a:p>
            <a:pPr marL="0" indent="0">
              <a:buNone/>
            </a:pPr>
            <a:endParaRPr lang="en-US" b="1" i="1" dirty="0">
              <a:solidFill>
                <a:schemeClr val="tx2">
                  <a:lumMod val="50000"/>
                </a:schemeClr>
              </a:solidFill>
            </a:endParaRPr>
          </a:p>
          <a:p>
            <a:pPr marL="0" indent="0">
              <a:buNone/>
            </a:pPr>
            <a:endParaRPr lang="en-US" b="1" i="1" dirty="0">
              <a:solidFill>
                <a:schemeClr val="tx2">
                  <a:lumMod val="50000"/>
                </a:schemeClr>
              </a:solidFill>
            </a:endParaRPr>
          </a:p>
        </p:txBody>
      </p:sp>
      <p:pic>
        <p:nvPicPr>
          <p:cNvPr id="4" name="Content Placeholder 3" descr="Screenshot_20180421-141555~2.png"/>
          <p:cNvPicPr>
            <a:picLocks noChangeAspect="1"/>
          </p:cNvPicPr>
          <p:nvPr/>
        </p:nvPicPr>
        <p:blipFill>
          <a:blip r:embed="rId2"/>
          <a:stretch>
            <a:fillRect/>
          </a:stretch>
        </p:blipFill>
        <p:spPr>
          <a:xfrm>
            <a:off x="214282" y="2204864"/>
            <a:ext cx="8586790" cy="3145278"/>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614716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u="sng" dirty="0">
                <a:latin typeface="Book Antiqua" pitchFamily="18" charset="0"/>
              </a:rPr>
              <a:t>SPECIAL CHANGES IN ITR 4</a:t>
            </a:r>
            <a:endParaRPr lang="en-IN" sz="3600" b="1" u="sng" dirty="0">
              <a:latin typeface="Book Antiqua" pitchFamily="18" charset="0"/>
            </a:endParaRPr>
          </a:p>
        </p:txBody>
      </p:sp>
      <p:sp>
        <p:nvSpPr>
          <p:cNvPr id="3" name="Content Placeholder 2"/>
          <p:cNvSpPr>
            <a:spLocks noGrp="1"/>
          </p:cNvSpPr>
          <p:nvPr>
            <p:ph idx="1"/>
          </p:nvPr>
        </p:nvSpPr>
        <p:spPr/>
        <p:txBody>
          <a:bodyPr/>
          <a:lstStyle/>
          <a:p>
            <a:pPr marL="0" indent="0" algn="just">
              <a:buNone/>
            </a:pPr>
            <a:endParaRPr lang="en-US" dirty="0">
              <a:solidFill>
                <a:schemeClr val="tx2">
                  <a:lumMod val="50000"/>
                </a:schemeClr>
              </a:solidFill>
            </a:endParaRPr>
          </a:p>
          <a:p>
            <a:pPr algn="just"/>
            <a:r>
              <a:rPr lang="en-US" dirty="0">
                <a:solidFill>
                  <a:schemeClr val="tx2">
                    <a:lumMod val="50000"/>
                  </a:schemeClr>
                </a:solidFill>
                <a:latin typeface="Book Antiqua" pitchFamily="18" charset="0"/>
              </a:rPr>
              <a:t>Earlier only 4 financial particulars of the business         (creditors, debtors ,stock and cash balance) needed to be disclosed </a:t>
            </a:r>
          </a:p>
          <a:p>
            <a:pPr algn="just"/>
            <a:r>
              <a:rPr lang="en-US" dirty="0">
                <a:solidFill>
                  <a:schemeClr val="tx2">
                    <a:lumMod val="50000"/>
                  </a:schemeClr>
                </a:solidFill>
                <a:latin typeface="Book Antiqua" pitchFamily="18" charset="0"/>
              </a:rPr>
              <a:t>Now whole balance Sheet in condensed form is also required to be furnished.</a:t>
            </a:r>
            <a:endParaRPr lang="en-IN" dirty="0">
              <a:solidFill>
                <a:schemeClr val="tx2">
                  <a:lumMod val="50000"/>
                </a:schemeClr>
              </a:solidFill>
              <a:latin typeface="Book Antiqua"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latin typeface="Book Antiqua" pitchFamily="18" charset="0"/>
              </a:rPr>
              <a:t>Contd..</a:t>
            </a:r>
            <a:br>
              <a:rPr lang="en-US" dirty="0">
                <a:latin typeface="Book Antiqua" pitchFamily="18" charset="0"/>
              </a:rPr>
            </a:br>
            <a:endParaRPr lang="en-US" dirty="0">
              <a:latin typeface="Book Antiqua" pitchFamily="18" charset="0"/>
            </a:endParaRPr>
          </a:p>
        </p:txBody>
      </p:sp>
      <p:sp>
        <p:nvSpPr>
          <p:cNvPr id="3" name="Content Placeholder 2"/>
          <p:cNvSpPr>
            <a:spLocks noGrp="1"/>
          </p:cNvSpPr>
          <p:nvPr>
            <p:ph idx="1"/>
          </p:nvPr>
        </p:nvSpPr>
        <p:spPr>
          <a:xfrm>
            <a:off x="395536" y="1340768"/>
            <a:ext cx="8291264" cy="4983832"/>
          </a:xfrm>
        </p:spPr>
        <p:txBody>
          <a:bodyPr/>
          <a:lstStyle/>
          <a:p>
            <a:pPr marL="0" indent="0">
              <a:buNone/>
            </a:pPr>
            <a:r>
              <a:rPr lang="en-US" b="1" i="1" dirty="0">
                <a:solidFill>
                  <a:schemeClr val="tx2">
                    <a:lumMod val="50000"/>
                  </a:schemeClr>
                </a:solidFill>
                <a:latin typeface="Book Antiqua" pitchFamily="18" charset="0"/>
              </a:rPr>
              <a:t>Relevant extract of ITR</a:t>
            </a:r>
          </a:p>
          <a:p>
            <a:pPr marL="0" indent="0">
              <a:buNone/>
            </a:pPr>
            <a:endParaRPr lang="en-US" b="1" i="1" dirty="0">
              <a:solidFill>
                <a:schemeClr val="tx2">
                  <a:lumMod val="50000"/>
                </a:schemeClr>
              </a:solidFill>
              <a:latin typeface="Book Antiqua" pitchFamily="18" charset="0"/>
            </a:endParaRPr>
          </a:p>
        </p:txBody>
      </p:sp>
      <p:pic>
        <p:nvPicPr>
          <p:cNvPr id="4" name="Content Placeholder 3" descr="Screenshot_20180421-141139~2.png"/>
          <p:cNvPicPr>
            <a:picLocks noChangeAspect="1"/>
          </p:cNvPicPr>
          <p:nvPr/>
        </p:nvPicPr>
        <p:blipFill>
          <a:blip r:embed="rId2"/>
          <a:stretch>
            <a:fillRect/>
          </a:stretch>
        </p:blipFill>
        <p:spPr>
          <a:xfrm>
            <a:off x="1043608" y="1988840"/>
            <a:ext cx="6643734" cy="4741930"/>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991365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14290"/>
            <a:ext cx="8229600" cy="1143000"/>
          </a:xfrm>
        </p:spPr>
        <p:txBody>
          <a:bodyPr>
            <a:normAutofit/>
          </a:bodyPr>
          <a:lstStyle/>
          <a:p>
            <a:pPr algn="ctr"/>
            <a:r>
              <a:rPr lang="en-US" sz="3200" b="1" u="sng" dirty="0">
                <a:latin typeface="Book Antiqua" pitchFamily="18" charset="0"/>
              </a:rPr>
              <a:t>MISCELLANEOUS CHANGES</a:t>
            </a:r>
            <a:endParaRPr lang="en-IN" sz="3200" b="1" u="sng" dirty="0">
              <a:latin typeface="Book Antiqua" pitchFamily="18" charset="0"/>
            </a:endParaRPr>
          </a:p>
        </p:txBody>
      </p:sp>
      <p:sp>
        <p:nvSpPr>
          <p:cNvPr id="3" name="Content Placeholder 2"/>
          <p:cNvSpPr>
            <a:spLocks noGrp="1"/>
          </p:cNvSpPr>
          <p:nvPr>
            <p:ph idx="1"/>
          </p:nvPr>
        </p:nvSpPr>
        <p:spPr>
          <a:xfrm>
            <a:off x="457200" y="1714488"/>
            <a:ext cx="8229600" cy="4610112"/>
          </a:xfrm>
        </p:spPr>
        <p:txBody>
          <a:bodyPr>
            <a:noAutofit/>
          </a:bodyPr>
          <a:lstStyle/>
          <a:p>
            <a:pPr algn="just"/>
            <a:r>
              <a:rPr lang="en-IN" sz="2400" dirty="0">
                <a:solidFill>
                  <a:schemeClr val="tx2">
                    <a:lumMod val="50000"/>
                  </a:schemeClr>
                </a:solidFill>
                <a:latin typeface="Book Antiqua" pitchFamily="18" charset="0"/>
              </a:rPr>
              <a:t>Partners cannot use ITR 2, for the AY 2018-19 they shall be required to file in Form ITR 3 only.</a:t>
            </a:r>
          </a:p>
          <a:p>
            <a:pPr algn="just"/>
            <a:r>
              <a:rPr lang="en-US" sz="2400" dirty="0" err="1">
                <a:solidFill>
                  <a:schemeClr val="tx2">
                    <a:lumMod val="50000"/>
                  </a:schemeClr>
                </a:solidFill>
                <a:latin typeface="Book Antiqua" pitchFamily="18" charset="0"/>
              </a:rPr>
              <a:t>Assessee</a:t>
            </a:r>
            <a:r>
              <a:rPr lang="en-US" sz="2400" dirty="0">
                <a:solidFill>
                  <a:schemeClr val="tx2">
                    <a:lumMod val="50000"/>
                  </a:schemeClr>
                </a:solidFill>
                <a:latin typeface="Book Antiqua" pitchFamily="18" charset="0"/>
              </a:rPr>
              <a:t> claiming DTAA relief is required to report more details like rate as per treaty, rate and section as per IT Act etc.</a:t>
            </a:r>
          </a:p>
          <a:p>
            <a:pPr algn="just"/>
            <a:r>
              <a:rPr lang="en-US" sz="2400" dirty="0">
                <a:solidFill>
                  <a:schemeClr val="tx2">
                    <a:lumMod val="50000"/>
                  </a:schemeClr>
                </a:solidFill>
                <a:latin typeface="Book Antiqua" pitchFamily="18" charset="0"/>
              </a:rPr>
              <a:t>Capital gain exemption to be furnished in detail-exemption u/s 54,54B.54EC,54EE,54F,54GB and 115F shall be reported in detail and separately.</a:t>
            </a:r>
          </a:p>
          <a:p>
            <a:pPr algn="just"/>
            <a:r>
              <a:rPr lang="en-US" sz="2400" dirty="0">
                <a:solidFill>
                  <a:schemeClr val="tx2">
                    <a:lumMod val="50000"/>
                  </a:schemeClr>
                </a:solidFill>
                <a:latin typeface="Book Antiqua" pitchFamily="18" charset="0"/>
              </a:rPr>
              <a:t>Taxability on remission of trading liability in case of </a:t>
            </a:r>
            <a:r>
              <a:rPr lang="en-US" sz="2400" b="1" dirty="0">
                <a:solidFill>
                  <a:schemeClr val="tx2">
                    <a:lumMod val="50000"/>
                  </a:schemeClr>
                </a:solidFill>
                <a:latin typeface="Book Antiqua" pitchFamily="18" charset="0"/>
              </a:rPr>
              <a:t>‘Income from other source</a:t>
            </a:r>
            <a:r>
              <a:rPr lang="en-US" sz="2400" dirty="0">
                <a:solidFill>
                  <a:schemeClr val="tx2">
                    <a:lumMod val="50000"/>
                  </a:schemeClr>
                </a:solidFill>
                <a:latin typeface="Book Antiqua" pitchFamily="18" charset="0"/>
              </a:rPr>
              <a:t>’ –new ITR forms require separate reporting of such remission or </a:t>
            </a:r>
            <a:r>
              <a:rPr lang="en-US" sz="2400" dirty="0">
                <a:solidFill>
                  <a:srgbClr val="FF0000"/>
                </a:solidFill>
                <a:latin typeface="Book Antiqua" pitchFamily="18" charset="0"/>
              </a:rPr>
              <a:t>cessation</a:t>
            </a:r>
            <a:r>
              <a:rPr lang="en-US" sz="2400" dirty="0">
                <a:solidFill>
                  <a:schemeClr val="tx2">
                    <a:lumMod val="50000"/>
                  </a:schemeClr>
                </a:solidFill>
                <a:latin typeface="Book Antiqua" pitchFamily="18" charset="0"/>
              </a:rPr>
              <a:t>, which is taxable as per Section 59, in Schedule OS</a:t>
            </a:r>
          </a:p>
          <a:p>
            <a:pPr algn="just">
              <a:buNone/>
            </a:pPr>
            <a:endParaRPr lang="en-US" sz="2400" dirty="0">
              <a:solidFill>
                <a:schemeClr val="tx2">
                  <a:lumMod val="50000"/>
                </a:schemeClr>
              </a:solidFill>
              <a:latin typeface="Book Antiqua" pitchFamily="18" charset="0"/>
            </a:endParaRPr>
          </a:p>
          <a:p>
            <a:pPr algn="just"/>
            <a:endParaRPr lang="en-IN" sz="2400" dirty="0">
              <a:solidFill>
                <a:schemeClr val="tx2">
                  <a:lumMod val="50000"/>
                </a:schemeClr>
              </a:solidFill>
              <a:latin typeface="Book Antiqua" pitchFamily="18" charset="0"/>
            </a:endParaRPr>
          </a:p>
          <a:p>
            <a:pPr algn="just"/>
            <a:endParaRPr lang="en-IN" sz="2400" dirty="0">
              <a:solidFill>
                <a:schemeClr val="tx2">
                  <a:lumMod val="50000"/>
                </a:schemeClr>
              </a:solidFill>
              <a:latin typeface="Book Antiqua"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420656"/>
          </a:xfrm>
        </p:spPr>
        <p:txBody>
          <a:bodyPr>
            <a:normAutofit fontScale="90000"/>
          </a:bodyPr>
          <a:lstStyle/>
          <a:p>
            <a:r>
              <a:rPr lang="en-US" sz="3200" b="1" dirty="0">
                <a:latin typeface="Book Antiqua" pitchFamily="18" charset="0"/>
              </a:rPr>
              <a:t>Misc. changes  contd..</a:t>
            </a:r>
          </a:p>
        </p:txBody>
      </p:sp>
      <p:sp>
        <p:nvSpPr>
          <p:cNvPr id="3" name="Content Placeholder 2"/>
          <p:cNvSpPr>
            <a:spLocks noGrp="1"/>
          </p:cNvSpPr>
          <p:nvPr>
            <p:ph idx="1"/>
          </p:nvPr>
        </p:nvSpPr>
        <p:spPr>
          <a:xfrm>
            <a:off x="395536" y="1196752"/>
            <a:ext cx="8291264" cy="5127848"/>
          </a:xfrm>
        </p:spPr>
        <p:txBody>
          <a:bodyPr>
            <a:noAutofit/>
          </a:bodyPr>
          <a:lstStyle/>
          <a:p>
            <a:pPr algn="just"/>
            <a:r>
              <a:rPr lang="en-US" sz="2400" dirty="0">
                <a:solidFill>
                  <a:schemeClr val="tx2">
                    <a:lumMod val="50000"/>
                  </a:schemeClr>
                </a:solidFill>
                <a:latin typeface="Book Antiqua" pitchFamily="18" charset="0"/>
              </a:rPr>
              <a:t>Details of GST paid and refunded – new ITR forms have introduced new columns to report CGST, SGST, IGST and UTGST paid by, or refunded to, </a:t>
            </a:r>
            <a:r>
              <a:rPr lang="en-US" sz="2400" dirty="0" err="1">
                <a:solidFill>
                  <a:schemeClr val="tx2">
                    <a:lumMod val="50000"/>
                  </a:schemeClr>
                </a:solidFill>
                <a:latin typeface="Book Antiqua" pitchFamily="18" charset="0"/>
              </a:rPr>
              <a:t>assessee</a:t>
            </a:r>
            <a:r>
              <a:rPr lang="en-US" sz="2400" dirty="0">
                <a:solidFill>
                  <a:schemeClr val="tx2">
                    <a:lumMod val="50000"/>
                  </a:schemeClr>
                </a:solidFill>
                <a:latin typeface="Book Antiqua" pitchFamily="18" charset="0"/>
              </a:rPr>
              <a:t>.</a:t>
            </a:r>
          </a:p>
          <a:p>
            <a:pPr algn="just"/>
            <a:r>
              <a:rPr lang="en-US" sz="2400" dirty="0">
                <a:solidFill>
                  <a:schemeClr val="tx2">
                    <a:lumMod val="50000"/>
                  </a:schemeClr>
                </a:solidFill>
                <a:latin typeface="Book Antiqua" pitchFamily="18" charset="0"/>
              </a:rPr>
              <a:t>Removal of ‘Gender’ from personal information in the ITR 2, 3 and 4.</a:t>
            </a:r>
          </a:p>
          <a:p>
            <a:pPr algn="just"/>
            <a:r>
              <a:rPr lang="en-US" sz="2400" dirty="0">
                <a:solidFill>
                  <a:schemeClr val="tx2">
                    <a:lumMod val="50000"/>
                  </a:schemeClr>
                </a:solidFill>
                <a:latin typeface="Book Antiqua" pitchFamily="18" charset="0"/>
              </a:rPr>
              <a:t>Declaration required by Political Parties to confirm if cash donations are received[Section 13A] – new ITR 7 requires the political parties to provide a declaration by  selecting the ‘Yes’ or ‘No’ check-box to confirm whether it has received any cash donation in excess of Rs. 2,000.</a:t>
            </a:r>
          </a:p>
          <a:p>
            <a:pPr algn="just"/>
            <a:r>
              <a:rPr lang="en-US" sz="2400" dirty="0">
                <a:solidFill>
                  <a:schemeClr val="tx2">
                    <a:lumMod val="50000"/>
                  </a:schemeClr>
                </a:solidFill>
              </a:rPr>
              <a:t>Reporting of CSR appropriations – new column has been inserted </a:t>
            </a:r>
            <a:r>
              <a:rPr lang="en-US" sz="2400" dirty="0">
                <a:solidFill>
                  <a:srgbClr val="FF0000"/>
                </a:solidFill>
              </a:rPr>
              <a:t>in ITR Form 6 to </a:t>
            </a:r>
            <a:r>
              <a:rPr lang="en-US" sz="2400" dirty="0">
                <a:solidFill>
                  <a:schemeClr val="tx2">
                    <a:lumMod val="50000"/>
                  </a:schemeClr>
                </a:solidFill>
              </a:rPr>
              <a:t>provide details of appropriations made by the companies from the net profit for the CSR activities.</a:t>
            </a:r>
          </a:p>
          <a:p>
            <a:endParaRPr lang="en-US" sz="2400" dirty="0">
              <a:solidFill>
                <a:schemeClr val="tx2">
                  <a:lumMod val="50000"/>
                </a:schemeClr>
              </a:solidFill>
            </a:endParaRPr>
          </a:p>
          <a:p>
            <a:endParaRPr lang="en-US" sz="2400" dirty="0">
              <a:solidFill>
                <a:schemeClr val="tx2">
                  <a:lumMod val="50000"/>
                </a:schemeClr>
              </a:solidFill>
              <a:latin typeface="Book Antiqua" pitchFamily="18" charset="0"/>
            </a:endParaRPr>
          </a:p>
        </p:txBody>
      </p:sp>
    </p:spTree>
    <p:extLst>
      <p:ext uri="{BB962C8B-B14F-4D97-AF65-F5344CB8AC3E}">
        <p14:creationId xmlns:p14="http://schemas.microsoft.com/office/powerpoint/2010/main" val="3954973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636680"/>
          </a:xfrm>
        </p:spPr>
        <p:txBody>
          <a:bodyPr>
            <a:normAutofit/>
          </a:bodyPr>
          <a:lstStyle/>
          <a:p>
            <a:r>
              <a:rPr lang="en-US" sz="3200" b="1" dirty="0">
                <a:latin typeface="Book Antiqua" pitchFamily="18" charset="0"/>
              </a:rPr>
              <a:t>Misc. changes  contd..</a:t>
            </a:r>
          </a:p>
        </p:txBody>
      </p:sp>
      <p:sp>
        <p:nvSpPr>
          <p:cNvPr id="3" name="Content Placeholder 2"/>
          <p:cNvSpPr>
            <a:spLocks noGrp="1"/>
          </p:cNvSpPr>
          <p:nvPr>
            <p:ph idx="1"/>
          </p:nvPr>
        </p:nvSpPr>
        <p:spPr>
          <a:xfrm>
            <a:off x="395536" y="1340768"/>
            <a:ext cx="8291264" cy="4983832"/>
          </a:xfrm>
        </p:spPr>
        <p:txBody>
          <a:bodyPr>
            <a:normAutofit fontScale="92500" lnSpcReduction="10000"/>
          </a:bodyPr>
          <a:lstStyle/>
          <a:p>
            <a:pPr marL="0" indent="0">
              <a:buNone/>
            </a:pPr>
            <a:endParaRPr lang="en-US" dirty="0">
              <a:solidFill>
                <a:schemeClr val="tx2">
                  <a:lumMod val="50000"/>
                </a:schemeClr>
              </a:solidFill>
              <a:latin typeface="Book Antiqua" pitchFamily="18" charset="0"/>
            </a:endParaRPr>
          </a:p>
          <a:p>
            <a:pPr algn="ctr">
              <a:buNone/>
            </a:pPr>
            <a:r>
              <a:rPr lang="en-US" u="sng" dirty="0">
                <a:solidFill>
                  <a:schemeClr val="tx2">
                    <a:lumMod val="50000"/>
                  </a:schemeClr>
                </a:solidFill>
                <a:latin typeface="Book Antiqua" pitchFamily="18" charset="0"/>
              </a:rPr>
              <a:t>Details of fresh registration upon change of objects   [Section 12A] </a:t>
            </a:r>
            <a:endParaRPr lang="en-US" dirty="0">
              <a:solidFill>
                <a:schemeClr val="tx2">
                  <a:lumMod val="50000"/>
                </a:schemeClr>
              </a:solidFill>
              <a:latin typeface="Book Antiqua" pitchFamily="18" charset="0"/>
            </a:endParaRPr>
          </a:p>
          <a:p>
            <a:r>
              <a:rPr lang="en-US" dirty="0">
                <a:solidFill>
                  <a:schemeClr val="tx2">
                    <a:lumMod val="50000"/>
                  </a:schemeClr>
                </a:solidFill>
                <a:latin typeface="Book Antiqua" pitchFamily="18" charset="0"/>
              </a:rPr>
              <a:t>A trust will be required to furnish the following details if there is any change in its stated objects</a:t>
            </a:r>
          </a:p>
          <a:p>
            <a:pPr lvl="1"/>
            <a:r>
              <a:rPr lang="en-US" dirty="0">
                <a:solidFill>
                  <a:schemeClr val="tx2">
                    <a:lumMod val="50000"/>
                  </a:schemeClr>
                </a:solidFill>
                <a:latin typeface="Book Antiqua" pitchFamily="18" charset="0"/>
              </a:rPr>
              <a:t>Date of change in objects</a:t>
            </a:r>
          </a:p>
          <a:p>
            <a:pPr lvl="1"/>
            <a:r>
              <a:rPr lang="en-US" dirty="0">
                <a:solidFill>
                  <a:schemeClr val="tx2">
                    <a:lumMod val="50000"/>
                  </a:schemeClr>
                </a:solidFill>
                <a:latin typeface="Book Antiqua" pitchFamily="18" charset="0"/>
              </a:rPr>
              <a:t>Whether application for fresh registration has been made within stipulated time period?</a:t>
            </a:r>
          </a:p>
          <a:p>
            <a:pPr lvl="1"/>
            <a:r>
              <a:rPr lang="en-US" dirty="0">
                <a:solidFill>
                  <a:schemeClr val="tx2">
                    <a:lumMod val="50000"/>
                  </a:schemeClr>
                </a:solidFill>
                <a:latin typeface="Book Antiqua" pitchFamily="18" charset="0"/>
              </a:rPr>
              <a:t>Whether fresh registration has been granted?</a:t>
            </a:r>
          </a:p>
          <a:p>
            <a:pPr lvl="1"/>
            <a:r>
              <a:rPr lang="en-US" dirty="0">
                <a:solidFill>
                  <a:schemeClr val="tx2">
                    <a:lumMod val="50000"/>
                  </a:schemeClr>
                </a:solidFill>
                <a:latin typeface="Book Antiqua" pitchFamily="18" charset="0"/>
              </a:rPr>
              <a:t>Date of such fresh registration.</a:t>
            </a:r>
          </a:p>
          <a:p>
            <a:pPr lvl="1">
              <a:buNone/>
            </a:pPr>
            <a:endParaRPr lang="en-US" dirty="0">
              <a:solidFill>
                <a:schemeClr val="tx2">
                  <a:lumMod val="50000"/>
                </a:schemeClr>
              </a:solidFill>
              <a:latin typeface="Book Antiqua" pitchFamily="18" charset="0"/>
            </a:endParaRPr>
          </a:p>
          <a:p>
            <a:r>
              <a:rPr lang="en-US" dirty="0">
                <a:solidFill>
                  <a:schemeClr val="tx2">
                    <a:lumMod val="50000"/>
                  </a:schemeClr>
                </a:solidFill>
                <a:latin typeface="Book Antiqua" pitchFamily="18" charset="0"/>
              </a:rPr>
              <a:t>A field to claim credit of TDS on rent paid in excess of Rs.50,000 has been inserted in ITR-1</a:t>
            </a:r>
          </a:p>
        </p:txBody>
      </p:sp>
    </p:spTree>
    <p:extLst>
      <p:ext uri="{BB962C8B-B14F-4D97-AF65-F5344CB8AC3E}">
        <p14:creationId xmlns:p14="http://schemas.microsoft.com/office/powerpoint/2010/main" val="473547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normAutofit/>
          </a:bodyPr>
          <a:lstStyle/>
          <a:p>
            <a:pPr algn="ctr"/>
            <a:r>
              <a:rPr lang="en-US" sz="3200" b="1" u="sng" dirty="0">
                <a:latin typeface="Book Antiqua" pitchFamily="18" charset="0"/>
              </a:rPr>
              <a:t>PENALTY U/S 234F</a:t>
            </a:r>
            <a:endParaRPr lang="en-IN" sz="3200" b="1" u="sng" dirty="0">
              <a:latin typeface="Book Antiqua" pitchFamily="18" charset="0"/>
            </a:endParaRPr>
          </a:p>
        </p:txBody>
      </p:sp>
      <p:sp>
        <p:nvSpPr>
          <p:cNvPr id="3" name="Content Placeholder 2"/>
          <p:cNvSpPr>
            <a:spLocks noGrp="1"/>
          </p:cNvSpPr>
          <p:nvPr>
            <p:ph idx="1"/>
          </p:nvPr>
        </p:nvSpPr>
        <p:spPr/>
        <p:txBody>
          <a:bodyPr>
            <a:normAutofit/>
          </a:bodyPr>
          <a:lstStyle/>
          <a:p>
            <a:r>
              <a:rPr lang="en-US" dirty="0">
                <a:solidFill>
                  <a:schemeClr val="tx2">
                    <a:lumMod val="50000"/>
                  </a:schemeClr>
                </a:solidFill>
                <a:latin typeface="Book Antiqua" pitchFamily="18" charset="0"/>
              </a:rPr>
              <a:t>As amended by the Finance Act 2017</a:t>
            </a:r>
          </a:p>
          <a:p>
            <a:r>
              <a:rPr lang="en-US" dirty="0">
                <a:solidFill>
                  <a:schemeClr val="tx2">
                    <a:lumMod val="50000"/>
                  </a:schemeClr>
                </a:solidFill>
                <a:latin typeface="Book Antiqua" pitchFamily="18" charset="0"/>
              </a:rPr>
              <a:t>Penalty for not filing ITR on or before due date.</a:t>
            </a:r>
          </a:p>
        </p:txBody>
      </p:sp>
      <p:pic>
        <p:nvPicPr>
          <p:cNvPr id="5" name="Picture 4" descr="Screenshot_20180423-134102_2.png"/>
          <p:cNvPicPr>
            <a:picLocks noChangeAspect="1"/>
          </p:cNvPicPr>
          <p:nvPr/>
        </p:nvPicPr>
        <p:blipFill>
          <a:blip r:embed="rId2"/>
          <a:stretch>
            <a:fillRect/>
          </a:stretch>
        </p:blipFill>
        <p:spPr>
          <a:xfrm>
            <a:off x="609600" y="3190157"/>
            <a:ext cx="7696200" cy="336304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a:bodyPr>
          <a:lstStyle/>
          <a:p>
            <a:r>
              <a:rPr lang="en-US" sz="2800" b="1" dirty="0">
                <a:latin typeface="Book Antiqua" pitchFamily="18" charset="0"/>
              </a:rPr>
              <a:t>Contd..</a:t>
            </a:r>
          </a:p>
        </p:txBody>
      </p:sp>
      <p:sp>
        <p:nvSpPr>
          <p:cNvPr id="3" name="Content Placeholder 2"/>
          <p:cNvSpPr>
            <a:spLocks noGrp="1"/>
          </p:cNvSpPr>
          <p:nvPr>
            <p:ph idx="1"/>
          </p:nvPr>
        </p:nvSpPr>
        <p:spPr/>
        <p:txBody>
          <a:bodyPr/>
          <a:lstStyle/>
          <a:p>
            <a:endParaRPr lang="en-US" dirty="0"/>
          </a:p>
          <a:p>
            <a:r>
              <a:rPr lang="en-US" sz="2400" b="1" i="1" dirty="0">
                <a:solidFill>
                  <a:schemeClr val="tx2">
                    <a:lumMod val="75000"/>
                  </a:schemeClr>
                </a:solidFill>
              </a:rPr>
              <a:t>Relevant extract of ITR</a:t>
            </a:r>
          </a:p>
        </p:txBody>
      </p:sp>
      <p:pic>
        <p:nvPicPr>
          <p:cNvPr id="4" name="Picture 3" descr="Screenshot_20180421-064417~2.png"/>
          <p:cNvPicPr>
            <a:picLocks noChangeAspect="1"/>
          </p:cNvPicPr>
          <p:nvPr/>
        </p:nvPicPr>
        <p:blipFill>
          <a:blip r:embed="rId2"/>
          <a:stretch>
            <a:fillRect/>
          </a:stretch>
        </p:blipFill>
        <p:spPr>
          <a:xfrm>
            <a:off x="228600" y="3429000"/>
            <a:ext cx="8712968" cy="1492531"/>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a:bodyPr>
          <a:lstStyle/>
          <a:p>
            <a:r>
              <a:rPr lang="en-US" sz="2800" b="1" dirty="0">
                <a:latin typeface="Book Antiqua" pitchFamily="18" charset="0"/>
              </a:rPr>
              <a:t>Contd..</a:t>
            </a:r>
            <a:endParaRPr lang="en-US" sz="2800" dirty="0"/>
          </a:p>
        </p:txBody>
      </p:sp>
      <p:sp>
        <p:nvSpPr>
          <p:cNvPr id="3" name="Content Placeholder 2"/>
          <p:cNvSpPr>
            <a:spLocks noGrp="1"/>
          </p:cNvSpPr>
          <p:nvPr>
            <p:ph idx="1"/>
          </p:nvPr>
        </p:nvSpPr>
        <p:spPr/>
        <p:txBody>
          <a:bodyPr/>
          <a:lstStyle/>
          <a:p>
            <a:r>
              <a:rPr lang="en-US" dirty="0">
                <a:solidFill>
                  <a:schemeClr val="tx2">
                    <a:lumMod val="50000"/>
                  </a:schemeClr>
                </a:solidFill>
                <a:latin typeface="Book Antiqua" pitchFamily="18" charset="0"/>
              </a:rPr>
              <a:t>Consequently penalty u/s 271F pertaining to delay in filing the return removed from statute  </a:t>
            </a:r>
            <a:r>
              <a:rPr lang="en-US" dirty="0" err="1">
                <a:solidFill>
                  <a:schemeClr val="tx2">
                    <a:lumMod val="50000"/>
                  </a:schemeClr>
                </a:solidFill>
                <a:latin typeface="Book Antiqua" pitchFamily="18" charset="0"/>
              </a:rPr>
              <a:t>w.e.f</a:t>
            </a:r>
            <a:r>
              <a:rPr lang="en-US" dirty="0">
                <a:solidFill>
                  <a:schemeClr val="tx2">
                    <a:lumMod val="50000"/>
                  </a:schemeClr>
                </a:solidFill>
                <a:latin typeface="Book Antiqua" pitchFamily="18" charset="0"/>
              </a:rPr>
              <a:t>      AY 2018-19 </a:t>
            </a:r>
          </a:p>
          <a:p>
            <a:r>
              <a:rPr lang="en-US" dirty="0">
                <a:solidFill>
                  <a:schemeClr val="tx2">
                    <a:lumMod val="50000"/>
                  </a:schemeClr>
                </a:solidFill>
                <a:latin typeface="Book Antiqua" pitchFamily="18" charset="0"/>
              </a:rPr>
              <a:t>Penalty for non compliance with the provision of section 44AB remains in the statute.</a:t>
            </a:r>
          </a:p>
          <a:p>
            <a:r>
              <a:rPr lang="en-US" dirty="0">
                <a:solidFill>
                  <a:schemeClr val="tx2">
                    <a:lumMod val="50000"/>
                  </a:schemeClr>
                </a:solidFill>
                <a:latin typeface="Book Antiqua" pitchFamily="18" charset="0"/>
              </a:rPr>
              <a:t>Details of tax auditor etc. to be furnished in the ROI, wherever applicable.</a:t>
            </a:r>
          </a:p>
          <a:p>
            <a:r>
              <a:rPr lang="en-US" dirty="0">
                <a:solidFill>
                  <a:schemeClr val="tx2">
                    <a:lumMod val="50000"/>
                  </a:schemeClr>
                </a:solidFill>
                <a:latin typeface="Book Antiqua" pitchFamily="18" charset="0"/>
              </a:rPr>
              <a:t>Delayed filing of ITR in cases where audit report is not filed on time, may entail penalty u/s 271B of the IT Act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1204170"/>
          </a:xfrm>
          <a:scene3d>
            <a:camera prst="orthographicFront"/>
            <a:lightRig rig="threePt" dir="t"/>
          </a:scene3d>
          <a:sp3d>
            <a:bevelT w="101600" prst="riblet"/>
          </a:sp3d>
        </p:spPr>
        <p:txBody>
          <a:bodyPr/>
          <a:lstStyle/>
          <a:p>
            <a:pPr algn="ctr"/>
            <a:r>
              <a:rPr lang="en-US" sz="3600" b="1" u="sng" dirty="0">
                <a:effectLst>
                  <a:outerShdw blurRad="38100" dist="38100" dir="2700000" algn="tl">
                    <a:srgbClr val="000000">
                      <a:alpha val="43137"/>
                    </a:srgbClr>
                  </a:outerShdw>
                </a:effectLst>
                <a:latin typeface="Book Antiqua" pitchFamily="18" charset="0"/>
              </a:rPr>
              <a:t>CONCLUSION</a:t>
            </a:r>
            <a:endParaRPr lang="en-IN" sz="3600" b="1" u="sng" dirty="0">
              <a:effectLst>
                <a:outerShdw blurRad="38100" dist="38100" dir="2700000" algn="tl">
                  <a:srgbClr val="000000">
                    <a:alpha val="43137"/>
                  </a:srgbClr>
                </a:outerShdw>
              </a:effectLst>
              <a:latin typeface="Book Antiqua" pitchFamily="18" charset="0"/>
            </a:endParaRPr>
          </a:p>
        </p:txBody>
      </p:sp>
      <p:sp>
        <p:nvSpPr>
          <p:cNvPr id="3" name="Content Placeholder 2"/>
          <p:cNvSpPr>
            <a:spLocks noGrp="1"/>
          </p:cNvSpPr>
          <p:nvPr>
            <p:ph idx="1"/>
          </p:nvPr>
        </p:nvSpPr>
        <p:spPr/>
        <p:txBody>
          <a:bodyPr>
            <a:normAutofit fontScale="92500" lnSpcReduction="10000"/>
          </a:bodyPr>
          <a:lstStyle/>
          <a:p>
            <a:pPr algn="just">
              <a:buNone/>
            </a:pPr>
            <a:r>
              <a:rPr lang="en-IN" sz="2400" dirty="0">
                <a:solidFill>
                  <a:schemeClr val="tx2">
                    <a:lumMod val="50000"/>
                  </a:schemeClr>
                </a:solidFill>
                <a:latin typeface="Book Antiqua" pitchFamily="18" charset="0"/>
              </a:rPr>
              <a:t>   Return filing exercise is becoming more strenuous and probably now requires the attention of the professional himself or his senior versatile staff. With department slowly doing away with all manual procedures, it is important that the returns are filed with accurate information and correctly. The consequences of a wrong filing may prove to be very heavy. The Department calls it simplification. Is it really so? It leads to a situation where the CA is going to be burdened further. The professionals need to gear up to the  	ever so many changes. One has </a:t>
            </a:r>
            <a:r>
              <a:rPr lang="en-IN" sz="2400">
                <a:solidFill>
                  <a:schemeClr val="tx2">
                    <a:lumMod val="50000"/>
                  </a:schemeClr>
                </a:solidFill>
                <a:latin typeface="Book Antiqua" pitchFamily="18" charset="0"/>
              </a:rPr>
              <a:t>to bear </a:t>
            </a:r>
            <a:r>
              <a:rPr lang="en-IN" sz="2400" dirty="0">
                <a:solidFill>
                  <a:schemeClr val="tx2">
                    <a:lumMod val="50000"/>
                  </a:schemeClr>
                </a:solidFill>
                <a:latin typeface="Book Antiqua" pitchFamily="18" charset="0"/>
              </a:rPr>
              <a:t>in mind that the returns have to be filed with 100% precision. We are reminded of the slogan relating to computers- “GARBAGE IN, GARBAGE OUT”. Technology drives the world and ITD, though late has embraced technology. Lets move forward together.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5" name="Content Placeholder 4" descr="Q &amp; A.jpg"/>
          <p:cNvPicPr>
            <a:picLocks noGrp="1" noChangeAspect="1"/>
          </p:cNvPicPr>
          <p:nvPr>
            <p:ph idx="1"/>
          </p:nvPr>
        </p:nvPicPr>
        <p:blipFill>
          <a:blip r:embed="rId2"/>
          <a:stretch>
            <a:fillRect/>
          </a:stretch>
        </p:blipFill>
        <p:spPr>
          <a:xfrm>
            <a:off x="-228600" y="0"/>
            <a:ext cx="9372600" cy="6858000"/>
          </a:xfrm>
        </p:spPr>
      </p:pic>
      <p:sp>
        <p:nvSpPr>
          <p:cNvPr id="2" name="Slide Number Placeholder 1"/>
          <p:cNvSpPr>
            <a:spLocks noGrp="1"/>
          </p:cNvSpPr>
          <p:nvPr>
            <p:ph type="sldNum" sz="quarter" idx="12"/>
          </p:nvPr>
        </p:nvSpPr>
        <p:spPr/>
        <p:txBody>
          <a:bodyPr/>
          <a:lstStyle/>
          <a:p>
            <a:fld id="{8AD3876D-2111-4358-9ECE-87F2B142D35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5" name="Content Placeholder 4" descr="thankyou.jpg"/>
          <p:cNvPicPr>
            <a:picLocks noGrp="1" noChangeAspect="1"/>
          </p:cNvPicPr>
          <p:nvPr>
            <p:ph idx="1"/>
          </p:nvPr>
        </p:nvPicPr>
        <p:blipFill>
          <a:blip r:embed="rId2"/>
          <a:stretch>
            <a:fillRect/>
          </a:stretch>
        </p:blipFill>
        <p:spPr>
          <a:xfrm>
            <a:off x="0" y="0"/>
            <a:ext cx="9144000" cy="6857999"/>
          </a:xfrm>
        </p:spPr>
      </p:pic>
      <p:sp>
        <p:nvSpPr>
          <p:cNvPr id="2" name="Slide Number Placeholder 1"/>
          <p:cNvSpPr>
            <a:spLocks noGrp="1"/>
          </p:cNvSpPr>
          <p:nvPr>
            <p:ph type="sldNum" sz="quarter" idx="12"/>
          </p:nvPr>
        </p:nvSpPr>
        <p:spPr/>
        <p:txBody>
          <a:bodyPr/>
          <a:lstStyle/>
          <a:p>
            <a:fld id="{8AD3876D-2111-4358-9ECE-87F2B142D35B}" type="slidenum">
              <a:rPr lang="en-US" smtClean="0"/>
              <a:pPr/>
              <a:t>42</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3119</TotalTime>
  <Words>2499</Words>
  <Application>Microsoft Office PowerPoint</Application>
  <PresentationFormat>On-screen Show (4:3)</PresentationFormat>
  <Paragraphs>229</Paragraphs>
  <Slides>42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Book Antiqua</vt:lpstr>
      <vt:lpstr>Calibri</vt:lpstr>
      <vt:lpstr>Constantia</vt:lpstr>
      <vt:lpstr>Wingdings</vt:lpstr>
      <vt:lpstr>Wingdings 2</vt:lpstr>
      <vt:lpstr>Flow</vt:lpstr>
      <vt:lpstr>RECENT CHANGES IN INCOME TAX RETURN </vt:lpstr>
      <vt:lpstr>INTRODUCTION</vt:lpstr>
      <vt:lpstr>    Contd..</vt:lpstr>
      <vt:lpstr>% of ITR Wise receipts of e-return in FY 2017-18</vt:lpstr>
      <vt:lpstr>ITR to be filed Online except in certain cases</vt:lpstr>
      <vt:lpstr>NOTIFIED  ITR  FORMS  FOR THE AY 2018-19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CHANGES RELATING TO SALARY AND HOUSE PROPERTY INCOME</vt:lpstr>
      <vt:lpstr>PowerPoint Presentation</vt:lpstr>
      <vt:lpstr>   CAPITAL GAINS ON TRANSFER OF UNQUOTED SHARES AND SUMS TAXABLE AS GIFTS</vt:lpstr>
      <vt:lpstr>Contd..</vt:lpstr>
      <vt:lpstr>REVISED DEPRECIATION SCHEDULE </vt:lpstr>
      <vt:lpstr>Contd..</vt:lpstr>
      <vt:lpstr>GST IN ITR FORMS</vt:lpstr>
      <vt:lpstr>Contd..</vt:lpstr>
      <vt:lpstr>Contd..</vt:lpstr>
      <vt:lpstr>Contd..</vt:lpstr>
      <vt:lpstr>NON RESIDENT AND NEW ITR FORMS</vt:lpstr>
      <vt:lpstr>TRANSFER OF TDS CREDIT</vt:lpstr>
      <vt:lpstr>Contd..</vt:lpstr>
      <vt:lpstr>TDS DEFAULT AND DISALLOWANCE</vt:lpstr>
      <vt:lpstr>FOREIGN CURRENCY  DETAILS         IN NEW ITR</vt:lpstr>
      <vt:lpstr>Contd..</vt:lpstr>
      <vt:lpstr>SPECIAL CHANGES IN ITR 4</vt:lpstr>
      <vt:lpstr>Contd.. </vt:lpstr>
      <vt:lpstr>MISCELLANEOUS CHANGES</vt:lpstr>
      <vt:lpstr>Misc. changes  contd..</vt:lpstr>
      <vt:lpstr>Misc. changes  contd..</vt:lpstr>
      <vt:lpstr>PENALTY U/S 234F</vt:lpstr>
      <vt:lpstr>Contd..</vt:lpstr>
      <vt:lpstr>Contd..</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samsung</dc:creator>
  <cp:lastModifiedBy>user one</cp:lastModifiedBy>
  <cp:revision>284</cp:revision>
  <dcterms:created xsi:type="dcterms:W3CDTF">2018-04-19T14:47:29Z</dcterms:created>
  <dcterms:modified xsi:type="dcterms:W3CDTF">2018-04-23T12:15:07Z</dcterms:modified>
</cp:coreProperties>
</file>