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3"/>
  </p:notesMasterIdLst>
  <p:sldIdLst>
    <p:sldId id="283" r:id="rId2"/>
    <p:sldId id="284" r:id="rId3"/>
    <p:sldId id="285" r:id="rId4"/>
    <p:sldId id="286" r:id="rId5"/>
    <p:sldId id="287" r:id="rId6"/>
    <p:sldId id="288" r:id="rId7"/>
    <p:sldId id="289" r:id="rId8"/>
    <p:sldId id="267" r:id="rId9"/>
    <p:sldId id="295" r:id="rId10"/>
    <p:sldId id="257" r:id="rId11"/>
    <p:sldId id="258" r:id="rId12"/>
    <p:sldId id="294" r:id="rId13"/>
    <p:sldId id="259" r:id="rId14"/>
    <p:sldId id="260" r:id="rId15"/>
    <p:sldId id="261" r:id="rId16"/>
    <p:sldId id="262" r:id="rId17"/>
    <p:sldId id="290" r:id="rId18"/>
    <p:sldId id="264" r:id="rId19"/>
    <p:sldId id="291" r:id="rId20"/>
    <p:sldId id="266" r:id="rId21"/>
    <p:sldId id="268" r:id="rId22"/>
    <p:sldId id="269" r:id="rId23"/>
    <p:sldId id="270" r:id="rId24"/>
    <p:sldId id="271" r:id="rId25"/>
    <p:sldId id="272" r:id="rId26"/>
    <p:sldId id="296" r:id="rId27"/>
    <p:sldId id="274" r:id="rId28"/>
    <p:sldId id="292" r:id="rId29"/>
    <p:sldId id="281" r:id="rId30"/>
    <p:sldId id="282" r:id="rId31"/>
    <p:sldId id="2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29A5F4-17C3-4003-8969-DD5A2D5966F1}" type="datetimeFigureOut">
              <a:rPr lang="en-US" smtClean="0"/>
              <a:pPr/>
              <a:t>3/14/2018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0E198-5DED-470E-B426-B6F966BA23AD}" type="slidenum">
              <a:rPr lang="en-IN" smtClean="0"/>
              <a:pPr/>
              <a:t>‹#›</a:t>
            </a:fld>
            <a:endParaRPr lang="en-IN"/>
          </a:p>
        </p:txBody>
      </p:sp>
    </p:spTree>
    <p:extLst>
      <p:ext uri="{BB962C8B-B14F-4D97-AF65-F5344CB8AC3E}">
        <p14:creationId xmlns:p14="http://schemas.microsoft.com/office/powerpoint/2010/main" xmlns="" val="1130255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4757FA6-6FB2-49A9-A745-5394D56FEC30}" type="slidenum">
              <a:rPr lang="en-IN" smtClean="0"/>
              <a:pPr/>
              <a:t>1</a:t>
            </a:fld>
            <a:endParaRPr lang="en-IN"/>
          </a:p>
        </p:txBody>
      </p:sp>
    </p:spTree>
    <p:extLst>
      <p:ext uri="{BB962C8B-B14F-4D97-AF65-F5344CB8AC3E}">
        <p14:creationId xmlns:p14="http://schemas.microsoft.com/office/powerpoint/2010/main" xmlns="" val="81392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3/14/2018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3/14/2018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fade thruBlk="1"/>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0967" y="1303129"/>
            <a:ext cx="6148553" cy="3626069"/>
          </a:xfrm>
        </p:spPr>
        <p:txBody>
          <a:bodyPr>
            <a:normAutofit fontScale="90000"/>
          </a:bodyPr>
          <a:lstStyle/>
          <a:p>
            <a:r>
              <a:rPr lang="en-US" sz="4400" dirty="0" smtClean="0">
                <a:solidFill>
                  <a:schemeClr val="tx1"/>
                </a:solidFill>
              </a:rPr>
              <a:t>CERTAIN PRACTICAL ISSUES AND CASE STUDIES  VIS- A- VIS PRUDENTIAL NORMS </a:t>
            </a:r>
            <a:r>
              <a:rPr lang="en-US" dirty="0" smtClean="0">
                <a:solidFill>
                  <a:schemeClr val="tx1"/>
                </a:solidFill>
              </a:rPr>
              <a:t/>
            </a:r>
            <a:br>
              <a:rPr lang="en-US" dirty="0" smtClean="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SIRC-KOTTAYAM     15/03/2018</a:t>
            </a:r>
            <a:endParaRPr lang="en-IN" dirty="0">
              <a:solidFill>
                <a:schemeClr val="tx1"/>
              </a:solidFill>
            </a:endParaRPr>
          </a:p>
        </p:txBody>
      </p:sp>
      <p:sp>
        <p:nvSpPr>
          <p:cNvPr id="3" name="Subtitle 2"/>
          <p:cNvSpPr>
            <a:spLocks noGrp="1"/>
          </p:cNvSpPr>
          <p:nvPr>
            <p:ph type="subTitle" idx="1"/>
          </p:nvPr>
        </p:nvSpPr>
        <p:spPr>
          <a:xfrm>
            <a:off x="5352394" y="5339256"/>
            <a:ext cx="3563786" cy="1187669"/>
          </a:xfrm>
        </p:spPr>
        <p:txBody>
          <a:bodyPr>
            <a:normAutofit fontScale="70000" lnSpcReduction="20000"/>
          </a:bodyPr>
          <a:lstStyle/>
          <a:p>
            <a:r>
              <a:rPr lang="en-US" dirty="0" smtClean="0">
                <a:solidFill>
                  <a:srgbClr val="FF0000"/>
                </a:solidFill>
              </a:rPr>
              <a:t>CA.K.R.SURESH </a:t>
            </a:r>
            <a:endParaRPr lang="en-US" dirty="0">
              <a:solidFill>
                <a:srgbClr val="FF0000"/>
              </a:solidFill>
            </a:endParaRPr>
          </a:p>
          <a:p>
            <a:r>
              <a:rPr lang="en-US" dirty="0">
                <a:solidFill>
                  <a:srgbClr val="FF0000"/>
                </a:solidFill>
              </a:rPr>
              <a:t>GOPALAIYER AND SUBRAMANIAN</a:t>
            </a:r>
          </a:p>
          <a:p>
            <a:r>
              <a:rPr lang="en-US" dirty="0">
                <a:solidFill>
                  <a:srgbClr val="FF0000"/>
                </a:solidFill>
              </a:rPr>
              <a:t>CHARTERED ACCOUNTANTS</a:t>
            </a:r>
            <a:endParaRPr lang="en-IN" dirty="0">
              <a:solidFill>
                <a:srgbClr val="FF0000"/>
              </a:solidFill>
            </a:endParaRPr>
          </a:p>
          <a:p>
            <a:endParaRPr lang="en-IN" dirty="0"/>
          </a:p>
        </p:txBody>
      </p:sp>
    </p:spTree>
    <p:extLst>
      <p:ext uri="{BB962C8B-B14F-4D97-AF65-F5344CB8AC3E}">
        <p14:creationId xmlns:p14="http://schemas.microsoft.com/office/powerpoint/2010/main" xmlns="" val="17120469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412829"/>
            <a:ext cx="6400800" cy="581571"/>
          </a:xfrm>
        </p:spPr>
        <p:txBody>
          <a:bodyPr>
            <a:normAutofit/>
          </a:bodyPr>
          <a:lstStyle/>
          <a:p>
            <a:r>
              <a:rPr lang="en-US" sz="2400" dirty="0" smtClean="0"/>
              <a:t>IRAC NORMS-PRACTICAL IMPLICATIONS</a:t>
            </a:r>
            <a:endParaRPr lang="en-IN" sz="2400" dirty="0"/>
          </a:p>
        </p:txBody>
      </p:sp>
      <p:sp>
        <p:nvSpPr>
          <p:cNvPr id="3" name="Content Placeholder 2"/>
          <p:cNvSpPr>
            <a:spLocks noGrp="1"/>
          </p:cNvSpPr>
          <p:nvPr>
            <p:ph idx="1"/>
          </p:nvPr>
        </p:nvSpPr>
        <p:spPr/>
        <p:txBody>
          <a:bodyPr/>
          <a:lstStyle/>
          <a:p>
            <a:pPr marL="0" indent="0">
              <a:buNone/>
            </a:pPr>
            <a:r>
              <a:rPr lang="en-US" dirty="0" smtClean="0"/>
              <a:t>RESPONSIBILITY</a:t>
            </a:r>
          </a:p>
          <a:p>
            <a:pPr marL="0" indent="0">
              <a:buNone/>
            </a:pPr>
            <a:r>
              <a:rPr lang="en-US" dirty="0" smtClean="0"/>
              <a:t>OBJECTIVE OR SUBJECTIVE</a:t>
            </a:r>
          </a:p>
          <a:p>
            <a:pPr marL="0" indent="0">
              <a:buNone/>
            </a:pPr>
            <a:r>
              <a:rPr lang="en-US" dirty="0" smtClean="0"/>
              <a:t>RELIABILITY OF AUTOMATION </a:t>
            </a:r>
          </a:p>
          <a:p>
            <a:pPr marL="0" indent="0">
              <a:buNone/>
            </a:pPr>
            <a:r>
              <a:rPr lang="en-US" dirty="0" smtClean="0"/>
              <a:t>REVERSAL OF INCOME</a:t>
            </a:r>
          </a:p>
          <a:p>
            <a:pPr marL="0" indent="0">
              <a:buNone/>
            </a:pPr>
            <a:r>
              <a:rPr lang="en-US" dirty="0" smtClean="0"/>
              <a:t>JUDGEMENT AND REPORTING</a:t>
            </a:r>
          </a:p>
          <a:p>
            <a:pPr marL="0" indent="0">
              <a:buNone/>
            </a:pPr>
            <a:endParaRPr lang="en-US" dirty="0" smtClean="0"/>
          </a:p>
          <a:p>
            <a:pPr marL="0" indent="0">
              <a:buNone/>
            </a:pPr>
            <a:endParaRPr lang="en-IN" dirty="0"/>
          </a:p>
        </p:txBody>
      </p:sp>
    </p:spTree>
    <p:extLst>
      <p:ext uri="{BB962C8B-B14F-4D97-AF65-F5344CB8AC3E}">
        <p14:creationId xmlns:p14="http://schemas.microsoft.com/office/powerpoint/2010/main" xmlns="" val="3254719648"/>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412829"/>
            <a:ext cx="6400800" cy="581571"/>
          </a:xfrm>
        </p:spPr>
        <p:txBody>
          <a:bodyPr>
            <a:normAutofit/>
          </a:bodyPr>
          <a:lstStyle/>
          <a:p>
            <a:r>
              <a:rPr lang="en-US" sz="2400" dirty="0" smtClean="0"/>
              <a:t>IRAC NORMS-PRACTICAL IMPLICATIONS</a:t>
            </a:r>
            <a:endParaRPr lang="en-IN" sz="2400" dirty="0"/>
          </a:p>
        </p:txBody>
      </p:sp>
      <p:sp>
        <p:nvSpPr>
          <p:cNvPr id="3" name="Content Placeholder 2"/>
          <p:cNvSpPr>
            <a:spLocks noGrp="1"/>
          </p:cNvSpPr>
          <p:nvPr>
            <p:ph idx="1"/>
          </p:nvPr>
        </p:nvSpPr>
        <p:spPr/>
        <p:txBody>
          <a:bodyPr/>
          <a:lstStyle/>
          <a:p>
            <a:pPr marL="0" indent="0">
              <a:buNone/>
            </a:pPr>
            <a:r>
              <a:rPr lang="en-US" dirty="0" smtClean="0"/>
              <a:t>RESPONSIBILITY</a:t>
            </a:r>
          </a:p>
          <a:p>
            <a:pPr marL="0" indent="0">
              <a:buNone/>
            </a:pPr>
            <a:r>
              <a:rPr lang="en-US" dirty="0"/>
              <a:t>Unlike any other Audit, in a Bank Audit, the primary responsibility for making adequate provision for any diminution in the value of loan assets/ investment or other assets is that of bank management and </a:t>
            </a:r>
            <a:r>
              <a:rPr lang="en-US" b="1" dirty="0"/>
              <a:t>the statutory auditors</a:t>
            </a:r>
            <a:r>
              <a:rPr lang="en-US" dirty="0"/>
              <a:t>. ( Para 5 of master circular of RBI) </a:t>
            </a:r>
          </a:p>
          <a:p>
            <a:pPr marL="0" indent="0">
              <a:buNone/>
            </a:pPr>
            <a:endParaRPr lang="en-US" dirty="0" smtClean="0"/>
          </a:p>
          <a:p>
            <a:pPr marL="0" indent="0">
              <a:buNone/>
            </a:pPr>
            <a:endParaRPr lang="en-IN" dirty="0"/>
          </a:p>
        </p:txBody>
      </p:sp>
    </p:spTree>
    <p:extLst>
      <p:ext uri="{BB962C8B-B14F-4D97-AF65-F5344CB8AC3E}">
        <p14:creationId xmlns:p14="http://schemas.microsoft.com/office/powerpoint/2010/main" xmlns="" val="328389227"/>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412829"/>
            <a:ext cx="6400800" cy="581571"/>
          </a:xfrm>
        </p:spPr>
        <p:txBody>
          <a:bodyPr>
            <a:normAutofit/>
          </a:bodyPr>
          <a:lstStyle/>
          <a:p>
            <a:r>
              <a:rPr lang="en-US" sz="2400" dirty="0" smtClean="0"/>
              <a:t>IRAC NORMS-PRACTICAL IMPLICATIONS</a:t>
            </a:r>
            <a:endParaRPr lang="en-IN" sz="2400" dirty="0"/>
          </a:p>
        </p:txBody>
      </p:sp>
      <p:sp>
        <p:nvSpPr>
          <p:cNvPr id="3" name="Content Placeholder 2"/>
          <p:cNvSpPr>
            <a:spLocks noGrp="1"/>
          </p:cNvSpPr>
          <p:nvPr>
            <p:ph idx="1"/>
          </p:nvPr>
        </p:nvSpPr>
        <p:spPr>
          <a:xfrm>
            <a:off x="513159" y="685800"/>
            <a:ext cx="6400800" cy="4727028"/>
          </a:xfrm>
        </p:spPr>
        <p:txBody>
          <a:bodyPr>
            <a:normAutofit fontScale="77500" lnSpcReduction="20000"/>
          </a:bodyPr>
          <a:lstStyle/>
          <a:p>
            <a:pPr marL="0" indent="0">
              <a:buNone/>
            </a:pPr>
            <a:r>
              <a:rPr lang="en-US" dirty="0" smtClean="0"/>
              <a:t>OBJECTIVE OR SUBJECTIVE</a:t>
            </a:r>
          </a:p>
          <a:p>
            <a:pPr marL="0" indent="0">
              <a:buNone/>
            </a:pPr>
            <a:endParaRPr lang="en-US" dirty="0" smtClean="0"/>
          </a:p>
          <a:p>
            <a:pPr marL="0" indent="0">
              <a:buNone/>
            </a:pPr>
            <a:r>
              <a:rPr lang="en-US" dirty="0" smtClean="0"/>
              <a:t>a) -OBJECTIVE WHEN INTRODUCED </a:t>
            </a:r>
          </a:p>
          <a:p>
            <a:pPr marL="0" indent="0">
              <a:buNone/>
            </a:pPr>
            <a:endParaRPr lang="en-US" dirty="0" smtClean="0"/>
          </a:p>
          <a:p>
            <a:pPr marL="0" indent="0">
              <a:buNone/>
            </a:pPr>
            <a:r>
              <a:rPr lang="en-US" dirty="0" smtClean="0"/>
              <a:t>b) Over a period of time the objectivity has been or is being slowly and systematically diluted by </a:t>
            </a:r>
            <a:r>
              <a:rPr lang="en-US" dirty="0" err="1" smtClean="0"/>
              <a:t>schmes</a:t>
            </a:r>
            <a:r>
              <a:rPr lang="en-US" dirty="0" smtClean="0"/>
              <a:t> like </a:t>
            </a:r>
          </a:p>
          <a:p>
            <a:pPr>
              <a:buFontTx/>
              <a:buChar char="-"/>
            </a:pPr>
            <a:r>
              <a:rPr lang="en-US" dirty="0" smtClean="0"/>
              <a:t>RESTRUCTURE</a:t>
            </a:r>
          </a:p>
          <a:p>
            <a:pPr>
              <a:buFontTx/>
              <a:buChar char="-"/>
            </a:pPr>
            <a:r>
              <a:rPr lang="en-US" dirty="0" smtClean="0"/>
              <a:t>SPECIAL REGULATORY</a:t>
            </a:r>
          </a:p>
          <a:p>
            <a:pPr>
              <a:buFontTx/>
              <a:buChar char="-"/>
            </a:pPr>
            <a:r>
              <a:rPr lang="en-US" dirty="0" smtClean="0"/>
              <a:t>FLEXI STRUCTURING</a:t>
            </a:r>
          </a:p>
          <a:p>
            <a:pPr>
              <a:buFontTx/>
              <a:buChar char="-"/>
            </a:pPr>
            <a:r>
              <a:rPr lang="en-US" dirty="0" smtClean="0"/>
              <a:t>CDR</a:t>
            </a:r>
          </a:p>
          <a:p>
            <a:pPr>
              <a:buFontTx/>
              <a:buChar char="-"/>
            </a:pPr>
            <a:r>
              <a:rPr lang="en-US" dirty="0" smtClean="0"/>
              <a:t>SDR</a:t>
            </a:r>
          </a:p>
          <a:p>
            <a:pPr>
              <a:buFontTx/>
              <a:buChar char="-"/>
            </a:pPr>
            <a:r>
              <a:rPr lang="en-US" dirty="0" smtClean="0"/>
              <a:t>JLF</a:t>
            </a:r>
          </a:p>
          <a:p>
            <a:pPr>
              <a:buFontTx/>
              <a:buChar char="-"/>
            </a:pPr>
            <a:r>
              <a:rPr lang="en-US" dirty="0" smtClean="0"/>
              <a:t>S4A</a:t>
            </a:r>
          </a:p>
          <a:p>
            <a:pPr>
              <a:buFontTx/>
              <a:buChar char="-"/>
            </a:pPr>
            <a:r>
              <a:rPr lang="en-US" dirty="0" smtClean="0"/>
              <a:t>NEW TYPES OF LOAN LIKE WCDL/ CORP LOAN</a:t>
            </a:r>
          </a:p>
          <a:p>
            <a:pPr>
              <a:buFontTx/>
              <a:buChar char="-"/>
            </a:pPr>
            <a:endParaRPr lang="en-US" dirty="0" smtClean="0"/>
          </a:p>
          <a:p>
            <a:pPr marL="0" indent="0">
              <a:buNone/>
            </a:pPr>
            <a:endParaRPr lang="en-IN" dirty="0"/>
          </a:p>
        </p:txBody>
      </p:sp>
    </p:spTree>
    <p:extLst>
      <p:ext uri="{BB962C8B-B14F-4D97-AF65-F5344CB8AC3E}">
        <p14:creationId xmlns:p14="http://schemas.microsoft.com/office/powerpoint/2010/main" xmlns="" val="2353064827"/>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412829"/>
            <a:ext cx="6400800" cy="581571"/>
          </a:xfrm>
        </p:spPr>
        <p:txBody>
          <a:bodyPr>
            <a:normAutofit/>
          </a:bodyPr>
          <a:lstStyle/>
          <a:p>
            <a:r>
              <a:rPr lang="en-US" sz="2400" dirty="0" smtClean="0"/>
              <a:t>IRAC NORMS-PRACTICAL IMPLICATIONS</a:t>
            </a:r>
            <a:endParaRPr lang="en-IN" sz="2400" dirty="0"/>
          </a:p>
        </p:txBody>
      </p:sp>
      <p:sp>
        <p:nvSpPr>
          <p:cNvPr id="3" name="Content Placeholder 2"/>
          <p:cNvSpPr>
            <a:spLocks noGrp="1"/>
          </p:cNvSpPr>
          <p:nvPr>
            <p:ph idx="1"/>
          </p:nvPr>
        </p:nvSpPr>
        <p:spPr/>
        <p:txBody>
          <a:bodyPr/>
          <a:lstStyle/>
          <a:p>
            <a:pPr marL="0" indent="0">
              <a:buNone/>
            </a:pPr>
            <a:r>
              <a:rPr lang="en-US" dirty="0" smtClean="0"/>
              <a:t>RELIABILITY OF AUTOMATION </a:t>
            </a:r>
          </a:p>
          <a:p>
            <a:pPr marL="0" indent="0">
              <a:buNone/>
            </a:pPr>
            <a:endParaRPr lang="en-US" dirty="0" smtClean="0"/>
          </a:p>
          <a:p>
            <a:pPr>
              <a:buFontTx/>
              <a:buChar char="-"/>
            </a:pPr>
            <a:r>
              <a:rPr lang="en-US" dirty="0" smtClean="0"/>
              <a:t>MASTER DATA</a:t>
            </a:r>
          </a:p>
          <a:p>
            <a:pPr>
              <a:buFontTx/>
              <a:buChar char="-"/>
            </a:pPr>
            <a:r>
              <a:rPr lang="en-US" dirty="0" smtClean="0"/>
              <a:t>HOLIDAY FOR INSTALMENT AND INTEREST</a:t>
            </a:r>
          </a:p>
          <a:p>
            <a:pPr>
              <a:buFontTx/>
              <a:buChar char="-"/>
            </a:pPr>
            <a:r>
              <a:rPr lang="en-US" dirty="0" smtClean="0"/>
              <a:t>RESTRUCTURE</a:t>
            </a:r>
          </a:p>
          <a:p>
            <a:pPr>
              <a:buFontTx/>
              <a:buChar char="-"/>
            </a:pPr>
            <a:r>
              <a:rPr lang="en-US" dirty="0" smtClean="0"/>
              <a:t>EMI</a:t>
            </a:r>
          </a:p>
          <a:p>
            <a:pPr>
              <a:buFontTx/>
              <a:buChar char="-"/>
            </a:pPr>
            <a:r>
              <a:rPr lang="en-US" dirty="0" smtClean="0"/>
              <a:t>TO CHECK SANCTION LETTERS</a:t>
            </a:r>
          </a:p>
          <a:p>
            <a:pPr>
              <a:buFontTx/>
              <a:buChar char="-"/>
            </a:pPr>
            <a:r>
              <a:rPr lang="en-US" dirty="0" smtClean="0"/>
              <a:t>CALCULATE DP FOR ALL MAJOR TERM LOANS</a:t>
            </a:r>
          </a:p>
          <a:p>
            <a:pPr marL="0" indent="0">
              <a:buNone/>
            </a:pPr>
            <a:endParaRPr lang="en-IN" dirty="0"/>
          </a:p>
        </p:txBody>
      </p:sp>
    </p:spTree>
    <p:extLst>
      <p:ext uri="{BB962C8B-B14F-4D97-AF65-F5344CB8AC3E}">
        <p14:creationId xmlns:p14="http://schemas.microsoft.com/office/powerpoint/2010/main" xmlns="" val="2502223117"/>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412829"/>
            <a:ext cx="6400800" cy="581571"/>
          </a:xfrm>
        </p:spPr>
        <p:txBody>
          <a:bodyPr>
            <a:normAutofit/>
          </a:bodyPr>
          <a:lstStyle/>
          <a:p>
            <a:r>
              <a:rPr lang="en-US" sz="2400" dirty="0" smtClean="0"/>
              <a:t>IRAC NORMS-PRACTICAL IMPLICATIONS</a:t>
            </a:r>
            <a:endParaRPr lang="en-IN" sz="2400" dirty="0"/>
          </a:p>
        </p:txBody>
      </p:sp>
      <p:sp>
        <p:nvSpPr>
          <p:cNvPr id="3" name="Content Placeholder 2"/>
          <p:cNvSpPr>
            <a:spLocks noGrp="1"/>
          </p:cNvSpPr>
          <p:nvPr>
            <p:ph idx="1"/>
          </p:nvPr>
        </p:nvSpPr>
        <p:spPr>
          <a:xfrm>
            <a:off x="457200" y="1357298"/>
            <a:ext cx="8229600" cy="4389120"/>
          </a:xfrm>
        </p:spPr>
        <p:txBody>
          <a:bodyPr/>
          <a:lstStyle/>
          <a:p>
            <a:pPr marL="0" indent="0">
              <a:buNone/>
            </a:pPr>
            <a:r>
              <a:rPr lang="en-US" dirty="0" smtClean="0"/>
              <a:t>REVERSAL OF INCOME</a:t>
            </a:r>
          </a:p>
          <a:p>
            <a:pPr marL="0" indent="0">
              <a:buNone/>
            </a:pPr>
            <a:r>
              <a:rPr lang="en-IN" dirty="0"/>
              <a:t>If any advance, including bills purchased and discounted, becomes NPA, the entire interest accrued and credited to income account in the past periods, should be reversed if the same is not realised. </a:t>
            </a:r>
            <a:r>
              <a:rPr lang="en-IN" b="1" dirty="0"/>
              <a:t>This will apply to Government guaranteed accounts also( Para 3.2.1 of the master circular</a:t>
            </a:r>
            <a:endParaRPr lang="en-US" dirty="0" smtClean="0"/>
          </a:p>
          <a:p>
            <a:pPr marL="0" indent="0">
              <a:buNone/>
            </a:pPr>
            <a:r>
              <a:rPr lang="en-US" dirty="0" smtClean="0"/>
              <a:t>TO CALCULATE MANUALLY FOR ALL NEW NPAS AND CHECK THE REVERSAL </a:t>
            </a:r>
          </a:p>
          <a:p>
            <a:pPr marL="0" indent="0">
              <a:buNone/>
            </a:pPr>
            <a:endParaRPr lang="en-US" dirty="0" smtClean="0"/>
          </a:p>
          <a:p>
            <a:pPr marL="0" indent="0">
              <a:buNone/>
            </a:pPr>
            <a:endParaRPr lang="en-IN" dirty="0"/>
          </a:p>
        </p:txBody>
      </p:sp>
    </p:spTree>
    <p:extLst>
      <p:ext uri="{BB962C8B-B14F-4D97-AF65-F5344CB8AC3E}">
        <p14:creationId xmlns:p14="http://schemas.microsoft.com/office/powerpoint/2010/main" xmlns="" val="675735244"/>
      </p:ext>
    </p:extLst>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412829"/>
            <a:ext cx="6400800" cy="581571"/>
          </a:xfrm>
        </p:spPr>
        <p:txBody>
          <a:bodyPr>
            <a:normAutofit/>
          </a:bodyPr>
          <a:lstStyle/>
          <a:p>
            <a:r>
              <a:rPr lang="en-US" sz="2400" dirty="0" smtClean="0"/>
              <a:t>IRAC NORMS-PRACTICAL IMPLICATIONS</a:t>
            </a:r>
            <a:endParaRPr lang="en-IN" sz="2400" dirty="0"/>
          </a:p>
        </p:txBody>
      </p:sp>
      <p:sp>
        <p:nvSpPr>
          <p:cNvPr id="3" name="Content Placeholder 2"/>
          <p:cNvSpPr>
            <a:spLocks noGrp="1"/>
          </p:cNvSpPr>
          <p:nvPr>
            <p:ph idx="1"/>
          </p:nvPr>
        </p:nvSpPr>
        <p:spPr/>
        <p:txBody>
          <a:bodyPr/>
          <a:lstStyle/>
          <a:p>
            <a:pPr marL="0" indent="0">
              <a:buNone/>
            </a:pPr>
            <a:r>
              <a:rPr lang="en-US" dirty="0" smtClean="0"/>
              <a:t>JUDGEMENT AND REPORTING</a:t>
            </a:r>
          </a:p>
          <a:p>
            <a:pPr marL="0" indent="0">
              <a:buNone/>
            </a:pPr>
            <a:endParaRPr lang="en-US" dirty="0" smtClean="0"/>
          </a:p>
          <a:p>
            <a:pPr marL="0" indent="0">
              <a:buNone/>
            </a:pPr>
            <a:r>
              <a:rPr lang="en-US" dirty="0" smtClean="0"/>
              <a:t>a) BRANCH AUDITOR IS THE FINAL JUDGE</a:t>
            </a:r>
          </a:p>
          <a:p>
            <a:pPr marL="0" indent="0">
              <a:buNone/>
            </a:pPr>
            <a:r>
              <a:rPr lang="en-US" dirty="0" smtClean="0"/>
              <a:t>b) THERE SHOULD BE NO CONFLICT BETWEEN LFAR, CLASSIFICATION AND MOC</a:t>
            </a:r>
          </a:p>
          <a:p>
            <a:pPr marL="0" indent="0">
              <a:buNone/>
            </a:pPr>
            <a:endParaRPr lang="en-IN" dirty="0"/>
          </a:p>
        </p:txBody>
      </p:sp>
    </p:spTree>
    <p:extLst>
      <p:ext uri="{BB962C8B-B14F-4D97-AF65-F5344CB8AC3E}">
        <p14:creationId xmlns:p14="http://schemas.microsoft.com/office/powerpoint/2010/main" xmlns="" val="2810209337"/>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32856"/>
            <a:ext cx="8229600" cy="1296136"/>
          </a:xfrm>
        </p:spPr>
        <p:txBody>
          <a:bodyPr>
            <a:normAutofit fontScale="90000"/>
          </a:bodyPr>
          <a:lstStyle/>
          <a:p>
            <a:pPr algn="ctr"/>
            <a:r>
              <a:rPr lang="en-IN" b="1" u="sng" dirty="0"/>
              <a:t>IRAC </a:t>
            </a:r>
            <a:r>
              <a:rPr lang="en-IN" b="1" u="sng" dirty="0" smtClean="0"/>
              <a:t>NORMS – CERTAIN PRACTICAL ISSUES </a:t>
            </a:r>
            <a:endParaRPr lang="en-IN" dirty="0"/>
          </a:p>
        </p:txBody>
      </p:sp>
    </p:spTree>
    <p:extLst>
      <p:ext uri="{BB962C8B-B14F-4D97-AF65-F5344CB8AC3E}">
        <p14:creationId xmlns:p14="http://schemas.microsoft.com/office/powerpoint/2010/main" xmlns="" val="592754289"/>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285860"/>
            <a:ext cx="8229600" cy="1143000"/>
          </a:xfrm>
        </p:spPr>
        <p:txBody>
          <a:bodyPr>
            <a:normAutofit/>
          </a:bodyPr>
          <a:lstStyle/>
          <a:p>
            <a:pPr lvl="0"/>
            <a:r>
              <a:rPr lang="en-US" sz="1800" b="1" dirty="0" smtClean="0"/>
              <a:t>1.    On analyzing a Term Loan account, it is noticed that interest charged from Oct 2017 is not serviced till March 2018 – What is the effective date of NPA ?    ( Please refer Para 2.1.3 of the master circular) </a:t>
            </a:r>
            <a:r>
              <a:rPr lang="en-IN" sz="1800" dirty="0" smtClean="0"/>
              <a:t/>
            </a:r>
            <a:br>
              <a:rPr lang="en-IN" sz="1800" dirty="0" smtClean="0"/>
            </a:br>
            <a:endParaRPr lang="en-IN" sz="1800" dirty="0"/>
          </a:p>
        </p:txBody>
      </p:sp>
      <p:sp>
        <p:nvSpPr>
          <p:cNvPr id="3" name="Content Placeholder 2"/>
          <p:cNvSpPr>
            <a:spLocks noGrp="1"/>
          </p:cNvSpPr>
          <p:nvPr>
            <p:ph idx="1"/>
          </p:nvPr>
        </p:nvSpPr>
        <p:spPr>
          <a:xfrm>
            <a:off x="857224" y="3000372"/>
            <a:ext cx="7615262" cy="3636660"/>
          </a:xfrm>
        </p:spPr>
        <p:txBody>
          <a:bodyPr/>
          <a:lstStyle/>
          <a:p>
            <a:r>
              <a:rPr lang="en-IN" dirty="0" smtClean="0"/>
              <a:t>In case of interest payments, banks should, classify an account as NPA only if the interest due and charged during any quarter is not serviced fully within 90 days from the end of the quarter. So 90 days to be reckoned from 1/1/2018.</a:t>
            </a:r>
          </a:p>
          <a:p>
            <a:pPr lvl="0"/>
            <a:endParaRPr lang="en-IN" sz="4000" dirty="0" smtClean="0"/>
          </a:p>
          <a:p>
            <a:endParaRPr lang="en-IN"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8662" y="928670"/>
            <a:ext cx="7086600" cy="1477328"/>
          </a:xfrm>
          <a:prstGeom prst="rect">
            <a:avLst/>
          </a:prstGeom>
        </p:spPr>
        <p:txBody>
          <a:bodyPr wrap="square">
            <a:spAutoFit/>
          </a:bodyPr>
          <a:lstStyle/>
          <a:p>
            <a:pPr lvl="0"/>
            <a:r>
              <a:rPr lang="en-US" b="1" dirty="0" smtClean="0"/>
              <a:t>2.     While analyzing </a:t>
            </a:r>
            <a:r>
              <a:rPr lang="en-US" b="1" dirty="0"/>
              <a:t>a CC Account for March </a:t>
            </a:r>
            <a:r>
              <a:rPr lang="en-US" b="1" dirty="0" smtClean="0"/>
              <a:t>2018, </a:t>
            </a:r>
            <a:r>
              <a:rPr lang="en-US" b="1" dirty="0"/>
              <a:t>it is observed that the latest stock statement is for Nov </a:t>
            </a:r>
            <a:r>
              <a:rPr lang="en-US" b="1" dirty="0" smtClean="0"/>
              <a:t>2017 </a:t>
            </a:r>
            <a:r>
              <a:rPr lang="en-US" b="1" dirty="0"/>
              <a:t>– The auditor wants to classify  it as NPA despite all other aspects being okay about that account  - Is it correct ? ( </a:t>
            </a:r>
            <a:r>
              <a:rPr lang="en-US" b="1" dirty="0" smtClean="0"/>
              <a:t>Please </a:t>
            </a:r>
            <a:r>
              <a:rPr lang="en-US" b="1" dirty="0"/>
              <a:t>Refer Para 4.2.4 of the master circular dated 01.07.2015) </a:t>
            </a:r>
            <a:endParaRPr lang="en-IN" dirty="0"/>
          </a:p>
        </p:txBody>
      </p:sp>
      <p:sp>
        <p:nvSpPr>
          <p:cNvPr id="5" name="Rectangle 4"/>
          <p:cNvSpPr/>
          <p:nvPr/>
        </p:nvSpPr>
        <p:spPr>
          <a:xfrm>
            <a:off x="928662" y="2428868"/>
            <a:ext cx="7086600" cy="369332"/>
          </a:xfrm>
          <a:prstGeom prst="rect">
            <a:avLst/>
          </a:prstGeom>
        </p:spPr>
        <p:txBody>
          <a:bodyPr wrap="square">
            <a:spAutoFit/>
          </a:bodyPr>
          <a:lstStyle/>
          <a:p>
            <a:r>
              <a:rPr lang="en-IN" dirty="0"/>
              <a:t> </a:t>
            </a:r>
          </a:p>
        </p:txBody>
      </p:sp>
      <p:sp>
        <p:nvSpPr>
          <p:cNvPr id="6" name="Rectangle 5"/>
          <p:cNvSpPr/>
          <p:nvPr/>
        </p:nvSpPr>
        <p:spPr>
          <a:xfrm>
            <a:off x="1071538" y="2333685"/>
            <a:ext cx="7072362" cy="4524315"/>
          </a:xfrm>
          <a:prstGeom prst="rect">
            <a:avLst/>
          </a:prstGeom>
        </p:spPr>
        <p:txBody>
          <a:bodyPr wrap="square">
            <a:spAutoFit/>
          </a:bodyPr>
          <a:lstStyle/>
          <a:p>
            <a:r>
              <a:rPr lang="en-IN" dirty="0" smtClean="0"/>
              <a:t> </a:t>
            </a:r>
          </a:p>
          <a:p>
            <a:r>
              <a:rPr lang="en-IN" dirty="0" smtClean="0"/>
              <a:t>4.2.4 </a:t>
            </a:r>
            <a:r>
              <a:rPr lang="en-IN" dirty="0" err="1" smtClean="0"/>
              <a:t>i</a:t>
            </a:r>
            <a:r>
              <a:rPr lang="en-IN" dirty="0" smtClean="0"/>
              <a:t>) Banks should ensure that drawings in the working capital accounts are covered by the adequacy of current assets, since current assets are first appropriated in times of distress. Drawing power is required to be arrived at based on the stock statement which is current. However, considering the difficulties of large borrowers, stock statements relied upon by the banks for determining drawing power should not be older than three months. </a:t>
            </a:r>
            <a:r>
              <a:rPr lang="en-IN" i="1" u="sng" dirty="0" smtClean="0"/>
              <a:t>The outstanding in the account based on drawing power calculated from stock statements older than three months, would be deemed as irregular.</a:t>
            </a:r>
            <a:endParaRPr lang="en-IN" dirty="0" smtClean="0"/>
          </a:p>
          <a:p>
            <a:r>
              <a:rPr lang="en-IN" i="1" u="sng" dirty="0" smtClean="0"/>
              <a:t>A working capital </a:t>
            </a:r>
            <a:r>
              <a:rPr lang="en-IN" i="1" u="sng" dirty="0" err="1" smtClean="0"/>
              <a:t>borrowal</a:t>
            </a:r>
            <a:r>
              <a:rPr lang="en-IN" i="1" u="sng" dirty="0" smtClean="0"/>
              <a:t> account will become NPA if such irregular drawings are permitted in the account for a continuous period of 90 days even though the unit may be working or the borrower's financial position is satisfactory</a:t>
            </a:r>
            <a:r>
              <a:rPr lang="en-IN" u="sng" dirty="0" smtClean="0"/>
              <a:t>. </a:t>
            </a:r>
            <a:endParaRPr lang="en-IN" dirty="0" smtClean="0"/>
          </a:p>
          <a:p>
            <a:r>
              <a:rPr lang="en-IN" i="1" u="sng" dirty="0" smtClean="0"/>
              <a:t>Hence as on 31/03/2018, the account is performing	</a:t>
            </a:r>
            <a:endParaRPr lang="en-IN" dirty="0" smtClean="0"/>
          </a:p>
          <a:p>
            <a:pPr lvl="0"/>
            <a:endParaRPr lang="en-IN" dirty="0"/>
          </a:p>
        </p:txBody>
      </p:sp>
    </p:spTree>
    <p:extLst>
      <p:ext uri="{BB962C8B-B14F-4D97-AF65-F5344CB8AC3E}">
        <p14:creationId xmlns:p14="http://schemas.microsoft.com/office/powerpoint/2010/main" xmlns="" val="235973933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14348" y="2357430"/>
            <a:ext cx="7562904" cy="2276492"/>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IN" sz="1800" b="0" i="0" u="none" strike="noStrike" kern="1200" cap="none" spc="0" normalizeH="0" baseline="0" noProof="0" dirty="0" smtClean="0">
                <a:ln>
                  <a:noFill/>
                </a:ln>
                <a:solidFill>
                  <a:schemeClr val="tx2"/>
                </a:solidFill>
                <a:effectLst/>
                <a:uLnTx/>
                <a:uFillTx/>
                <a:latin typeface="+mj-lt"/>
                <a:ea typeface="+mj-ea"/>
                <a:cs typeface="+mj-cs"/>
              </a:rPr>
              <a:t> </a:t>
            </a:r>
            <a:br>
              <a:rPr kumimoji="0" lang="en-IN" sz="1800" b="0" i="0" u="none" strike="noStrike" kern="1200" cap="none" spc="0" normalizeH="0" baseline="0" noProof="0" dirty="0" smtClean="0">
                <a:ln>
                  <a:noFill/>
                </a:ln>
                <a:solidFill>
                  <a:schemeClr val="tx2"/>
                </a:solidFill>
                <a:effectLst/>
                <a:uLnTx/>
                <a:uFillTx/>
                <a:latin typeface="+mj-lt"/>
                <a:ea typeface="+mj-ea"/>
                <a:cs typeface="+mj-cs"/>
              </a:rPr>
            </a:br>
            <a:endParaRPr kumimoji="0" lang="en-IN" sz="1800" b="0"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IN" dirty="0" smtClean="0">
              <a:solidFill>
                <a:schemeClr val="tx2"/>
              </a:solidFill>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IN" sz="1800" b="1" i="0" u="none" strike="noStrike" kern="1200" cap="none" spc="0" normalizeH="0" baseline="0" noProof="0" dirty="0" smtClean="0">
                <a:ln>
                  <a:noFill/>
                </a:ln>
                <a:solidFill>
                  <a:schemeClr val="tx2"/>
                </a:solidFill>
                <a:effectLst/>
                <a:uLnTx/>
                <a:uFillTx/>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IN" b="1" dirty="0" smtClean="0">
              <a:solidFill>
                <a:schemeClr val="tx2"/>
              </a:solidFill>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1"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IN" b="1" dirty="0" smtClean="0">
              <a:solidFill>
                <a:schemeClr val="tx2"/>
              </a:solidFill>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1"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IN" b="1" dirty="0" smtClean="0">
              <a:solidFill>
                <a:schemeClr val="tx2"/>
              </a:solidFill>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1"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IN" b="1" dirty="0" smtClean="0">
              <a:solidFill>
                <a:schemeClr val="tx2"/>
              </a:solidFill>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1" i="0" u="none" strike="noStrike" kern="1200" cap="none" spc="0" normalizeH="0" baseline="0" noProof="0" dirty="0" smtClean="0">
              <a:ln>
                <a:noFill/>
              </a:ln>
              <a:solidFill>
                <a:schemeClr val="tx1"/>
              </a:solidFill>
              <a:effectLst/>
              <a:uLnTx/>
              <a:uFillTx/>
              <a:latin typeface="+mn-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IN" b="1" dirty="0" smtClean="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1" i="0" u="none" strike="noStrike" kern="1200" cap="none" spc="0" normalizeH="0" baseline="0" noProof="0" dirty="0" smtClean="0">
              <a:ln>
                <a:noFill/>
              </a:ln>
              <a:solidFill>
                <a:schemeClr val="tx1"/>
              </a:solidFill>
              <a:effectLst/>
              <a:uLnTx/>
              <a:uFillTx/>
              <a:latin typeface="+mn-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IN" sz="1800" b="1" i="0" u="none" strike="noStrike" kern="1200" cap="none" spc="0" normalizeH="0" baseline="0" noProof="0" dirty="0" smtClean="0">
                <a:ln>
                  <a:noFill/>
                </a:ln>
                <a:solidFill>
                  <a:schemeClr val="tx1"/>
                </a:solidFill>
                <a:effectLst/>
                <a:uLnTx/>
                <a:uFillTx/>
                <a:latin typeface="+mn-lt"/>
                <a:ea typeface="+mj-ea"/>
                <a:cs typeface="+mj-cs"/>
              </a:rPr>
              <a:t>3.   </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S Ltd was having CC limit of Rs.182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crores</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and three term loan accounts aggregating to Rs.200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crores</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Cash credit was  above the limit in the last quarter from 26/02 till 31/03/.  The interest and installments in Term Loans were always paid with delay. The installments and interest on term loans due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upto</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Dec 17 was debited to CC a/c from 29/02/ to 31/03 amounting to Rs.6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crores</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when the CC balance was already above DP. The interest on CC account was Rs.4.60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crores</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during the quarter. The total credits in CC account for the quarter was Rs.6.20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crores</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of which Rs.3.50 </a:t>
            </a:r>
            <a:r>
              <a:rPr kumimoji="0" lang="en-US" sz="1800" b="1" i="0" u="none" strike="noStrike" kern="1200" cap="none" spc="0" normalizeH="0" baseline="0" noProof="0" dirty="0" err="1" smtClean="0">
                <a:ln>
                  <a:noFill/>
                </a:ln>
                <a:solidFill>
                  <a:schemeClr val="tx1"/>
                </a:solidFill>
                <a:effectLst/>
                <a:uLnTx/>
                <a:uFillTx/>
                <a:latin typeface="+mn-lt"/>
                <a:ea typeface="+mj-ea"/>
                <a:cs typeface="+mj-cs"/>
              </a:rPr>
              <a:t>crores</a:t>
            </a:r>
            <a:r>
              <a:rPr kumimoji="0" lang="en-US" sz="1800" b="1" i="0" u="none" strike="noStrike" kern="1200" cap="none" spc="0" normalizeH="0" baseline="0" noProof="0" dirty="0" smtClean="0">
                <a:ln>
                  <a:noFill/>
                </a:ln>
                <a:solidFill>
                  <a:schemeClr val="tx1"/>
                </a:solidFill>
                <a:effectLst/>
                <a:uLnTx/>
                <a:uFillTx/>
                <a:latin typeface="+mn-lt"/>
                <a:ea typeface="+mj-ea"/>
                <a:cs typeface="+mj-cs"/>
              </a:rPr>
              <a:t> was credited on 29/03 and debited on 31/03.</a:t>
            </a:r>
            <a:r>
              <a:rPr kumimoji="0" lang="en-IN" sz="1800" b="1" i="0" u="none" strike="noStrike" kern="1200" cap="none" spc="0" normalizeH="0" baseline="0" noProof="0" dirty="0" smtClean="0">
                <a:ln>
                  <a:noFill/>
                </a:ln>
                <a:solidFill>
                  <a:schemeClr val="tx1"/>
                </a:solidFill>
                <a:effectLst/>
                <a:uLnTx/>
                <a:uFillTx/>
                <a:latin typeface="+mn-lt"/>
                <a:ea typeface="+mj-ea"/>
                <a:cs typeface="+mj-cs"/>
              </a:rPr>
              <a:t/>
            </a:r>
            <a:br>
              <a:rPr kumimoji="0" lang="en-IN" sz="1800" b="1" i="0" u="none" strike="noStrike" kern="1200" cap="none" spc="0" normalizeH="0" baseline="0" noProof="0" dirty="0" smtClean="0">
                <a:ln>
                  <a:noFill/>
                </a:ln>
                <a:solidFill>
                  <a:schemeClr val="tx1"/>
                </a:solidFill>
                <a:effectLst/>
                <a:uLnTx/>
                <a:uFillTx/>
                <a:latin typeface="+mn-lt"/>
                <a:ea typeface="+mj-ea"/>
                <a:cs typeface="+mj-cs"/>
              </a:rPr>
            </a:br>
            <a:r>
              <a:rPr kumimoji="0" lang="en-US" sz="1800" b="1" i="0" u="none" strike="noStrike" kern="1200" cap="none" spc="0" normalizeH="0" baseline="0" noProof="0" dirty="0" smtClean="0">
                <a:ln>
                  <a:noFill/>
                </a:ln>
                <a:solidFill>
                  <a:schemeClr val="tx1"/>
                </a:solidFill>
                <a:effectLst/>
                <a:uLnTx/>
                <a:uFillTx/>
                <a:latin typeface="+mn-lt"/>
                <a:ea typeface="+mj-ea"/>
                <a:cs typeface="+mj-cs"/>
              </a:rPr>
              <a:t>Can we classify this borrower as NPA</a:t>
            </a:r>
            <a:r>
              <a:rPr kumimoji="0" lang="en-IN" sz="1800" b="1" i="0" u="none" strike="noStrike" kern="1200" cap="none" spc="0" normalizeH="0" baseline="0" noProof="0" dirty="0" smtClean="0">
                <a:ln>
                  <a:noFill/>
                </a:ln>
                <a:solidFill>
                  <a:schemeClr val="tx1"/>
                </a:solidFill>
                <a:effectLst/>
                <a:uLnTx/>
                <a:uFillTx/>
                <a:latin typeface="+mn-lt"/>
                <a:ea typeface="+mj-ea"/>
                <a:cs typeface="+mj-cs"/>
              </a:rPr>
              <a:t/>
            </a:r>
            <a:br>
              <a:rPr kumimoji="0" lang="en-IN" sz="1800" b="1" i="0" u="none" strike="noStrike" kern="1200" cap="none" spc="0" normalizeH="0" baseline="0" noProof="0" dirty="0" smtClean="0">
                <a:ln>
                  <a:noFill/>
                </a:ln>
                <a:solidFill>
                  <a:schemeClr val="tx1"/>
                </a:solidFill>
                <a:effectLst/>
                <a:uLnTx/>
                <a:uFillTx/>
                <a:latin typeface="+mn-lt"/>
                <a:ea typeface="+mj-ea"/>
                <a:cs typeface="+mj-cs"/>
              </a:rPr>
            </a:br>
            <a:endParaRPr kumimoji="0" lang="en-IN" sz="1800" b="1" i="0" u="none" strike="noStrike" kern="1200" cap="none" spc="0" normalizeH="0" baseline="0" noProof="0" dirty="0">
              <a:ln>
                <a:noFill/>
              </a:ln>
              <a:solidFill>
                <a:schemeClr val="tx1"/>
              </a:solidFill>
              <a:effectLst/>
              <a:uLnTx/>
              <a:uFillTx/>
              <a:latin typeface="+mn-lt"/>
              <a:ea typeface="+mj-ea"/>
              <a:cs typeface="+mj-cs"/>
            </a:endParaRPr>
          </a:p>
        </p:txBody>
      </p:sp>
    </p:spTree>
    <p:extLst>
      <p:ext uri="{BB962C8B-B14F-4D97-AF65-F5344CB8AC3E}">
        <p14:creationId xmlns:p14="http://schemas.microsoft.com/office/powerpoint/2010/main" xmlns="" val="30008628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928670"/>
            <a:ext cx="8186766" cy="5395930"/>
          </a:xfrm>
        </p:spPr>
        <p:txBody>
          <a:bodyPr>
            <a:normAutofit fontScale="77500" lnSpcReduction="20000"/>
          </a:bodyPr>
          <a:lstStyle/>
          <a:p>
            <a:r>
              <a:rPr lang="en-IN" sz="2800" b="1" dirty="0" smtClean="0"/>
              <a:t> </a:t>
            </a:r>
            <a:r>
              <a:rPr lang="en-IN" sz="2800" dirty="0" smtClean="0"/>
              <a:t/>
            </a:r>
            <a:br>
              <a:rPr lang="en-IN" sz="2800" dirty="0" smtClean="0"/>
            </a:br>
            <a:r>
              <a:rPr lang="en-US" sz="2800" dirty="0" smtClean="0"/>
              <a:t>When CC account exceeded the limit on the date of debit of term loan recovery, it amounts to fresh sanction of limit -  </a:t>
            </a:r>
            <a:r>
              <a:rPr lang="en-US" sz="2800" i="1" u="sng" dirty="0" smtClean="0"/>
              <a:t>when one account is regularized by sanction of another facility , it is to be treated as NPA.</a:t>
            </a:r>
            <a:r>
              <a:rPr lang="en-US" sz="2800" dirty="0" smtClean="0"/>
              <a:t> </a:t>
            </a:r>
            <a:r>
              <a:rPr lang="en-US" sz="2800" i="1" u="sng" dirty="0" smtClean="0"/>
              <a:t>The total credits in CC account was effectively only Rs.2.70 </a:t>
            </a:r>
            <a:r>
              <a:rPr lang="en-US" sz="2800" i="1" u="sng" dirty="0" err="1" smtClean="0"/>
              <a:t>crores</a:t>
            </a:r>
            <a:r>
              <a:rPr lang="en-US" sz="2800" i="1" u="sng" dirty="0" smtClean="0"/>
              <a:t> as against interest debit of Rs.4.60 cores for the same period. On that count also account to </a:t>
            </a:r>
            <a:r>
              <a:rPr lang="en-US" sz="2800" i="1" u="sng" dirty="0" err="1" smtClean="0"/>
              <a:t>to</a:t>
            </a:r>
            <a:r>
              <a:rPr lang="en-US" sz="2800" i="1" u="sng" dirty="0" smtClean="0"/>
              <a:t> be classified as NPA</a:t>
            </a:r>
            <a:r>
              <a:rPr lang="en-US" sz="2800" dirty="0" smtClean="0"/>
              <a:t>  . Even granting that the total credit is Rs.6.20 </a:t>
            </a:r>
            <a:r>
              <a:rPr lang="en-US" sz="2800" dirty="0" err="1" smtClean="0"/>
              <a:t>crores</a:t>
            </a:r>
            <a:r>
              <a:rPr lang="en-US" sz="2800" dirty="0" smtClean="0"/>
              <a:t> the critical amount to be collected is Rs.10.60 </a:t>
            </a:r>
            <a:r>
              <a:rPr lang="en-US" sz="2800" dirty="0" err="1" smtClean="0"/>
              <a:t>crores</a:t>
            </a:r>
            <a:r>
              <a:rPr lang="en-US" sz="2800" dirty="0" smtClean="0"/>
              <a:t>( 6 +4.60) leaving a shortfall of Rs.4.40 </a:t>
            </a:r>
            <a:r>
              <a:rPr lang="en-US" sz="2800" dirty="0" err="1" smtClean="0"/>
              <a:t>crores</a:t>
            </a:r>
            <a:r>
              <a:rPr lang="en-US" sz="2800" dirty="0" smtClean="0"/>
              <a:t>. Hence the account to be classified as NPA</a:t>
            </a:r>
            <a:r>
              <a:rPr lang="en-IN" sz="2800" dirty="0" smtClean="0"/>
              <a:t/>
            </a:r>
            <a:br>
              <a:rPr lang="en-IN" sz="2800" dirty="0" smtClean="0"/>
            </a:br>
            <a:r>
              <a:rPr lang="en-US" sz="2800" dirty="0" smtClean="0"/>
              <a:t> </a:t>
            </a:r>
            <a:r>
              <a:rPr lang="en-IN" sz="2800" dirty="0" smtClean="0"/>
              <a:t/>
            </a:r>
            <a:br>
              <a:rPr lang="en-IN" sz="2800" dirty="0" smtClean="0"/>
            </a:br>
            <a:r>
              <a:rPr lang="en-US" sz="2800" dirty="0" smtClean="0"/>
              <a:t>Auditor should also question why the recovery of interest and principal of Term Loans due in Dec was deferred till Feb 29</a:t>
            </a:r>
            <a:r>
              <a:rPr lang="en-US" sz="2800" baseline="30000" dirty="0" smtClean="0"/>
              <a:t>th</a:t>
            </a:r>
            <a:r>
              <a:rPr lang="en-US" sz="2800" dirty="0" smtClean="0"/>
              <a:t> by debit to CC a/c Was it done only to prevent CC account from breaching the Limit for the entire quarter ? This should also be </a:t>
            </a:r>
            <a:r>
              <a:rPr lang="en-US" sz="2800" dirty="0" err="1" smtClean="0"/>
              <a:t>analysed</a:t>
            </a:r>
            <a:r>
              <a:rPr lang="en-US" sz="2800" dirty="0" smtClean="0"/>
              <a:t>. </a:t>
            </a:r>
            <a:r>
              <a:rPr lang="en-IN" sz="2800" dirty="0" smtClean="0"/>
              <a:t/>
            </a:r>
            <a:br>
              <a:rPr lang="en-IN" sz="2800" dirty="0" smtClean="0"/>
            </a:br>
            <a:endParaRPr lang="en-IN" dirty="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500042"/>
            <a:ext cx="7929618" cy="4286280"/>
          </a:xfrm>
        </p:spPr>
        <p:txBody>
          <a:bodyPr>
            <a:noAutofit/>
          </a:bodyPr>
          <a:lstStyle/>
          <a:p>
            <a:pPr lvl="0" algn="l"/>
            <a:r>
              <a:rPr lang="en-US" sz="1800" b="1" dirty="0" smtClean="0">
                <a:solidFill>
                  <a:schemeClr val="tx1"/>
                </a:solidFill>
                <a:latin typeface="+mn-lt"/>
              </a:rPr>
              <a:t>4.    Two PC a/</a:t>
            </a:r>
            <a:r>
              <a:rPr lang="en-US" sz="1800" b="1" dirty="0" err="1" smtClean="0">
                <a:solidFill>
                  <a:schemeClr val="tx1"/>
                </a:solidFill>
                <a:latin typeface="+mn-lt"/>
              </a:rPr>
              <a:t>cs</a:t>
            </a:r>
            <a:r>
              <a:rPr lang="en-US" sz="1800" b="1" dirty="0" smtClean="0">
                <a:solidFill>
                  <a:schemeClr val="tx1"/>
                </a:solidFill>
                <a:latin typeface="+mn-lt"/>
              </a:rPr>
              <a:t> of AB Exports Ltd were overdue as on 31/12/2017. These accounts were closed in Mar 2018  and hence not appearing in the advances list as on 31/03/2018.</a:t>
            </a:r>
            <a:r>
              <a:rPr lang="en-IN" sz="1800" dirty="0" smtClean="0">
                <a:solidFill>
                  <a:schemeClr val="tx1"/>
                </a:solidFill>
                <a:latin typeface="+mn-lt"/>
              </a:rPr>
              <a:t>                                                                                                                                                </a:t>
            </a:r>
            <a:br>
              <a:rPr lang="en-IN" sz="1800" dirty="0" smtClean="0">
                <a:solidFill>
                  <a:schemeClr val="tx1"/>
                </a:solidFill>
                <a:latin typeface="+mn-lt"/>
              </a:rPr>
            </a:br>
            <a:r>
              <a:rPr lang="en-IN" sz="1800" dirty="0" smtClean="0">
                <a:solidFill>
                  <a:schemeClr val="tx1"/>
                </a:solidFill>
                <a:latin typeface="+mn-lt"/>
              </a:rPr>
              <a:t>  </a:t>
            </a:r>
            <a:r>
              <a:rPr lang="en-US" sz="1800" b="1" dirty="0" smtClean="0">
                <a:solidFill>
                  <a:schemeClr val="tx1"/>
                </a:solidFill>
                <a:latin typeface="+mn-lt"/>
              </a:rPr>
              <a:t>The CC account of the party was to the brim as on 31/03/2018</a:t>
            </a:r>
            <a:r>
              <a:rPr lang="en-IN" sz="1800" dirty="0" smtClean="0">
                <a:solidFill>
                  <a:schemeClr val="tx1"/>
                </a:solidFill>
                <a:latin typeface="+mn-lt"/>
              </a:rPr>
              <a:t/>
            </a:r>
            <a:br>
              <a:rPr lang="en-IN" sz="1800" dirty="0" smtClean="0">
                <a:solidFill>
                  <a:schemeClr val="tx1"/>
                </a:solidFill>
                <a:latin typeface="+mn-lt"/>
              </a:rPr>
            </a:br>
            <a:r>
              <a:rPr lang="en-IN" sz="1800" dirty="0" smtClean="0">
                <a:solidFill>
                  <a:schemeClr val="tx1"/>
                </a:solidFill>
                <a:latin typeface="+mn-lt"/>
              </a:rPr>
              <a:t>  </a:t>
            </a:r>
            <a:r>
              <a:rPr lang="en-IN" sz="1800" b="1" dirty="0" smtClean="0">
                <a:solidFill>
                  <a:schemeClr val="tx1"/>
                </a:solidFill>
                <a:latin typeface="+mn-lt"/>
              </a:rPr>
              <a:t>In the loan list under unsecured personal Loan, Mr A Personal Loan(clean Loan) was outstanding as on 31/03/2018.</a:t>
            </a:r>
            <a:r>
              <a:rPr lang="en-IN" sz="1800" dirty="0" smtClean="0">
                <a:solidFill>
                  <a:schemeClr val="tx1"/>
                </a:solidFill>
                <a:latin typeface="+mn-lt"/>
              </a:rPr>
              <a:t/>
            </a:r>
            <a:br>
              <a:rPr lang="en-IN" sz="1800" dirty="0" smtClean="0">
                <a:solidFill>
                  <a:schemeClr val="tx1"/>
                </a:solidFill>
                <a:latin typeface="+mn-lt"/>
              </a:rPr>
            </a:br>
            <a:r>
              <a:rPr lang="en-IN" sz="1800" dirty="0" smtClean="0">
                <a:solidFill>
                  <a:schemeClr val="tx1"/>
                </a:solidFill>
                <a:latin typeface="+mn-lt"/>
              </a:rPr>
              <a:t>  </a:t>
            </a:r>
            <a:r>
              <a:rPr lang="en-US" sz="1800" b="1" dirty="0" smtClean="0">
                <a:solidFill>
                  <a:schemeClr val="tx1"/>
                </a:solidFill>
                <a:latin typeface="+mn-lt"/>
              </a:rPr>
              <a:t>On analyzing the a/c, it was found that the credits used for closure of  PC a/</a:t>
            </a:r>
            <a:r>
              <a:rPr lang="en-US" sz="1800" b="1" dirty="0" err="1" smtClean="0">
                <a:solidFill>
                  <a:schemeClr val="tx1"/>
                </a:solidFill>
                <a:latin typeface="+mn-lt"/>
              </a:rPr>
              <a:t>cs</a:t>
            </a:r>
            <a:r>
              <a:rPr lang="en-US" sz="1800" b="1" dirty="0" smtClean="0">
                <a:solidFill>
                  <a:schemeClr val="tx1"/>
                </a:solidFill>
                <a:latin typeface="+mn-lt"/>
              </a:rPr>
              <a:t> were transfer from CC a/c of same party.</a:t>
            </a:r>
            <a:r>
              <a:rPr lang="en-IN" sz="1800" dirty="0" smtClean="0">
                <a:solidFill>
                  <a:schemeClr val="tx1"/>
                </a:solidFill>
                <a:latin typeface="+mn-lt"/>
              </a:rPr>
              <a:t/>
            </a:r>
            <a:br>
              <a:rPr lang="en-IN" sz="1800" dirty="0" smtClean="0">
                <a:solidFill>
                  <a:schemeClr val="tx1"/>
                </a:solidFill>
                <a:latin typeface="+mn-lt"/>
              </a:rPr>
            </a:br>
            <a:r>
              <a:rPr lang="en-US" sz="1800" b="1" dirty="0" smtClean="0">
                <a:solidFill>
                  <a:schemeClr val="tx1"/>
                </a:solidFill>
                <a:latin typeface="+mn-lt"/>
              </a:rPr>
              <a:t>  The CC a/c was generally operated to the brim and only credit on the date of transfer came from current a/c of the company.</a:t>
            </a:r>
            <a:r>
              <a:rPr lang="en-IN" sz="1800" dirty="0" smtClean="0">
                <a:solidFill>
                  <a:schemeClr val="tx1"/>
                </a:solidFill>
                <a:latin typeface="+mn-lt"/>
              </a:rPr>
              <a:t/>
            </a:r>
            <a:br>
              <a:rPr lang="en-IN" sz="1800" dirty="0" smtClean="0">
                <a:solidFill>
                  <a:schemeClr val="tx1"/>
                </a:solidFill>
                <a:latin typeface="+mn-lt"/>
              </a:rPr>
            </a:br>
            <a:r>
              <a:rPr lang="en-US" sz="1800" b="1" dirty="0" smtClean="0">
                <a:solidFill>
                  <a:schemeClr val="tx1"/>
                </a:solidFill>
                <a:latin typeface="+mn-lt"/>
              </a:rPr>
              <a:t>  The credit in current a/c was transfer from SB a/c of </a:t>
            </a:r>
            <a:r>
              <a:rPr lang="en-US" sz="1800" b="1" dirty="0" err="1" smtClean="0">
                <a:solidFill>
                  <a:schemeClr val="tx1"/>
                </a:solidFill>
                <a:latin typeface="+mn-lt"/>
              </a:rPr>
              <a:t>Mr.A</a:t>
            </a:r>
            <a:r>
              <a:rPr lang="en-US" sz="1800" b="1" dirty="0" smtClean="0">
                <a:solidFill>
                  <a:schemeClr val="tx1"/>
                </a:solidFill>
                <a:latin typeface="+mn-lt"/>
              </a:rPr>
              <a:t>, director of the company.</a:t>
            </a:r>
            <a:r>
              <a:rPr lang="en-IN" sz="1800" dirty="0" smtClean="0">
                <a:solidFill>
                  <a:schemeClr val="tx1"/>
                </a:solidFill>
                <a:latin typeface="+mn-lt"/>
              </a:rPr>
              <a:t/>
            </a:r>
            <a:br>
              <a:rPr lang="en-IN" sz="1800" dirty="0" smtClean="0">
                <a:solidFill>
                  <a:schemeClr val="tx1"/>
                </a:solidFill>
                <a:latin typeface="+mn-lt"/>
              </a:rPr>
            </a:br>
            <a:r>
              <a:rPr lang="en-US" sz="1800" b="1" dirty="0" smtClean="0">
                <a:solidFill>
                  <a:schemeClr val="tx1"/>
                </a:solidFill>
                <a:latin typeface="+mn-lt"/>
              </a:rPr>
              <a:t>  The credit in SB a/c was from loan a/c of </a:t>
            </a:r>
            <a:r>
              <a:rPr lang="en-US" sz="1800" b="1" dirty="0" err="1" smtClean="0">
                <a:solidFill>
                  <a:schemeClr val="tx1"/>
                </a:solidFill>
                <a:latin typeface="+mn-lt"/>
              </a:rPr>
              <a:t>Mr.A</a:t>
            </a:r>
            <a:r>
              <a:rPr lang="en-US" sz="1800" b="1" dirty="0" smtClean="0">
                <a:solidFill>
                  <a:schemeClr val="tx1"/>
                </a:solidFill>
                <a:latin typeface="+mn-lt"/>
              </a:rPr>
              <a:t>.</a:t>
            </a:r>
            <a:r>
              <a:rPr lang="en-IN" sz="1800" dirty="0" smtClean="0">
                <a:solidFill>
                  <a:schemeClr val="tx1"/>
                </a:solidFill>
                <a:latin typeface="+mn-lt"/>
              </a:rPr>
              <a:t/>
            </a:r>
            <a:br>
              <a:rPr lang="en-IN" sz="1800" dirty="0" smtClean="0">
                <a:solidFill>
                  <a:schemeClr val="tx1"/>
                </a:solidFill>
                <a:latin typeface="+mn-lt"/>
              </a:rPr>
            </a:br>
            <a:r>
              <a:rPr lang="en-US" sz="1800" b="1" dirty="0" smtClean="0">
                <a:solidFill>
                  <a:schemeClr val="tx1"/>
                </a:solidFill>
                <a:latin typeface="+mn-lt"/>
              </a:rPr>
              <a:t>  The loan a/c of </a:t>
            </a:r>
            <a:r>
              <a:rPr lang="en-US" sz="1800" b="1" dirty="0" err="1" smtClean="0">
                <a:solidFill>
                  <a:schemeClr val="tx1"/>
                </a:solidFill>
                <a:latin typeface="+mn-lt"/>
              </a:rPr>
              <a:t>Mr.A</a:t>
            </a:r>
            <a:r>
              <a:rPr lang="en-US" sz="1800" b="1" dirty="0" smtClean="0">
                <a:solidFill>
                  <a:schemeClr val="tx1"/>
                </a:solidFill>
                <a:latin typeface="+mn-lt"/>
              </a:rPr>
              <a:t> was a fresh personal loan (clean loan) sanctioned on that day.            </a:t>
            </a:r>
            <a:br>
              <a:rPr lang="en-US" sz="1800" b="1" dirty="0" smtClean="0">
                <a:solidFill>
                  <a:schemeClr val="tx1"/>
                </a:solidFill>
                <a:latin typeface="+mn-lt"/>
              </a:rPr>
            </a:br>
            <a:r>
              <a:rPr lang="en-US" sz="1800" b="1" dirty="0" smtClean="0">
                <a:solidFill>
                  <a:schemeClr val="tx1"/>
                </a:solidFill>
                <a:latin typeface="+mn-lt"/>
              </a:rPr>
              <a:t>  The same was outstanding as on 31/03/2018.</a:t>
            </a:r>
            <a:r>
              <a:rPr lang="en-IN" sz="1800" dirty="0" smtClean="0">
                <a:solidFill>
                  <a:schemeClr val="tx1"/>
                </a:solidFill>
                <a:latin typeface="+mn-lt"/>
              </a:rPr>
              <a:t/>
            </a:r>
            <a:br>
              <a:rPr lang="en-IN" sz="1800" dirty="0" smtClean="0">
                <a:solidFill>
                  <a:schemeClr val="tx1"/>
                </a:solidFill>
                <a:latin typeface="+mn-lt"/>
              </a:rPr>
            </a:br>
            <a:endParaRPr lang="en-IN" sz="1800" dirty="0">
              <a:solidFill>
                <a:schemeClr val="tx1"/>
              </a:solidFill>
              <a:latin typeface="+mn-lt"/>
            </a:endParaRPr>
          </a:p>
        </p:txBody>
      </p:sp>
      <p:sp>
        <p:nvSpPr>
          <p:cNvPr id="3" name="Title 1"/>
          <p:cNvSpPr txBox="1">
            <a:spLocks/>
          </p:cNvSpPr>
          <p:nvPr/>
        </p:nvSpPr>
        <p:spPr>
          <a:xfrm>
            <a:off x="571472" y="4786322"/>
            <a:ext cx="7358114" cy="1428760"/>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5" name="Title 1"/>
          <p:cNvSpPr txBox="1">
            <a:spLocks/>
          </p:cNvSpPr>
          <p:nvPr/>
        </p:nvSpPr>
        <p:spPr>
          <a:xfrm>
            <a:off x="857224" y="4572008"/>
            <a:ext cx="6562772" cy="1509722"/>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9" name="Title 1"/>
          <p:cNvSpPr txBox="1">
            <a:spLocks/>
          </p:cNvSpPr>
          <p:nvPr/>
        </p:nvSpPr>
        <p:spPr>
          <a:xfrm>
            <a:off x="723872" y="3571876"/>
            <a:ext cx="7062838" cy="1366846"/>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10" name="Title 1"/>
          <p:cNvSpPr txBox="1">
            <a:spLocks/>
          </p:cNvSpPr>
          <p:nvPr/>
        </p:nvSpPr>
        <p:spPr>
          <a:xfrm>
            <a:off x="357158" y="4286256"/>
            <a:ext cx="7858180" cy="2000264"/>
          </a:xfrm>
          <a:prstGeom prst="rect">
            <a:avLst/>
          </a:prstGeom>
        </p:spPr>
        <p:txBody>
          <a:bodyPr vert="horz" lIns="0" rIns="0" bIns="0" anchor="b">
            <a:noAutofit/>
          </a:bodyPr>
          <a:lstStyle/>
          <a:p>
            <a:r>
              <a:rPr lang="en-US" dirty="0" smtClean="0"/>
              <a:t> </a:t>
            </a:r>
            <a:endParaRPr lang="en-IN" dirty="0" smtClean="0"/>
          </a:p>
          <a:p>
            <a:r>
              <a:rPr lang="en-US" dirty="0" smtClean="0"/>
              <a:t>PC account should be closed only from export proceeds. These are </a:t>
            </a:r>
            <a:r>
              <a:rPr lang="en-US" b="1" i="1" u="sng" dirty="0" smtClean="0"/>
              <a:t>contrived </a:t>
            </a:r>
            <a:r>
              <a:rPr lang="en-US" dirty="0" smtClean="0"/>
              <a:t>transactions by transfer from one account to other and eventually  out of fresh limits sanctioned. Hence the account to be classified as NPA as on 31/03/2018.</a:t>
            </a:r>
            <a:endParaRPr lang="en-IN" dirty="0" smtClean="0"/>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0" i="0" u="none" strike="noStrike" kern="1200" cap="none" spc="0" normalizeH="0" baseline="0" noProof="0" dirty="0">
              <a:ln>
                <a:noFill/>
              </a:ln>
              <a:solidFill>
                <a:schemeClr val="tx1"/>
              </a:solidFill>
              <a:effectLst/>
              <a:uLnTx/>
              <a:uFillTx/>
              <a:latin typeface="+mn-lt"/>
              <a:ea typeface="+mj-ea"/>
              <a:cs typeface="+mj-cs"/>
            </a:endParaRPr>
          </a:p>
        </p:txBody>
      </p:sp>
    </p:spTree>
    <p:extLst>
      <p:ext uri="{BB962C8B-B14F-4D97-AF65-F5344CB8AC3E}">
        <p14:creationId xmlns:p14="http://schemas.microsoft.com/office/powerpoint/2010/main" xmlns="" val="11437066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nodePh="1">
                                  <p:stCondLst>
                                    <p:cond delay="0"/>
                                  </p:stCondLst>
                                  <p:endCondLst>
                                    <p:cond evt="begin" delay="0">
                                      <p:tn val="15"/>
                                    </p:cond>
                                  </p:end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nodePh="1">
                                  <p:stCondLst>
                                    <p:cond delay="0"/>
                                  </p:stCondLst>
                                  <p:endCondLst>
                                    <p:cond evt="begin" delay="0">
                                      <p:tn val="20"/>
                                    </p:cond>
                                  </p:end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404" y="1098552"/>
            <a:ext cx="8382000" cy="2544762"/>
          </a:xfrm>
        </p:spPr>
        <p:txBody>
          <a:bodyPr>
            <a:noAutofit/>
          </a:bodyPr>
          <a:lstStyle/>
          <a:p>
            <a:pPr lvl="0"/>
            <a:r>
              <a:rPr lang="en-US" sz="1800" b="1" dirty="0" smtClean="0">
                <a:solidFill>
                  <a:schemeClr val="tx1"/>
                </a:solidFill>
              </a:rPr>
              <a:t>5</a:t>
            </a:r>
            <a:r>
              <a:rPr lang="en-US" sz="1800" b="1" dirty="0" smtClean="0">
                <a:solidFill>
                  <a:schemeClr val="tx1"/>
                </a:solidFill>
                <a:latin typeface="+mn-lt"/>
              </a:rPr>
              <a:t>. A </a:t>
            </a:r>
            <a:r>
              <a:rPr lang="en-US" sz="1800" b="1" dirty="0">
                <a:solidFill>
                  <a:schemeClr val="tx1"/>
                </a:solidFill>
                <a:latin typeface="+mn-lt"/>
              </a:rPr>
              <a:t>trust was sanctioned a  Secured OD against Property. In the books of bank, it was shown under CC/OD.</a:t>
            </a:r>
            <a:r>
              <a:rPr lang="en-IN" sz="1800" b="1" dirty="0">
                <a:solidFill>
                  <a:schemeClr val="tx1"/>
                </a:solidFill>
                <a:latin typeface="+mn-lt"/>
              </a:rPr>
              <a:t/>
            </a:r>
            <a:br>
              <a:rPr lang="en-IN" sz="1800" b="1" dirty="0">
                <a:solidFill>
                  <a:schemeClr val="tx1"/>
                </a:solidFill>
                <a:latin typeface="+mn-lt"/>
              </a:rPr>
            </a:br>
            <a:r>
              <a:rPr lang="en-US" sz="1800" b="1" dirty="0" smtClean="0">
                <a:solidFill>
                  <a:schemeClr val="tx1"/>
                </a:solidFill>
                <a:latin typeface="+mn-lt"/>
              </a:rPr>
              <a:t>The </a:t>
            </a:r>
            <a:r>
              <a:rPr lang="en-US" sz="1800" b="1" dirty="0">
                <a:solidFill>
                  <a:schemeClr val="tx1"/>
                </a:solidFill>
                <a:latin typeface="+mn-lt"/>
              </a:rPr>
              <a:t>purpose was to develop a land but it was sanctioned as OD only and not as term loan but in sanction it was stated that it was  repayable after one year.</a:t>
            </a:r>
            <a:r>
              <a:rPr lang="en-IN" sz="1800" b="1" dirty="0">
                <a:solidFill>
                  <a:schemeClr val="tx1"/>
                </a:solidFill>
                <a:latin typeface="+mn-lt"/>
              </a:rPr>
              <a:t/>
            </a:r>
            <a:br>
              <a:rPr lang="en-IN" sz="1800" b="1" dirty="0">
                <a:solidFill>
                  <a:schemeClr val="tx1"/>
                </a:solidFill>
                <a:latin typeface="+mn-lt"/>
              </a:rPr>
            </a:br>
            <a:r>
              <a:rPr lang="en-US" sz="1800" b="1" dirty="0">
                <a:solidFill>
                  <a:schemeClr val="tx1"/>
                </a:solidFill>
                <a:latin typeface="+mn-lt"/>
              </a:rPr>
              <a:t> </a:t>
            </a:r>
            <a:r>
              <a:rPr lang="en-US" sz="1800" b="1" dirty="0" smtClean="0">
                <a:solidFill>
                  <a:schemeClr val="tx1"/>
                </a:solidFill>
                <a:latin typeface="+mn-lt"/>
              </a:rPr>
              <a:t>In </a:t>
            </a:r>
            <a:r>
              <a:rPr lang="en-US" sz="1800" b="1" dirty="0">
                <a:solidFill>
                  <a:schemeClr val="tx1"/>
                </a:solidFill>
                <a:latin typeface="+mn-lt"/>
              </a:rPr>
              <a:t>the next year the limit was renewed without any collection </a:t>
            </a:r>
            <a:r>
              <a:rPr lang="en-IN" sz="1800" b="1" dirty="0">
                <a:solidFill>
                  <a:schemeClr val="tx1"/>
                </a:solidFill>
                <a:latin typeface="+mn-lt"/>
              </a:rPr>
              <a:t/>
            </a:r>
            <a:br>
              <a:rPr lang="en-IN" sz="1800" b="1" dirty="0">
                <a:solidFill>
                  <a:schemeClr val="tx1"/>
                </a:solidFill>
                <a:latin typeface="+mn-lt"/>
              </a:rPr>
            </a:br>
            <a:r>
              <a:rPr lang="en-US" sz="1800" b="1" dirty="0">
                <a:solidFill>
                  <a:schemeClr val="tx1"/>
                </a:solidFill>
                <a:latin typeface="+mn-lt"/>
              </a:rPr>
              <a:t> </a:t>
            </a:r>
            <a:r>
              <a:rPr lang="en-US" sz="1800" b="1" dirty="0" smtClean="0">
                <a:solidFill>
                  <a:schemeClr val="tx1"/>
                </a:solidFill>
                <a:latin typeface="+mn-lt"/>
              </a:rPr>
              <a:t>During </a:t>
            </a:r>
            <a:r>
              <a:rPr lang="en-US" sz="1800" b="1" dirty="0">
                <a:solidFill>
                  <a:schemeClr val="tx1"/>
                </a:solidFill>
                <a:latin typeface="+mn-lt"/>
              </a:rPr>
              <a:t>the year the party had not operated the a/c regularly. The </a:t>
            </a:r>
            <a:r>
              <a:rPr lang="en-US" sz="1800" b="1" dirty="0" smtClean="0">
                <a:solidFill>
                  <a:schemeClr val="tx1"/>
                </a:solidFill>
                <a:latin typeface="+mn-lt"/>
              </a:rPr>
              <a:t>balance </a:t>
            </a:r>
            <a:r>
              <a:rPr lang="en-US" sz="1800" b="1" dirty="0">
                <a:solidFill>
                  <a:schemeClr val="tx1"/>
                </a:solidFill>
                <a:latin typeface="+mn-lt"/>
              </a:rPr>
              <a:t>was always in excess of limit and also always one month interest was in arrears.</a:t>
            </a:r>
            <a:r>
              <a:rPr lang="en-IN" sz="1800" b="1" dirty="0">
                <a:solidFill>
                  <a:schemeClr val="tx1"/>
                </a:solidFill>
                <a:latin typeface="+mn-lt"/>
              </a:rPr>
              <a:t/>
            </a:r>
            <a:br>
              <a:rPr lang="en-IN" sz="1800" b="1" dirty="0">
                <a:solidFill>
                  <a:schemeClr val="tx1"/>
                </a:solidFill>
                <a:latin typeface="+mn-lt"/>
              </a:rPr>
            </a:br>
            <a:r>
              <a:rPr lang="en-US" sz="1800" b="1" dirty="0">
                <a:solidFill>
                  <a:schemeClr val="tx1"/>
                </a:solidFill>
                <a:latin typeface="+mn-lt"/>
              </a:rPr>
              <a:t> </a:t>
            </a:r>
            <a:r>
              <a:rPr lang="en-IN" sz="1800" b="1" dirty="0">
                <a:solidFill>
                  <a:schemeClr val="tx1"/>
                </a:solidFill>
                <a:latin typeface="+mn-lt"/>
              </a:rPr>
              <a:t/>
            </a:r>
            <a:br>
              <a:rPr lang="en-IN" sz="1800" b="1" dirty="0">
                <a:solidFill>
                  <a:schemeClr val="tx1"/>
                </a:solidFill>
                <a:latin typeface="+mn-lt"/>
              </a:rPr>
            </a:br>
            <a:endParaRPr lang="en-IN" sz="1800" b="1" dirty="0">
              <a:solidFill>
                <a:schemeClr val="tx1"/>
              </a:solidFill>
              <a:latin typeface="+mn-lt"/>
            </a:endParaRPr>
          </a:p>
        </p:txBody>
      </p:sp>
      <p:sp>
        <p:nvSpPr>
          <p:cNvPr id="3" name="Content Placeholder 2"/>
          <p:cNvSpPr>
            <a:spLocks noGrp="1"/>
          </p:cNvSpPr>
          <p:nvPr>
            <p:ph idx="1"/>
          </p:nvPr>
        </p:nvSpPr>
        <p:spPr>
          <a:xfrm>
            <a:off x="381000" y="3746519"/>
            <a:ext cx="8305800" cy="2468563"/>
          </a:xfrm>
        </p:spPr>
        <p:txBody>
          <a:bodyPr>
            <a:normAutofit/>
          </a:bodyPr>
          <a:lstStyle/>
          <a:p>
            <a:pPr>
              <a:buNone/>
            </a:pPr>
            <a:endParaRPr lang="en-IN" sz="1800" dirty="0" smtClean="0"/>
          </a:p>
          <a:p>
            <a:r>
              <a:rPr lang="en-US" sz="1800" dirty="0" smtClean="0"/>
              <a:t>It is an innovative loan. Even though it is listed under CC/OD,  the bank contends that it is a term loan payable after one year and hence </a:t>
            </a:r>
            <a:r>
              <a:rPr lang="en-US" sz="1800" dirty="0" err="1" smtClean="0"/>
              <a:t>instalment</a:t>
            </a:r>
            <a:r>
              <a:rPr lang="en-US" sz="1800" dirty="0" smtClean="0"/>
              <a:t> was not due. The interest is in arrears only for one month. </a:t>
            </a:r>
            <a:endParaRPr lang="en-IN" sz="1800" dirty="0" smtClean="0"/>
          </a:p>
          <a:p>
            <a:r>
              <a:rPr lang="en-US" sz="1800" i="1" u="sng" dirty="0" smtClean="0"/>
              <a:t>As the limit was sanctioned as OD and listed under CC/OD, the norms applicable to CC/OD to be applied and as the balance always exceeded the limit, to be classified as NPA.</a:t>
            </a:r>
            <a:endParaRPr lang="en-IN" sz="1800" dirty="0" smtClean="0"/>
          </a:p>
          <a:p>
            <a:endParaRPr lang="en-IN" sz="1800" dirty="0"/>
          </a:p>
        </p:txBody>
      </p:sp>
    </p:spTree>
    <p:extLst>
      <p:ext uri="{BB962C8B-B14F-4D97-AF65-F5344CB8AC3E}">
        <p14:creationId xmlns:p14="http://schemas.microsoft.com/office/powerpoint/2010/main" xmlns="" val="408508504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2846"/>
            <a:ext cx="8229600" cy="3602038"/>
          </a:xfrm>
        </p:spPr>
        <p:txBody>
          <a:bodyPr>
            <a:noAutofit/>
          </a:bodyPr>
          <a:lstStyle/>
          <a:p>
            <a:pPr lvl="0" algn="l"/>
            <a:r>
              <a:rPr lang="en-US" sz="1800" b="1" dirty="0" smtClean="0">
                <a:solidFill>
                  <a:schemeClr val="tx1"/>
                </a:solidFill>
                <a:latin typeface="+mn-lt"/>
              </a:rPr>
              <a:t>6. B </a:t>
            </a:r>
            <a:r>
              <a:rPr lang="en-US" sz="1800" b="1" dirty="0">
                <a:solidFill>
                  <a:schemeClr val="tx1"/>
                </a:solidFill>
                <a:latin typeface="+mn-lt"/>
              </a:rPr>
              <a:t>Ltd is having CC limit and bills limit</a:t>
            </a:r>
            <a:r>
              <a:rPr lang="en-US" sz="1800" b="1" dirty="0" smtClean="0">
                <a:solidFill>
                  <a:schemeClr val="tx1"/>
                </a:solidFill>
                <a:latin typeface="+mn-lt"/>
              </a:rPr>
              <a:t>. </a:t>
            </a:r>
            <a:r>
              <a:rPr lang="en-IN" sz="1800" dirty="0">
                <a:solidFill>
                  <a:schemeClr val="tx1"/>
                </a:solidFill>
                <a:latin typeface="+mn-lt"/>
              </a:rPr>
              <a:t/>
            </a:r>
            <a:br>
              <a:rPr lang="en-IN" sz="1800" dirty="0">
                <a:solidFill>
                  <a:schemeClr val="tx1"/>
                </a:solidFill>
                <a:latin typeface="+mn-lt"/>
              </a:rPr>
            </a:br>
            <a:r>
              <a:rPr lang="en-US" sz="1800" b="1" dirty="0">
                <a:solidFill>
                  <a:schemeClr val="tx1"/>
                </a:solidFill>
                <a:latin typeface="+mn-lt"/>
              </a:rPr>
              <a:t>In the first quarter of </a:t>
            </a:r>
            <a:r>
              <a:rPr lang="en-US" sz="1800" b="1" dirty="0" smtClean="0">
                <a:solidFill>
                  <a:schemeClr val="tx1"/>
                </a:solidFill>
                <a:latin typeface="+mn-lt"/>
              </a:rPr>
              <a:t>2017-18,  </a:t>
            </a:r>
            <a:r>
              <a:rPr lang="en-US" sz="1800" b="1" dirty="0">
                <a:solidFill>
                  <a:schemeClr val="tx1"/>
                </a:solidFill>
                <a:latin typeface="+mn-lt"/>
              </a:rPr>
              <a:t>the a/c was operated well but towards the end of 1 qtr the </a:t>
            </a:r>
            <a:r>
              <a:rPr lang="en-US" sz="1800" b="1" dirty="0" smtClean="0">
                <a:solidFill>
                  <a:schemeClr val="tx1"/>
                </a:solidFill>
                <a:latin typeface="+mn-lt"/>
              </a:rPr>
              <a:t>balance </a:t>
            </a:r>
            <a:r>
              <a:rPr lang="en-US" sz="1800" b="1" dirty="0">
                <a:solidFill>
                  <a:schemeClr val="tx1"/>
                </a:solidFill>
                <a:latin typeface="+mn-lt"/>
              </a:rPr>
              <a:t>exceeded limit.</a:t>
            </a:r>
            <a:r>
              <a:rPr lang="en-IN" sz="1800" dirty="0">
                <a:solidFill>
                  <a:schemeClr val="tx1"/>
                </a:solidFill>
                <a:latin typeface="+mn-lt"/>
              </a:rPr>
              <a:t/>
            </a:r>
            <a:br>
              <a:rPr lang="en-IN" sz="1800" dirty="0">
                <a:solidFill>
                  <a:schemeClr val="tx1"/>
                </a:solidFill>
                <a:latin typeface="+mn-lt"/>
              </a:rPr>
            </a:br>
            <a:r>
              <a:rPr lang="en-US" sz="1800" b="1" dirty="0">
                <a:solidFill>
                  <a:schemeClr val="tx1"/>
                </a:solidFill>
                <a:latin typeface="+mn-lt"/>
              </a:rPr>
              <a:t>Working Capital Demand Loan (WCDL) was sanctioned against current assets in II qtr. The repayment as per sanction is bullet payment at the end of one year or on demand.</a:t>
            </a:r>
            <a:r>
              <a:rPr lang="en-IN" sz="1800" dirty="0">
                <a:solidFill>
                  <a:schemeClr val="tx1"/>
                </a:solidFill>
                <a:latin typeface="+mn-lt"/>
              </a:rPr>
              <a:t/>
            </a:r>
            <a:br>
              <a:rPr lang="en-IN" sz="1800" dirty="0">
                <a:solidFill>
                  <a:schemeClr val="tx1"/>
                </a:solidFill>
                <a:latin typeface="+mn-lt"/>
              </a:rPr>
            </a:br>
            <a:r>
              <a:rPr lang="en-US" sz="1800" b="1" dirty="0">
                <a:solidFill>
                  <a:schemeClr val="tx1"/>
                </a:solidFill>
                <a:latin typeface="+mn-lt"/>
              </a:rPr>
              <a:t>There were transactions and also frequent transfers  from CC to WCDL and vice versa. The interest in WCDL was overdue for less than 2 months.</a:t>
            </a:r>
            <a:r>
              <a:rPr lang="en-IN" sz="1800" dirty="0">
                <a:solidFill>
                  <a:schemeClr val="tx1"/>
                </a:solidFill>
                <a:latin typeface="+mn-lt"/>
              </a:rPr>
              <a:t/>
            </a:r>
            <a:br>
              <a:rPr lang="en-IN" sz="1800" dirty="0">
                <a:solidFill>
                  <a:schemeClr val="tx1"/>
                </a:solidFill>
                <a:latin typeface="+mn-lt"/>
              </a:rPr>
            </a:br>
            <a:r>
              <a:rPr lang="en-US" sz="1800" b="1" dirty="0">
                <a:solidFill>
                  <a:schemeClr val="tx1"/>
                </a:solidFill>
                <a:latin typeface="+mn-lt"/>
              </a:rPr>
              <a:t>The CC </a:t>
            </a:r>
            <a:r>
              <a:rPr lang="en-US" sz="1800" b="1" dirty="0" smtClean="0">
                <a:solidFill>
                  <a:schemeClr val="tx1"/>
                </a:solidFill>
                <a:latin typeface="+mn-lt"/>
              </a:rPr>
              <a:t>balance was </a:t>
            </a:r>
            <a:r>
              <a:rPr lang="en-US" sz="1800" b="1" dirty="0">
                <a:solidFill>
                  <a:schemeClr val="tx1"/>
                </a:solidFill>
                <a:latin typeface="+mn-lt"/>
              </a:rPr>
              <a:t>irregular most of the days but it was brought to limit occasionally.</a:t>
            </a:r>
            <a:r>
              <a:rPr lang="en-IN" sz="1800" dirty="0">
                <a:solidFill>
                  <a:schemeClr val="tx1"/>
                </a:solidFill>
                <a:latin typeface="+mn-lt"/>
              </a:rPr>
              <a:t/>
            </a:r>
            <a:br>
              <a:rPr lang="en-IN" sz="1800" dirty="0">
                <a:solidFill>
                  <a:schemeClr val="tx1"/>
                </a:solidFill>
                <a:latin typeface="+mn-lt"/>
              </a:rPr>
            </a:br>
            <a:r>
              <a:rPr lang="en-US" sz="1800" b="1" dirty="0">
                <a:solidFill>
                  <a:schemeClr val="tx1"/>
                </a:solidFill>
                <a:latin typeface="+mn-lt"/>
              </a:rPr>
              <a:t>If bal in both </a:t>
            </a:r>
            <a:r>
              <a:rPr lang="en-US" sz="1800" b="1" dirty="0" smtClean="0">
                <a:solidFill>
                  <a:schemeClr val="tx1"/>
                </a:solidFill>
                <a:latin typeface="+mn-lt"/>
              </a:rPr>
              <a:t>a/c’s </a:t>
            </a:r>
            <a:r>
              <a:rPr lang="en-US" sz="1800" b="1" dirty="0">
                <a:solidFill>
                  <a:schemeClr val="tx1"/>
                </a:solidFill>
                <a:latin typeface="+mn-lt"/>
              </a:rPr>
              <a:t>were considered, the bal exceeded the limit continuously for &gt; 90 </a:t>
            </a:r>
            <a:r>
              <a:rPr lang="en-US" sz="1800" b="1" dirty="0" smtClean="0">
                <a:solidFill>
                  <a:schemeClr val="tx1"/>
                </a:solidFill>
                <a:latin typeface="+mn-lt"/>
              </a:rPr>
              <a:t>days</a:t>
            </a:r>
            <a:r>
              <a:rPr lang="en-IN" sz="1800" dirty="0">
                <a:solidFill>
                  <a:schemeClr val="tx1"/>
                </a:solidFill>
                <a:latin typeface="+mn-lt"/>
              </a:rPr>
              <a:t/>
            </a:r>
            <a:br>
              <a:rPr lang="en-IN" sz="1800" dirty="0">
                <a:solidFill>
                  <a:schemeClr val="tx1"/>
                </a:solidFill>
                <a:latin typeface="+mn-lt"/>
              </a:rPr>
            </a:br>
            <a:endParaRPr lang="en-IN" sz="1800" dirty="0">
              <a:solidFill>
                <a:schemeClr val="tx1"/>
              </a:solidFill>
              <a:latin typeface="+mn-lt"/>
            </a:endParaRPr>
          </a:p>
        </p:txBody>
      </p:sp>
      <p:sp>
        <p:nvSpPr>
          <p:cNvPr id="3" name="Content Placeholder 2"/>
          <p:cNvSpPr>
            <a:spLocks noGrp="1"/>
          </p:cNvSpPr>
          <p:nvPr>
            <p:ph idx="1"/>
          </p:nvPr>
        </p:nvSpPr>
        <p:spPr>
          <a:xfrm>
            <a:off x="457200" y="4694261"/>
            <a:ext cx="8229600" cy="2163763"/>
          </a:xfrm>
        </p:spPr>
        <p:txBody>
          <a:bodyPr>
            <a:normAutofit/>
          </a:bodyPr>
          <a:lstStyle/>
          <a:p>
            <a:pPr marL="0" indent="0">
              <a:buNone/>
            </a:pPr>
            <a:r>
              <a:rPr lang="en-US" sz="1800" dirty="0" smtClean="0"/>
              <a:t>    </a:t>
            </a:r>
            <a:endParaRPr lang="en-US" sz="1800" b="1" dirty="0" smtClean="0"/>
          </a:p>
          <a:p>
            <a:pPr marL="0" indent="0">
              <a:buNone/>
            </a:pPr>
            <a:r>
              <a:rPr lang="en-US" sz="1800" b="1" dirty="0" smtClean="0"/>
              <a:t> </a:t>
            </a:r>
            <a:endParaRPr lang="en-IN" sz="1800" dirty="0"/>
          </a:p>
          <a:p>
            <a:endParaRPr lang="en-IN" sz="1800" dirty="0"/>
          </a:p>
        </p:txBody>
      </p:sp>
      <p:sp>
        <p:nvSpPr>
          <p:cNvPr id="5" name="Title 1"/>
          <p:cNvSpPr txBox="1">
            <a:spLocks/>
          </p:cNvSpPr>
          <p:nvPr/>
        </p:nvSpPr>
        <p:spPr>
          <a:xfrm>
            <a:off x="1428728" y="4857760"/>
            <a:ext cx="6786610" cy="1581160"/>
          </a:xfrm>
          <a:prstGeom prst="rect">
            <a:avLst/>
          </a:prstGeom>
        </p:spPr>
        <p:txBody>
          <a:bodyPr vert="horz" lIns="0" rIns="0" bIns="0" anchor="b">
            <a:noAutofit/>
          </a:bodyPr>
          <a:lstStyle/>
          <a:p>
            <a:r>
              <a:rPr lang="en-US" dirty="0" smtClean="0"/>
              <a:t>WCDL against current assets is nothing but fresh working capital loan given to make the CC limit performing. One more instance of inventive lending !!!. </a:t>
            </a:r>
            <a:endParaRPr lang="en-IN" dirty="0" smtClean="0"/>
          </a:p>
          <a:p>
            <a:r>
              <a:rPr lang="en-US" dirty="0" smtClean="0"/>
              <a:t>In  my opinion, the auditor has to consider both limits together as CC and apply norms applicable to CC and classify the limit as NPA.</a:t>
            </a:r>
            <a:endParaRPr lang="en-IN" dirty="0" smtClean="0"/>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sz="1800" b="0" i="0" u="none" strike="noStrike" kern="1200" cap="none" spc="0" normalizeH="0" baseline="0" noProof="0" dirty="0">
              <a:ln>
                <a:noFill/>
              </a:ln>
              <a:solidFill>
                <a:schemeClr val="tx1"/>
              </a:solidFill>
              <a:effectLst/>
              <a:uLnTx/>
              <a:uFillTx/>
              <a:latin typeface="+mn-lt"/>
              <a:ea typeface="+mj-ea"/>
              <a:cs typeface="+mj-cs"/>
            </a:endParaRPr>
          </a:p>
        </p:txBody>
      </p:sp>
    </p:spTree>
    <p:extLst>
      <p:ext uri="{BB962C8B-B14F-4D97-AF65-F5344CB8AC3E}">
        <p14:creationId xmlns:p14="http://schemas.microsoft.com/office/powerpoint/2010/main" xmlns="" val="135289521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53120"/>
          </a:xfrm>
        </p:spPr>
        <p:txBody>
          <a:bodyPr>
            <a:noAutofit/>
          </a:bodyPr>
          <a:lstStyle/>
          <a:p>
            <a:pPr marL="0" lvl="0" indent="0">
              <a:buNone/>
            </a:pPr>
            <a:r>
              <a:rPr lang="en-US" sz="1800" b="1" dirty="0" smtClean="0"/>
              <a:t>7</a:t>
            </a:r>
            <a:endParaRPr lang="en-IN" sz="1800" b="1" dirty="0" smtClean="0"/>
          </a:p>
          <a:p>
            <a:pPr lvl="0"/>
            <a:r>
              <a:rPr lang="en-IN" sz="1800" b="1" dirty="0" smtClean="0"/>
              <a:t>BS </a:t>
            </a:r>
            <a:r>
              <a:rPr lang="en-IN" sz="1800" b="1" dirty="0"/>
              <a:t>Ltd was having the following limits</a:t>
            </a:r>
            <a:endParaRPr lang="en-IN" sz="1800" dirty="0"/>
          </a:p>
          <a:p>
            <a:r>
              <a:rPr lang="en-IN" sz="1800" b="1" dirty="0"/>
              <a:t>CC Limit Rs 180 </a:t>
            </a:r>
            <a:r>
              <a:rPr lang="en-IN" sz="1800" b="1" dirty="0" err="1"/>
              <a:t>crores</a:t>
            </a:r>
            <a:endParaRPr lang="en-IN" sz="1800" dirty="0"/>
          </a:p>
          <a:p>
            <a:r>
              <a:rPr lang="en-IN" sz="1800" b="1" dirty="0"/>
              <a:t>Two term loans of Rs 150 </a:t>
            </a:r>
            <a:r>
              <a:rPr lang="en-IN" sz="1800" b="1" dirty="0" err="1"/>
              <a:t>crores</a:t>
            </a:r>
            <a:r>
              <a:rPr lang="en-IN" sz="1800" b="1" dirty="0"/>
              <a:t> each as on </a:t>
            </a:r>
            <a:r>
              <a:rPr lang="en-IN" sz="1800" b="1" dirty="0" smtClean="0"/>
              <a:t>1/4/2015.</a:t>
            </a:r>
            <a:endParaRPr lang="en-IN" sz="1800" dirty="0"/>
          </a:p>
          <a:p>
            <a:r>
              <a:rPr lang="en-IN" sz="1800" b="1" dirty="0"/>
              <a:t>CC limit was frequently overdrawn and in LFAR of </a:t>
            </a:r>
            <a:r>
              <a:rPr lang="en-IN" sz="1800" b="1" dirty="0" smtClean="0"/>
              <a:t>31/3/15, </a:t>
            </a:r>
            <a:r>
              <a:rPr lang="en-IN" sz="1800" b="1" dirty="0"/>
              <a:t>auditors commented that the account was irregular on most part of the year even though technically it is not NPA.</a:t>
            </a:r>
            <a:endParaRPr lang="en-IN" sz="1800" dirty="0"/>
          </a:p>
          <a:p>
            <a:r>
              <a:rPr lang="en-IN" sz="1800" b="1" dirty="0"/>
              <a:t>Bank has  structured the repayment schedule of term loans on </a:t>
            </a:r>
            <a:r>
              <a:rPr lang="en-IN" sz="1800" b="1" dirty="0" smtClean="0"/>
              <a:t>02/07/2015 </a:t>
            </a:r>
            <a:r>
              <a:rPr lang="en-IN" sz="1800" b="1" dirty="0"/>
              <a:t>under Flexible Structuring Scheme and has also enhanced the CC Limit to Rs.189 </a:t>
            </a:r>
            <a:r>
              <a:rPr lang="en-IN" sz="1800" b="1" dirty="0" err="1"/>
              <a:t>crores</a:t>
            </a:r>
            <a:r>
              <a:rPr lang="en-IN" sz="1800" b="1" dirty="0"/>
              <a:t>.</a:t>
            </a:r>
            <a:endParaRPr lang="en-IN" sz="1800" dirty="0"/>
          </a:p>
          <a:p>
            <a:r>
              <a:rPr lang="en-IN" sz="1800" b="1" dirty="0"/>
              <a:t>The CC </a:t>
            </a:r>
            <a:r>
              <a:rPr lang="en-IN" sz="1800" b="1" dirty="0" smtClean="0"/>
              <a:t>account was </a:t>
            </a:r>
            <a:r>
              <a:rPr lang="en-IN" sz="1800" b="1" dirty="0"/>
              <a:t>continuously above limit from 16/03/2015 to 10/06/2015 and from 19/06/2015 to 10/09/2015.</a:t>
            </a:r>
            <a:endParaRPr lang="en-IN" sz="1800" dirty="0"/>
          </a:p>
          <a:p>
            <a:r>
              <a:rPr lang="en-IN" sz="1800" b="1" dirty="0"/>
              <a:t>The LCs opened </a:t>
            </a:r>
            <a:r>
              <a:rPr lang="en-IN" sz="1800" b="1" dirty="0" smtClean="0"/>
              <a:t> </a:t>
            </a:r>
            <a:r>
              <a:rPr lang="en-IN" sz="1800" b="1" dirty="0"/>
              <a:t>devolved frequently and debited to CC account. One LC for Rs.41 </a:t>
            </a:r>
            <a:r>
              <a:rPr lang="en-IN" sz="1800" b="1" dirty="0" err="1"/>
              <a:t>crores</a:t>
            </a:r>
            <a:r>
              <a:rPr lang="en-IN" sz="1800" b="1" dirty="0"/>
              <a:t> devolved on 10/06/2015 was debited to CC on 19/06/2015. Had this been debited on 10/06/2015, the CC would have overdrawn from 10/06/2015 to 18/06/2015 also.</a:t>
            </a:r>
            <a:endParaRPr lang="en-IN" sz="1800" dirty="0"/>
          </a:p>
          <a:p>
            <a:r>
              <a:rPr lang="en-IN" sz="1800" b="1" dirty="0"/>
              <a:t>After Flexible structuring as mentioned above , the account was performing till the end of March 2016 and the bank has classified it as performing</a:t>
            </a:r>
            <a:r>
              <a:rPr lang="en-IN" sz="1800" b="1" dirty="0" smtClean="0"/>
              <a:t>.</a:t>
            </a:r>
            <a:endParaRPr lang="en-IN" sz="1800" dirty="0"/>
          </a:p>
        </p:txBody>
      </p:sp>
    </p:spTree>
    <p:extLst>
      <p:ext uri="{BB962C8B-B14F-4D97-AF65-F5344CB8AC3E}">
        <p14:creationId xmlns:p14="http://schemas.microsoft.com/office/powerpoint/2010/main" xmlns="" val="154360628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normAutofit fontScale="62500" lnSpcReduction="20000"/>
          </a:bodyPr>
          <a:lstStyle/>
          <a:p>
            <a:pPr>
              <a:buNone/>
            </a:pPr>
            <a:endParaRPr lang="en-IN" dirty="0" smtClean="0"/>
          </a:p>
          <a:p>
            <a:r>
              <a:rPr lang="en-IN" dirty="0" smtClean="0"/>
              <a:t>RBI in its circular DBR No BP BC 53/21.04.132/2014-15 dated 15/12/2014 (the same has been reproduced in its master circular on IRAC norms dt. 1/7/15in </a:t>
            </a:r>
            <a:r>
              <a:rPr lang="en-IN" dirty="0" err="1" smtClean="0"/>
              <a:t>para</a:t>
            </a:r>
            <a:r>
              <a:rPr lang="en-IN" dirty="0" smtClean="0"/>
              <a:t> 11) on Flexible Structuring of Existing long Term Project Loans to </a:t>
            </a:r>
            <a:r>
              <a:rPr lang="en-IN" dirty="0" err="1" smtClean="0"/>
              <a:t>Infrastruture</a:t>
            </a:r>
            <a:r>
              <a:rPr lang="en-IN" dirty="0" smtClean="0"/>
              <a:t> and Core Industries stated as follows;</a:t>
            </a:r>
          </a:p>
          <a:p>
            <a:r>
              <a:rPr lang="en-IN" dirty="0" smtClean="0"/>
              <a:t>Para 4 (ii)”Banks may fix a Fresh Loan Amortisation Schedule for the existing project loans once during the life time of the project, after the date of commencement of commercial operations (DCCO) based on the reassessment of the project cash flows without this being treated as restructuring provided;</a:t>
            </a:r>
          </a:p>
          <a:p>
            <a:pPr lvl="0"/>
            <a:r>
              <a:rPr lang="en-IN" dirty="0" smtClean="0"/>
              <a:t>The loan is a standard loan as on the date of change of amortization schedule “</a:t>
            </a:r>
          </a:p>
          <a:p>
            <a:r>
              <a:rPr lang="en-IN" dirty="0" smtClean="0"/>
              <a:t>Had the LC devolved –Rs.41 </a:t>
            </a:r>
            <a:r>
              <a:rPr lang="en-IN" dirty="0" err="1" smtClean="0"/>
              <a:t>crores</a:t>
            </a:r>
            <a:r>
              <a:rPr lang="en-IN" dirty="0" smtClean="0"/>
              <a:t> been debited to CC on 10/06/2015, the CC account would have been continuously above limit for 91 days on 14/06/2015 (from 16/03/2015).</a:t>
            </a:r>
          </a:p>
          <a:p>
            <a:r>
              <a:rPr lang="en-IN" dirty="0" smtClean="0"/>
              <a:t>RBI condition for Flexible restructuring as given in (a) is not satisfied and hence the Flexible Restructuring done by the bank amounted to Restructuring.</a:t>
            </a:r>
          </a:p>
          <a:p>
            <a:r>
              <a:rPr lang="en-IN" dirty="0" smtClean="0"/>
              <a:t>RBI in its Master Circular vide </a:t>
            </a:r>
            <a:r>
              <a:rPr lang="en-IN" dirty="0" err="1" smtClean="0"/>
              <a:t>para</a:t>
            </a:r>
            <a:r>
              <a:rPr lang="en-IN" dirty="0" smtClean="0"/>
              <a:t> 20.2.3 has withdrawn the concession of retaining the asset as standard on restructuring with effect from 1/4/2015. Accordingly a standard account on restructuring (for reasons other than change in DCCO and) would be immediately classified as sub standard on restructuring.</a:t>
            </a:r>
          </a:p>
          <a:p>
            <a:r>
              <a:rPr lang="en-IN" dirty="0" smtClean="0"/>
              <a:t>In this case due to the reasons explained  above, the Flexible restructuring done vide sanction 2/7/15 amounts to restructuring and hence this account has to be classified as Sub Standard (NPA)</a:t>
            </a:r>
          </a:p>
          <a:p>
            <a:endParaRPr lang="en-IN" dirty="0"/>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23989"/>
            <a:ext cx="8229600" cy="3962399"/>
          </a:xfrm>
        </p:spPr>
        <p:txBody>
          <a:bodyPr>
            <a:normAutofit/>
          </a:bodyPr>
          <a:lstStyle/>
          <a:p>
            <a:pPr marL="0" lvl="0" indent="0">
              <a:buNone/>
            </a:pPr>
            <a:r>
              <a:rPr lang="en-IN" sz="1800" b="1" dirty="0" smtClean="0"/>
              <a:t>8.     M </a:t>
            </a:r>
            <a:r>
              <a:rPr lang="en-IN" sz="1800" b="1" dirty="0"/>
              <a:t>Ltd is having CC limit of Rs.40 crores under consortium. The company was operating its main account with the consortium leader bank and this account was used for a division of the company. </a:t>
            </a:r>
            <a:r>
              <a:rPr lang="en-IN" sz="1800" b="1" dirty="0" smtClean="0"/>
              <a:t>The division pertaining to  </a:t>
            </a:r>
            <a:r>
              <a:rPr lang="en-IN" sz="1800" b="1" dirty="0"/>
              <a:t>this CC a/c was temporarily closed and the account was not operated satisfactorily. However, the DP was calculated by the leader and each bank was allocated its share of DP. In each quarter the balance was brought below limit by transfer of critical amount from consortium leader. In the last quarter, it was observed that Rs. 3 crores was transferred from leader on 28/2 and the same was transferred back on </a:t>
            </a:r>
            <a:r>
              <a:rPr lang="en-IN" sz="1800" b="1" dirty="0" smtClean="0"/>
              <a:t>2/3 to the consortium leader . </a:t>
            </a:r>
            <a:r>
              <a:rPr lang="en-IN" sz="1800" b="1" dirty="0"/>
              <a:t>The balance was below limit only on 28/2 and 1/3. The total credits was marginally below the interest debited for Jan, Feb and Mar. Bank contends that Mar </a:t>
            </a:r>
            <a:r>
              <a:rPr lang="en-IN" sz="1800" b="1" dirty="0" smtClean="0"/>
              <a:t>interest </a:t>
            </a:r>
            <a:r>
              <a:rPr lang="en-IN" sz="1800" b="1" dirty="0"/>
              <a:t>not to be considered. They also said they are yet to receive their share of credit from leader and not to classify the account as </a:t>
            </a:r>
            <a:r>
              <a:rPr lang="en-IN" sz="1800" b="1" dirty="0" smtClean="0"/>
              <a:t>NPA</a:t>
            </a:r>
            <a:r>
              <a:rPr lang="en-IN" sz="1800" b="1" dirty="0"/>
              <a:t>.</a:t>
            </a:r>
            <a:endParaRPr lang="en-IN" sz="1800" dirty="0"/>
          </a:p>
        </p:txBody>
      </p:sp>
    </p:spTree>
    <p:extLst>
      <p:ext uri="{BB962C8B-B14F-4D97-AF65-F5344CB8AC3E}">
        <p14:creationId xmlns:p14="http://schemas.microsoft.com/office/powerpoint/2010/main" xmlns="" val="212885046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324492"/>
          </a:xfrm>
        </p:spPr>
        <p:txBody>
          <a:bodyPr>
            <a:normAutofit fontScale="70000" lnSpcReduction="20000"/>
          </a:bodyPr>
          <a:lstStyle/>
          <a:p>
            <a:r>
              <a:rPr lang="en-IN" dirty="0" smtClean="0"/>
              <a:t>4.2.8 of the master circular -  Advances under consortium arrangements (MC)</a:t>
            </a:r>
          </a:p>
          <a:p>
            <a:r>
              <a:rPr lang="en-IN" dirty="0" smtClean="0"/>
              <a:t>Asset classification of accounts under consortium should be based on the </a:t>
            </a:r>
            <a:r>
              <a:rPr lang="en-IN" b="1" dirty="0" smtClean="0"/>
              <a:t>record of recovery of the individual member banks </a:t>
            </a:r>
            <a:r>
              <a:rPr lang="en-IN" dirty="0" smtClean="0"/>
              <a:t>and other aspects having a bearing on the recoverability of the advances. Where the remittances by the borrower under consortium lending arrangements are pooled with one bank and/or where the bank receiving remittances is not parting with the share of other member banks, the account will be treated as not serviced in the books of the other member banks and therefore, be treated as NPA. The banks participating in the consortium should, therefore, arrange to get their share of recovery transferred from the lead bank or get an express consent from the lead bank for the transfer of their share of recovery, to ensure proper asset classification in their respective books.</a:t>
            </a:r>
          </a:p>
          <a:p>
            <a:pPr>
              <a:buNone/>
            </a:pPr>
            <a:r>
              <a:rPr lang="en-IN" dirty="0" smtClean="0"/>
              <a:t> </a:t>
            </a:r>
          </a:p>
          <a:p>
            <a:r>
              <a:rPr lang="en-IN" dirty="0" smtClean="0"/>
              <a:t>In the above case the credit of Rs 3.00 </a:t>
            </a:r>
            <a:r>
              <a:rPr lang="en-IN" dirty="0" err="1" smtClean="0"/>
              <a:t>crores</a:t>
            </a:r>
            <a:r>
              <a:rPr lang="en-IN" dirty="0" smtClean="0"/>
              <a:t> is not a genuine credit and is a contrived transaction. It is not through operations of the Company as the division concerned has been closed . Nor can it be said to be a parting of the share of credit by leader of the consortium to the Bank as it was transferred back.</a:t>
            </a:r>
          </a:p>
          <a:p>
            <a:pPr>
              <a:buNone/>
            </a:pPr>
            <a:endParaRPr lang="en-IN" dirty="0" smtClean="0"/>
          </a:p>
          <a:p>
            <a:r>
              <a:rPr lang="en-IN" dirty="0" smtClean="0"/>
              <a:t>In view of the above the account to be classified as NPA. </a:t>
            </a:r>
            <a:endParaRPr lang="en-IN" dirty="0"/>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1410"/>
            <a:ext cx="8229600" cy="1858962"/>
          </a:xfrm>
        </p:spPr>
        <p:txBody>
          <a:bodyPr>
            <a:noAutofit/>
          </a:bodyPr>
          <a:lstStyle/>
          <a:p>
            <a:pPr algn="l"/>
            <a:r>
              <a:rPr lang="en-US" sz="1800" b="1" dirty="0" smtClean="0">
                <a:solidFill>
                  <a:schemeClr val="tx1"/>
                </a:solidFill>
              </a:rPr>
              <a:t>9. </a:t>
            </a:r>
            <a:r>
              <a:rPr lang="en-US" sz="1800" b="1" dirty="0" smtClean="0">
                <a:solidFill>
                  <a:schemeClr val="tx1"/>
                </a:solidFill>
                <a:latin typeface="+mn-lt"/>
              </a:rPr>
              <a:t>Bank </a:t>
            </a:r>
            <a:r>
              <a:rPr lang="en-US" sz="1800" b="1" dirty="0">
                <a:solidFill>
                  <a:schemeClr val="tx1"/>
                </a:solidFill>
                <a:latin typeface="+mn-lt"/>
              </a:rPr>
              <a:t>runs the NPA assessment process in the software once a month   and not on a day wise basis. As a consequence  if there has been any NPA position during a month ( say  overdue for 90 days falling  on 18</a:t>
            </a:r>
            <a:r>
              <a:rPr lang="en-US" sz="1800" b="1" baseline="30000" dirty="0">
                <a:solidFill>
                  <a:schemeClr val="tx1"/>
                </a:solidFill>
                <a:latin typeface="+mn-lt"/>
              </a:rPr>
              <a:t>th</a:t>
            </a:r>
            <a:r>
              <a:rPr lang="en-US" sz="1800" b="1" dirty="0">
                <a:solidFill>
                  <a:schemeClr val="tx1"/>
                </a:solidFill>
                <a:latin typeface="+mn-lt"/>
              </a:rPr>
              <a:t> Nov ) which gets rectified by end of the month (i.e as of 30</a:t>
            </a:r>
            <a:r>
              <a:rPr lang="en-US" sz="1800" b="1" baseline="30000" dirty="0">
                <a:solidFill>
                  <a:schemeClr val="tx1"/>
                </a:solidFill>
                <a:latin typeface="+mn-lt"/>
              </a:rPr>
              <a:t>th</a:t>
            </a:r>
            <a:r>
              <a:rPr lang="en-US" sz="1800" b="1" dirty="0">
                <a:solidFill>
                  <a:schemeClr val="tx1"/>
                </a:solidFill>
                <a:latin typeface="+mn-lt"/>
              </a:rPr>
              <a:t> of Nov )  when the system is run, there are no </a:t>
            </a:r>
            <a:r>
              <a:rPr lang="en-US" sz="1800" b="1" dirty="0" err="1">
                <a:solidFill>
                  <a:schemeClr val="tx1"/>
                </a:solidFill>
                <a:latin typeface="+mn-lt"/>
              </a:rPr>
              <a:t>overdues</a:t>
            </a:r>
            <a:r>
              <a:rPr lang="en-US" sz="1800" b="1" dirty="0">
                <a:solidFill>
                  <a:schemeClr val="tx1"/>
                </a:solidFill>
                <a:latin typeface="+mn-lt"/>
              </a:rPr>
              <a:t> more than 90 days) the same is not identified as NPA.</a:t>
            </a:r>
            <a:r>
              <a:rPr lang="en-IN" sz="1800" dirty="0">
                <a:solidFill>
                  <a:schemeClr val="tx1"/>
                </a:solidFill>
                <a:latin typeface="+mn-lt"/>
              </a:rPr>
              <a:t/>
            </a:r>
            <a:br>
              <a:rPr lang="en-IN" sz="1800" dirty="0">
                <a:solidFill>
                  <a:schemeClr val="tx1"/>
                </a:solidFill>
                <a:latin typeface="+mn-lt"/>
              </a:rPr>
            </a:br>
            <a:endParaRPr lang="en-IN" sz="1800" dirty="0">
              <a:solidFill>
                <a:schemeClr val="tx1"/>
              </a:solidFill>
              <a:latin typeface="+mn-lt"/>
            </a:endParaRPr>
          </a:p>
        </p:txBody>
      </p:sp>
      <p:sp>
        <p:nvSpPr>
          <p:cNvPr id="3" name="Content Placeholder 2"/>
          <p:cNvSpPr>
            <a:spLocks noGrp="1"/>
          </p:cNvSpPr>
          <p:nvPr>
            <p:ph idx="1"/>
          </p:nvPr>
        </p:nvSpPr>
        <p:spPr>
          <a:xfrm>
            <a:off x="457200" y="3379813"/>
            <a:ext cx="8229600" cy="3763963"/>
          </a:xfrm>
        </p:spPr>
        <p:txBody>
          <a:bodyPr>
            <a:normAutofit/>
          </a:bodyPr>
          <a:lstStyle/>
          <a:p>
            <a:r>
              <a:rPr lang="en-IN" sz="1800" dirty="0" smtClean="0"/>
              <a:t>There is no regulatory prescription to run system on a daily basis. It is the management decision for the purpose monitoring. If an account is NPA on a particular date and being rectified during that month, </a:t>
            </a:r>
            <a:r>
              <a:rPr lang="en-IN" sz="1800" b="1" dirty="0" smtClean="0"/>
              <a:t>it is not necessary to add and then deduct from gross NPA within the period.</a:t>
            </a:r>
            <a:r>
              <a:rPr lang="en-IN" sz="1800" dirty="0" smtClean="0"/>
              <a:t> (Refer DBOD. No. BP.BC. 9/21.04.048/97January 29,1997). </a:t>
            </a:r>
          </a:p>
          <a:p>
            <a:endParaRPr lang="en-IN" sz="1800" dirty="0"/>
          </a:p>
        </p:txBody>
      </p:sp>
    </p:spTree>
    <p:extLst>
      <p:ext uri="{BB962C8B-B14F-4D97-AF65-F5344CB8AC3E}">
        <p14:creationId xmlns:p14="http://schemas.microsoft.com/office/powerpoint/2010/main" xmlns="" val="289078550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357298"/>
            <a:ext cx="8186766" cy="1357322"/>
          </a:xfrm>
        </p:spPr>
        <p:txBody>
          <a:bodyPr>
            <a:noAutofit/>
          </a:bodyPr>
          <a:lstStyle/>
          <a:p>
            <a:pPr lvl="0" algn="l"/>
            <a:r>
              <a:rPr lang="en-US" sz="1800" b="1" dirty="0" smtClean="0">
                <a:solidFill>
                  <a:schemeClr val="tx1"/>
                </a:solidFill>
              </a:rPr>
              <a:t>10</a:t>
            </a:r>
            <a:r>
              <a:rPr lang="en-US" sz="1800" b="1" dirty="0" smtClean="0">
                <a:solidFill>
                  <a:schemeClr val="tx1"/>
                </a:solidFill>
                <a:latin typeface="+mn-lt"/>
              </a:rPr>
              <a:t>.     In </a:t>
            </a:r>
            <a:r>
              <a:rPr lang="en-US" sz="1800" b="1" dirty="0">
                <a:solidFill>
                  <a:schemeClr val="tx1"/>
                </a:solidFill>
                <a:latin typeface="+mn-lt"/>
              </a:rPr>
              <a:t>the case of a borrower whose cash credit is non-performing, bills discounted are backed by LCs but these LCs have been extended by another branch of the same bank- Can we call the Bills facility standard ?</a:t>
            </a:r>
            <a:r>
              <a:rPr lang="en-IN" sz="1800" dirty="0">
                <a:solidFill>
                  <a:schemeClr val="tx1"/>
                </a:solidFill>
                <a:latin typeface="+mn-lt"/>
              </a:rPr>
              <a:t/>
            </a:r>
            <a:br>
              <a:rPr lang="en-IN" sz="1800" dirty="0">
                <a:solidFill>
                  <a:schemeClr val="tx1"/>
                </a:solidFill>
                <a:latin typeface="+mn-lt"/>
              </a:rPr>
            </a:br>
            <a:r>
              <a:rPr lang="en-IN" sz="1800" dirty="0">
                <a:latin typeface="+mn-lt"/>
              </a:rPr>
              <a:t> </a:t>
            </a:r>
            <a:br>
              <a:rPr lang="en-IN" sz="1800" dirty="0">
                <a:latin typeface="+mn-lt"/>
              </a:rPr>
            </a:br>
            <a:endParaRPr lang="en-IN" sz="1800" dirty="0">
              <a:latin typeface="+mn-lt"/>
            </a:endParaRPr>
          </a:p>
        </p:txBody>
      </p:sp>
      <p:sp>
        <p:nvSpPr>
          <p:cNvPr id="3" name="Content Placeholder 2"/>
          <p:cNvSpPr>
            <a:spLocks noGrp="1"/>
          </p:cNvSpPr>
          <p:nvPr>
            <p:ph idx="1"/>
          </p:nvPr>
        </p:nvSpPr>
        <p:spPr>
          <a:xfrm>
            <a:off x="428596" y="2803539"/>
            <a:ext cx="8258204" cy="2697163"/>
          </a:xfrm>
        </p:spPr>
        <p:txBody>
          <a:bodyPr>
            <a:normAutofit/>
          </a:bodyPr>
          <a:lstStyle/>
          <a:p>
            <a:r>
              <a:rPr lang="en-IN" sz="1800" dirty="0" smtClean="0"/>
              <a:t>As per MC 4.2.7 iii) The bills discounted under LC favouring a borrower may not be classified as a Non-performing assets (NPA), when any other facility granted to the borrower is classified as NPA</a:t>
            </a:r>
          </a:p>
          <a:p>
            <a:r>
              <a:rPr lang="en-IN" sz="1800" dirty="0" smtClean="0"/>
              <a:t>Since it is another branch of same bank, the genuineness to be checked</a:t>
            </a:r>
          </a:p>
          <a:p>
            <a:r>
              <a:rPr lang="en-IN" sz="1800" dirty="0" smtClean="0"/>
              <a:t>Where parties involved ( Borrower and the party opening LC)   have bank accounts with the same bank for certain genuine trade transactions between them, such cases can be taken as Standard.  It is also important to check in such cases the nature, past trend and LC devolvement if any. However it is difficult to prove what is genuine or not.</a:t>
            </a:r>
          </a:p>
          <a:p>
            <a:endParaRPr lang="en-IN" sz="1800" dirty="0"/>
          </a:p>
        </p:txBody>
      </p:sp>
    </p:spTree>
    <p:extLst>
      <p:ext uri="{BB962C8B-B14F-4D97-AF65-F5344CB8AC3E}">
        <p14:creationId xmlns:p14="http://schemas.microsoft.com/office/powerpoint/2010/main" xmlns="" val="35492612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131894"/>
            <a:ext cx="8258204" cy="2368544"/>
          </a:xfrm>
        </p:spPr>
        <p:txBody>
          <a:bodyPr>
            <a:noAutofit/>
          </a:bodyPr>
          <a:lstStyle/>
          <a:p>
            <a:pPr lvl="0" algn="l"/>
            <a:r>
              <a:rPr lang="en-US" sz="1800" b="1" dirty="0" smtClean="0">
                <a:solidFill>
                  <a:schemeClr val="tx1"/>
                </a:solidFill>
              </a:rPr>
              <a:t>11</a:t>
            </a:r>
            <a:r>
              <a:rPr lang="en-US" sz="1800" b="1" dirty="0" smtClean="0">
                <a:solidFill>
                  <a:schemeClr val="tx1"/>
                </a:solidFill>
                <a:latin typeface="+mn-lt"/>
              </a:rPr>
              <a:t>.    A </a:t>
            </a:r>
            <a:r>
              <a:rPr lang="en-US" sz="1800" b="1" dirty="0">
                <a:solidFill>
                  <a:schemeClr val="tx1"/>
                </a:solidFill>
                <a:latin typeface="+mn-lt"/>
              </a:rPr>
              <a:t>guarantee is invoked on 14</a:t>
            </a:r>
            <a:r>
              <a:rPr lang="en-US" sz="1800" b="1" baseline="30000" dirty="0">
                <a:solidFill>
                  <a:schemeClr val="tx1"/>
                </a:solidFill>
                <a:latin typeface="+mn-lt"/>
              </a:rPr>
              <a:t>th</a:t>
            </a:r>
            <a:r>
              <a:rPr lang="en-US" sz="1800" b="1" dirty="0">
                <a:solidFill>
                  <a:schemeClr val="tx1"/>
                </a:solidFill>
                <a:latin typeface="+mn-lt"/>
              </a:rPr>
              <a:t> Dec ,  Branch refuses to meet the commitments citing discrepancies. It is observed that on 7th April, bank has </a:t>
            </a:r>
            <a:r>
              <a:rPr lang="en-US" sz="1800" b="1" dirty="0" err="1" smtClean="0">
                <a:solidFill>
                  <a:schemeClr val="tx1"/>
                </a:solidFill>
                <a:latin typeface="+mn-lt"/>
              </a:rPr>
              <a:t>honoured</a:t>
            </a:r>
            <a:r>
              <a:rPr lang="en-US" sz="1800" b="1" dirty="0" smtClean="0">
                <a:solidFill>
                  <a:schemeClr val="tx1"/>
                </a:solidFill>
                <a:latin typeface="+mn-lt"/>
              </a:rPr>
              <a:t>  </a:t>
            </a:r>
            <a:r>
              <a:rPr lang="en-US" sz="1800" b="1" dirty="0">
                <a:solidFill>
                  <a:schemeClr val="tx1"/>
                </a:solidFill>
                <a:latin typeface="+mn-lt"/>
              </a:rPr>
              <a:t>the guarantee under protest. If the original date of invocation is considered, the account would have become NPA. BM  contends that the borrower himself is subjected to interest charge only from the date of actual debit to his cash credit and the date cannot be arbitrarily advanced. – Our view ?</a:t>
            </a:r>
            <a:r>
              <a:rPr lang="en-IN" sz="1800" dirty="0">
                <a:solidFill>
                  <a:schemeClr val="tx1"/>
                </a:solidFill>
              </a:rPr>
              <a:t/>
            </a:r>
            <a:br>
              <a:rPr lang="en-IN" sz="1800" dirty="0">
                <a:solidFill>
                  <a:schemeClr val="tx1"/>
                </a:solidFill>
              </a:rPr>
            </a:br>
            <a:endParaRPr lang="en-IN" sz="1800" dirty="0">
              <a:solidFill>
                <a:schemeClr val="tx1"/>
              </a:solidFill>
            </a:endParaRPr>
          </a:p>
        </p:txBody>
      </p:sp>
      <p:sp>
        <p:nvSpPr>
          <p:cNvPr id="3" name="Content Placeholder 2"/>
          <p:cNvSpPr>
            <a:spLocks noGrp="1"/>
          </p:cNvSpPr>
          <p:nvPr>
            <p:ph idx="1"/>
          </p:nvPr>
        </p:nvSpPr>
        <p:spPr>
          <a:xfrm>
            <a:off x="428596" y="3714752"/>
            <a:ext cx="8258204" cy="1500198"/>
          </a:xfrm>
        </p:spPr>
        <p:txBody>
          <a:bodyPr>
            <a:normAutofit/>
          </a:bodyPr>
          <a:lstStyle/>
          <a:p>
            <a:pPr marL="457200" lvl="1" indent="0">
              <a:buNone/>
            </a:pPr>
            <a:r>
              <a:rPr lang="en-IN" sz="1800" dirty="0" smtClean="0"/>
              <a:t>Guarantee once invoked has to be paid without delay or demur. Probably, non-payment of guarantee was made to keep the account standard. The guarantee, had it been paid on Dec renders the account NPA as on March. Therefore the account to be classified as Standard.</a:t>
            </a:r>
          </a:p>
          <a:p>
            <a:pPr marL="457200" lvl="1" indent="0">
              <a:buNone/>
            </a:pPr>
            <a:endParaRPr lang="en-IN" sz="1800" dirty="0"/>
          </a:p>
        </p:txBody>
      </p:sp>
    </p:spTree>
    <p:extLst>
      <p:ext uri="{BB962C8B-B14F-4D97-AF65-F5344CB8AC3E}">
        <p14:creationId xmlns:p14="http://schemas.microsoft.com/office/powerpoint/2010/main" xmlns="" val="309951163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06"/>
            <a:ext cx="8229600" cy="1143000"/>
          </a:xfrm>
        </p:spPr>
        <p:txBody>
          <a:bodyPr>
            <a:noAutofit/>
          </a:bodyPr>
          <a:lstStyle/>
          <a:p>
            <a:pPr lvl="0" algn="l"/>
            <a:r>
              <a:rPr lang="en-US" sz="1800" b="1" dirty="0" smtClean="0">
                <a:solidFill>
                  <a:schemeClr val="tx1"/>
                </a:solidFill>
              </a:rPr>
              <a:t>12.   </a:t>
            </a:r>
            <a:r>
              <a:rPr lang="en-US" sz="1800" b="1" dirty="0" smtClean="0">
                <a:solidFill>
                  <a:schemeClr val="tx1"/>
                </a:solidFill>
                <a:latin typeface="+mn-lt"/>
              </a:rPr>
              <a:t>While </a:t>
            </a:r>
            <a:r>
              <a:rPr lang="en-US" sz="1800" b="1" dirty="0">
                <a:solidFill>
                  <a:schemeClr val="tx1"/>
                </a:solidFill>
                <a:latin typeface="+mn-lt"/>
              </a:rPr>
              <a:t>calculating provision  for diminution  in fair value on restructured accounts of a borrower, there were shortage  in some facilities and  excess in  some of the restructured facilities. Can they be netted off to arrive the provision?</a:t>
            </a:r>
            <a:r>
              <a:rPr lang="en-IN" sz="1800" dirty="0">
                <a:solidFill>
                  <a:schemeClr val="tx1"/>
                </a:solidFill>
                <a:latin typeface="+mn-lt"/>
              </a:rPr>
              <a:t/>
            </a:r>
            <a:br>
              <a:rPr lang="en-IN" sz="1800" dirty="0">
                <a:solidFill>
                  <a:schemeClr val="tx1"/>
                </a:solidFill>
                <a:latin typeface="+mn-lt"/>
              </a:rPr>
            </a:br>
            <a:endParaRPr lang="en-IN" sz="1800" dirty="0">
              <a:solidFill>
                <a:schemeClr val="tx1"/>
              </a:solidFill>
              <a:latin typeface="+mn-lt"/>
            </a:endParaRPr>
          </a:p>
        </p:txBody>
      </p:sp>
      <p:sp>
        <p:nvSpPr>
          <p:cNvPr id="3" name="Content Placeholder 2"/>
          <p:cNvSpPr>
            <a:spLocks noGrp="1"/>
          </p:cNvSpPr>
          <p:nvPr>
            <p:ph idx="1"/>
          </p:nvPr>
        </p:nvSpPr>
        <p:spPr>
          <a:xfrm>
            <a:off x="457200" y="3195646"/>
            <a:ext cx="8229600" cy="1447800"/>
          </a:xfrm>
        </p:spPr>
        <p:txBody>
          <a:bodyPr>
            <a:normAutofit/>
          </a:bodyPr>
          <a:lstStyle/>
          <a:p>
            <a:r>
              <a:rPr lang="en-IN" sz="1800" dirty="0" smtClean="0"/>
              <a:t>The purpose of this guideline is to provide for diminution in fair value. The excess has to be ignored in my view not netted.</a:t>
            </a:r>
          </a:p>
          <a:p>
            <a:endParaRPr lang="en-IN" sz="1800" dirty="0"/>
          </a:p>
        </p:txBody>
      </p:sp>
    </p:spTree>
    <p:extLst>
      <p:ext uri="{BB962C8B-B14F-4D97-AF65-F5344CB8AC3E}">
        <p14:creationId xmlns:p14="http://schemas.microsoft.com/office/powerpoint/2010/main" xmlns="" val="134961067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44"/>
            <a:ext cx="8229600" cy="1143000"/>
          </a:xfrm>
        </p:spPr>
        <p:txBody>
          <a:bodyPr>
            <a:noAutofit/>
          </a:bodyPr>
          <a:lstStyle/>
          <a:p>
            <a:pPr lvl="0" algn="l"/>
            <a:r>
              <a:rPr lang="en-US" sz="1800" b="1" dirty="0" smtClean="0">
                <a:solidFill>
                  <a:schemeClr val="tx1"/>
                </a:solidFill>
              </a:rPr>
              <a:t>13.   </a:t>
            </a:r>
            <a:r>
              <a:rPr lang="en-US" sz="1800" b="1" dirty="0" smtClean="0">
                <a:solidFill>
                  <a:schemeClr val="tx1"/>
                </a:solidFill>
                <a:latin typeface="+mn-lt"/>
              </a:rPr>
              <a:t>In the case of failed restructures, since NPA norms as per original schedule comes into operation, can the provision for diminution in fair value already created be reversed?  </a:t>
            </a:r>
            <a:r>
              <a:rPr lang="en-IN" sz="1800" dirty="0" smtClean="0">
                <a:solidFill>
                  <a:schemeClr val="tx1"/>
                </a:solidFill>
                <a:latin typeface="+mn-lt"/>
              </a:rPr>
              <a:t/>
            </a:r>
            <a:br>
              <a:rPr lang="en-IN" sz="1800" dirty="0" smtClean="0">
                <a:solidFill>
                  <a:schemeClr val="tx1"/>
                </a:solidFill>
                <a:latin typeface="+mn-lt"/>
              </a:rPr>
            </a:br>
            <a:endParaRPr lang="en-IN" sz="1800" dirty="0">
              <a:solidFill>
                <a:schemeClr val="tx1"/>
              </a:solidFill>
              <a:latin typeface="+mn-lt"/>
            </a:endParaRPr>
          </a:p>
        </p:txBody>
      </p:sp>
      <p:sp>
        <p:nvSpPr>
          <p:cNvPr id="3" name="Content Placeholder 2"/>
          <p:cNvSpPr>
            <a:spLocks noGrp="1"/>
          </p:cNvSpPr>
          <p:nvPr>
            <p:ph idx="1"/>
          </p:nvPr>
        </p:nvSpPr>
        <p:spPr>
          <a:xfrm>
            <a:off x="457200" y="3338523"/>
            <a:ext cx="8229600" cy="1447799"/>
          </a:xfrm>
        </p:spPr>
        <p:txBody>
          <a:bodyPr>
            <a:normAutofit/>
          </a:bodyPr>
          <a:lstStyle/>
          <a:p>
            <a:r>
              <a:rPr lang="en-IN" sz="1800" dirty="0" smtClean="0"/>
              <a:t>Once an account is restructured, it continues to be so as per the terms of sanction. The  account is also disclosed in the Notes. The date of NPA and respective asset classification may be retrospective. But the diminution in FV cannot be reversed. </a:t>
            </a:r>
          </a:p>
          <a:p>
            <a:endParaRPr lang="en-IN" sz="1800" dirty="0"/>
          </a:p>
        </p:txBody>
      </p:sp>
    </p:spTree>
    <p:extLst>
      <p:ext uri="{BB962C8B-B14F-4D97-AF65-F5344CB8AC3E}">
        <p14:creationId xmlns:p14="http://schemas.microsoft.com/office/powerpoint/2010/main" xmlns="" val="92266041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810"/>
            <a:ext cx="8229600" cy="1143000"/>
          </a:xfrm>
        </p:spPr>
        <p:txBody>
          <a:bodyPr>
            <a:noAutofit/>
          </a:bodyPr>
          <a:lstStyle/>
          <a:p>
            <a:pPr lvl="0" algn="l"/>
            <a:r>
              <a:rPr lang="en-US" sz="1800" b="1" dirty="0" smtClean="0">
                <a:solidFill>
                  <a:schemeClr val="tx1"/>
                </a:solidFill>
              </a:rPr>
              <a:t>14</a:t>
            </a:r>
            <a:r>
              <a:rPr lang="en-US" sz="1800" b="1" dirty="0" smtClean="0">
                <a:solidFill>
                  <a:schemeClr val="tx1"/>
                </a:solidFill>
                <a:latin typeface="+mn-lt"/>
              </a:rPr>
              <a:t>. In </a:t>
            </a:r>
            <a:r>
              <a:rPr lang="en-US" sz="1800" b="1" dirty="0">
                <a:solidFill>
                  <a:schemeClr val="tx1"/>
                </a:solidFill>
                <a:latin typeface="+mn-lt"/>
              </a:rPr>
              <a:t>a restructured NPA account, in the 12 month period of satisfactory performance ending 31 March…., the borrower has paid all the dues except that of March.  March installment is cleared on the 6th of April</a:t>
            </a:r>
            <a:r>
              <a:rPr lang="en-IN" sz="1800" dirty="0">
                <a:latin typeface="+mn-lt"/>
              </a:rPr>
              <a:t/>
            </a:r>
            <a:br>
              <a:rPr lang="en-IN" sz="1800" dirty="0">
                <a:latin typeface="+mn-lt"/>
              </a:rPr>
            </a:br>
            <a:r>
              <a:rPr lang="en-US" sz="1800" b="1" dirty="0">
                <a:latin typeface="+mn-lt"/>
              </a:rPr>
              <a:t> </a:t>
            </a:r>
            <a:r>
              <a:rPr lang="en-IN" sz="1800" dirty="0">
                <a:latin typeface="+mn-lt"/>
              </a:rPr>
              <a:t/>
            </a:r>
            <a:br>
              <a:rPr lang="en-IN" sz="1800" dirty="0">
                <a:latin typeface="+mn-lt"/>
              </a:rPr>
            </a:br>
            <a:endParaRPr lang="en-IN" sz="1800" dirty="0">
              <a:latin typeface="+mn-lt"/>
            </a:endParaRPr>
          </a:p>
        </p:txBody>
      </p:sp>
      <p:sp>
        <p:nvSpPr>
          <p:cNvPr id="3" name="Content Placeholder 2"/>
          <p:cNvSpPr>
            <a:spLocks noGrp="1"/>
          </p:cNvSpPr>
          <p:nvPr>
            <p:ph idx="1"/>
          </p:nvPr>
        </p:nvSpPr>
        <p:spPr>
          <a:xfrm>
            <a:off x="428596" y="3600464"/>
            <a:ext cx="8258204" cy="1257296"/>
          </a:xfrm>
        </p:spPr>
        <p:txBody>
          <a:bodyPr>
            <a:normAutofit/>
          </a:bodyPr>
          <a:lstStyle/>
          <a:p>
            <a:r>
              <a:rPr lang="en-IN" sz="1800" dirty="0" smtClean="0"/>
              <a:t>Considering the track records of the account, credit in April may  be considered at the discretion of the Auditor.</a:t>
            </a:r>
          </a:p>
          <a:p>
            <a:endParaRPr lang="en-IN" sz="1800" dirty="0"/>
          </a:p>
        </p:txBody>
      </p:sp>
    </p:spTree>
    <p:extLst>
      <p:ext uri="{BB962C8B-B14F-4D97-AF65-F5344CB8AC3E}">
        <p14:creationId xmlns:p14="http://schemas.microsoft.com/office/powerpoint/2010/main" xmlns="" val="61985390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1800" b="1" dirty="0" smtClean="0">
                <a:solidFill>
                  <a:schemeClr val="tx1"/>
                </a:solidFill>
              </a:rPr>
              <a:t>15.     Bank has given two loans To DCCB, a Primary Agricultural Credit Society for onward  lending of which one loan has become NPA as on March. The bank has classified that loan alone as NPA and the other loan was treated as Standard. Is the bank right ?</a:t>
            </a:r>
            <a:endParaRPr lang="en-IN" sz="1800" dirty="0"/>
          </a:p>
        </p:txBody>
      </p:sp>
      <p:sp>
        <p:nvSpPr>
          <p:cNvPr id="3" name="Content Placeholder 2"/>
          <p:cNvSpPr>
            <a:spLocks noGrp="1"/>
          </p:cNvSpPr>
          <p:nvPr>
            <p:ph idx="1"/>
          </p:nvPr>
        </p:nvSpPr>
        <p:spPr>
          <a:xfrm>
            <a:off x="357158" y="3000372"/>
            <a:ext cx="8543956" cy="5351172"/>
          </a:xfrm>
        </p:spPr>
        <p:txBody>
          <a:bodyPr>
            <a:normAutofit/>
          </a:bodyPr>
          <a:lstStyle/>
          <a:p>
            <a:r>
              <a:rPr lang="en-IN" sz="1800" b="1" u="sng" dirty="0" smtClean="0"/>
              <a:t>Para 4.2.10 of RBI master circular dated 01.07.2015</a:t>
            </a:r>
            <a:r>
              <a:rPr lang="en-IN" sz="1800" dirty="0" smtClean="0"/>
              <a:t> -  Advances to Primary Agricultural Credit Societies (PACS)/Farmers’ Service Societies (FSS) :  In respect of agricultural advances as well as advances for other purposes granted by banks to PACS/ FSS under the on-lending system, only that particular credit facility granted to PACS/ FSS which is in default for a period of two crop seasons in case of short duration crops and one crop season in case of long duration crops, as the case may be, after it has become due will be classified as NPA and not all the credit facilities sanctioned to a PACS/ FSS . Therefore the Bank is right.</a:t>
            </a:r>
          </a:p>
          <a:p>
            <a:endParaRPr lang="en-IN" sz="1800" dirty="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571744"/>
            <a:ext cx="7888960" cy="1571636"/>
          </a:xfrm>
        </p:spPr>
        <p:txBody>
          <a:bodyPr>
            <a:noAutofit/>
          </a:bodyPr>
          <a:lstStyle/>
          <a:p>
            <a:pPr lvl="0"/>
            <a:r>
              <a:rPr lang="en-IN" sz="1800" b="1" dirty="0" smtClean="0">
                <a:solidFill>
                  <a:schemeClr val="tx1"/>
                </a:solidFill>
              </a:rPr>
              <a:t>16</a:t>
            </a:r>
            <a:r>
              <a:rPr lang="en-IN" sz="1800" b="1" dirty="0" smtClean="0">
                <a:solidFill>
                  <a:schemeClr val="tx1"/>
                </a:solidFill>
                <a:latin typeface="+mn-lt"/>
              </a:rPr>
              <a:t>.    A jewel loan sanctioned as per bank policy for non </a:t>
            </a:r>
            <a:r>
              <a:rPr lang="en-IN" sz="1800" b="1" dirty="0" err="1" smtClean="0">
                <a:solidFill>
                  <a:schemeClr val="tx1"/>
                </a:solidFill>
                <a:latin typeface="+mn-lt"/>
              </a:rPr>
              <a:t>agri</a:t>
            </a:r>
            <a:r>
              <a:rPr lang="en-IN" sz="1800" b="1" dirty="0" smtClean="0">
                <a:solidFill>
                  <a:schemeClr val="tx1"/>
                </a:solidFill>
                <a:latin typeface="+mn-lt"/>
              </a:rPr>
              <a:t> purposes. The terms of loan is both interest and principal is due at the end of 12 months. The loan was given in May. Bank has debited interest every month but these interest were not serviced. The branch has treated this loan as standard. Is it right ?</a:t>
            </a:r>
            <a:r>
              <a:rPr lang="en-IN" sz="1800" dirty="0" smtClean="0">
                <a:solidFill>
                  <a:schemeClr val="tx1"/>
                </a:solidFill>
                <a:latin typeface="+mn-lt"/>
              </a:rPr>
              <a:t/>
            </a:r>
            <a:br>
              <a:rPr lang="en-IN" sz="1800" dirty="0" smtClean="0">
                <a:solidFill>
                  <a:schemeClr val="tx1"/>
                </a:solidFill>
                <a:latin typeface="+mn-lt"/>
              </a:rPr>
            </a:br>
            <a:endParaRPr lang="en-IN" sz="1800" dirty="0">
              <a:solidFill>
                <a:schemeClr val="tx1"/>
              </a:solidFill>
              <a:latin typeface="+mn-lt"/>
            </a:endParaRPr>
          </a:p>
        </p:txBody>
      </p:sp>
    </p:spTree>
    <p:extLst>
      <p:ext uri="{BB962C8B-B14F-4D97-AF65-F5344CB8AC3E}">
        <p14:creationId xmlns:p14="http://schemas.microsoft.com/office/powerpoint/2010/main" xmlns="" val="661596716"/>
      </p:ext>
    </p:extLst>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786454"/>
          </a:xfrm>
        </p:spPr>
        <p:txBody>
          <a:bodyPr>
            <a:normAutofit fontScale="62500" lnSpcReduction="20000"/>
          </a:bodyPr>
          <a:lstStyle/>
          <a:p>
            <a:r>
              <a:rPr lang="en-IN" dirty="0" smtClean="0"/>
              <a:t> RBI/2014-15/142 DBOD.No.BP.BC.27/21.04.048/2014-15 July 22, 2014</a:t>
            </a:r>
          </a:p>
          <a:p>
            <a:r>
              <a:rPr lang="en-IN" dirty="0" smtClean="0"/>
              <a:t>           The issue was examined and it has now been decided that loans extended against pledge of gold ornaments and jewellery, for other than agricultural purposes, where both interest and principal are due for payment at maturity of the loan will be subject to the following conditions: </a:t>
            </a:r>
          </a:p>
          <a:p>
            <a:r>
              <a:rPr lang="en-IN" dirty="0" smtClean="0"/>
              <a:t> </a:t>
            </a:r>
          </a:p>
          <a:p>
            <a:r>
              <a:rPr lang="en-IN" dirty="0" smtClean="0"/>
              <a:t>(</a:t>
            </a:r>
            <a:r>
              <a:rPr lang="en-IN" dirty="0" err="1" smtClean="0"/>
              <a:t>i</a:t>
            </a:r>
            <a:r>
              <a:rPr lang="en-IN" dirty="0" smtClean="0"/>
              <a:t>) Banks, as per their Board approved policy, may decide upon the ceiling with regard to the quantum of loans that may be granted against the pledge of gold jewellery and ornaments for non-agricultural end uses; </a:t>
            </a:r>
          </a:p>
          <a:p>
            <a:r>
              <a:rPr lang="en-IN" dirty="0" smtClean="0"/>
              <a:t> </a:t>
            </a:r>
          </a:p>
          <a:p>
            <a:r>
              <a:rPr lang="en-IN" dirty="0" smtClean="0"/>
              <a:t>(ii) The tenor of the loans shall not exceed 12 months from the date of sanction; </a:t>
            </a:r>
          </a:p>
          <a:p>
            <a:r>
              <a:rPr lang="en-IN" dirty="0" smtClean="0"/>
              <a:t> </a:t>
            </a:r>
          </a:p>
          <a:p>
            <a:r>
              <a:rPr lang="en-IN" dirty="0" smtClean="0"/>
              <a:t>(iii) Interest will be charged to the account at monthly rests and may be recognised on accrual basis provided the account is classified as ‘standard’ account. This will also apply to existing loans; </a:t>
            </a:r>
          </a:p>
          <a:p>
            <a:r>
              <a:rPr lang="en-IN" dirty="0" smtClean="0"/>
              <a:t> </a:t>
            </a:r>
          </a:p>
          <a:p>
            <a:r>
              <a:rPr lang="en-IN" dirty="0" smtClean="0"/>
              <a:t>(iv) Such loans shall be governed by extant norms pertaining to income recognition, asset classification and provisioning which shall be applicable once the principal and interest become overdue. </a:t>
            </a:r>
          </a:p>
          <a:p>
            <a:r>
              <a:rPr lang="en-IN" dirty="0" smtClean="0"/>
              <a:t> </a:t>
            </a:r>
          </a:p>
          <a:p>
            <a:r>
              <a:rPr lang="en-IN" dirty="0" smtClean="0"/>
              <a:t>3. In this connection, it is also clarified that LTV of 75 per cent shall be maintained throughout the tenure of the loan</a:t>
            </a:r>
          </a:p>
          <a:p>
            <a:r>
              <a:rPr lang="en-IN" dirty="0" smtClean="0"/>
              <a:t> </a:t>
            </a:r>
          </a:p>
          <a:p>
            <a:r>
              <a:rPr lang="en-IN" dirty="0" smtClean="0"/>
              <a:t>If the above conditions are satisfied the account may be treated as standard </a:t>
            </a:r>
            <a:endParaRPr lang="en-IN" dirty="0"/>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00182"/>
            <a:ext cx="8229600" cy="1143000"/>
          </a:xfrm>
        </p:spPr>
        <p:txBody>
          <a:bodyPr>
            <a:noAutofit/>
          </a:bodyPr>
          <a:lstStyle/>
          <a:p>
            <a:pPr lvl="0"/>
            <a:r>
              <a:rPr lang="en-IN" sz="1800" b="1" dirty="0" smtClean="0">
                <a:solidFill>
                  <a:schemeClr val="tx1"/>
                </a:solidFill>
                <a:latin typeface="+mn-lt"/>
              </a:rPr>
              <a:t>17.      R Ltd was sanctioned term loan Rs.15 </a:t>
            </a:r>
            <a:r>
              <a:rPr lang="en-IN" sz="1800" b="1" dirty="0" err="1" smtClean="0">
                <a:solidFill>
                  <a:schemeClr val="tx1"/>
                </a:solidFill>
                <a:latin typeface="+mn-lt"/>
              </a:rPr>
              <a:t>crores</a:t>
            </a:r>
            <a:r>
              <a:rPr lang="en-IN" sz="1800" b="1" dirty="0" smtClean="0">
                <a:solidFill>
                  <a:schemeClr val="tx1"/>
                </a:solidFill>
                <a:latin typeface="+mn-lt"/>
              </a:rPr>
              <a:t> in May 2014  (</a:t>
            </a:r>
            <a:r>
              <a:rPr lang="en-IN" sz="1800" b="1" dirty="0" err="1" smtClean="0">
                <a:solidFill>
                  <a:schemeClr val="tx1"/>
                </a:solidFill>
                <a:latin typeface="+mn-lt"/>
              </a:rPr>
              <a:t>Int</a:t>
            </a:r>
            <a:r>
              <a:rPr lang="en-IN" sz="1800" b="1" dirty="0" smtClean="0">
                <a:solidFill>
                  <a:schemeClr val="tx1"/>
                </a:solidFill>
                <a:latin typeface="+mn-lt"/>
              </a:rPr>
              <a:t> rate 14% </a:t>
            </a:r>
            <a:r>
              <a:rPr lang="en-IN" sz="1800" b="1" dirty="0" err="1" smtClean="0">
                <a:solidFill>
                  <a:schemeClr val="tx1"/>
                </a:solidFill>
                <a:latin typeface="+mn-lt"/>
              </a:rPr>
              <a:t>p.a</a:t>
            </a:r>
            <a:r>
              <a:rPr lang="en-IN" sz="1800" b="1" dirty="0" smtClean="0">
                <a:solidFill>
                  <a:schemeClr val="tx1"/>
                </a:solidFill>
                <a:latin typeface="+mn-lt"/>
              </a:rPr>
              <a:t>)with repayment terms of Rs.75 lakhs per quarter from June 2014. The loan was restructured in Oct 2015 (Rs.11.50 crores ) repayable in 23 quarterly instalments of Rs.50 lakhs from Dec 2015 with </a:t>
            </a:r>
            <a:r>
              <a:rPr lang="en-IN" sz="1800" b="1" dirty="0" err="1" smtClean="0">
                <a:solidFill>
                  <a:schemeClr val="tx1"/>
                </a:solidFill>
                <a:latin typeface="+mn-lt"/>
              </a:rPr>
              <a:t>int</a:t>
            </a:r>
            <a:r>
              <a:rPr lang="en-IN" sz="1800" b="1" dirty="0" smtClean="0">
                <a:solidFill>
                  <a:schemeClr val="tx1"/>
                </a:solidFill>
                <a:latin typeface="+mn-lt"/>
              </a:rPr>
              <a:t> rate of 13% p.a. How to calculate Provision for Diminution in fair value as per RBI master circular?</a:t>
            </a:r>
            <a:r>
              <a:rPr lang="en-IN" sz="1800" dirty="0" smtClean="0">
                <a:solidFill>
                  <a:schemeClr val="tx1"/>
                </a:solidFill>
              </a:rPr>
              <a:t/>
            </a:r>
            <a:br>
              <a:rPr lang="en-IN" sz="1800" dirty="0" smtClean="0">
                <a:solidFill>
                  <a:schemeClr val="tx1"/>
                </a:solidFill>
              </a:rPr>
            </a:br>
            <a:endParaRPr lang="en-IN" sz="1800" dirty="0">
              <a:solidFill>
                <a:schemeClr val="tx1"/>
              </a:solidFill>
            </a:endParaRPr>
          </a:p>
        </p:txBody>
      </p:sp>
      <p:sp>
        <p:nvSpPr>
          <p:cNvPr id="3" name="Content Placeholder 2"/>
          <p:cNvSpPr>
            <a:spLocks noGrp="1"/>
          </p:cNvSpPr>
          <p:nvPr>
            <p:ph idx="1"/>
          </p:nvPr>
        </p:nvSpPr>
        <p:spPr>
          <a:xfrm>
            <a:off x="457200" y="2428868"/>
            <a:ext cx="8229600" cy="4714908"/>
          </a:xfrm>
        </p:spPr>
        <p:txBody>
          <a:bodyPr>
            <a:normAutofit/>
          </a:bodyPr>
          <a:lstStyle/>
          <a:p>
            <a:r>
              <a:rPr lang="en-IN" sz="1800" dirty="0" smtClean="0"/>
              <a:t>17.4.2 of Master circular read with Circular BP.BC.27/21.04.048/2015-16 </a:t>
            </a:r>
            <a:r>
              <a:rPr lang="en-IN" sz="1800" dirty="0" err="1" smtClean="0"/>
              <a:t>dt</a:t>
            </a:r>
            <a:r>
              <a:rPr lang="en-IN" sz="1800" dirty="0" smtClean="0"/>
              <a:t> </a:t>
            </a:r>
            <a:r>
              <a:rPr lang="en-IN" sz="1800" dirty="0" smtClean="0"/>
              <a:t>2/7/2015</a:t>
            </a:r>
            <a:endParaRPr lang="en-IN" sz="1800" dirty="0" smtClean="0"/>
          </a:p>
          <a:p>
            <a:r>
              <a:rPr lang="en-IN" sz="1800" dirty="0" smtClean="0"/>
              <a:t>The erosion in the fair value of the advance should be computed as the difference between the fair value of the loan before and after restructuring. Fair value of the loan before restructuring will be computed as the present value of cash flows representing the interest at the existing rate charged on the advance before restructuring and the principal, discounted at a rate equal to the </a:t>
            </a:r>
            <a:r>
              <a:rPr lang="en-IN" sz="1800" b="1" dirty="0" smtClean="0"/>
              <a:t>actual rate charged to the borrower before restructuring .</a:t>
            </a:r>
            <a:r>
              <a:rPr lang="en-IN" sz="1800" dirty="0" smtClean="0"/>
              <a:t> Fair value of the loan after restructuring will be computed as the present value of cash flows representing the interest at the rate charged on the advance on restructuring and the principal, discounted at a rate equal to the </a:t>
            </a:r>
            <a:r>
              <a:rPr lang="en-IN" sz="1800" b="1" dirty="0" smtClean="0"/>
              <a:t>actual rate charged to the borrower before restructuring</a:t>
            </a:r>
            <a:r>
              <a:rPr lang="en-IN" sz="1800" dirty="0" smtClean="0"/>
              <a:t>.</a:t>
            </a:r>
          </a:p>
          <a:p>
            <a:endParaRPr lang="en-IN" sz="1800" dirty="0"/>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sz="1800" dirty="0" smtClean="0"/>
              <a:t>The critical figures to be checked;</a:t>
            </a:r>
          </a:p>
          <a:p>
            <a:pPr lvl="0"/>
            <a:r>
              <a:rPr lang="en-IN" sz="1800" dirty="0" smtClean="0"/>
              <a:t>DP as on 31/03/2018 as per original terms</a:t>
            </a:r>
          </a:p>
          <a:p>
            <a:pPr lvl="0"/>
            <a:r>
              <a:rPr lang="en-IN" sz="1800" dirty="0" smtClean="0"/>
              <a:t>DP as on 31/03/2018 as per revised terms</a:t>
            </a:r>
          </a:p>
          <a:p>
            <a:pPr lvl="0"/>
            <a:r>
              <a:rPr lang="en-IN" sz="1800" dirty="0" smtClean="0"/>
              <a:t>O/s as on 31.03.2018</a:t>
            </a:r>
          </a:p>
          <a:p>
            <a:pPr lvl="0"/>
            <a:r>
              <a:rPr lang="en-IN" sz="1800" dirty="0" smtClean="0"/>
              <a:t>Interest rate as per original terms</a:t>
            </a:r>
          </a:p>
          <a:p>
            <a:pPr lvl="0"/>
            <a:r>
              <a:rPr lang="en-IN" sz="1800" dirty="0" smtClean="0"/>
              <a:t>Interest rate as per revised terms</a:t>
            </a:r>
          </a:p>
          <a:p>
            <a:pPr lvl="0"/>
            <a:r>
              <a:rPr lang="en-IN" sz="1800" dirty="0" smtClean="0"/>
              <a:t>Discount rate = Interest as per original terms</a:t>
            </a:r>
          </a:p>
          <a:p>
            <a:pPr lvl="0"/>
            <a:r>
              <a:rPr lang="en-IN" sz="1800" dirty="0" smtClean="0"/>
              <a:t>Repayment schedule as per original terms from 31/03/2018 till end</a:t>
            </a:r>
          </a:p>
          <a:p>
            <a:pPr lvl="0"/>
            <a:r>
              <a:rPr lang="en-IN" sz="1800" dirty="0" smtClean="0"/>
              <a:t>Repayment schedule as per revised terms from 31/03/2018 till end</a:t>
            </a:r>
          </a:p>
          <a:p>
            <a:endParaRPr lang="en-IN" sz="1800" dirty="0"/>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2133600"/>
            <a:ext cx="5314275" cy="1200329"/>
          </a:xfrm>
          <a:prstGeom prst="rect">
            <a:avLst/>
          </a:prstGeom>
          <a:noFill/>
        </p:spPr>
        <p:txBody>
          <a:bodyPr wrap="none" lIns="91440" tIns="45720" rIns="91440" bIns="45720">
            <a:spAutoFit/>
          </a:bodyPr>
          <a:lstStyle/>
          <a:p>
            <a:pPr algn="ctr"/>
            <a:r>
              <a:rPr lang="en-US" sz="7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lgerian" pitchFamily="82" charset="0"/>
              </a:rPr>
              <a:t>Thank you</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lgerian" pitchFamily="82" charset="0"/>
              </a:rPr>
              <a:t>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lgerian" pitchFamily="82" charset="0"/>
            </a:endParaRPr>
          </a:p>
        </p:txBody>
      </p:sp>
      <p:sp>
        <p:nvSpPr>
          <p:cNvPr id="10" name="Rectangle 9"/>
          <p:cNvSpPr/>
          <p:nvPr/>
        </p:nvSpPr>
        <p:spPr>
          <a:xfrm>
            <a:off x="3428656" y="3635731"/>
            <a:ext cx="1175684" cy="923330"/>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lgerian" pitchFamily="82" charset="0"/>
              </a:rPr>
              <a:t>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lgerian" pitchFamily="82" charset="0"/>
            </a:endParaRPr>
          </a:p>
        </p:txBody>
      </p:sp>
      <p:sp>
        <p:nvSpPr>
          <p:cNvPr id="11" name="Rectangle 10"/>
          <p:cNvSpPr/>
          <p:nvPr/>
        </p:nvSpPr>
        <p:spPr>
          <a:xfrm>
            <a:off x="3235136" y="5445224"/>
            <a:ext cx="5908864" cy="923330"/>
          </a:xfrm>
          <a:prstGeom prst="rect">
            <a:avLst/>
          </a:prstGeom>
          <a:noFill/>
        </p:spPr>
        <p:txBody>
          <a:bodyPr wrap="square" lIns="91440" tIns="45720" rIns="91440" bIns="45720">
            <a:spAutoFit/>
          </a:bodyPr>
          <a:lstStyle/>
          <a:p>
            <a:pPr algn="ct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lgerian" pitchFamily="82" charset="0"/>
            </a:endParaRPr>
          </a:p>
        </p:txBody>
      </p:sp>
    </p:spTree>
    <p:extLst>
      <p:ext uri="{BB962C8B-B14F-4D97-AF65-F5344CB8AC3E}">
        <p14:creationId xmlns:p14="http://schemas.microsoft.com/office/powerpoint/2010/main" xmlns="" val="282354003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80">
                                          <p:stCondLst>
                                            <p:cond delay="0"/>
                                          </p:stCondLst>
                                        </p:cTn>
                                        <p:tgtEl>
                                          <p:spTgt spid="10"/>
                                        </p:tgtEl>
                                      </p:cBhvr>
                                    </p:animEffect>
                                    <p:anim calcmode="lin" valueType="num">
                                      <p:cBhvr>
                                        <p:cTn id="1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8" dur="26">
                                          <p:stCondLst>
                                            <p:cond delay="650"/>
                                          </p:stCondLst>
                                        </p:cTn>
                                        <p:tgtEl>
                                          <p:spTgt spid="10"/>
                                        </p:tgtEl>
                                      </p:cBhvr>
                                      <p:to x="100000" y="60000"/>
                                    </p:animScale>
                                    <p:animScale>
                                      <p:cBhvr>
                                        <p:cTn id="19" dur="166" decel="50000">
                                          <p:stCondLst>
                                            <p:cond delay="676"/>
                                          </p:stCondLst>
                                        </p:cTn>
                                        <p:tgtEl>
                                          <p:spTgt spid="10"/>
                                        </p:tgtEl>
                                      </p:cBhvr>
                                      <p:to x="100000" y="100000"/>
                                    </p:animScale>
                                    <p:animScale>
                                      <p:cBhvr>
                                        <p:cTn id="20" dur="26">
                                          <p:stCondLst>
                                            <p:cond delay="1312"/>
                                          </p:stCondLst>
                                        </p:cTn>
                                        <p:tgtEl>
                                          <p:spTgt spid="10"/>
                                        </p:tgtEl>
                                      </p:cBhvr>
                                      <p:to x="100000" y="80000"/>
                                    </p:animScale>
                                    <p:animScale>
                                      <p:cBhvr>
                                        <p:cTn id="21" dur="166" decel="50000">
                                          <p:stCondLst>
                                            <p:cond delay="1338"/>
                                          </p:stCondLst>
                                        </p:cTn>
                                        <p:tgtEl>
                                          <p:spTgt spid="10"/>
                                        </p:tgtEl>
                                      </p:cBhvr>
                                      <p:to x="100000" y="100000"/>
                                    </p:animScale>
                                    <p:animScale>
                                      <p:cBhvr>
                                        <p:cTn id="22" dur="26">
                                          <p:stCondLst>
                                            <p:cond delay="1642"/>
                                          </p:stCondLst>
                                        </p:cTn>
                                        <p:tgtEl>
                                          <p:spTgt spid="10"/>
                                        </p:tgtEl>
                                      </p:cBhvr>
                                      <p:to x="100000" y="90000"/>
                                    </p:animScale>
                                    <p:animScale>
                                      <p:cBhvr>
                                        <p:cTn id="23" dur="166" decel="50000">
                                          <p:stCondLst>
                                            <p:cond delay="1668"/>
                                          </p:stCondLst>
                                        </p:cTn>
                                        <p:tgtEl>
                                          <p:spTgt spid="10"/>
                                        </p:tgtEl>
                                      </p:cBhvr>
                                      <p:to x="100000" y="100000"/>
                                    </p:animScale>
                                    <p:animScale>
                                      <p:cBhvr>
                                        <p:cTn id="24" dur="26">
                                          <p:stCondLst>
                                            <p:cond delay="1808"/>
                                          </p:stCondLst>
                                        </p:cTn>
                                        <p:tgtEl>
                                          <p:spTgt spid="10"/>
                                        </p:tgtEl>
                                      </p:cBhvr>
                                      <p:to x="100000" y="95000"/>
                                    </p:animScale>
                                    <p:animScale>
                                      <p:cBhvr>
                                        <p:cTn id="25" dur="166" decel="50000">
                                          <p:stCondLst>
                                            <p:cond delay="1834"/>
                                          </p:stCondLst>
                                        </p:cTn>
                                        <p:tgtEl>
                                          <p:spTgt spid="1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nodePh="1">
                                  <p:stCondLst>
                                    <p:cond delay="0"/>
                                  </p:stCondLst>
                                  <p:endCondLst>
                                    <p:cond evt="begin" delay="0">
                                      <p:tn val="28"/>
                                    </p:cond>
                                  </p:endCondLst>
                                  <p:childTnLst>
                                    <p:set>
                                      <p:cBhvr>
                                        <p:cTn id="29" dur="1" fill="hold">
                                          <p:stCondLst>
                                            <p:cond delay="0"/>
                                          </p:stCondLst>
                                        </p:cTn>
                                        <p:tgtEl>
                                          <p:spTgt spid="11"/>
                                        </p:tgtEl>
                                        <p:attrNameLst>
                                          <p:attrName>style.visibility</p:attrName>
                                        </p:attrNameLst>
                                      </p:cBhvr>
                                      <p:to>
                                        <p:strVal val="visible"/>
                                      </p:to>
                                    </p:set>
                                    <p:animEffect transition="in" filter="fade">
                                      <p:cBhvr>
                                        <p:cTn id="30" dur="2000"/>
                                        <p:tgtEl>
                                          <p:spTgt spid="11"/>
                                        </p:tgtEl>
                                      </p:cBhvr>
                                    </p:animEffect>
                                    <p:anim calcmode="lin" valueType="num">
                                      <p:cBhvr>
                                        <p:cTn id="31" dur="2000" fill="hold"/>
                                        <p:tgtEl>
                                          <p:spTgt spid="11"/>
                                        </p:tgtEl>
                                        <p:attrNameLst>
                                          <p:attrName>ppt_w</p:attrName>
                                        </p:attrNameLst>
                                      </p:cBhvr>
                                      <p:tavLst>
                                        <p:tav tm="0" fmla="#ppt_w*sin(2.5*pi*$)">
                                          <p:val>
                                            <p:fltVal val="0"/>
                                          </p:val>
                                        </p:tav>
                                        <p:tav tm="100000">
                                          <p:val>
                                            <p:fltVal val="1"/>
                                          </p:val>
                                        </p:tav>
                                      </p:tavLst>
                                    </p:anim>
                                    <p:anim calcmode="lin" valueType="num">
                                      <p:cBhvr>
                                        <p:cTn id="32"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503</TotalTime>
  <Words>2624</Words>
  <Application>Microsoft Office PowerPoint</Application>
  <PresentationFormat>On-screen Show (4:3)</PresentationFormat>
  <Paragraphs>151</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CERTAIN PRACTICAL ISSUES AND CASE STUDIES  VIS- A- VIS PRUDENTIAL NORMS   SIRC-KOTTAYAM     15/03/2018</vt:lpstr>
      <vt:lpstr>IRAC NORMS-PRACTICAL IMPLICATIONS</vt:lpstr>
      <vt:lpstr>IRAC NORMS-PRACTICAL IMPLICATIONS</vt:lpstr>
      <vt:lpstr>IRAC NORMS-PRACTICAL IMPLICATIONS</vt:lpstr>
      <vt:lpstr>IRAC NORMS-PRACTICAL IMPLICATIONS</vt:lpstr>
      <vt:lpstr>IRAC NORMS-PRACTICAL IMPLICATIONS</vt:lpstr>
      <vt:lpstr>IRAC NORMS-PRACTICAL IMPLICATIONS</vt:lpstr>
      <vt:lpstr>IRAC NORMS – CERTAIN PRACTICAL ISSUES </vt:lpstr>
      <vt:lpstr>1.    On analyzing a Term Loan account, it is noticed that interest charged from Oct 2017 is not serviced till March 2018 – What is the effective date of NPA ?    ( Please refer Para 2.1.3 of the master circular)  </vt:lpstr>
      <vt:lpstr>Slide 10</vt:lpstr>
      <vt:lpstr>Slide 11</vt:lpstr>
      <vt:lpstr>Slide 12</vt:lpstr>
      <vt:lpstr>4.    Two PC a/cs of AB Exports Ltd were overdue as on 31/12/2017. These accounts were closed in Mar 2018  and hence not appearing in the advances list as on 31/03/2018.                                                                                                                                                   The CC account of the party was to the brim as on 31/03/2018   In the loan list under unsecured personal Loan, Mr A Personal Loan(clean Loan) was outstanding as on 31/03/2018.   On analyzing the a/c, it was found that the credits used for closure of  PC a/cs were transfer from CC a/c of same party.   The CC a/c was generally operated to the brim and only credit on the date of transfer came from current a/c of the company.   The credit in current a/c was transfer from SB a/c of Mr.A, director of the company.   The credit in SB a/c was from loan a/c of Mr.A.   The loan a/c of Mr.A was a fresh personal loan (clean loan) sanctioned on that day.               The same was outstanding as on 31/03/2018. </vt:lpstr>
      <vt:lpstr>5. A trust was sanctioned a  Secured OD against Property. In the books of bank, it was shown under CC/OD. The purpose was to develop a land but it was sanctioned as OD only and not as term loan but in sanction it was stated that it was  repayable after one year.  In the next year the limit was renewed without any collection   During the year the party had not operated the a/c regularly. The balance was always in excess of limit and also always one month interest was in arrears.   </vt:lpstr>
      <vt:lpstr>6. B Ltd is having CC limit and bills limit.  In the first quarter of 2017-18,  the a/c was operated well but towards the end of 1 qtr the balance exceeded limit. Working Capital Demand Loan (WCDL) was sanctioned against current assets in II qtr. The repayment as per sanction is bullet payment at the end of one year or on demand. There were transactions and also frequent transfers  from CC to WCDL and vice versa. The interest in WCDL was overdue for less than 2 months. The CC balance was irregular most of the days but it was brought to limit occasionally. If bal in both a/c’s were considered, the bal exceeded the limit continuously for &gt; 90 days </vt:lpstr>
      <vt:lpstr>Slide 16</vt:lpstr>
      <vt:lpstr>Slide 17</vt:lpstr>
      <vt:lpstr>Slide 18</vt:lpstr>
      <vt:lpstr>Slide 19</vt:lpstr>
      <vt:lpstr>9. Bank runs the NPA assessment process in the software once a month   and not on a day wise basis. As a consequence  if there has been any NPA position during a month ( say  overdue for 90 days falling  on 18th Nov ) which gets rectified by end of the month (i.e as of 30th of Nov )  when the system is run, there are no overdues more than 90 days) the same is not identified as NPA. </vt:lpstr>
      <vt:lpstr>10.     In the case of a borrower whose cash credit is non-performing, bills discounted are backed by LCs but these LCs have been extended by another branch of the same bank- Can we call the Bills facility standard ?   </vt:lpstr>
      <vt:lpstr>11.    A guarantee is invoked on 14th Dec ,  Branch refuses to meet the commitments citing discrepancies. It is observed that on 7th April, bank has honoured  the guarantee under protest. If the original date of invocation is considered, the account would have become NPA. BM  contends that the borrower himself is subjected to interest charge only from the date of actual debit to his cash credit and the date cannot be arbitrarily advanced. – Our view ? </vt:lpstr>
      <vt:lpstr>12.   While calculating provision  for diminution  in fair value on restructured accounts of a borrower, there were shortage  in some facilities and  excess in  some of the restructured facilities. Can they be netted off to arrive the provision? </vt:lpstr>
      <vt:lpstr>13.   In the case of failed restructures, since NPA norms as per original schedule comes into operation, can the provision for diminution in fair value already created be reversed?   </vt:lpstr>
      <vt:lpstr>14. In a restructured NPA account, in the 12 month period of satisfactory performance ending 31 March…., the borrower has paid all the dues except that of March.  March installment is cleared on the 6th of April   </vt:lpstr>
      <vt:lpstr>15.     Bank has given two loans To DCCB, a Primary Agricultural Credit Society for onward  lending of which one loan has become NPA as on March. The bank has classified that loan alone as NPA and the other loan was treated as Standard. Is the bank right ?</vt:lpstr>
      <vt:lpstr>16.    A jewel loan sanctioned as per bank policy for non agri purposes. The terms of loan is both interest and principal is due at the end of 12 months. The loan was given in May. Bank has debited interest every month but these interest were not serviced. The branch has treated this loan as standard. Is it right ? </vt:lpstr>
      <vt:lpstr>Slide 28</vt:lpstr>
      <vt:lpstr>17.      R Ltd was sanctioned term loan Rs.15 crores in May 2014  (Int rate 14% p.a)with repayment terms of Rs.75 lakhs per quarter from June 2014. The loan was restructured in Oct 2015 (Rs.11.50 crores ) repayable in 23 quarterly instalments of Rs.50 lakhs from Dec 2015 with int rate of 13% p.a. How to calculate Provision for Diminution in fair value as per RBI master circular? </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IRAC NORMS- CASE STUDIES</dc:title>
  <dc:creator>Accounts</dc:creator>
  <cp:lastModifiedBy>suresh</cp:lastModifiedBy>
  <cp:revision>92</cp:revision>
  <dcterms:created xsi:type="dcterms:W3CDTF">2006-08-16T00:00:00Z</dcterms:created>
  <dcterms:modified xsi:type="dcterms:W3CDTF">2018-03-14T05:57:45Z</dcterms:modified>
</cp:coreProperties>
</file>